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51" r:id="rId2"/>
    <p:sldMasterId id="2147483657" r:id="rId3"/>
  </p:sldMasterIdLst>
  <p:notesMasterIdLst>
    <p:notesMasterId r:id="rId64"/>
  </p:notesMasterIdLst>
  <p:sldIdLst>
    <p:sldId id="320" r:id="rId4"/>
    <p:sldId id="2147479870" r:id="rId5"/>
    <p:sldId id="344" r:id="rId6"/>
    <p:sldId id="257" r:id="rId7"/>
    <p:sldId id="258" r:id="rId8"/>
    <p:sldId id="260" r:id="rId9"/>
    <p:sldId id="345" r:id="rId10"/>
    <p:sldId id="262" r:id="rId11"/>
    <p:sldId id="263" r:id="rId12"/>
    <p:sldId id="264" r:id="rId13"/>
    <p:sldId id="259" r:id="rId14"/>
    <p:sldId id="265" r:id="rId15"/>
    <p:sldId id="267" r:id="rId16"/>
    <p:sldId id="2147479867" r:id="rId17"/>
    <p:sldId id="348" r:id="rId18"/>
    <p:sldId id="347" r:id="rId19"/>
    <p:sldId id="269" r:id="rId20"/>
    <p:sldId id="350" r:id="rId21"/>
    <p:sldId id="351" r:id="rId22"/>
    <p:sldId id="270" r:id="rId23"/>
    <p:sldId id="271" r:id="rId24"/>
    <p:sldId id="272" r:id="rId25"/>
    <p:sldId id="276" r:id="rId26"/>
    <p:sldId id="273" r:id="rId27"/>
    <p:sldId id="277" r:id="rId28"/>
    <p:sldId id="274" r:id="rId29"/>
    <p:sldId id="275" r:id="rId30"/>
    <p:sldId id="352" r:id="rId31"/>
    <p:sldId id="280" r:id="rId32"/>
    <p:sldId id="281" r:id="rId33"/>
    <p:sldId id="282" r:id="rId34"/>
    <p:sldId id="283" r:id="rId35"/>
    <p:sldId id="284" r:id="rId36"/>
    <p:sldId id="285" r:id="rId37"/>
    <p:sldId id="286" r:id="rId38"/>
    <p:sldId id="353" r:id="rId39"/>
    <p:sldId id="289" r:id="rId40"/>
    <p:sldId id="290" r:id="rId41"/>
    <p:sldId id="291" r:id="rId42"/>
    <p:sldId id="292" r:id="rId43"/>
    <p:sldId id="293" r:id="rId44"/>
    <p:sldId id="294" r:id="rId45"/>
    <p:sldId id="295" r:id="rId46"/>
    <p:sldId id="296" r:id="rId47"/>
    <p:sldId id="2147479869" r:id="rId48"/>
    <p:sldId id="297" r:id="rId49"/>
    <p:sldId id="298" r:id="rId50"/>
    <p:sldId id="355" r:id="rId51"/>
    <p:sldId id="300" r:id="rId52"/>
    <p:sldId id="301" r:id="rId53"/>
    <p:sldId id="2147479868" r:id="rId54"/>
    <p:sldId id="302" r:id="rId55"/>
    <p:sldId id="303" r:id="rId56"/>
    <p:sldId id="304" r:id="rId57"/>
    <p:sldId id="305" r:id="rId58"/>
    <p:sldId id="306" r:id="rId59"/>
    <p:sldId id="307" r:id="rId60"/>
    <p:sldId id="308" r:id="rId61"/>
    <p:sldId id="309" r:id="rId62"/>
    <p:sldId id="2147479866" r:id="rId63"/>
  </p:sldIdLst>
  <p:sldSz cx="12192000" cy="6858000"/>
  <p:notesSz cx="6858000" cy="12192000"/>
  <p:embeddedFontLst>
    <p:embeddedFont>
      <p:font typeface="Arimo" panose="020B0604020202020204" charset="0"/>
      <p:regular r:id="rId65"/>
    </p:embeddedFont>
    <p:embeddedFont>
      <p:font typeface="Arimo Bold" panose="020B0604020202020204" charset="0"/>
      <p:regular r:id="rId66"/>
    </p:embeddedFont>
    <p:embeddedFont>
      <p:font typeface="Outfit ExtraBold" panose="020B0604020202020204" charset="0"/>
      <p:regular r:id="rId67"/>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58AF16C-1722-46D0-BA5E-A72AC8610F2B}">
          <p14:sldIdLst>
            <p14:sldId id="320"/>
            <p14:sldId id="2147479870"/>
          </p14:sldIdLst>
        </p14:section>
        <p14:section name="1" id="{05C12491-2424-4715-9891-D7936213B3B3}">
          <p14:sldIdLst>
            <p14:sldId id="344"/>
            <p14:sldId id="257"/>
            <p14:sldId id="258"/>
            <p14:sldId id="260"/>
            <p14:sldId id="345"/>
            <p14:sldId id="262"/>
            <p14:sldId id="263"/>
            <p14:sldId id="264"/>
            <p14:sldId id="259"/>
            <p14:sldId id="265"/>
            <p14:sldId id="267"/>
          </p14:sldIdLst>
        </p14:section>
        <p14:section name="2" id="{B6BD9813-6949-43C2-89C0-F174E291F162}">
          <p14:sldIdLst>
            <p14:sldId id="2147479867"/>
            <p14:sldId id="348"/>
            <p14:sldId id="347"/>
            <p14:sldId id="269"/>
            <p14:sldId id="350"/>
          </p14:sldIdLst>
        </p14:section>
        <p14:section name="Pillar 1" id="{E9B169EA-6367-401B-B5CF-B38D6D07473F}">
          <p14:sldIdLst>
            <p14:sldId id="351"/>
            <p14:sldId id="270"/>
            <p14:sldId id="271"/>
            <p14:sldId id="272"/>
            <p14:sldId id="276"/>
            <p14:sldId id="273"/>
            <p14:sldId id="277"/>
            <p14:sldId id="274"/>
            <p14:sldId id="275"/>
          </p14:sldIdLst>
        </p14:section>
        <p14:section name="Pillar 2" id="{3F62F486-6244-44AD-8E6B-B41A59BD9357}">
          <p14:sldIdLst>
            <p14:sldId id="352"/>
            <p14:sldId id="280"/>
            <p14:sldId id="281"/>
            <p14:sldId id="282"/>
            <p14:sldId id="283"/>
            <p14:sldId id="284"/>
            <p14:sldId id="285"/>
            <p14:sldId id="286"/>
          </p14:sldIdLst>
        </p14:section>
        <p14:section name="Pillar 3" id="{81DCABB5-C227-4883-B177-DF044F8BBA4E}">
          <p14:sldIdLst>
            <p14:sldId id="353"/>
            <p14:sldId id="289"/>
            <p14:sldId id="290"/>
            <p14:sldId id="291"/>
            <p14:sldId id="292"/>
            <p14:sldId id="293"/>
            <p14:sldId id="294"/>
            <p14:sldId id="295"/>
            <p14:sldId id="296"/>
          </p14:sldIdLst>
        </p14:section>
        <p14:section name="3" id="{EDBB453B-C452-43AB-9452-1E52E81F3A6A}">
          <p14:sldIdLst>
            <p14:sldId id="2147479869"/>
            <p14:sldId id="297"/>
            <p14:sldId id="298"/>
            <p14:sldId id="355"/>
            <p14:sldId id="300"/>
            <p14:sldId id="301"/>
          </p14:sldIdLst>
        </p14:section>
        <p14:section name="4" id="{C95E0AEE-25DB-4303-8CAC-0E609BB35D1E}">
          <p14:sldIdLst>
            <p14:sldId id="2147479868"/>
            <p14:sldId id="302"/>
            <p14:sldId id="303"/>
            <p14:sldId id="304"/>
            <p14:sldId id="305"/>
            <p14:sldId id="306"/>
            <p14:sldId id="307"/>
            <p14:sldId id="308"/>
            <p14:sldId id="309"/>
            <p14:sldId id="214747986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1A60"/>
    <a:srgbClr val="2C708C"/>
    <a:srgbClr val="6995B8"/>
    <a:srgbClr val="ECECF3"/>
    <a:srgbClr val="0C445D"/>
    <a:srgbClr val="FFFFFF"/>
    <a:srgbClr val="00B0F0"/>
    <a:srgbClr val="231971"/>
    <a:srgbClr val="5E4CE6"/>
    <a:srgbClr val="D9FF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58" autoAdjust="0"/>
    <p:restoredTop sz="94610"/>
  </p:normalViewPr>
  <p:slideViewPr>
    <p:cSldViewPr snapToGrid="0" snapToObjects="1">
      <p:cViewPr>
        <p:scale>
          <a:sx n="50" d="100"/>
          <a:sy n="50" d="100"/>
        </p:scale>
        <p:origin x="1157" y="97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font" Target="fonts/font2.fntdata"/><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3.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1.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8845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mo" panose="020B060402020202020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mo" panose="020B0604020202020204" charset="0"/>
              </a:rPr>
              <a:t>4</a:t>
            </a:fld>
            <a:endParaRPr lang="en-US">
              <a:latin typeface="Arimo" panose="020B060402020202020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313ED-97AC-FCC2-F90D-8840050914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C7174F-8C1A-E8AD-0350-1B2B20E4C6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71BB34-14C1-56FB-4BF3-99088C24D8E7}"/>
              </a:ext>
            </a:extLst>
          </p:cNvPr>
          <p:cNvSpPr>
            <a:spLocks noGrp="1"/>
          </p:cNvSpPr>
          <p:nvPr>
            <p:ph type="body" idx="1"/>
          </p:nvPr>
        </p:nvSpPr>
        <p:spPr/>
        <p:txBody>
          <a:bodyPr/>
          <a:lstStyle/>
          <a:p>
            <a:endParaRPr lang="en-US" dirty="0">
              <a:latin typeface="Arimo" panose="020B0604020202020204" charset="0"/>
            </a:endParaRPr>
          </a:p>
        </p:txBody>
      </p:sp>
      <p:sp>
        <p:nvSpPr>
          <p:cNvPr id="4" name="Slide Number Placeholder 3">
            <a:extLst>
              <a:ext uri="{FF2B5EF4-FFF2-40B4-BE49-F238E27FC236}">
                <a16:creationId xmlns:a16="http://schemas.microsoft.com/office/drawing/2014/main" id="{F9BF73C5-DC1A-6FE1-0390-D70E9BA98AED}"/>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mo" panose="020B060402020202020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1200" cap="none" spc="0" normalizeH="0" baseline="0" noProof="0">
              <a:ln>
                <a:noFill/>
              </a:ln>
              <a:solidFill>
                <a:prstClr val="black"/>
              </a:solidFill>
              <a:effectLst/>
              <a:uLnTx/>
              <a:uFillTx/>
              <a:latin typeface="Arimo" panose="020B0604020202020204" charset="0"/>
              <a:ea typeface="+mn-ea"/>
              <a:cs typeface="+mn-cs"/>
            </a:endParaRPr>
          </a:p>
        </p:txBody>
      </p:sp>
    </p:spTree>
    <p:extLst>
      <p:ext uri="{BB962C8B-B14F-4D97-AF65-F5344CB8AC3E}">
        <p14:creationId xmlns:p14="http://schemas.microsoft.com/office/powerpoint/2010/main" val="951877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FB66B-7911-5281-2FCD-D9F61ED153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1124D7-EA09-30B3-6AAB-3475EB834D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CA3A1D-243D-B23F-F194-E3A99DAD483F}"/>
              </a:ext>
            </a:extLst>
          </p:cNvPr>
          <p:cNvSpPr>
            <a:spLocks noGrp="1"/>
          </p:cNvSpPr>
          <p:nvPr>
            <p:ph type="body" idx="1"/>
          </p:nvPr>
        </p:nvSpPr>
        <p:spPr/>
        <p:txBody>
          <a:bodyPr/>
          <a:lstStyle/>
          <a:p>
            <a:endParaRPr lang="en-US" dirty="0">
              <a:latin typeface="Arimo" panose="020B0604020202020204" charset="0"/>
            </a:endParaRPr>
          </a:p>
        </p:txBody>
      </p:sp>
      <p:sp>
        <p:nvSpPr>
          <p:cNvPr id="4" name="Slide Number Placeholder 3">
            <a:extLst>
              <a:ext uri="{FF2B5EF4-FFF2-40B4-BE49-F238E27FC236}">
                <a16:creationId xmlns:a16="http://schemas.microsoft.com/office/drawing/2014/main" id="{96620BEB-8AC9-48A4-8D48-5487BA39D13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mo" panose="020B060402020202020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a:ln>
                <a:noFill/>
              </a:ln>
              <a:solidFill>
                <a:prstClr val="black"/>
              </a:solidFill>
              <a:effectLst/>
              <a:uLnTx/>
              <a:uFillTx/>
              <a:latin typeface="Arimo" panose="020B0604020202020204" charset="0"/>
              <a:ea typeface="+mn-ea"/>
              <a:cs typeface="+mn-cs"/>
            </a:endParaRPr>
          </a:p>
        </p:txBody>
      </p:sp>
    </p:spTree>
    <p:extLst>
      <p:ext uri="{BB962C8B-B14F-4D97-AF65-F5344CB8AC3E}">
        <p14:creationId xmlns:p14="http://schemas.microsoft.com/office/powerpoint/2010/main" val="1222867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mo" panose="020B060402020202020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mo" panose="020B060402020202020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a:ln>
                <a:noFill/>
              </a:ln>
              <a:solidFill>
                <a:prstClr val="black"/>
              </a:solidFill>
              <a:effectLst/>
              <a:uLnTx/>
              <a:uFillTx/>
              <a:latin typeface="Arimo" panose="020B060402020202020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mo" panose="020B060402020202020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mo" panose="020B060402020202020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a:ln>
                <a:noFill/>
              </a:ln>
              <a:solidFill>
                <a:prstClr val="black"/>
              </a:solidFill>
              <a:effectLst/>
              <a:uLnTx/>
              <a:uFillTx/>
              <a:latin typeface="Arimo" panose="020B060402020202020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mo" panose="020B060402020202020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mo" panose="020B060402020202020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a:ln>
                <a:noFill/>
              </a:ln>
              <a:solidFill>
                <a:prstClr val="black"/>
              </a:solidFill>
              <a:effectLst/>
              <a:uLnTx/>
              <a:uFillTx/>
              <a:latin typeface="Arimo" panose="020B060402020202020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mo" panose="020B060402020202020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mo" panose="020B060402020202020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a:ln>
                <a:noFill/>
              </a:ln>
              <a:solidFill>
                <a:prstClr val="black"/>
              </a:solidFill>
              <a:effectLst/>
              <a:uLnTx/>
              <a:uFillTx/>
              <a:latin typeface="Arimo" panose="020B060402020202020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D3A19-09F9-23D0-AF7C-838BAB9D0B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EDBC66-DA2B-2C16-8BA3-ED169EA937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A472BA-6193-3CE8-FD01-0AC2FDD8C3FE}"/>
              </a:ext>
            </a:extLst>
          </p:cNvPr>
          <p:cNvSpPr>
            <a:spLocks noGrp="1"/>
          </p:cNvSpPr>
          <p:nvPr>
            <p:ph type="body" idx="1"/>
          </p:nvPr>
        </p:nvSpPr>
        <p:spPr/>
        <p:txBody>
          <a:bodyPr/>
          <a:lstStyle/>
          <a:p>
            <a:endParaRPr lang="en-US" dirty="0">
              <a:latin typeface="Arimo" panose="020B0604020202020204" charset="0"/>
            </a:endParaRPr>
          </a:p>
        </p:txBody>
      </p:sp>
      <p:sp>
        <p:nvSpPr>
          <p:cNvPr id="4" name="Slide Number Placeholder 3">
            <a:extLst>
              <a:ext uri="{FF2B5EF4-FFF2-40B4-BE49-F238E27FC236}">
                <a16:creationId xmlns:a16="http://schemas.microsoft.com/office/drawing/2014/main" id="{3111B8DC-A7BF-5402-3363-ABDBBAE297A9}"/>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mo" panose="020B060402020202020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a:ln>
                <a:noFill/>
              </a:ln>
              <a:solidFill>
                <a:prstClr val="black"/>
              </a:solidFill>
              <a:effectLst/>
              <a:uLnTx/>
              <a:uFillTx/>
              <a:latin typeface="Arimo" panose="020B0604020202020204" charset="0"/>
              <a:ea typeface="+mn-ea"/>
              <a:cs typeface="+mn-cs"/>
            </a:endParaRPr>
          </a:p>
        </p:txBody>
      </p:sp>
    </p:spTree>
    <p:extLst>
      <p:ext uri="{BB962C8B-B14F-4D97-AF65-F5344CB8AC3E}">
        <p14:creationId xmlns:p14="http://schemas.microsoft.com/office/powerpoint/2010/main" val="914993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mo" panose="020B060402020202020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mo" panose="020B060402020202020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a:ln>
                <a:noFill/>
              </a:ln>
              <a:solidFill>
                <a:prstClr val="black"/>
              </a:solidFill>
              <a:effectLst/>
              <a:uLnTx/>
              <a:uFillTx/>
              <a:latin typeface="Arimo" panose="020B060402020202020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96041-6A7A-5634-20ED-17247B9443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966EE1-87F1-13EC-EFB2-29F1D587C0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C4DCA3-94E5-8593-91D2-613295BA9FD5}"/>
              </a:ext>
            </a:extLst>
          </p:cNvPr>
          <p:cNvSpPr>
            <a:spLocks noGrp="1"/>
          </p:cNvSpPr>
          <p:nvPr>
            <p:ph type="body" idx="1"/>
          </p:nvPr>
        </p:nvSpPr>
        <p:spPr/>
        <p:txBody>
          <a:bodyPr/>
          <a:lstStyle/>
          <a:p>
            <a:endParaRPr lang="en-US" dirty="0">
              <a:latin typeface="Arimo" panose="020B0604020202020204" charset="0"/>
            </a:endParaRPr>
          </a:p>
        </p:txBody>
      </p:sp>
      <p:sp>
        <p:nvSpPr>
          <p:cNvPr id="4" name="Slide Number Placeholder 3">
            <a:extLst>
              <a:ext uri="{FF2B5EF4-FFF2-40B4-BE49-F238E27FC236}">
                <a16:creationId xmlns:a16="http://schemas.microsoft.com/office/drawing/2014/main" id="{1E646E28-7789-6B3B-837F-E7AC031EAE05}"/>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mo" panose="020B060402020202020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a:ln>
                <a:noFill/>
              </a:ln>
              <a:solidFill>
                <a:prstClr val="black"/>
              </a:solidFill>
              <a:effectLst/>
              <a:uLnTx/>
              <a:uFillTx/>
              <a:latin typeface="Arimo" panose="020B0604020202020204" charset="0"/>
              <a:ea typeface="+mn-ea"/>
              <a:cs typeface="+mn-cs"/>
            </a:endParaRPr>
          </a:p>
        </p:txBody>
      </p:sp>
    </p:spTree>
    <p:extLst>
      <p:ext uri="{BB962C8B-B14F-4D97-AF65-F5344CB8AC3E}">
        <p14:creationId xmlns:p14="http://schemas.microsoft.com/office/powerpoint/2010/main" val="18178188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mo" panose="020B060402020202020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mo" panose="020B060402020202020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a:ln>
                <a:noFill/>
              </a:ln>
              <a:solidFill>
                <a:prstClr val="black"/>
              </a:solidFill>
              <a:effectLst/>
              <a:uLnTx/>
              <a:uFillTx/>
              <a:latin typeface="Arimo" panose="020B060402020202020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mo" panose="020B060402020202020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mo" panose="020B0604020202020204" charset="0"/>
              </a:rPr>
              <a:t>5</a:t>
            </a:fld>
            <a:endParaRPr lang="en-US">
              <a:latin typeface="Arimo" panose="020B060402020202020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mo" panose="020B060402020202020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mo" panose="020B060402020202020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a:ln>
                <a:noFill/>
              </a:ln>
              <a:solidFill>
                <a:prstClr val="black"/>
              </a:solidFill>
              <a:effectLst/>
              <a:uLnTx/>
              <a:uFillTx/>
              <a:latin typeface="Arimo" panose="020B060402020202020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mo" panose="020B060402020202020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mo" panose="020B0604020202020204" charset="0"/>
              </a:rPr>
              <a:t>29</a:t>
            </a:fld>
            <a:endParaRPr lang="en-US">
              <a:latin typeface="Arimo" panose="020B060402020202020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mo" panose="020B060402020202020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mo" panose="020B0604020202020204" charset="0"/>
              </a:rPr>
              <a:t>30</a:t>
            </a:fld>
            <a:endParaRPr lang="en-US">
              <a:latin typeface="Arimo" panose="020B060402020202020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mo" panose="020B060402020202020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mo" panose="020B0604020202020204" charset="0"/>
              </a:rPr>
              <a:t>31</a:t>
            </a:fld>
            <a:endParaRPr lang="en-US">
              <a:latin typeface="Arimo" panose="020B060402020202020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mo" panose="020B060402020202020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mo" panose="020B0604020202020204" charset="0"/>
              </a:rPr>
              <a:t>32</a:t>
            </a:fld>
            <a:endParaRPr lang="en-US">
              <a:latin typeface="Arimo" panose="020B060402020202020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mo" panose="020B060402020202020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mo" panose="020B0604020202020204" charset="0"/>
              </a:rPr>
              <a:t>33</a:t>
            </a:fld>
            <a:endParaRPr lang="en-US">
              <a:latin typeface="Arimo" panose="020B060402020202020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mo" panose="020B060402020202020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mo" panose="020B0604020202020204" charset="0"/>
              </a:rPr>
              <a:t>34</a:t>
            </a:fld>
            <a:endParaRPr lang="en-US">
              <a:latin typeface="Arimo" panose="020B060402020202020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mo" panose="020B060402020202020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mo" panose="020B0604020202020204" charset="0"/>
              </a:rPr>
              <a:t>35</a:t>
            </a:fld>
            <a:endParaRPr lang="en-US">
              <a:latin typeface="Arimo" panose="020B060402020202020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mo" panose="020B060402020202020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mo" panose="020B060402020202020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0" normalizeH="0" baseline="0" noProof="0">
              <a:ln>
                <a:noFill/>
              </a:ln>
              <a:solidFill>
                <a:prstClr val="black"/>
              </a:solidFill>
              <a:effectLst/>
              <a:uLnTx/>
              <a:uFillTx/>
              <a:latin typeface="Arimo" panose="020B060402020202020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mo" panose="020B060402020202020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mo" panose="020B060402020202020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0" normalizeH="0" baseline="0" noProof="0">
              <a:ln>
                <a:noFill/>
              </a:ln>
              <a:solidFill>
                <a:prstClr val="black"/>
              </a:solidFill>
              <a:effectLst/>
              <a:uLnTx/>
              <a:uFillTx/>
              <a:latin typeface="Arimo" panose="020B060402020202020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mo" panose="020B060402020202020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mo" panose="020B0604020202020204" charset="0"/>
              </a:rPr>
              <a:t>6</a:t>
            </a:fld>
            <a:endParaRPr lang="en-US">
              <a:latin typeface="Arimo" panose="020B060402020202020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mo" panose="020B060402020202020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mo" panose="020B060402020202020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1200" cap="none" spc="0" normalizeH="0" baseline="0" noProof="0">
              <a:ln>
                <a:noFill/>
              </a:ln>
              <a:solidFill>
                <a:prstClr val="black"/>
              </a:solidFill>
              <a:effectLst/>
              <a:uLnTx/>
              <a:uFillTx/>
              <a:latin typeface="Arimo" panose="020B060402020202020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mo" panose="020B060402020202020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mo" panose="020B060402020202020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1200" cap="none" spc="0" normalizeH="0" baseline="0" noProof="0">
              <a:ln>
                <a:noFill/>
              </a:ln>
              <a:solidFill>
                <a:prstClr val="black"/>
              </a:solidFill>
              <a:effectLst/>
              <a:uLnTx/>
              <a:uFillTx/>
              <a:latin typeface="Arimo" panose="020B060402020202020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mo" panose="020B060402020202020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mo" panose="020B060402020202020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1800" b="0" i="0" u="none" strike="noStrike" kern="1200" cap="none" spc="0" normalizeH="0" baseline="0" noProof="0">
              <a:ln>
                <a:noFill/>
              </a:ln>
              <a:solidFill>
                <a:prstClr val="black"/>
              </a:solidFill>
              <a:effectLst/>
              <a:uLnTx/>
              <a:uFillTx/>
              <a:latin typeface="Arimo" panose="020B060402020202020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mo" panose="020B060402020202020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mo" panose="020B060402020202020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1800" b="0" i="0" u="none" strike="noStrike" kern="1200" cap="none" spc="0" normalizeH="0" baseline="0" noProof="0">
              <a:ln>
                <a:noFill/>
              </a:ln>
              <a:solidFill>
                <a:prstClr val="black"/>
              </a:solidFill>
              <a:effectLst/>
              <a:uLnTx/>
              <a:uFillTx/>
              <a:latin typeface="Arimo" panose="020B060402020202020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mo" panose="020B060402020202020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mo" panose="020B060402020202020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1800" b="0" i="0" u="none" strike="noStrike" kern="1200" cap="none" spc="0" normalizeH="0" baseline="0" noProof="0">
              <a:ln>
                <a:noFill/>
              </a:ln>
              <a:solidFill>
                <a:prstClr val="black"/>
              </a:solidFill>
              <a:effectLst/>
              <a:uLnTx/>
              <a:uFillTx/>
              <a:latin typeface="Arimo" panose="020B060402020202020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mo" panose="020B060402020202020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mo" panose="020B060402020202020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1800" b="0" i="0" u="none" strike="noStrike" kern="1200" cap="none" spc="0" normalizeH="0" baseline="0" noProof="0">
              <a:ln>
                <a:noFill/>
              </a:ln>
              <a:solidFill>
                <a:prstClr val="black"/>
              </a:solidFill>
              <a:effectLst/>
              <a:uLnTx/>
              <a:uFillTx/>
              <a:latin typeface="Arimo" panose="020B060402020202020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mo" panose="020B060402020202020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mo" panose="020B060402020202020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1800" b="0" i="0" u="none" strike="noStrike" kern="1200" cap="none" spc="0" normalizeH="0" baseline="0" noProof="0">
              <a:ln>
                <a:noFill/>
              </a:ln>
              <a:solidFill>
                <a:prstClr val="black"/>
              </a:solidFill>
              <a:effectLst/>
              <a:uLnTx/>
              <a:uFillTx/>
              <a:latin typeface="Arimo" panose="020B060402020202020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mo" panose="020B060402020202020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mo" panose="020B060402020202020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US" sz="1800" b="0" i="0" u="none" strike="noStrike" kern="1200" cap="none" spc="0" normalizeH="0" baseline="0" noProof="0">
              <a:ln>
                <a:noFill/>
              </a:ln>
              <a:solidFill>
                <a:prstClr val="black"/>
              </a:solidFill>
              <a:effectLst/>
              <a:uLnTx/>
              <a:uFillTx/>
              <a:latin typeface="Arimo" panose="020B060402020202020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570AA-3EB6-5F33-955D-0C461A64BC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2CB2C4-EB8B-3BF1-A22D-00EF34C8AE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831850-B33F-AE4A-4E0B-A36F27B1B853}"/>
              </a:ext>
            </a:extLst>
          </p:cNvPr>
          <p:cNvSpPr>
            <a:spLocks noGrp="1"/>
          </p:cNvSpPr>
          <p:nvPr>
            <p:ph type="body" idx="1"/>
          </p:nvPr>
        </p:nvSpPr>
        <p:spPr/>
        <p:txBody>
          <a:bodyPr/>
          <a:lstStyle/>
          <a:p>
            <a:endParaRPr lang="en-US" dirty="0">
              <a:latin typeface="Arimo" panose="020B0604020202020204" charset="0"/>
            </a:endParaRPr>
          </a:p>
        </p:txBody>
      </p:sp>
      <p:sp>
        <p:nvSpPr>
          <p:cNvPr id="4" name="Slide Number Placeholder 3">
            <a:extLst>
              <a:ext uri="{FF2B5EF4-FFF2-40B4-BE49-F238E27FC236}">
                <a16:creationId xmlns:a16="http://schemas.microsoft.com/office/drawing/2014/main" id="{338054AA-C4A1-3D9D-399A-E4D4E69EBE68}"/>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mo" panose="020B060402020202020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US" sz="1800" b="0" i="0" u="none" strike="noStrike" kern="1200" cap="none" spc="0" normalizeH="0" baseline="0" noProof="0">
              <a:ln>
                <a:noFill/>
              </a:ln>
              <a:solidFill>
                <a:prstClr val="black"/>
              </a:solidFill>
              <a:effectLst/>
              <a:uLnTx/>
              <a:uFillTx/>
              <a:latin typeface="Arimo" panose="020B0604020202020204" charset="0"/>
              <a:ea typeface="+mn-ea"/>
              <a:cs typeface="+mn-cs"/>
            </a:endParaRPr>
          </a:p>
        </p:txBody>
      </p:sp>
    </p:spTree>
    <p:extLst>
      <p:ext uri="{BB962C8B-B14F-4D97-AF65-F5344CB8AC3E}">
        <p14:creationId xmlns:p14="http://schemas.microsoft.com/office/powerpoint/2010/main" val="40823985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mo" panose="020B060402020202020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mo" panose="020B0604020202020204" charset="0"/>
              </a:rPr>
              <a:t>49</a:t>
            </a:fld>
            <a:endParaRPr lang="en-US">
              <a:latin typeface="Arimo" panose="020B060402020202020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mo" panose="020B060402020202020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mo" panose="020B0604020202020204" charset="0"/>
              </a:rPr>
              <a:t>8</a:t>
            </a:fld>
            <a:endParaRPr lang="en-US">
              <a:latin typeface="Arimo" panose="020B060402020202020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mo" panose="020B060402020202020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mo" panose="020B0604020202020204" charset="0"/>
              </a:rPr>
              <a:t>50</a:t>
            </a:fld>
            <a:endParaRPr lang="en-US">
              <a:latin typeface="Arimo" panose="020B060402020202020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mo" panose="020B060402020202020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mo" panose="020B0604020202020204" charset="0"/>
              </a:rPr>
              <a:t>52</a:t>
            </a:fld>
            <a:endParaRPr lang="en-US">
              <a:latin typeface="Arimo" panose="020B060402020202020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mo" panose="020B060402020202020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mo" panose="020B0604020202020204" charset="0"/>
              </a:rPr>
              <a:t>53</a:t>
            </a:fld>
            <a:endParaRPr lang="en-US">
              <a:latin typeface="Arimo" panose="020B060402020202020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mo" panose="020B060402020202020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mo" panose="020B0604020202020204" charset="0"/>
              </a:rPr>
              <a:t>54</a:t>
            </a:fld>
            <a:endParaRPr lang="en-US">
              <a:latin typeface="Arimo" panose="020B060402020202020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mo" panose="020B060402020202020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mo" panose="020B0604020202020204" charset="0"/>
              </a:rPr>
              <a:t>55</a:t>
            </a:fld>
            <a:endParaRPr lang="en-US">
              <a:latin typeface="Arimo" panose="020B060402020202020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mo" panose="020B060402020202020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mo" panose="020B0604020202020204" charset="0"/>
              </a:rPr>
              <a:t>56</a:t>
            </a:fld>
            <a:endParaRPr lang="en-US">
              <a:latin typeface="Arimo" panose="020B060402020202020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mo" panose="020B060402020202020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mo" panose="020B0604020202020204" charset="0"/>
              </a:rPr>
              <a:t>57</a:t>
            </a:fld>
            <a:endParaRPr lang="en-US">
              <a:latin typeface="Arimo" panose="020B060402020202020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mo" panose="020B060402020202020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mo" panose="020B0604020202020204" charset="0"/>
              </a:rPr>
              <a:t>58</a:t>
            </a:fld>
            <a:endParaRPr lang="en-US">
              <a:latin typeface="Arimo" panose="020B060402020202020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mo" panose="020B060402020202020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mo" panose="020B0604020202020204" charset="0"/>
              </a:rPr>
              <a:t>59</a:t>
            </a:fld>
            <a:endParaRPr lang="en-US">
              <a:latin typeface="Arimo" panose="020B060402020202020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a:latin typeface="Arimo" panose="020B060402020202020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A49A8-94ED-824C-A17D-C08FC8297362}" type="slidenum">
              <a:rPr kumimoji="0" lang="x-none" sz="1200" b="0" i="0" u="none" strike="noStrike" kern="1200" cap="none" spc="0" normalizeH="0" baseline="0" noProof="0" smtClean="0">
                <a:ln>
                  <a:noFill/>
                </a:ln>
                <a:solidFill>
                  <a:prstClr val="black"/>
                </a:solidFill>
                <a:effectLst/>
                <a:uLnTx/>
                <a:uFillTx/>
                <a:latin typeface="Arimo" panose="020B060402020202020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x-none" sz="1200" b="0" i="0" u="none" strike="noStrike" kern="1200" cap="none" spc="0" normalizeH="0" baseline="0" noProof="0">
              <a:ln>
                <a:noFill/>
              </a:ln>
              <a:solidFill>
                <a:prstClr val="black"/>
              </a:solidFill>
              <a:effectLst/>
              <a:uLnTx/>
              <a:uFillTx/>
              <a:latin typeface="Arimo" panose="020B0604020202020204" charset="0"/>
              <a:ea typeface="+mn-ea"/>
              <a:cs typeface="+mn-cs"/>
            </a:endParaRPr>
          </a:p>
        </p:txBody>
      </p:sp>
    </p:spTree>
    <p:extLst>
      <p:ext uri="{BB962C8B-B14F-4D97-AF65-F5344CB8AC3E}">
        <p14:creationId xmlns:p14="http://schemas.microsoft.com/office/powerpoint/2010/main" val="1229122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mo" panose="020B060402020202020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mo" panose="020B0604020202020204" charset="0"/>
              </a:rPr>
              <a:t>9</a:t>
            </a:fld>
            <a:endParaRPr lang="en-US">
              <a:latin typeface="Arimo" panose="020B060402020202020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mo" panose="020B060402020202020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mo" panose="020B0604020202020204" charset="0"/>
              </a:rPr>
              <a:t>10</a:t>
            </a:fld>
            <a:endParaRPr lang="en-US">
              <a:latin typeface="Arimo" panose="020B060402020202020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mo" panose="020B060402020202020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mo" panose="020B0604020202020204" charset="0"/>
              </a:rPr>
              <a:t>11</a:t>
            </a:fld>
            <a:endParaRPr lang="en-US">
              <a:latin typeface="Arimo" panose="020B060402020202020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mo" panose="020B060402020202020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mo" panose="020B0604020202020204" charset="0"/>
              </a:rPr>
              <a:t>12</a:t>
            </a:fld>
            <a:endParaRPr lang="en-US">
              <a:latin typeface="Arimo" panose="020B060402020202020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mo" panose="020B060402020202020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mo" panose="020B060402020202020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a:ln>
                <a:noFill/>
              </a:ln>
              <a:solidFill>
                <a:prstClr val="black"/>
              </a:solidFill>
              <a:effectLst/>
              <a:uLnTx/>
              <a:uFillTx/>
              <a:latin typeface="Arimo" panose="020B060402020202020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Section Header">
    <p:bg>
      <p:bgPr>
        <a:solidFill>
          <a:schemeClr val="tx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EA1F8CF-CC19-2F5C-D3FC-FBF7136664AD}"/>
              </a:ext>
            </a:extLst>
          </p:cNvPr>
          <p:cNvGrpSpPr/>
          <p:nvPr userDrawn="1"/>
        </p:nvGrpSpPr>
        <p:grpSpPr>
          <a:xfrm flipH="1">
            <a:off x="-6350" y="-12032"/>
            <a:ext cx="12192000" cy="6858000"/>
            <a:chOff x="-6350" y="0"/>
            <a:chExt cx="12192000" cy="6858000"/>
          </a:xfrm>
        </p:grpSpPr>
        <p:pic>
          <p:nvPicPr>
            <p:cNvPr id="10" name="Picture 9" descr="Background pattern&#10;&#10;Description automatically generated">
              <a:extLst>
                <a:ext uri="{FF2B5EF4-FFF2-40B4-BE49-F238E27FC236}">
                  <a16:creationId xmlns:a16="http://schemas.microsoft.com/office/drawing/2014/main" id="{785B98A6-27DF-7256-1E71-4AE8B912DF87}"/>
                </a:ext>
              </a:extLst>
            </p:cNvPr>
            <p:cNvPicPr>
              <a:picLocks noChangeAspect="1"/>
            </p:cNvPicPr>
            <p:nvPr userDrawn="1"/>
          </p:nvPicPr>
          <p:blipFill rotWithShape="1">
            <a:blip r:embed="rId2">
              <a:alphaModFix amt="77000"/>
            </a:blip>
            <a:srcRect r="7246" b="7246"/>
            <a:stretch/>
          </p:blipFill>
          <p:spPr>
            <a:xfrm>
              <a:off x="-6350" y="0"/>
              <a:ext cx="12192000" cy="6858000"/>
            </a:xfrm>
            <a:prstGeom prst="rect">
              <a:avLst/>
            </a:prstGeom>
          </p:spPr>
        </p:pic>
        <p:sp>
          <p:nvSpPr>
            <p:cNvPr id="14" name="Round Same Side Corner Rectangle 13">
              <a:extLst>
                <a:ext uri="{FF2B5EF4-FFF2-40B4-BE49-F238E27FC236}">
                  <a16:creationId xmlns:a16="http://schemas.microsoft.com/office/drawing/2014/main" id="{BC1E3CED-075F-6AA8-C3C9-BCC25F7CEF22}"/>
                </a:ext>
              </a:extLst>
            </p:cNvPr>
            <p:cNvSpPr/>
            <p:nvPr userDrawn="1"/>
          </p:nvSpPr>
          <p:spPr>
            <a:xfrm flipH="1">
              <a:off x="509270" y="6781800"/>
              <a:ext cx="10791792" cy="76200"/>
            </a:xfrm>
            <a:prstGeom prst="round2SameRect">
              <a:avLst>
                <a:gd name="adj1" fmla="val 45834"/>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A" sz="1800" b="0" i="0" u="none" strike="noStrike" kern="0" cap="none" spc="0" normalizeH="0" baseline="0" noProof="0">
                <a:ln>
                  <a:noFill/>
                </a:ln>
                <a:solidFill>
                  <a:srgbClr val="FFFFFF"/>
                </a:solidFill>
                <a:effectLst/>
                <a:uLnTx/>
                <a:uFillTx/>
                <a:latin typeface="Frutiger LT Arabic 55 Roman" pitchFamily="2" charset="-78"/>
                <a:ea typeface="+mn-ea"/>
                <a:cs typeface="Frutiger LT Arabic 55 Roman" pitchFamily="2" charset="-78"/>
              </a:endParaRPr>
            </a:p>
          </p:txBody>
        </p:sp>
        <p:sp>
          <p:nvSpPr>
            <p:cNvPr id="15" name="Round Same Side Corner Rectangle 14">
              <a:extLst>
                <a:ext uri="{FF2B5EF4-FFF2-40B4-BE49-F238E27FC236}">
                  <a16:creationId xmlns:a16="http://schemas.microsoft.com/office/drawing/2014/main" id="{8A30AAAC-301C-3F5B-A4F0-0AFF803AD06E}"/>
                </a:ext>
              </a:extLst>
            </p:cNvPr>
            <p:cNvSpPr/>
            <p:nvPr userDrawn="1"/>
          </p:nvSpPr>
          <p:spPr>
            <a:xfrm flipH="1">
              <a:off x="10872470" y="6781800"/>
              <a:ext cx="762000" cy="76200"/>
            </a:xfrm>
            <a:prstGeom prst="round2SameRect">
              <a:avLst>
                <a:gd name="adj1" fmla="val 45834"/>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A" sz="1800" b="0" i="0" u="none" strike="noStrike" kern="0" cap="none" spc="0" normalizeH="0" baseline="0" noProof="0">
                <a:ln>
                  <a:noFill/>
                </a:ln>
                <a:solidFill>
                  <a:srgbClr val="FFFFFF"/>
                </a:solidFill>
                <a:effectLst/>
                <a:uLnTx/>
                <a:uFillTx/>
                <a:latin typeface="Frutiger LT Arabic 55 Roman" pitchFamily="2" charset="-78"/>
                <a:ea typeface="+mn-ea"/>
                <a:cs typeface="Frutiger LT Arabic 55 Roman" pitchFamily="2" charset="-78"/>
              </a:endParaRPr>
            </a:p>
          </p:txBody>
        </p:sp>
      </p:grpSp>
      <p:sp>
        <p:nvSpPr>
          <p:cNvPr id="16" name="Title 1">
            <a:extLst>
              <a:ext uri="{FF2B5EF4-FFF2-40B4-BE49-F238E27FC236}">
                <a16:creationId xmlns:a16="http://schemas.microsoft.com/office/drawing/2014/main" id="{C3A227CA-98F4-4BCB-6863-3AA77AD880F5}"/>
              </a:ext>
            </a:extLst>
          </p:cNvPr>
          <p:cNvSpPr>
            <a:spLocks noGrp="1"/>
          </p:cNvSpPr>
          <p:nvPr>
            <p:ph type="title"/>
          </p:nvPr>
        </p:nvSpPr>
        <p:spPr>
          <a:xfrm>
            <a:off x="1168402" y="1698177"/>
            <a:ext cx="10515600" cy="2481938"/>
          </a:xfrm>
          <a:prstGeom prst="rect">
            <a:avLst/>
          </a:prstGeom>
        </p:spPr>
        <p:txBody>
          <a:bodyPr anchor="b">
            <a:normAutofit/>
          </a:bodyPr>
          <a:lstStyle>
            <a:lvl1pPr algn="r" rtl="1">
              <a:defRPr sz="4800">
                <a:solidFill>
                  <a:schemeClr val="bg1"/>
                </a:solidFill>
                <a:latin typeface="Frutiger LT Arabic 55 Roman" pitchFamily="2" charset="-78"/>
                <a:cs typeface="Frutiger LT Arabic 55 Roman" pitchFamily="2" charset="-78"/>
              </a:defRPr>
            </a:lvl1pPr>
          </a:lstStyle>
          <a:p>
            <a:r>
              <a:rPr lang="en-US" dirty="0"/>
              <a:t>Click to edit Master title style</a:t>
            </a:r>
            <a:endParaRPr lang="en-SA" dirty="0"/>
          </a:p>
        </p:txBody>
      </p:sp>
      <p:sp>
        <p:nvSpPr>
          <p:cNvPr id="17" name="Text Placeholder 2">
            <a:extLst>
              <a:ext uri="{FF2B5EF4-FFF2-40B4-BE49-F238E27FC236}">
                <a16:creationId xmlns:a16="http://schemas.microsoft.com/office/drawing/2014/main" id="{BCE37025-F77E-9112-2A68-18E91EE57AA2}"/>
              </a:ext>
            </a:extLst>
          </p:cNvPr>
          <p:cNvSpPr>
            <a:spLocks noGrp="1"/>
          </p:cNvSpPr>
          <p:nvPr>
            <p:ph type="body" idx="1"/>
          </p:nvPr>
        </p:nvSpPr>
        <p:spPr>
          <a:xfrm>
            <a:off x="1168402" y="4311875"/>
            <a:ext cx="10515600" cy="847949"/>
          </a:xfrm>
          <a:prstGeom prst="rect">
            <a:avLst/>
          </a:prstGeom>
        </p:spPr>
        <p:txBody>
          <a:bodyPr/>
          <a:lstStyle>
            <a:lvl1pPr marL="0" indent="0" algn="r" rtl="1">
              <a:buNone/>
              <a:defRPr sz="2400">
                <a:solidFill>
                  <a:schemeClr val="accent2"/>
                </a:solidFill>
                <a:latin typeface="Frutiger LT Arabic 55 Roman" pitchFamily="2" charset="-78"/>
                <a:cs typeface="Frutiger LT Arabic 55 Roman" pitchFamily="2" charset="-7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8" name="Footer Placeholder 4">
            <a:extLst>
              <a:ext uri="{FF2B5EF4-FFF2-40B4-BE49-F238E27FC236}">
                <a16:creationId xmlns:a16="http://schemas.microsoft.com/office/drawing/2014/main" id="{9FFC7FB8-F432-AFAD-10AB-EE9B30AE41C8}"/>
              </a:ext>
            </a:extLst>
          </p:cNvPr>
          <p:cNvSpPr>
            <a:spLocks noGrp="1"/>
          </p:cNvSpPr>
          <p:nvPr>
            <p:ph type="ftr" sz="quarter" idx="11"/>
          </p:nvPr>
        </p:nvSpPr>
        <p:spPr>
          <a:xfrm>
            <a:off x="454990" y="6466371"/>
            <a:ext cx="4114800" cy="228600"/>
          </a:xfrm>
          <a:prstGeom prst="rect">
            <a:avLst/>
          </a:prstGeom>
        </p:spPr>
        <p:txBody>
          <a:bodyPr/>
          <a:lstStyle>
            <a:lvl1pPr algn="r" rtl="0">
              <a:defRPr>
                <a:solidFill>
                  <a:schemeClr val="bg1"/>
                </a:solidFill>
                <a:latin typeface="Frutiger LT Arabic 55 Roman" pitchFamily="2" charset="-78"/>
                <a:cs typeface="Frutiger LT Arabic 55 Roman" pitchFamily="2" charset="-78"/>
              </a:defRPr>
            </a:lvl1pPr>
          </a:lstStyle>
          <a:p>
            <a:pPr algn="l"/>
            <a:endParaRPr lang="en-SA" dirty="0"/>
          </a:p>
        </p:txBody>
      </p:sp>
      <p:sp>
        <p:nvSpPr>
          <p:cNvPr id="19" name="Slide Number Placeholder 17">
            <a:extLst>
              <a:ext uri="{FF2B5EF4-FFF2-40B4-BE49-F238E27FC236}">
                <a16:creationId xmlns:a16="http://schemas.microsoft.com/office/drawing/2014/main" id="{8659A021-CC55-17A5-7481-673E154C2384}"/>
              </a:ext>
            </a:extLst>
          </p:cNvPr>
          <p:cNvSpPr>
            <a:spLocks noGrp="1"/>
          </p:cNvSpPr>
          <p:nvPr>
            <p:ph type="sldNum" sz="quarter" idx="4"/>
          </p:nvPr>
        </p:nvSpPr>
        <p:spPr>
          <a:xfrm>
            <a:off x="8940802" y="6492875"/>
            <a:ext cx="2743200" cy="199745"/>
          </a:xfrm>
          <a:prstGeom prst="rect">
            <a:avLst/>
          </a:prstGeom>
        </p:spPr>
        <p:txBody>
          <a:bodyPr/>
          <a:lstStyle>
            <a:lvl1pPr algn="r" rtl="0">
              <a:defRPr lang="en-SA" sz="1100" kern="0" smtClean="0">
                <a:solidFill>
                  <a:schemeClr val="bg1"/>
                </a:solidFill>
                <a:latin typeface="Frutiger LT Arabic 55 Roman" pitchFamily="2" charset="-78"/>
                <a:cs typeface="Frutiger LT Arabic 55 Roman" pitchFamily="2" charset="-78"/>
              </a:defRPr>
            </a:lvl1pPr>
          </a:lstStyle>
          <a:p>
            <a:fld id="{72257332-3783-B646-B256-B06D944FA1CA}" type="slidenum">
              <a:rPr lang="en-SA" smtClean="0"/>
              <a:pPr/>
              <a:t>‹#›</a:t>
            </a:fld>
            <a:endParaRPr lang="en-SA" dirty="0"/>
          </a:p>
        </p:txBody>
      </p:sp>
      <p:pic>
        <p:nvPicPr>
          <p:cNvPr id="2" name="Picture 1" descr="Text&#10;&#10;Description automatically generated">
            <a:extLst>
              <a:ext uri="{FF2B5EF4-FFF2-40B4-BE49-F238E27FC236}">
                <a16:creationId xmlns:a16="http://schemas.microsoft.com/office/drawing/2014/main" id="{79A54F49-A489-4959-B1DB-D38B22AF695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0" y="285751"/>
            <a:ext cx="2300515" cy="1006475"/>
          </a:xfrm>
          <a:prstGeom prst="rect">
            <a:avLst/>
          </a:prstGeom>
        </p:spPr>
      </p:pic>
      <p:sp>
        <p:nvSpPr>
          <p:cNvPr id="3" name="Round Same Side Corner Rectangle 10">
            <a:extLst>
              <a:ext uri="{FF2B5EF4-FFF2-40B4-BE49-F238E27FC236}">
                <a16:creationId xmlns:a16="http://schemas.microsoft.com/office/drawing/2014/main" id="{8F250F9C-5E21-7DA1-8277-6AE3F5F98B35}"/>
              </a:ext>
            </a:extLst>
          </p:cNvPr>
          <p:cNvSpPr/>
          <p:nvPr userDrawn="1"/>
        </p:nvSpPr>
        <p:spPr>
          <a:xfrm rot="16200000" flipH="1">
            <a:off x="10384622" y="3353114"/>
            <a:ext cx="3461648" cy="127708"/>
          </a:xfrm>
          <a:prstGeom prst="round2SameRect">
            <a:avLst>
              <a:gd name="adj1" fmla="val 45834"/>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A" sz="1800" b="0" i="0" u="none" strike="noStrike" kern="0" cap="none" spc="0" normalizeH="0" baseline="0" noProof="0">
              <a:ln>
                <a:noFill/>
              </a:ln>
              <a:solidFill>
                <a:srgbClr val="FFFFFF"/>
              </a:solidFill>
              <a:effectLst/>
              <a:uLnTx/>
              <a:uFillTx/>
              <a:latin typeface="Frutiger LT Arabic 55 Roman" pitchFamily="2" charset="-78"/>
              <a:ea typeface="+mn-ea"/>
              <a:cs typeface="Frutiger LT Arabic 55 Roman" pitchFamily="2" charset="-78"/>
            </a:endParaRPr>
          </a:p>
        </p:txBody>
      </p:sp>
    </p:spTree>
    <p:extLst>
      <p:ext uri="{BB962C8B-B14F-4D97-AF65-F5344CB8AC3E}">
        <p14:creationId xmlns:p14="http://schemas.microsoft.com/office/powerpoint/2010/main" val="27310242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bg>
      <p:bgRef idx="1001">
        <a:schemeClr val="bg1"/>
      </p:bgRef>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3E77190-3DB4-1D1A-9BC1-6847423F2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grpSp>
        <p:nvGrpSpPr>
          <p:cNvPr id="8" name="Group 7">
            <a:extLst>
              <a:ext uri="{FF2B5EF4-FFF2-40B4-BE49-F238E27FC236}">
                <a16:creationId xmlns:a16="http://schemas.microsoft.com/office/drawing/2014/main" id="{267AD03F-E805-74BD-09C6-423F4D67BF00}"/>
              </a:ext>
            </a:extLst>
          </p:cNvPr>
          <p:cNvGrpSpPr/>
          <p:nvPr userDrawn="1"/>
        </p:nvGrpSpPr>
        <p:grpSpPr>
          <a:xfrm>
            <a:off x="509271" y="6781800"/>
            <a:ext cx="11125200" cy="76200"/>
            <a:chOff x="509270" y="6781800"/>
            <a:chExt cx="11125200" cy="76200"/>
          </a:xfrm>
        </p:grpSpPr>
        <p:sp>
          <p:nvSpPr>
            <p:cNvPr id="6" name="Round Same Side Corner Rectangle 5">
              <a:extLst>
                <a:ext uri="{FF2B5EF4-FFF2-40B4-BE49-F238E27FC236}">
                  <a16:creationId xmlns:a16="http://schemas.microsoft.com/office/drawing/2014/main" id="{11A315D7-8619-63C2-C231-9B791E7DC183}"/>
                </a:ext>
              </a:extLst>
            </p:cNvPr>
            <p:cNvSpPr/>
            <p:nvPr userDrawn="1"/>
          </p:nvSpPr>
          <p:spPr>
            <a:xfrm>
              <a:off x="842678" y="6781800"/>
              <a:ext cx="10791792" cy="76200"/>
            </a:xfrm>
            <a:prstGeom prst="round2SameRect">
              <a:avLst>
                <a:gd name="adj1" fmla="val 45834"/>
                <a:gd name="adj2" fmla="val 0"/>
              </a:avLst>
            </a:prstGeom>
            <a:solidFill>
              <a:srgbClr val="055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1"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srgbClr val="FFFFFF"/>
                </a:solidFill>
                <a:effectLst/>
                <a:uLnTx/>
                <a:uFillTx/>
                <a:latin typeface="Frutiger LT Arabic 55 Roman" pitchFamily="2" charset="-78"/>
                <a:ea typeface="+mn-ea"/>
                <a:cs typeface="Frutiger LT Arabic 55 Roman" pitchFamily="2" charset="-78"/>
              </a:endParaRPr>
            </a:p>
          </p:txBody>
        </p:sp>
        <p:sp>
          <p:nvSpPr>
            <p:cNvPr id="7" name="Round Same Side Corner Rectangle 6">
              <a:extLst>
                <a:ext uri="{FF2B5EF4-FFF2-40B4-BE49-F238E27FC236}">
                  <a16:creationId xmlns:a16="http://schemas.microsoft.com/office/drawing/2014/main" id="{6B88BC8B-7C0F-DCAA-F5BC-DF9160E6A535}"/>
                </a:ext>
              </a:extLst>
            </p:cNvPr>
            <p:cNvSpPr/>
            <p:nvPr userDrawn="1"/>
          </p:nvSpPr>
          <p:spPr>
            <a:xfrm>
              <a:off x="509270" y="6781800"/>
              <a:ext cx="762000" cy="76200"/>
            </a:xfrm>
            <a:prstGeom prst="round2SameRect">
              <a:avLst>
                <a:gd name="adj1" fmla="val 45834"/>
                <a:gd name="adj2" fmla="val 0"/>
              </a:avLst>
            </a:prstGeom>
            <a:solidFill>
              <a:srgbClr val="055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1"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srgbClr val="FFFFFF"/>
                </a:solidFill>
                <a:effectLst/>
                <a:uLnTx/>
                <a:uFillTx/>
                <a:latin typeface="Frutiger LT Arabic 55 Roman" pitchFamily="2" charset="-78"/>
                <a:ea typeface="+mn-ea"/>
                <a:cs typeface="Frutiger LT Arabic 55 Roman" pitchFamily="2" charset="-78"/>
              </a:endParaRPr>
            </a:p>
          </p:txBody>
        </p:sp>
      </p:grpSp>
      <p:sp>
        <p:nvSpPr>
          <p:cNvPr id="5" name="Round Same Side Corner Rectangle 8">
            <a:extLst>
              <a:ext uri="{FF2B5EF4-FFF2-40B4-BE49-F238E27FC236}">
                <a16:creationId xmlns:a16="http://schemas.microsoft.com/office/drawing/2014/main" id="{D19212C6-F8ED-668F-C0A3-DC6C86DD48AC}"/>
              </a:ext>
            </a:extLst>
          </p:cNvPr>
          <p:cNvSpPr/>
          <p:nvPr userDrawn="1"/>
        </p:nvSpPr>
        <p:spPr>
          <a:xfrm rot="16200000">
            <a:off x="10397323" y="3365147"/>
            <a:ext cx="3461648" cy="127708"/>
          </a:xfrm>
          <a:prstGeom prst="round2SameRect">
            <a:avLst>
              <a:gd name="adj1" fmla="val 45834"/>
              <a:gd name="adj2" fmla="val 0"/>
            </a:avLst>
          </a:prstGeom>
          <a:solidFill>
            <a:schemeClr val="accent6"/>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Frutiger LT Arabic 55 Roman" pitchFamily="2" charset="-78"/>
              <a:ea typeface="+mn-ea"/>
              <a:cs typeface="Frutiger LT Arabic 55 Roman" pitchFamily="2" charset="-78"/>
            </a:endParaRPr>
          </a:p>
        </p:txBody>
      </p:sp>
      <p:pic>
        <p:nvPicPr>
          <p:cNvPr id="12" name="Picture 11" descr="Text&#10;&#10;Description automatically generated">
            <a:extLst>
              <a:ext uri="{FF2B5EF4-FFF2-40B4-BE49-F238E27FC236}">
                <a16:creationId xmlns:a16="http://schemas.microsoft.com/office/drawing/2014/main" id="{B82BD4B3-C697-EBC9-C697-E8F87A1D9D5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28110" y="285751"/>
            <a:ext cx="2300515" cy="1006475"/>
          </a:xfrm>
          <a:prstGeom prst="rect">
            <a:avLst/>
          </a:prstGeom>
        </p:spPr>
      </p:pic>
      <p:pic>
        <p:nvPicPr>
          <p:cNvPr id="3" name="Picture 2" descr="Logo&#10;&#10;Description automatically generated">
            <a:extLst>
              <a:ext uri="{FF2B5EF4-FFF2-40B4-BE49-F238E27FC236}">
                <a16:creationId xmlns:a16="http://schemas.microsoft.com/office/drawing/2014/main" id="{C1051CF4-7B15-16B3-97FF-6CEAC523357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6231" y="374399"/>
            <a:ext cx="968827" cy="648307"/>
          </a:xfrm>
          <a:prstGeom prst="rect">
            <a:avLst/>
          </a:prstGeom>
        </p:spPr>
      </p:pic>
    </p:spTree>
    <p:extLst>
      <p:ext uri="{BB962C8B-B14F-4D97-AF65-F5344CB8AC3E}">
        <p14:creationId xmlns:p14="http://schemas.microsoft.com/office/powerpoint/2010/main" val="361168815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323">
          <p15:clr>
            <a:srgbClr val="FBAE40"/>
          </p15:clr>
        </p15:guide>
        <p15:guide id="2" orient="horz" pos="3997">
          <p15:clr>
            <a:srgbClr val="FBAE40"/>
          </p15:clr>
        </p15:guide>
        <p15:guide id="3" pos="7355">
          <p15:clr>
            <a:srgbClr val="FBAE40"/>
          </p15:clr>
        </p15:guide>
        <p15:guide id="4" pos="32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rporate Business 3">
    <p:spTree>
      <p:nvGrpSpPr>
        <p:cNvPr id="1" name=""/>
        <p:cNvGrpSpPr/>
        <p:nvPr/>
      </p:nvGrpSpPr>
      <p:grpSpPr>
        <a:xfrm>
          <a:off x="0" y="0"/>
          <a:ext cx="0" cy="0"/>
          <a:chOff x="0" y="0"/>
          <a:chExt cx="0" cy="0"/>
        </a:xfrm>
      </p:grpSpPr>
      <p:sp>
        <p:nvSpPr>
          <p:cNvPr id="4" name="Picture Placeholder 9"/>
          <p:cNvSpPr>
            <a:spLocks noGrp="1"/>
          </p:cNvSpPr>
          <p:nvPr>
            <p:ph type="pic" sz="quarter" idx="37"/>
          </p:nvPr>
        </p:nvSpPr>
        <p:spPr>
          <a:xfrm>
            <a:off x="3010619" y="0"/>
            <a:ext cx="9181381" cy="6858000"/>
          </a:xfrm>
          <a:prstGeom prst="rect">
            <a:avLst/>
          </a:prstGeom>
          <a:solidFill>
            <a:schemeClr val="bg2">
              <a:lumMod val="75000"/>
            </a:schemeClr>
          </a:solidFill>
        </p:spPr>
        <p:txBody>
          <a:bodyPr/>
          <a:lstStyle>
            <a:lvl1pPr>
              <a:defRPr>
                <a:latin typeface="Arimo" panose="020B0604020202020204" charset="0"/>
              </a:defRPr>
            </a:lvl1pPr>
          </a:lstStyle>
          <a:p>
            <a:pPr lvl="0"/>
            <a:endParaRPr lang="en-ID" noProof="0" dirty="0"/>
          </a:p>
        </p:txBody>
      </p:sp>
      <p:sp>
        <p:nvSpPr>
          <p:cNvPr id="5" name="Text Placeholder 6"/>
          <p:cNvSpPr>
            <a:spLocks noGrp="1"/>
          </p:cNvSpPr>
          <p:nvPr>
            <p:ph type="body" sz="quarter" idx="26"/>
          </p:nvPr>
        </p:nvSpPr>
        <p:spPr>
          <a:xfrm>
            <a:off x="736144" y="612323"/>
            <a:ext cx="3965252" cy="1423512"/>
          </a:xfrm>
          <a:prstGeom prst="rect">
            <a:avLst/>
          </a:prstGeom>
        </p:spPr>
        <p:txBody>
          <a:bodyPr/>
          <a:lstStyle>
            <a:lvl1pPr algn="l">
              <a:lnSpc>
                <a:spcPct val="80000"/>
              </a:lnSpc>
              <a:buNone/>
              <a:defRPr sz="5000" spc="-150">
                <a:solidFill>
                  <a:srgbClr val="625AD7"/>
                </a:solidFill>
                <a:latin typeface="Outfit ExtraBold" panose="020B0604020202020204" charset="0"/>
                <a:ea typeface="Inter Medium" panose="020B0502030000000004" pitchFamily="34" charset="0"/>
                <a:cs typeface="Poppins SemiBold" panose="00000700000000000000" pitchFamily="2" charset="0"/>
              </a:defRPr>
            </a:lvl1pPr>
            <a:lvl2pPr>
              <a:defRPr>
                <a:latin typeface="Arimo" panose="020B0604020202020204" charset="0"/>
              </a:defRPr>
            </a:lvl2pPr>
          </a:lstStyle>
          <a:p>
            <a:pPr lvl="0"/>
            <a:r>
              <a:rPr lang="en-US" dirty="0"/>
              <a:t>Click to edit Master text styles</a:t>
            </a:r>
          </a:p>
          <a:p>
            <a:pPr lvl="1"/>
            <a:r>
              <a:rPr lang="en-US" dirty="0"/>
              <a:t>Second level</a:t>
            </a:r>
          </a:p>
        </p:txBody>
      </p:sp>
      <p:sp>
        <p:nvSpPr>
          <p:cNvPr id="6" name="Text Placeholder 5"/>
          <p:cNvSpPr>
            <a:spLocks noGrp="1"/>
          </p:cNvSpPr>
          <p:nvPr>
            <p:ph type="body" sz="quarter" idx="60"/>
          </p:nvPr>
        </p:nvSpPr>
        <p:spPr>
          <a:xfrm>
            <a:off x="3224786" y="3521194"/>
            <a:ext cx="2871213" cy="1201304"/>
          </a:xfrm>
          <a:prstGeom prst="rect">
            <a:avLst/>
          </a:prstGeom>
        </p:spPr>
        <p:txBody>
          <a:bodyPr/>
          <a:lstStyle>
            <a:lvl1pPr marL="0" algn="r">
              <a:lnSpc>
                <a:spcPct val="70000"/>
              </a:lnSpc>
              <a:buNone/>
              <a:defRPr sz="1200" b="0" i="0">
                <a:solidFill>
                  <a:schemeClr val="bg1"/>
                </a:solidFill>
                <a:latin typeface="Arimo" panose="020B0604020202020204" charset="0"/>
                <a:ea typeface="Lato" panose="020F0502020204030203" pitchFamily="34" charset="0"/>
                <a:cs typeface="Lato" panose="020F0502020204030203" pitchFamily="34" charset="0"/>
              </a:defRPr>
            </a:lvl1pPr>
          </a:lstStyle>
          <a:p>
            <a:pPr lvl="0"/>
            <a:r>
              <a:rPr lang="en-US" dirty="0"/>
              <a:t>Click to edit Master text styles</a:t>
            </a:r>
          </a:p>
        </p:txBody>
      </p:sp>
      <p:sp>
        <p:nvSpPr>
          <p:cNvPr id="7" name="Text Placeholder 8"/>
          <p:cNvSpPr>
            <a:spLocks noGrp="1"/>
          </p:cNvSpPr>
          <p:nvPr>
            <p:ph type="body" sz="quarter" idx="38"/>
          </p:nvPr>
        </p:nvSpPr>
        <p:spPr>
          <a:xfrm>
            <a:off x="736144" y="3521193"/>
            <a:ext cx="2274475" cy="224440"/>
          </a:xfrm>
          <a:prstGeom prst="rect">
            <a:avLst/>
          </a:prstGeom>
        </p:spPr>
        <p:txBody>
          <a:bodyPr anchor="ctr"/>
          <a:lstStyle>
            <a:lvl1pPr marL="0" algn="l">
              <a:lnSpc>
                <a:spcPct val="50000"/>
              </a:lnSpc>
              <a:buNone/>
              <a:defRPr lang="en-ID" sz="1400" b="1" dirty="0">
                <a:solidFill>
                  <a:srgbClr val="281870"/>
                </a:solidFill>
                <a:latin typeface="Outfit ExtraBold" panose="020B0604020202020204" charset="0"/>
                <a:ea typeface="Open Sans Bold" panose="020B0806030504020204" pitchFamily="34" charset="0"/>
                <a:cs typeface="Open Sans Bold" panose="020B0806030504020204" pitchFamily="34" charset="0"/>
              </a:defRPr>
            </a:lvl1pPr>
          </a:lstStyle>
          <a:p>
            <a:pPr lvl="0"/>
            <a:r>
              <a:rPr lang="en-US" dirty="0"/>
              <a:t>Click to edit Master text styles</a:t>
            </a:r>
          </a:p>
        </p:txBody>
      </p:sp>
      <p:sp>
        <p:nvSpPr>
          <p:cNvPr id="8" name="Text Placeholder 8"/>
          <p:cNvSpPr>
            <a:spLocks noGrp="1"/>
          </p:cNvSpPr>
          <p:nvPr>
            <p:ph type="body" sz="quarter" idx="12"/>
          </p:nvPr>
        </p:nvSpPr>
        <p:spPr>
          <a:xfrm>
            <a:off x="736144" y="5486400"/>
            <a:ext cx="1733543" cy="759279"/>
          </a:xfrm>
          <a:prstGeom prst="rect">
            <a:avLst/>
          </a:prstGeom>
        </p:spPr>
        <p:txBody>
          <a:bodyPr anchor="t"/>
          <a:lstStyle>
            <a:lvl1pPr marL="0" algn="l">
              <a:lnSpc>
                <a:spcPct val="50000"/>
              </a:lnSpc>
              <a:buNone/>
              <a:defRPr lang="en-ID" sz="1200" b="1" dirty="0">
                <a:solidFill>
                  <a:srgbClr val="625AD7"/>
                </a:solidFill>
                <a:latin typeface="Outfit ExtraBold" panose="020B0604020202020204" charset="0"/>
                <a:ea typeface="Open Sans Semibold" panose="020B0706030804020204" pitchFamily="34" charset="0"/>
                <a:cs typeface="Open Sans Semibold" panose="020B0706030804020204" pitchFamily="34" charset="0"/>
              </a:defRPr>
            </a:lvl1pPr>
            <a:lvl2pPr>
              <a:defRPr>
                <a:latin typeface="Arimo" panose="020B0604020202020204" charset="0"/>
              </a:defRPr>
            </a:lvl2pPr>
            <a:lvl3pPr>
              <a:defRPr>
                <a:latin typeface="Arimo" panose="020B0604020202020204"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528419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A18EED74-8182-5FA4-7DA3-494A86E9CA00}"/>
              </a:ext>
            </a:extLst>
          </p:cNvPr>
          <p:cNvSpPr>
            <a:spLocks noGrp="1" noChangeArrowheads="1"/>
          </p:cNvSpPr>
          <p:nvPr>
            <p:ph type="ctrTitle" hasCustomPrompt="1"/>
          </p:nvPr>
        </p:nvSpPr>
        <p:spPr>
          <a:xfrm>
            <a:off x="431854" y="2107695"/>
            <a:ext cx="5162121" cy="877233"/>
          </a:xfrm>
          <a:prstGeom prst="rect">
            <a:avLst/>
          </a:prstGeom>
        </p:spPr>
        <p:txBody>
          <a:bodyPr anchor="t"/>
          <a:lstStyle>
            <a:lvl1pPr>
              <a:lnSpc>
                <a:spcPct val="100000"/>
              </a:lnSpc>
              <a:defRPr sz="3200" b="1" i="0">
                <a:solidFill>
                  <a:schemeClr val="bg1"/>
                </a:solidFill>
                <a:latin typeface="Frutiger LT Arabic 45 Light" pitchFamily="2" charset="-78"/>
                <a:cs typeface="Frutiger LT Arabic 45 Light" pitchFamily="2" charset="-78"/>
              </a:defRPr>
            </a:lvl1pPr>
          </a:lstStyle>
          <a:p>
            <a:pPr lvl="0"/>
            <a:r>
              <a:rPr lang="en-GB" noProof="0" dirty="0"/>
              <a:t>CLICK TO EDIT MASTER TITLE STYLE</a:t>
            </a:r>
          </a:p>
        </p:txBody>
      </p:sp>
      <p:sp>
        <p:nvSpPr>
          <p:cNvPr id="11" name="Rectangle 3">
            <a:extLst>
              <a:ext uri="{FF2B5EF4-FFF2-40B4-BE49-F238E27FC236}">
                <a16:creationId xmlns:a16="http://schemas.microsoft.com/office/drawing/2014/main" id="{9618F5C8-9B6D-47B1-FC01-88E0040ED190}"/>
              </a:ext>
            </a:extLst>
          </p:cNvPr>
          <p:cNvSpPr>
            <a:spLocks noGrp="1" noChangeArrowheads="1"/>
          </p:cNvSpPr>
          <p:nvPr>
            <p:ph type="subTitle" idx="1"/>
          </p:nvPr>
        </p:nvSpPr>
        <p:spPr>
          <a:xfrm>
            <a:off x="431854" y="3248870"/>
            <a:ext cx="3781557" cy="298751"/>
          </a:xfrm>
          <a:prstGeom prst="rect">
            <a:avLst/>
          </a:prstGeom>
        </p:spPr>
        <p:txBody>
          <a:bodyPr anchor="t"/>
          <a:lstStyle>
            <a:lvl1pPr marL="0" indent="0">
              <a:buFont typeface="Arial" pitchFamily="34" charset="0"/>
              <a:buNone/>
              <a:defRPr sz="1400" b="0" i="0">
                <a:solidFill>
                  <a:schemeClr val="bg1"/>
                </a:solidFill>
                <a:latin typeface="Frutiger LT Arabic 55 Roman" pitchFamily="2" charset="-78"/>
                <a:cs typeface="Frutiger LT Arabic 55 Roman" pitchFamily="2" charset="-78"/>
              </a:defRPr>
            </a:lvl1pPr>
          </a:lstStyle>
          <a:p>
            <a:pPr lvl="0"/>
            <a:r>
              <a:rPr lang="en-US" noProof="0" dirty="0"/>
              <a:t>Click to edit Master subtitle style</a:t>
            </a:r>
            <a:endParaRPr lang="en-GB" noProof="0" dirty="0"/>
          </a:p>
        </p:txBody>
      </p:sp>
      <p:cxnSp>
        <p:nvCxnSpPr>
          <p:cNvPr id="13" name="Straight Connector 12">
            <a:extLst>
              <a:ext uri="{FF2B5EF4-FFF2-40B4-BE49-F238E27FC236}">
                <a16:creationId xmlns:a16="http://schemas.microsoft.com/office/drawing/2014/main" id="{AB2C6A7C-5CD2-47E9-6A37-C1B1124209A4}"/>
              </a:ext>
            </a:extLst>
          </p:cNvPr>
          <p:cNvCxnSpPr>
            <a:cxnSpLocks/>
          </p:cNvCxnSpPr>
          <p:nvPr userDrawn="1"/>
        </p:nvCxnSpPr>
        <p:spPr>
          <a:xfrm>
            <a:off x="515938" y="3933496"/>
            <a:ext cx="139770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 Placeholder 4">
            <a:extLst>
              <a:ext uri="{FF2B5EF4-FFF2-40B4-BE49-F238E27FC236}">
                <a16:creationId xmlns:a16="http://schemas.microsoft.com/office/drawing/2014/main" id="{8396C415-B684-6F1D-5558-5505B288AFB4}"/>
              </a:ext>
            </a:extLst>
          </p:cNvPr>
          <p:cNvSpPr>
            <a:spLocks noGrp="1"/>
          </p:cNvSpPr>
          <p:nvPr>
            <p:ph type="body" sz="quarter" idx="25" hasCustomPrompt="1"/>
          </p:nvPr>
        </p:nvSpPr>
        <p:spPr>
          <a:xfrm>
            <a:off x="431856" y="4054567"/>
            <a:ext cx="1481784" cy="298762"/>
          </a:xfrm>
          <a:prstGeom prst="rect">
            <a:avLst/>
          </a:prstGeom>
        </p:spPr>
        <p:txBody>
          <a:bodyPr anchor="t">
            <a:normAutofit/>
          </a:bodyPr>
          <a:lstStyle>
            <a:lvl1pPr marL="0" indent="0" algn="l" rtl="0">
              <a:buNone/>
              <a:defRPr sz="1100" b="0" i="0" baseline="0">
                <a:solidFill>
                  <a:schemeClr val="bg1"/>
                </a:solidFill>
                <a:latin typeface="Frutiger LT Arabic 55 Roman" pitchFamily="2" charset="-78"/>
                <a:ea typeface="Frutiger LT Arabic 55 Roman" pitchFamily="2" charset="-78"/>
                <a:cs typeface="Frutiger LT Arabic 55 Roman" pitchFamily="2" charset="-78"/>
              </a:defRPr>
            </a:lvl1pPr>
          </a:lstStyle>
          <a:p>
            <a:pPr lvl="0"/>
            <a:r>
              <a:rPr lang="en-US" dirty="0"/>
              <a:t>Day / Month / Year</a:t>
            </a:r>
          </a:p>
        </p:txBody>
      </p:sp>
    </p:spTree>
    <p:extLst>
      <p:ext uri="{BB962C8B-B14F-4D97-AF65-F5344CB8AC3E}">
        <p14:creationId xmlns:p14="http://schemas.microsoft.com/office/powerpoint/2010/main" val="2040974370"/>
      </p:ext>
    </p:extLst>
  </p:cSld>
  <p:clrMapOvr>
    <a:masterClrMapping/>
  </p:clrMapOvr>
  <p:extLst>
    <p:ext uri="{DCECCB84-F9BA-43D5-87BE-67443E8EF086}">
      <p15:sldGuideLst xmlns:p15="http://schemas.microsoft.com/office/powerpoint/2012/main">
        <p15:guide id="1" orient="horz" pos="323">
          <p15:clr>
            <a:srgbClr val="FBAE40"/>
          </p15:clr>
        </p15:guide>
        <p15:guide id="3" orient="horz" pos="3997">
          <p15:clr>
            <a:srgbClr val="FBAE40"/>
          </p15:clr>
        </p15:guide>
        <p15:guide id="4" pos="7355">
          <p15:clr>
            <a:srgbClr val="FBAE40"/>
          </p15:clr>
        </p15:guide>
        <p15:guide id="5" pos="32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3DD2E7A3-9A5A-E170-BA40-AE8F116667C5}"/>
              </a:ext>
            </a:extLst>
          </p:cNvPr>
          <p:cNvSpPr>
            <a:spLocks noGrp="1" noChangeArrowheads="1"/>
          </p:cNvSpPr>
          <p:nvPr>
            <p:ph type="ctrTitle" hasCustomPrompt="1"/>
          </p:nvPr>
        </p:nvSpPr>
        <p:spPr>
          <a:xfrm>
            <a:off x="431854" y="2107695"/>
            <a:ext cx="5305557" cy="877233"/>
          </a:xfrm>
          <a:prstGeom prst="rect">
            <a:avLst/>
          </a:prstGeom>
        </p:spPr>
        <p:txBody>
          <a:bodyPr anchor="t"/>
          <a:lstStyle>
            <a:lvl1pPr>
              <a:lnSpc>
                <a:spcPct val="100000"/>
              </a:lnSpc>
              <a:defRPr sz="3200" b="1" i="0">
                <a:solidFill>
                  <a:srgbClr val="001B4D"/>
                </a:solidFill>
                <a:latin typeface="Frutiger LT Arabic 45 Light" pitchFamily="2" charset="-78"/>
                <a:cs typeface="Frutiger LT Arabic 45 Light" pitchFamily="2" charset="-78"/>
              </a:defRPr>
            </a:lvl1pPr>
          </a:lstStyle>
          <a:p>
            <a:pPr lvl="0"/>
            <a:r>
              <a:rPr lang="en-GB" noProof="0" dirty="0"/>
              <a:t>CLICK TO EDIT MASTER TITLE STYLE</a:t>
            </a:r>
          </a:p>
        </p:txBody>
      </p:sp>
      <p:sp>
        <p:nvSpPr>
          <p:cNvPr id="8" name="Rectangle 3">
            <a:extLst>
              <a:ext uri="{FF2B5EF4-FFF2-40B4-BE49-F238E27FC236}">
                <a16:creationId xmlns:a16="http://schemas.microsoft.com/office/drawing/2014/main" id="{25FC6EA8-9111-267C-79EA-E6D9217B8D5D}"/>
              </a:ext>
            </a:extLst>
          </p:cNvPr>
          <p:cNvSpPr>
            <a:spLocks noGrp="1" noChangeArrowheads="1"/>
          </p:cNvSpPr>
          <p:nvPr>
            <p:ph type="subTitle" idx="1"/>
          </p:nvPr>
        </p:nvSpPr>
        <p:spPr>
          <a:xfrm>
            <a:off x="431854" y="3248870"/>
            <a:ext cx="3100239" cy="298738"/>
          </a:xfrm>
          <a:prstGeom prst="rect">
            <a:avLst/>
          </a:prstGeom>
        </p:spPr>
        <p:txBody>
          <a:bodyPr anchor="t"/>
          <a:lstStyle>
            <a:lvl1pPr marL="0" indent="0">
              <a:buFont typeface="Arial" pitchFamily="34" charset="0"/>
              <a:buNone/>
              <a:defRPr sz="1400" b="0" i="0">
                <a:solidFill>
                  <a:srgbClr val="001B4D"/>
                </a:solidFill>
                <a:latin typeface="Frutiger LT Arabic 55 Roman" pitchFamily="2" charset="-78"/>
                <a:cs typeface="Frutiger LT Arabic 55 Roman" pitchFamily="2" charset="-78"/>
              </a:defRPr>
            </a:lvl1pPr>
          </a:lstStyle>
          <a:p>
            <a:pPr lvl="0"/>
            <a:r>
              <a:rPr lang="en-US" noProof="0" dirty="0"/>
              <a:t>Click to edit Master subtitle style</a:t>
            </a:r>
            <a:endParaRPr lang="en-GB" noProof="0" dirty="0"/>
          </a:p>
        </p:txBody>
      </p:sp>
      <p:cxnSp>
        <p:nvCxnSpPr>
          <p:cNvPr id="9" name="Straight Connector 8">
            <a:extLst>
              <a:ext uri="{FF2B5EF4-FFF2-40B4-BE49-F238E27FC236}">
                <a16:creationId xmlns:a16="http://schemas.microsoft.com/office/drawing/2014/main" id="{A716473A-6B83-CEC7-931B-913A0C5E248D}"/>
              </a:ext>
            </a:extLst>
          </p:cNvPr>
          <p:cNvCxnSpPr>
            <a:cxnSpLocks/>
          </p:cNvCxnSpPr>
          <p:nvPr userDrawn="1"/>
        </p:nvCxnSpPr>
        <p:spPr>
          <a:xfrm>
            <a:off x="515938" y="3933496"/>
            <a:ext cx="1397701" cy="0"/>
          </a:xfrm>
          <a:prstGeom prst="line">
            <a:avLst/>
          </a:prstGeom>
          <a:ln w="9525">
            <a:solidFill>
              <a:srgbClr val="001B4D"/>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8580B865-0AA1-A85C-9427-BA3B2EA3431E}"/>
              </a:ext>
            </a:extLst>
          </p:cNvPr>
          <p:cNvSpPr>
            <a:spLocks noGrp="1"/>
          </p:cNvSpPr>
          <p:nvPr>
            <p:ph type="body" sz="quarter" idx="25" hasCustomPrompt="1"/>
          </p:nvPr>
        </p:nvSpPr>
        <p:spPr>
          <a:xfrm>
            <a:off x="431856" y="4054567"/>
            <a:ext cx="1481784" cy="298762"/>
          </a:xfrm>
          <a:prstGeom prst="rect">
            <a:avLst/>
          </a:prstGeom>
        </p:spPr>
        <p:txBody>
          <a:bodyPr anchor="t">
            <a:normAutofit/>
          </a:bodyPr>
          <a:lstStyle>
            <a:lvl1pPr marL="0" indent="0" algn="l" rtl="0">
              <a:buNone/>
              <a:defRPr sz="1100" b="0" i="0" baseline="0">
                <a:solidFill>
                  <a:srgbClr val="001B4D"/>
                </a:solidFill>
                <a:latin typeface="Frutiger LT Arabic 55 Roman" pitchFamily="2" charset="-78"/>
                <a:ea typeface="Frutiger LT Arabic 55 Roman" pitchFamily="2" charset="-78"/>
                <a:cs typeface="Frutiger LT Arabic 55 Roman" pitchFamily="2" charset="-78"/>
              </a:defRPr>
            </a:lvl1pPr>
          </a:lstStyle>
          <a:p>
            <a:pPr lvl="0"/>
            <a:r>
              <a:rPr lang="en-US" dirty="0"/>
              <a:t>Day / Month / Year</a:t>
            </a:r>
          </a:p>
        </p:txBody>
      </p:sp>
    </p:spTree>
    <p:extLst>
      <p:ext uri="{BB962C8B-B14F-4D97-AF65-F5344CB8AC3E}">
        <p14:creationId xmlns:p14="http://schemas.microsoft.com/office/powerpoint/2010/main" val="19570889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A4A8EF8-EEF5-3260-5027-56E60C14A519}"/>
              </a:ext>
            </a:extLst>
          </p:cNvPr>
          <p:cNvSpPr>
            <a:spLocks noGrp="1" noChangeArrowheads="1"/>
          </p:cNvSpPr>
          <p:nvPr>
            <p:ph type="ctrTitle" hasCustomPrompt="1"/>
          </p:nvPr>
        </p:nvSpPr>
        <p:spPr>
          <a:xfrm>
            <a:off x="619125" y="1300164"/>
            <a:ext cx="1765246" cy="465136"/>
          </a:xfrm>
          <a:prstGeom prst="rect">
            <a:avLst/>
          </a:prstGeom>
        </p:spPr>
        <p:txBody>
          <a:bodyPr anchor="t"/>
          <a:lstStyle>
            <a:lvl1pPr>
              <a:lnSpc>
                <a:spcPct val="100000"/>
              </a:lnSpc>
              <a:defRPr sz="3200" b="1" i="0">
                <a:solidFill>
                  <a:schemeClr val="bg1"/>
                </a:solidFill>
                <a:latin typeface="Frutiger LT Arabic 45 Light" pitchFamily="2" charset="-78"/>
                <a:cs typeface="Frutiger LT Arabic 45 Light" pitchFamily="2" charset="-78"/>
              </a:defRPr>
            </a:lvl1pPr>
          </a:lstStyle>
          <a:p>
            <a:pPr lvl="0"/>
            <a:r>
              <a:rPr lang="en-US" dirty="0"/>
              <a:t>Content</a:t>
            </a:r>
            <a:endParaRPr lang="en-GB" noProof="0" dirty="0"/>
          </a:p>
        </p:txBody>
      </p:sp>
      <p:cxnSp>
        <p:nvCxnSpPr>
          <p:cNvPr id="3" name="Straight Connector 2">
            <a:extLst>
              <a:ext uri="{FF2B5EF4-FFF2-40B4-BE49-F238E27FC236}">
                <a16:creationId xmlns:a16="http://schemas.microsoft.com/office/drawing/2014/main" id="{DA92897D-9E25-D439-B142-AD615974BB48}"/>
              </a:ext>
            </a:extLst>
          </p:cNvPr>
          <p:cNvCxnSpPr>
            <a:cxnSpLocks/>
          </p:cNvCxnSpPr>
          <p:nvPr userDrawn="1"/>
        </p:nvCxnSpPr>
        <p:spPr>
          <a:xfrm>
            <a:off x="703208" y="1906764"/>
            <a:ext cx="184015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11">
            <a:extLst>
              <a:ext uri="{FF2B5EF4-FFF2-40B4-BE49-F238E27FC236}">
                <a16:creationId xmlns:a16="http://schemas.microsoft.com/office/drawing/2014/main" id="{24B4B8E6-6114-9D01-D9A3-C2426D7098D0}"/>
              </a:ext>
            </a:extLst>
          </p:cNvPr>
          <p:cNvSpPr>
            <a:spLocks noGrp="1"/>
          </p:cNvSpPr>
          <p:nvPr>
            <p:ph type="body" sz="quarter" idx="29" hasCustomPrompt="1"/>
          </p:nvPr>
        </p:nvSpPr>
        <p:spPr>
          <a:xfrm>
            <a:off x="619125" y="2277409"/>
            <a:ext cx="3707644" cy="1977087"/>
          </a:xfrm>
          <a:prstGeom prst="rect">
            <a:avLst/>
          </a:prstGeom>
        </p:spPr>
        <p:txBody>
          <a:bodyPr/>
          <a:lstStyle>
            <a:lvl1pPr marL="457200" indent="-457200" algn="l" rtl="0">
              <a:lnSpc>
                <a:spcPct val="150000"/>
              </a:lnSpc>
              <a:buClr>
                <a:schemeClr val="bg1"/>
              </a:buClr>
              <a:buFont typeface="+mj-lt"/>
              <a:buAutoNum type="arabicPeriod"/>
              <a:defRPr sz="1600" b="0" i="0" baseline="0">
                <a:solidFill>
                  <a:schemeClr val="bg1"/>
                </a:solidFill>
                <a:latin typeface="Frutiger LT Arabic 55 Roman" pitchFamily="2" charset="-78"/>
                <a:ea typeface="Frutiger LT Arabic 55 Roman" pitchFamily="2" charset="-78"/>
                <a:cs typeface="Frutiger LT Arabic 55 Roman" pitchFamily="2" charset="-78"/>
              </a:defRPr>
            </a:lvl1pPr>
          </a:lstStyle>
          <a:p>
            <a:pPr lvl="0"/>
            <a:r>
              <a:rPr lang="en-US" dirty="0"/>
              <a:t>Sub Title</a:t>
            </a:r>
            <a:endParaRPr lang="ar-SA" dirty="0"/>
          </a:p>
          <a:p>
            <a:pPr lvl="0"/>
            <a:r>
              <a:rPr lang="en-US" dirty="0"/>
              <a:t>Sub Title </a:t>
            </a:r>
          </a:p>
          <a:p>
            <a:pPr lvl="0"/>
            <a:r>
              <a:rPr lang="en-US" dirty="0"/>
              <a:t>Sub Title</a:t>
            </a:r>
          </a:p>
          <a:p>
            <a:pPr lvl="0"/>
            <a:r>
              <a:rPr lang="en-US" dirty="0"/>
              <a:t>Sub Title</a:t>
            </a:r>
          </a:p>
        </p:txBody>
      </p:sp>
      <p:sp>
        <p:nvSpPr>
          <p:cNvPr id="5" name="Text Placeholder 11">
            <a:extLst>
              <a:ext uri="{FF2B5EF4-FFF2-40B4-BE49-F238E27FC236}">
                <a16:creationId xmlns:a16="http://schemas.microsoft.com/office/drawing/2014/main" id="{4B67AEDA-56D9-B31F-F3D6-318AEBFE612F}"/>
              </a:ext>
            </a:extLst>
          </p:cNvPr>
          <p:cNvSpPr>
            <a:spLocks noGrp="1"/>
          </p:cNvSpPr>
          <p:nvPr>
            <p:ph type="body" sz="quarter" idx="30" hasCustomPrompt="1"/>
          </p:nvPr>
        </p:nvSpPr>
        <p:spPr>
          <a:xfrm>
            <a:off x="6283325" y="2277409"/>
            <a:ext cx="3707644" cy="1977087"/>
          </a:xfrm>
          <a:prstGeom prst="rect">
            <a:avLst/>
          </a:prstGeom>
        </p:spPr>
        <p:txBody>
          <a:bodyPr/>
          <a:lstStyle>
            <a:lvl1pPr marL="457200" indent="-457200" algn="l" rtl="0">
              <a:lnSpc>
                <a:spcPct val="150000"/>
              </a:lnSpc>
              <a:buClr>
                <a:schemeClr val="bg1"/>
              </a:buClr>
              <a:buFont typeface="+mj-lt"/>
              <a:buAutoNum type="arabicPeriod"/>
              <a:defRPr sz="1600" b="0" i="0" baseline="0">
                <a:solidFill>
                  <a:schemeClr val="bg1"/>
                </a:solidFill>
                <a:latin typeface="Frutiger LT Arabic 55 Roman" pitchFamily="2" charset="-78"/>
                <a:ea typeface="Frutiger LT Arabic 55 Roman" pitchFamily="2" charset="-78"/>
                <a:cs typeface="Frutiger LT Arabic 55 Roman" pitchFamily="2" charset="-78"/>
              </a:defRPr>
            </a:lvl1pPr>
          </a:lstStyle>
          <a:p>
            <a:pPr lvl="0"/>
            <a:r>
              <a:rPr lang="en-US" dirty="0"/>
              <a:t>Sub Title</a:t>
            </a:r>
            <a:endParaRPr lang="ar-SA" dirty="0"/>
          </a:p>
          <a:p>
            <a:pPr lvl="0"/>
            <a:r>
              <a:rPr lang="en-US" dirty="0"/>
              <a:t>Sub Title </a:t>
            </a:r>
          </a:p>
          <a:p>
            <a:pPr lvl="0"/>
            <a:r>
              <a:rPr lang="en-US" dirty="0"/>
              <a:t>Sub Title</a:t>
            </a:r>
          </a:p>
          <a:p>
            <a:pPr lvl="0"/>
            <a:r>
              <a:rPr lang="en-US" dirty="0"/>
              <a:t>Sub Title</a:t>
            </a:r>
          </a:p>
        </p:txBody>
      </p:sp>
      <p:pic>
        <p:nvPicPr>
          <p:cNvPr id="9" name="Picture 8">
            <a:extLst>
              <a:ext uri="{FF2B5EF4-FFF2-40B4-BE49-F238E27FC236}">
                <a16:creationId xmlns:a16="http://schemas.microsoft.com/office/drawing/2014/main" id="{1DFFAD22-EA0E-6203-C001-304D6C5C7C16}"/>
              </a:ext>
            </a:extLst>
          </p:cNvPr>
          <p:cNvPicPr>
            <a:picLocks noChangeAspect="1"/>
          </p:cNvPicPr>
          <p:nvPr userDrawn="1"/>
        </p:nvPicPr>
        <p:blipFill>
          <a:blip r:embed="rId3"/>
          <a:stretch>
            <a:fillRect/>
          </a:stretch>
        </p:blipFill>
        <p:spPr>
          <a:xfrm>
            <a:off x="11451504" y="283110"/>
            <a:ext cx="464995" cy="464995"/>
          </a:xfrm>
          <a:prstGeom prst="rect">
            <a:avLst/>
          </a:prstGeom>
        </p:spPr>
      </p:pic>
    </p:spTree>
    <p:extLst>
      <p:ext uri="{BB962C8B-B14F-4D97-AF65-F5344CB8AC3E}">
        <p14:creationId xmlns:p14="http://schemas.microsoft.com/office/powerpoint/2010/main" val="4103704175"/>
      </p:ext>
    </p:extLst>
  </p:cSld>
  <p:clrMapOvr>
    <a:masterClrMapping/>
  </p:clrMapOvr>
  <p:extLst>
    <p:ext uri="{DCECCB84-F9BA-43D5-87BE-67443E8EF086}">
      <p15:sldGuideLst xmlns:p15="http://schemas.microsoft.com/office/powerpoint/2012/main">
        <p15:guide id="1" orient="horz" pos="436">
          <p15:clr>
            <a:srgbClr val="FBAE40"/>
          </p15:clr>
        </p15:guide>
        <p15:guide id="3" orient="horz" pos="3884">
          <p15:clr>
            <a:srgbClr val="FBAE40"/>
          </p15:clr>
        </p15:guide>
        <p15:guide id="4" pos="7242">
          <p15:clr>
            <a:srgbClr val="FBAE40"/>
          </p15:clr>
        </p15:guide>
        <p15:guide id="5" pos="43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227692-7733-8BB5-C647-BE51CDC759DA}"/>
              </a:ext>
            </a:extLst>
          </p:cNvPr>
          <p:cNvSpPr>
            <a:spLocks noGrp="1" noChangeArrowheads="1"/>
          </p:cNvSpPr>
          <p:nvPr>
            <p:ph type="ctrTitle" hasCustomPrompt="1"/>
          </p:nvPr>
        </p:nvSpPr>
        <p:spPr>
          <a:xfrm>
            <a:off x="609275" y="3023143"/>
            <a:ext cx="7008851" cy="539252"/>
          </a:xfrm>
          <a:prstGeom prst="rect">
            <a:avLst/>
          </a:prstGeom>
        </p:spPr>
        <p:txBody>
          <a:bodyPr anchor="t"/>
          <a:lstStyle>
            <a:lvl1pPr>
              <a:lnSpc>
                <a:spcPct val="100000"/>
              </a:lnSpc>
              <a:defRPr sz="3200" b="1" i="0">
                <a:solidFill>
                  <a:schemeClr val="bg1"/>
                </a:solidFill>
                <a:latin typeface="Frutiger LT Arabic 45 Light" pitchFamily="2" charset="-78"/>
                <a:cs typeface="Frutiger LT Arabic 45 Light" pitchFamily="2" charset="-78"/>
              </a:defRPr>
            </a:lvl1pPr>
          </a:lstStyle>
          <a:p>
            <a:pPr lvl="0"/>
            <a:r>
              <a:rPr lang="en-GB" noProof="0" dirty="0"/>
              <a:t>CLICK TO EDIT MASTER TITLE STYLE</a:t>
            </a:r>
          </a:p>
        </p:txBody>
      </p:sp>
      <p:sp>
        <p:nvSpPr>
          <p:cNvPr id="4" name="Subtitle 3">
            <a:extLst>
              <a:ext uri="{FF2B5EF4-FFF2-40B4-BE49-F238E27FC236}">
                <a16:creationId xmlns:a16="http://schemas.microsoft.com/office/drawing/2014/main" id="{E1870800-B513-FB07-E727-D482C260BFDC}"/>
              </a:ext>
            </a:extLst>
          </p:cNvPr>
          <p:cNvSpPr>
            <a:spLocks noGrp="1" noChangeArrowheads="1"/>
          </p:cNvSpPr>
          <p:nvPr>
            <p:ph type="subTitle" idx="1"/>
          </p:nvPr>
        </p:nvSpPr>
        <p:spPr>
          <a:xfrm>
            <a:off x="609276" y="2526186"/>
            <a:ext cx="3745698" cy="324590"/>
          </a:xfrm>
          <a:prstGeom prst="rect">
            <a:avLst/>
          </a:prstGeom>
        </p:spPr>
        <p:txBody>
          <a:bodyPr anchor="t"/>
          <a:lstStyle>
            <a:lvl1pPr marL="0" indent="0">
              <a:buFont typeface="Arial" pitchFamily="34" charset="0"/>
              <a:buNone/>
              <a:defRPr sz="1400" b="0" i="0">
                <a:solidFill>
                  <a:schemeClr val="bg1"/>
                </a:solidFill>
                <a:latin typeface="Frutiger LT Arabic 55 Roman" pitchFamily="2" charset="-78"/>
                <a:cs typeface="Frutiger LT Arabic 55 Roman" pitchFamily="2" charset="-78"/>
              </a:defRPr>
            </a:lvl1pPr>
          </a:lstStyle>
          <a:p>
            <a:pPr marL="0" marR="0" lvl="0" indent="0" algn="l" defTabSz="914400" rtl="0" eaLnBrk="1" fontAlgn="auto" latinLnBrk="0" hangingPunct="1">
              <a:lnSpc>
                <a:spcPct val="90000"/>
              </a:lnSpc>
              <a:spcBef>
                <a:spcPts val="1000"/>
              </a:spcBef>
              <a:spcAft>
                <a:spcPts val="0"/>
              </a:spcAft>
              <a:buClrTx/>
              <a:buSzTx/>
              <a:buFont typeface="Arial" pitchFamily="34" charset="0"/>
              <a:buNone/>
              <a:tabLst/>
              <a:defRPr/>
            </a:pPr>
            <a:r>
              <a:rPr lang="en-US" noProof="0" dirty="0"/>
              <a:t>Click to edit Master subtitle style</a:t>
            </a:r>
            <a:endParaRPr lang="en-GB" noProof="0" dirty="0"/>
          </a:p>
          <a:p>
            <a:pPr lvl="0"/>
            <a:endParaRPr lang="en-GB" noProof="0" dirty="0"/>
          </a:p>
        </p:txBody>
      </p:sp>
      <p:pic>
        <p:nvPicPr>
          <p:cNvPr id="5" name="Picture 4">
            <a:extLst>
              <a:ext uri="{FF2B5EF4-FFF2-40B4-BE49-F238E27FC236}">
                <a16:creationId xmlns:a16="http://schemas.microsoft.com/office/drawing/2014/main" id="{C8212C48-3E86-8DF2-0198-4BCEEC74B77B}"/>
              </a:ext>
            </a:extLst>
          </p:cNvPr>
          <p:cNvPicPr>
            <a:picLocks noChangeAspect="1"/>
          </p:cNvPicPr>
          <p:nvPr userDrawn="1"/>
        </p:nvPicPr>
        <p:blipFill>
          <a:blip r:embed="rId3"/>
          <a:stretch>
            <a:fillRect/>
          </a:stretch>
        </p:blipFill>
        <p:spPr>
          <a:xfrm>
            <a:off x="11451504" y="283110"/>
            <a:ext cx="464995" cy="464995"/>
          </a:xfrm>
          <a:prstGeom prst="rect">
            <a:avLst/>
          </a:prstGeom>
        </p:spPr>
      </p:pic>
      <p:sp>
        <p:nvSpPr>
          <p:cNvPr id="6" name="Slide Number Placeholder 5">
            <a:extLst>
              <a:ext uri="{FF2B5EF4-FFF2-40B4-BE49-F238E27FC236}">
                <a16:creationId xmlns:a16="http://schemas.microsoft.com/office/drawing/2014/main" id="{6C5FD223-503F-4BF3-0949-AEF6AF63E6B6}"/>
              </a:ext>
            </a:extLst>
          </p:cNvPr>
          <p:cNvSpPr>
            <a:spLocks noGrp="1"/>
          </p:cNvSpPr>
          <p:nvPr>
            <p:ph type="sldNum" sz="quarter" idx="12"/>
          </p:nvPr>
        </p:nvSpPr>
        <p:spPr>
          <a:xfrm>
            <a:off x="9246704" y="6326533"/>
            <a:ext cx="2743200" cy="365125"/>
          </a:xfrm>
          <a:prstGeom prst="rect">
            <a:avLst/>
          </a:prstGeom>
        </p:spPr>
        <p:txBody>
          <a:bodyPr/>
          <a:lstStyle>
            <a:lvl1pPr algn="r">
              <a:defRPr sz="1100" b="0">
                <a:solidFill>
                  <a:schemeClr val="bg1"/>
                </a:solidFill>
                <a:latin typeface="Frutiger LT Arabic 55 Roman" pitchFamily="2" charset="-78"/>
                <a:cs typeface="Frutiger LT Arabic 55 Roman" pitchFamily="2" charset="-78"/>
              </a:defRPr>
            </a:lvl1pPr>
          </a:lstStyle>
          <a:p>
            <a:fld id="{58C91DE9-3F6C-474F-B0C4-054AE9FFC5BC}" type="slidenum">
              <a:rPr lang="en-SA" smtClean="0"/>
              <a:pPr/>
              <a:t>‹#›</a:t>
            </a:fld>
            <a:endParaRPr lang="en-SA" dirty="0"/>
          </a:p>
        </p:txBody>
      </p:sp>
    </p:spTree>
    <p:extLst>
      <p:ext uri="{BB962C8B-B14F-4D97-AF65-F5344CB8AC3E}">
        <p14:creationId xmlns:p14="http://schemas.microsoft.com/office/powerpoint/2010/main" val="2042656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227692-7733-8BB5-C647-BE51CDC759DA}"/>
              </a:ext>
            </a:extLst>
          </p:cNvPr>
          <p:cNvSpPr>
            <a:spLocks noGrp="1" noChangeArrowheads="1"/>
          </p:cNvSpPr>
          <p:nvPr>
            <p:ph type="ctrTitle" hasCustomPrompt="1"/>
          </p:nvPr>
        </p:nvSpPr>
        <p:spPr>
          <a:xfrm>
            <a:off x="609275" y="3023143"/>
            <a:ext cx="7008851" cy="539252"/>
          </a:xfrm>
          <a:prstGeom prst="rect">
            <a:avLst/>
          </a:prstGeom>
        </p:spPr>
        <p:txBody>
          <a:bodyPr anchor="t"/>
          <a:lstStyle>
            <a:lvl1pPr>
              <a:lnSpc>
                <a:spcPct val="100000"/>
              </a:lnSpc>
              <a:defRPr sz="3200" b="1" i="0">
                <a:solidFill>
                  <a:schemeClr val="bg1"/>
                </a:solidFill>
                <a:latin typeface="Frutiger LT Arabic 45 Light" pitchFamily="2" charset="-78"/>
                <a:cs typeface="Frutiger LT Arabic 45 Light" pitchFamily="2" charset="-78"/>
              </a:defRPr>
            </a:lvl1pPr>
          </a:lstStyle>
          <a:p>
            <a:pPr lvl="0"/>
            <a:r>
              <a:rPr lang="en-GB" noProof="0" dirty="0"/>
              <a:t>CLICK TO EDIT MASTER TITLE STYLE</a:t>
            </a:r>
          </a:p>
        </p:txBody>
      </p:sp>
      <p:sp>
        <p:nvSpPr>
          <p:cNvPr id="4" name="Subtitle 3">
            <a:extLst>
              <a:ext uri="{FF2B5EF4-FFF2-40B4-BE49-F238E27FC236}">
                <a16:creationId xmlns:a16="http://schemas.microsoft.com/office/drawing/2014/main" id="{E1870800-B513-FB07-E727-D482C260BFDC}"/>
              </a:ext>
            </a:extLst>
          </p:cNvPr>
          <p:cNvSpPr>
            <a:spLocks noGrp="1" noChangeArrowheads="1"/>
          </p:cNvSpPr>
          <p:nvPr>
            <p:ph type="subTitle" idx="1"/>
          </p:nvPr>
        </p:nvSpPr>
        <p:spPr>
          <a:xfrm>
            <a:off x="609276" y="2526186"/>
            <a:ext cx="3745698" cy="324590"/>
          </a:xfrm>
          <a:prstGeom prst="rect">
            <a:avLst/>
          </a:prstGeom>
        </p:spPr>
        <p:txBody>
          <a:bodyPr anchor="t"/>
          <a:lstStyle>
            <a:lvl1pPr marL="0" indent="0">
              <a:buFont typeface="Arial" pitchFamily="34" charset="0"/>
              <a:buNone/>
              <a:defRPr sz="1400" b="0" i="0">
                <a:solidFill>
                  <a:schemeClr val="bg1"/>
                </a:solidFill>
                <a:latin typeface="Frutiger LT Arabic 55 Roman" pitchFamily="2" charset="-78"/>
                <a:cs typeface="Frutiger LT Arabic 55 Roman" pitchFamily="2" charset="-78"/>
              </a:defRPr>
            </a:lvl1pPr>
          </a:lstStyle>
          <a:p>
            <a:pPr marL="0" marR="0" lvl="0" indent="0" algn="l" defTabSz="914400" rtl="0" eaLnBrk="1" fontAlgn="auto" latinLnBrk="0" hangingPunct="1">
              <a:lnSpc>
                <a:spcPct val="90000"/>
              </a:lnSpc>
              <a:spcBef>
                <a:spcPts val="1000"/>
              </a:spcBef>
              <a:spcAft>
                <a:spcPts val="0"/>
              </a:spcAft>
              <a:buClrTx/>
              <a:buSzTx/>
              <a:buFont typeface="Arial" pitchFamily="34" charset="0"/>
              <a:buNone/>
              <a:tabLst/>
              <a:defRPr/>
            </a:pPr>
            <a:r>
              <a:rPr lang="en-US" noProof="0" dirty="0"/>
              <a:t>Click to edit Master subtitle style</a:t>
            </a:r>
            <a:endParaRPr lang="en-GB" noProof="0" dirty="0"/>
          </a:p>
          <a:p>
            <a:pPr lvl="0"/>
            <a:endParaRPr lang="en-GB" noProof="0" dirty="0"/>
          </a:p>
        </p:txBody>
      </p:sp>
      <p:pic>
        <p:nvPicPr>
          <p:cNvPr id="5" name="Picture 4">
            <a:extLst>
              <a:ext uri="{FF2B5EF4-FFF2-40B4-BE49-F238E27FC236}">
                <a16:creationId xmlns:a16="http://schemas.microsoft.com/office/drawing/2014/main" id="{C8212C48-3E86-8DF2-0198-4BCEEC74B77B}"/>
              </a:ext>
            </a:extLst>
          </p:cNvPr>
          <p:cNvPicPr>
            <a:picLocks noChangeAspect="1"/>
          </p:cNvPicPr>
          <p:nvPr userDrawn="1"/>
        </p:nvPicPr>
        <p:blipFill>
          <a:blip r:embed="rId3"/>
          <a:stretch>
            <a:fillRect/>
          </a:stretch>
        </p:blipFill>
        <p:spPr>
          <a:xfrm>
            <a:off x="11451504" y="283110"/>
            <a:ext cx="464995" cy="464995"/>
          </a:xfrm>
          <a:prstGeom prst="rect">
            <a:avLst/>
          </a:prstGeom>
        </p:spPr>
      </p:pic>
      <p:sp>
        <p:nvSpPr>
          <p:cNvPr id="2" name="Slide Number Placeholder 5">
            <a:extLst>
              <a:ext uri="{FF2B5EF4-FFF2-40B4-BE49-F238E27FC236}">
                <a16:creationId xmlns:a16="http://schemas.microsoft.com/office/drawing/2014/main" id="{31C43DB7-AF22-12D1-8CDB-618129418875}"/>
              </a:ext>
            </a:extLst>
          </p:cNvPr>
          <p:cNvSpPr>
            <a:spLocks noGrp="1"/>
          </p:cNvSpPr>
          <p:nvPr>
            <p:ph type="sldNum" sz="quarter" idx="12"/>
          </p:nvPr>
        </p:nvSpPr>
        <p:spPr>
          <a:xfrm>
            <a:off x="9246704" y="6326533"/>
            <a:ext cx="2743200" cy="365125"/>
          </a:xfrm>
          <a:prstGeom prst="rect">
            <a:avLst/>
          </a:prstGeom>
        </p:spPr>
        <p:txBody>
          <a:bodyPr/>
          <a:lstStyle>
            <a:lvl1pPr algn="r">
              <a:defRPr sz="1100" b="0">
                <a:solidFill>
                  <a:schemeClr val="bg1"/>
                </a:solidFill>
                <a:latin typeface="Frutiger LT Arabic 55 Roman" pitchFamily="2" charset="-78"/>
                <a:cs typeface="Frutiger LT Arabic 55 Roman" pitchFamily="2" charset="-78"/>
              </a:defRPr>
            </a:lvl1pPr>
          </a:lstStyle>
          <a:p>
            <a:fld id="{58C91DE9-3F6C-474F-B0C4-054AE9FFC5BC}" type="slidenum">
              <a:rPr lang="en-SA" smtClean="0"/>
              <a:pPr/>
              <a:t>‹#›</a:t>
            </a:fld>
            <a:endParaRPr lang="en-SA" dirty="0"/>
          </a:p>
        </p:txBody>
      </p:sp>
    </p:spTree>
    <p:extLst>
      <p:ext uri="{BB962C8B-B14F-4D97-AF65-F5344CB8AC3E}">
        <p14:creationId xmlns:p14="http://schemas.microsoft.com/office/powerpoint/2010/main" val="2381055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227692-7733-8BB5-C647-BE51CDC759DA}"/>
              </a:ext>
            </a:extLst>
          </p:cNvPr>
          <p:cNvSpPr>
            <a:spLocks noGrp="1" noChangeArrowheads="1"/>
          </p:cNvSpPr>
          <p:nvPr>
            <p:ph type="ctrTitle" hasCustomPrompt="1"/>
          </p:nvPr>
        </p:nvSpPr>
        <p:spPr>
          <a:xfrm>
            <a:off x="609275" y="3023143"/>
            <a:ext cx="7008851" cy="539252"/>
          </a:xfrm>
          <a:prstGeom prst="rect">
            <a:avLst/>
          </a:prstGeom>
        </p:spPr>
        <p:txBody>
          <a:bodyPr anchor="t"/>
          <a:lstStyle>
            <a:lvl1pPr>
              <a:lnSpc>
                <a:spcPct val="100000"/>
              </a:lnSpc>
              <a:defRPr sz="3200" b="1" i="0">
                <a:solidFill>
                  <a:schemeClr val="bg1"/>
                </a:solidFill>
                <a:latin typeface="Frutiger LT Arabic 45 Light" pitchFamily="2" charset="-78"/>
                <a:cs typeface="Frutiger LT Arabic 45 Light" pitchFamily="2" charset="-78"/>
              </a:defRPr>
            </a:lvl1pPr>
          </a:lstStyle>
          <a:p>
            <a:pPr lvl="0"/>
            <a:r>
              <a:rPr lang="en-GB" noProof="0" dirty="0"/>
              <a:t>CLICK TO EDIT MASTER TITLE STYLE</a:t>
            </a:r>
          </a:p>
        </p:txBody>
      </p:sp>
      <p:sp>
        <p:nvSpPr>
          <p:cNvPr id="4" name="Subtitle 3">
            <a:extLst>
              <a:ext uri="{FF2B5EF4-FFF2-40B4-BE49-F238E27FC236}">
                <a16:creationId xmlns:a16="http://schemas.microsoft.com/office/drawing/2014/main" id="{E1870800-B513-FB07-E727-D482C260BFDC}"/>
              </a:ext>
            </a:extLst>
          </p:cNvPr>
          <p:cNvSpPr>
            <a:spLocks noGrp="1" noChangeArrowheads="1"/>
          </p:cNvSpPr>
          <p:nvPr>
            <p:ph type="subTitle" idx="1"/>
          </p:nvPr>
        </p:nvSpPr>
        <p:spPr>
          <a:xfrm>
            <a:off x="609276" y="2526186"/>
            <a:ext cx="3745698" cy="324590"/>
          </a:xfrm>
          <a:prstGeom prst="rect">
            <a:avLst/>
          </a:prstGeom>
        </p:spPr>
        <p:txBody>
          <a:bodyPr anchor="t"/>
          <a:lstStyle>
            <a:lvl1pPr marL="0" indent="0">
              <a:buFont typeface="Arial" pitchFamily="34" charset="0"/>
              <a:buNone/>
              <a:defRPr sz="1400" b="0" i="0">
                <a:solidFill>
                  <a:schemeClr val="bg1"/>
                </a:solidFill>
                <a:latin typeface="Frutiger LT Arabic 55 Roman" pitchFamily="2" charset="-78"/>
                <a:cs typeface="Frutiger LT Arabic 55 Roman" pitchFamily="2" charset="-78"/>
              </a:defRPr>
            </a:lvl1pPr>
          </a:lstStyle>
          <a:p>
            <a:pPr marL="0" marR="0" lvl="0" indent="0" algn="l" defTabSz="914400" rtl="0" eaLnBrk="1" fontAlgn="auto" latinLnBrk="0" hangingPunct="1">
              <a:lnSpc>
                <a:spcPct val="90000"/>
              </a:lnSpc>
              <a:spcBef>
                <a:spcPts val="1000"/>
              </a:spcBef>
              <a:spcAft>
                <a:spcPts val="0"/>
              </a:spcAft>
              <a:buClrTx/>
              <a:buSzTx/>
              <a:buFont typeface="Arial" pitchFamily="34" charset="0"/>
              <a:buNone/>
              <a:tabLst/>
              <a:defRPr/>
            </a:pPr>
            <a:r>
              <a:rPr lang="en-US" noProof="0" dirty="0"/>
              <a:t>Click to edit Master subtitle style</a:t>
            </a:r>
            <a:endParaRPr lang="en-GB" noProof="0" dirty="0"/>
          </a:p>
          <a:p>
            <a:pPr lvl="0"/>
            <a:endParaRPr lang="en-GB" noProof="0" dirty="0"/>
          </a:p>
        </p:txBody>
      </p:sp>
      <p:pic>
        <p:nvPicPr>
          <p:cNvPr id="5" name="Picture 4">
            <a:extLst>
              <a:ext uri="{FF2B5EF4-FFF2-40B4-BE49-F238E27FC236}">
                <a16:creationId xmlns:a16="http://schemas.microsoft.com/office/drawing/2014/main" id="{C8212C48-3E86-8DF2-0198-4BCEEC74B77B}"/>
              </a:ext>
            </a:extLst>
          </p:cNvPr>
          <p:cNvPicPr>
            <a:picLocks noChangeAspect="1"/>
          </p:cNvPicPr>
          <p:nvPr userDrawn="1"/>
        </p:nvPicPr>
        <p:blipFill>
          <a:blip r:embed="rId3"/>
          <a:stretch>
            <a:fillRect/>
          </a:stretch>
        </p:blipFill>
        <p:spPr>
          <a:xfrm>
            <a:off x="11451504" y="283110"/>
            <a:ext cx="464995" cy="464995"/>
          </a:xfrm>
          <a:prstGeom prst="rect">
            <a:avLst/>
          </a:prstGeom>
        </p:spPr>
      </p:pic>
      <p:sp>
        <p:nvSpPr>
          <p:cNvPr id="2" name="Slide Number Placeholder 5">
            <a:extLst>
              <a:ext uri="{FF2B5EF4-FFF2-40B4-BE49-F238E27FC236}">
                <a16:creationId xmlns:a16="http://schemas.microsoft.com/office/drawing/2014/main" id="{670AB64F-41E9-E76E-9105-5CB1A0C5DE1F}"/>
              </a:ext>
            </a:extLst>
          </p:cNvPr>
          <p:cNvSpPr>
            <a:spLocks noGrp="1"/>
          </p:cNvSpPr>
          <p:nvPr>
            <p:ph type="sldNum" sz="quarter" idx="12"/>
          </p:nvPr>
        </p:nvSpPr>
        <p:spPr>
          <a:xfrm>
            <a:off x="9246704" y="6326533"/>
            <a:ext cx="2743200" cy="365125"/>
          </a:xfrm>
          <a:prstGeom prst="rect">
            <a:avLst/>
          </a:prstGeom>
        </p:spPr>
        <p:txBody>
          <a:bodyPr/>
          <a:lstStyle>
            <a:lvl1pPr algn="r">
              <a:defRPr sz="1100" b="0">
                <a:solidFill>
                  <a:schemeClr val="bg1"/>
                </a:solidFill>
                <a:latin typeface="Frutiger LT Arabic 55 Roman" pitchFamily="2" charset="-78"/>
                <a:cs typeface="Frutiger LT Arabic 55 Roman" pitchFamily="2" charset="-78"/>
              </a:defRPr>
            </a:lvl1pPr>
          </a:lstStyle>
          <a:p>
            <a:fld id="{58C91DE9-3F6C-474F-B0C4-054AE9FFC5BC}" type="slidenum">
              <a:rPr lang="en-SA" smtClean="0"/>
              <a:pPr/>
              <a:t>‹#›</a:t>
            </a:fld>
            <a:endParaRPr lang="en-SA" dirty="0"/>
          </a:p>
        </p:txBody>
      </p:sp>
    </p:spTree>
    <p:extLst>
      <p:ext uri="{BB962C8B-B14F-4D97-AF65-F5344CB8AC3E}">
        <p14:creationId xmlns:p14="http://schemas.microsoft.com/office/powerpoint/2010/main" val="41311677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227692-7733-8BB5-C647-BE51CDC759DA}"/>
              </a:ext>
            </a:extLst>
          </p:cNvPr>
          <p:cNvSpPr>
            <a:spLocks noGrp="1" noChangeArrowheads="1"/>
          </p:cNvSpPr>
          <p:nvPr>
            <p:ph type="ctrTitle" hasCustomPrompt="1"/>
          </p:nvPr>
        </p:nvSpPr>
        <p:spPr>
          <a:xfrm>
            <a:off x="609275" y="3023143"/>
            <a:ext cx="7008851" cy="539252"/>
          </a:xfrm>
          <a:prstGeom prst="rect">
            <a:avLst/>
          </a:prstGeom>
        </p:spPr>
        <p:txBody>
          <a:bodyPr anchor="t"/>
          <a:lstStyle>
            <a:lvl1pPr>
              <a:lnSpc>
                <a:spcPct val="100000"/>
              </a:lnSpc>
              <a:defRPr sz="3200" b="1" i="0">
                <a:solidFill>
                  <a:schemeClr val="bg1"/>
                </a:solidFill>
                <a:latin typeface="Frutiger LT Arabic 45 Light" pitchFamily="2" charset="-78"/>
                <a:cs typeface="Frutiger LT Arabic 45 Light" pitchFamily="2" charset="-78"/>
              </a:defRPr>
            </a:lvl1pPr>
          </a:lstStyle>
          <a:p>
            <a:pPr lvl="0"/>
            <a:r>
              <a:rPr lang="en-GB" noProof="0" dirty="0"/>
              <a:t>CLICK TO EDIT MASTER TITLE STYLE</a:t>
            </a:r>
          </a:p>
        </p:txBody>
      </p:sp>
      <p:sp>
        <p:nvSpPr>
          <p:cNvPr id="4" name="Subtitle 3">
            <a:extLst>
              <a:ext uri="{FF2B5EF4-FFF2-40B4-BE49-F238E27FC236}">
                <a16:creationId xmlns:a16="http://schemas.microsoft.com/office/drawing/2014/main" id="{E1870800-B513-FB07-E727-D482C260BFDC}"/>
              </a:ext>
            </a:extLst>
          </p:cNvPr>
          <p:cNvSpPr>
            <a:spLocks noGrp="1" noChangeArrowheads="1"/>
          </p:cNvSpPr>
          <p:nvPr>
            <p:ph type="subTitle" idx="1"/>
          </p:nvPr>
        </p:nvSpPr>
        <p:spPr>
          <a:xfrm>
            <a:off x="609276" y="2526186"/>
            <a:ext cx="3745698" cy="324590"/>
          </a:xfrm>
          <a:prstGeom prst="rect">
            <a:avLst/>
          </a:prstGeom>
        </p:spPr>
        <p:txBody>
          <a:bodyPr anchor="t"/>
          <a:lstStyle>
            <a:lvl1pPr marL="0" indent="0">
              <a:buFont typeface="Arial" pitchFamily="34" charset="0"/>
              <a:buNone/>
              <a:defRPr sz="1400" b="0" i="0">
                <a:solidFill>
                  <a:schemeClr val="bg1"/>
                </a:solidFill>
                <a:latin typeface="Frutiger LT Arabic 55 Roman" pitchFamily="2" charset="-78"/>
                <a:cs typeface="Frutiger LT Arabic 55 Roman" pitchFamily="2" charset="-78"/>
              </a:defRPr>
            </a:lvl1pPr>
          </a:lstStyle>
          <a:p>
            <a:pPr marL="0" marR="0" lvl="0" indent="0" algn="l" defTabSz="914400" rtl="0" eaLnBrk="1" fontAlgn="auto" latinLnBrk="0" hangingPunct="1">
              <a:lnSpc>
                <a:spcPct val="90000"/>
              </a:lnSpc>
              <a:spcBef>
                <a:spcPts val="1000"/>
              </a:spcBef>
              <a:spcAft>
                <a:spcPts val="0"/>
              </a:spcAft>
              <a:buClrTx/>
              <a:buSzTx/>
              <a:buFont typeface="Arial" pitchFamily="34" charset="0"/>
              <a:buNone/>
              <a:tabLst/>
              <a:defRPr/>
            </a:pPr>
            <a:r>
              <a:rPr lang="en-US" noProof="0" dirty="0"/>
              <a:t>Click to edit Master subtitle style</a:t>
            </a:r>
            <a:endParaRPr lang="en-GB" noProof="0" dirty="0"/>
          </a:p>
          <a:p>
            <a:pPr lvl="0"/>
            <a:endParaRPr lang="en-GB" noProof="0" dirty="0"/>
          </a:p>
        </p:txBody>
      </p:sp>
      <p:pic>
        <p:nvPicPr>
          <p:cNvPr id="5" name="Picture 4">
            <a:extLst>
              <a:ext uri="{FF2B5EF4-FFF2-40B4-BE49-F238E27FC236}">
                <a16:creationId xmlns:a16="http://schemas.microsoft.com/office/drawing/2014/main" id="{C8212C48-3E86-8DF2-0198-4BCEEC74B77B}"/>
              </a:ext>
            </a:extLst>
          </p:cNvPr>
          <p:cNvPicPr>
            <a:picLocks noChangeAspect="1"/>
          </p:cNvPicPr>
          <p:nvPr userDrawn="1"/>
        </p:nvPicPr>
        <p:blipFill>
          <a:blip r:embed="rId3"/>
          <a:stretch>
            <a:fillRect/>
          </a:stretch>
        </p:blipFill>
        <p:spPr>
          <a:xfrm>
            <a:off x="11451504" y="283110"/>
            <a:ext cx="464995" cy="464995"/>
          </a:xfrm>
          <a:prstGeom prst="rect">
            <a:avLst/>
          </a:prstGeom>
        </p:spPr>
      </p:pic>
      <p:sp>
        <p:nvSpPr>
          <p:cNvPr id="2" name="Slide Number Placeholder 5">
            <a:extLst>
              <a:ext uri="{FF2B5EF4-FFF2-40B4-BE49-F238E27FC236}">
                <a16:creationId xmlns:a16="http://schemas.microsoft.com/office/drawing/2014/main" id="{363CA01E-33FE-D230-BCD1-2F42ED1258AD}"/>
              </a:ext>
            </a:extLst>
          </p:cNvPr>
          <p:cNvSpPr>
            <a:spLocks noGrp="1"/>
          </p:cNvSpPr>
          <p:nvPr>
            <p:ph type="sldNum" sz="quarter" idx="12"/>
          </p:nvPr>
        </p:nvSpPr>
        <p:spPr>
          <a:xfrm>
            <a:off x="9246704" y="6326533"/>
            <a:ext cx="2743200" cy="365125"/>
          </a:xfrm>
          <a:prstGeom prst="rect">
            <a:avLst/>
          </a:prstGeom>
        </p:spPr>
        <p:txBody>
          <a:bodyPr/>
          <a:lstStyle>
            <a:lvl1pPr algn="r">
              <a:defRPr sz="1100" b="0">
                <a:solidFill>
                  <a:schemeClr val="bg1"/>
                </a:solidFill>
                <a:latin typeface="Frutiger LT Arabic 55 Roman" pitchFamily="2" charset="-78"/>
                <a:cs typeface="Frutiger LT Arabic 55 Roman" pitchFamily="2" charset="-78"/>
              </a:defRPr>
            </a:lvl1pPr>
          </a:lstStyle>
          <a:p>
            <a:fld id="{58C91DE9-3F6C-474F-B0C4-054AE9FFC5BC}" type="slidenum">
              <a:rPr lang="en-SA" smtClean="0"/>
              <a:pPr/>
              <a:t>‹#›</a:t>
            </a:fld>
            <a:endParaRPr lang="en-SA" dirty="0"/>
          </a:p>
        </p:txBody>
      </p:sp>
    </p:spTree>
    <p:extLst>
      <p:ext uri="{BB962C8B-B14F-4D97-AF65-F5344CB8AC3E}">
        <p14:creationId xmlns:p14="http://schemas.microsoft.com/office/powerpoint/2010/main" val="3924555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master 1">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1695" cy="6858000"/>
          </a:xfrm>
          <a:prstGeom prst="rect">
            <a:avLst/>
          </a:prstGeom>
        </p:spPr>
      </p:pic>
      <p:sp>
        <p:nvSpPr>
          <p:cNvPr id="3" name="Shape 0"/>
          <p:cNvSpPr/>
          <p:nvPr/>
        </p:nvSpPr>
        <p:spPr>
          <a:xfrm>
            <a:off x="0" y="0"/>
            <a:ext cx="12191695" cy="6858000"/>
          </a:xfrm>
          <a:prstGeom prst="rect">
            <a:avLst/>
          </a:prstGeom>
          <a:solidFill>
            <a:srgbClr val="FAFAFA">
              <a:alpha val="95000"/>
            </a:srgbClr>
          </a:solidFill>
          <a:ln/>
        </p:spPr>
        <p:txBody>
          <a:bodyPr/>
          <a:lstStyle/>
          <a:p>
            <a:endParaRPr lang="en-GB" dirty="0">
              <a:latin typeface="Arimo" panose="020B060402020202020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rporate Business 3">
    <p:spTree>
      <p:nvGrpSpPr>
        <p:cNvPr id="1" name=""/>
        <p:cNvGrpSpPr/>
        <p:nvPr/>
      </p:nvGrpSpPr>
      <p:grpSpPr>
        <a:xfrm>
          <a:off x="0" y="0"/>
          <a:ext cx="0" cy="0"/>
          <a:chOff x="0" y="0"/>
          <a:chExt cx="0" cy="0"/>
        </a:xfrm>
      </p:grpSpPr>
      <p:sp>
        <p:nvSpPr>
          <p:cNvPr id="4" name="Picture Placeholder 9"/>
          <p:cNvSpPr>
            <a:spLocks noGrp="1"/>
          </p:cNvSpPr>
          <p:nvPr>
            <p:ph type="pic" sz="quarter" idx="37"/>
          </p:nvPr>
        </p:nvSpPr>
        <p:spPr>
          <a:xfrm>
            <a:off x="3010619" y="0"/>
            <a:ext cx="9181381" cy="6858000"/>
          </a:xfrm>
          <a:prstGeom prst="rect">
            <a:avLst/>
          </a:prstGeom>
          <a:solidFill>
            <a:schemeClr val="bg2">
              <a:lumMod val="75000"/>
            </a:schemeClr>
          </a:solidFill>
        </p:spPr>
        <p:txBody>
          <a:bodyPr/>
          <a:lstStyle/>
          <a:p>
            <a:pPr lvl="0"/>
            <a:endParaRPr lang="en-ID" noProof="0" dirty="0"/>
          </a:p>
        </p:txBody>
      </p:sp>
      <p:sp>
        <p:nvSpPr>
          <p:cNvPr id="5" name="Text Placeholder 6"/>
          <p:cNvSpPr>
            <a:spLocks noGrp="1"/>
          </p:cNvSpPr>
          <p:nvPr>
            <p:ph type="body" sz="quarter" idx="26"/>
          </p:nvPr>
        </p:nvSpPr>
        <p:spPr>
          <a:xfrm>
            <a:off x="736144" y="612323"/>
            <a:ext cx="3965252" cy="1423512"/>
          </a:xfrm>
          <a:prstGeom prst="rect">
            <a:avLst/>
          </a:prstGeom>
        </p:spPr>
        <p:txBody>
          <a:bodyPr/>
          <a:lstStyle>
            <a:lvl1pPr algn="l">
              <a:lnSpc>
                <a:spcPct val="80000"/>
              </a:lnSpc>
              <a:buNone/>
              <a:defRPr sz="5000" spc="-150">
                <a:solidFill>
                  <a:srgbClr val="625AD7"/>
                </a:solidFill>
                <a:latin typeface="Outfit ExtraBold" panose="020B0604020202020204" charset="0"/>
                <a:ea typeface="Inter Medium" panose="020B0502030000000004" pitchFamily="34" charset="0"/>
                <a:cs typeface="Poppins SemiBold" panose="00000700000000000000" pitchFamily="2" charset="0"/>
              </a:defRPr>
            </a:lvl1pPr>
          </a:lstStyle>
          <a:p>
            <a:pPr lvl="0"/>
            <a:r>
              <a:rPr lang="en-US" dirty="0"/>
              <a:t>Click to edit Master text styles</a:t>
            </a:r>
          </a:p>
          <a:p>
            <a:pPr lvl="1"/>
            <a:r>
              <a:rPr lang="en-US" dirty="0"/>
              <a:t>Second level</a:t>
            </a:r>
          </a:p>
        </p:txBody>
      </p:sp>
      <p:sp>
        <p:nvSpPr>
          <p:cNvPr id="6" name="Text Placeholder 5"/>
          <p:cNvSpPr>
            <a:spLocks noGrp="1"/>
          </p:cNvSpPr>
          <p:nvPr>
            <p:ph type="body" sz="quarter" idx="60"/>
          </p:nvPr>
        </p:nvSpPr>
        <p:spPr>
          <a:xfrm>
            <a:off x="3224786" y="3521194"/>
            <a:ext cx="2871213" cy="1201304"/>
          </a:xfrm>
          <a:prstGeom prst="rect">
            <a:avLst/>
          </a:prstGeom>
        </p:spPr>
        <p:txBody>
          <a:bodyPr/>
          <a:lstStyle>
            <a:lvl1pPr marL="0" algn="r">
              <a:lnSpc>
                <a:spcPct val="70000"/>
              </a:lnSpc>
              <a:buNone/>
              <a:defRPr sz="1200" b="0" i="0">
                <a:solidFill>
                  <a:schemeClr val="bg1"/>
                </a:solidFill>
                <a:latin typeface="Arimo" panose="020B0604020202020204" charset="0"/>
                <a:ea typeface="Lato" panose="020F0502020204030203" pitchFamily="34" charset="0"/>
                <a:cs typeface="Lato" panose="020F0502020204030203" pitchFamily="34" charset="0"/>
              </a:defRPr>
            </a:lvl1pPr>
          </a:lstStyle>
          <a:p>
            <a:pPr lvl="0"/>
            <a:r>
              <a:rPr lang="en-US" dirty="0"/>
              <a:t>Click to edit Master text styles</a:t>
            </a:r>
          </a:p>
        </p:txBody>
      </p:sp>
      <p:sp>
        <p:nvSpPr>
          <p:cNvPr id="7" name="Text Placeholder 8"/>
          <p:cNvSpPr>
            <a:spLocks noGrp="1"/>
          </p:cNvSpPr>
          <p:nvPr>
            <p:ph type="body" sz="quarter" idx="38"/>
          </p:nvPr>
        </p:nvSpPr>
        <p:spPr>
          <a:xfrm>
            <a:off x="736144" y="3521193"/>
            <a:ext cx="2274475" cy="224440"/>
          </a:xfrm>
          <a:prstGeom prst="rect">
            <a:avLst/>
          </a:prstGeom>
        </p:spPr>
        <p:txBody>
          <a:bodyPr anchor="ctr"/>
          <a:lstStyle>
            <a:lvl1pPr marL="0" algn="l">
              <a:lnSpc>
                <a:spcPct val="50000"/>
              </a:lnSpc>
              <a:buNone/>
              <a:defRPr lang="en-ID" sz="1400" b="1" dirty="0">
                <a:solidFill>
                  <a:srgbClr val="281870"/>
                </a:solidFill>
                <a:latin typeface="Outfit ExtraBold" panose="020B0604020202020204" charset="0"/>
                <a:ea typeface="Open Sans Bold" panose="020B0806030504020204" pitchFamily="34" charset="0"/>
                <a:cs typeface="Open Sans Bold" panose="020B0806030504020204" pitchFamily="34" charset="0"/>
              </a:defRPr>
            </a:lvl1pPr>
          </a:lstStyle>
          <a:p>
            <a:pPr lvl="0"/>
            <a:r>
              <a:rPr lang="en-US" dirty="0"/>
              <a:t>Click to edit Master text styles</a:t>
            </a:r>
          </a:p>
        </p:txBody>
      </p:sp>
      <p:sp>
        <p:nvSpPr>
          <p:cNvPr id="8" name="Text Placeholder 8"/>
          <p:cNvSpPr>
            <a:spLocks noGrp="1"/>
          </p:cNvSpPr>
          <p:nvPr>
            <p:ph type="body" sz="quarter" idx="12"/>
          </p:nvPr>
        </p:nvSpPr>
        <p:spPr>
          <a:xfrm>
            <a:off x="736144" y="5486400"/>
            <a:ext cx="1733543" cy="759279"/>
          </a:xfrm>
          <a:prstGeom prst="rect">
            <a:avLst/>
          </a:prstGeom>
        </p:spPr>
        <p:txBody>
          <a:bodyPr anchor="t"/>
          <a:lstStyle>
            <a:lvl1pPr marL="0" algn="l">
              <a:lnSpc>
                <a:spcPct val="50000"/>
              </a:lnSpc>
              <a:buNone/>
              <a:defRPr lang="en-ID" sz="1200" b="1" dirty="0">
                <a:solidFill>
                  <a:srgbClr val="625AD7"/>
                </a:solidFill>
                <a:latin typeface="Outfit ExtraBold" panose="020B0604020202020204" charset="0"/>
                <a:ea typeface="Open Sans Semibold" panose="020B0706030804020204" pitchFamily="34" charset="0"/>
                <a:cs typeface="Open Sans Semibold" panose="020B0706030804020204" pitchFamily="34" charset="0"/>
              </a:defRPr>
            </a:lvl1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3825981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F026D-DD02-52A8-9D98-90D9E65D1C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A"/>
          </a:p>
        </p:txBody>
      </p:sp>
    </p:spTree>
    <p:extLst>
      <p:ext uri="{BB962C8B-B14F-4D97-AF65-F5344CB8AC3E}">
        <p14:creationId xmlns:p14="http://schemas.microsoft.com/office/powerpoint/2010/main" val="737334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3D931-C5EA-FDFE-B00E-A71A90121DE6}"/>
              </a:ext>
            </a:extLst>
          </p:cNvPr>
          <p:cNvSpPr>
            <a:spLocks noGrp="1"/>
          </p:cNvSpPr>
          <p:nvPr>
            <p:ph type="ctrTitle"/>
          </p:nvPr>
        </p:nvSpPr>
        <p:spPr>
          <a:xfrm>
            <a:off x="2490470" y="1698176"/>
            <a:ext cx="9144000" cy="1965824"/>
          </a:xfrm>
          <a:prstGeom prst="rect">
            <a:avLst/>
          </a:prstGeom>
        </p:spPr>
        <p:txBody>
          <a:bodyPr anchor="b">
            <a:normAutofit/>
          </a:bodyPr>
          <a:lstStyle>
            <a:lvl1pPr algn="r" rtl="1">
              <a:defRPr sz="4400">
                <a:solidFill>
                  <a:schemeClr val="bg1"/>
                </a:solidFill>
                <a:latin typeface="Frutiger LT Arabic 55 Roman" pitchFamily="2" charset="-78"/>
                <a:cs typeface="Frutiger LT Arabic 55 Roman" pitchFamily="2" charset="-78"/>
              </a:defRPr>
            </a:lvl1pPr>
          </a:lstStyle>
          <a:p>
            <a:r>
              <a:rPr lang="en-US" dirty="0"/>
              <a:t>Click to edit Master title style</a:t>
            </a:r>
            <a:endParaRPr lang="en-SA" dirty="0"/>
          </a:p>
        </p:txBody>
      </p:sp>
      <p:sp>
        <p:nvSpPr>
          <p:cNvPr id="3" name="Subtitle 2">
            <a:extLst>
              <a:ext uri="{FF2B5EF4-FFF2-40B4-BE49-F238E27FC236}">
                <a16:creationId xmlns:a16="http://schemas.microsoft.com/office/drawing/2014/main" id="{7A4D048F-0E90-7296-809D-BCD337A7E792}"/>
              </a:ext>
            </a:extLst>
          </p:cNvPr>
          <p:cNvSpPr>
            <a:spLocks noGrp="1"/>
          </p:cNvSpPr>
          <p:nvPr>
            <p:ph type="subTitle" idx="1"/>
          </p:nvPr>
        </p:nvSpPr>
        <p:spPr>
          <a:xfrm>
            <a:off x="2490470" y="4021116"/>
            <a:ext cx="9144000" cy="1138708"/>
          </a:xfrm>
          <a:prstGeom prst="rect">
            <a:avLst/>
          </a:prstGeom>
        </p:spPr>
        <p:txBody>
          <a:bodyPr/>
          <a:lstStyle>
            <a:lvl1pPr marL="0" indent="0" algn="r" rtl="1">
              <a:buNone/>
              <a:defRPr sz="2400">
                <a:solidFill>
                  <a:schemeClr val="accent2"/>
                </a:solidFill>
                <a:latin typeface="Frutiger LT Arabic 55 Roman" pitchFamily="2" charset="-78"/>
                <a:cs typeface="Frutiger LT Arabic 55 Roman" pitchFamily="2" charset="-7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SA" dirty="0"/>
          </a:p>
        </p:txBody>
      </p:sp>
      <p:sp>
        <p:nvSpPr>
          <p:cNvPr id="4" name="Date Placeholder 3">
            <a:extLst>
              <a:ext uri="{FF2B5EF4-FFF2-40B4-BE49-F238E27FC236}">
                <a16:creationId xmlns:a16="http://schemas.microsoft.com/office/drawing/2014/main" id="{76EBFFA7-AEA6-189B-B6AE-3F4ACE6198C2}"/>
              </a:ext>
            </a:extLst>
          </p:cNvPr>
          <p:cNvSpPr>
            <a:spLocks noGrp="1"/>
          </p:cNvSpPr>
          <p:nvPr>
            <p:ph type="dt" sz="half" idx="10"/>
          </p:nvPr>
        </p:nvSpPr>
        <p:spPr>
          <a:xfrm>
            <a:off x="8891270" y="4794699"/>
            <a:ext cx="2743200" cy="365125"/>
          </a:xfrm>
          <a:prstGeom prst="rect">
            <a:avLst/>
          </a:prstGeom>
        </p:spPr>
        <p:txBody>
          <a:bodyPr/>
          <a:lstStyle>
            <a:lvl1pPr algn="r" rtl="1">
              <a:defRPr sz="1400" b="1">
                <a:solidFill>
                  <a:schemeClr val="accent2"/>
                </a:solidFill>
                <a:latin typeface="Frutiger LT Arabic 55 Roman" pitchFamily="2" charset="-78"/>
                <a:cs typeface="Frutiger LT Arabic 55 Roman" pitchFamily="2" charset="-78"/>
              </a:defRPr>
            </a:lvl1pPr>
          </a:lstStyle>
          <a:p>
            <a:fld id="{6D33AD52-F36B-2B4A-A0D1-F1E4B2D1472F}" type="datetimeFigureOut">
              <a:rPr lang="en-SA" smtClean="0"/>
              <a:pPr/>
              <a:t>07/15/2026</a:t>
            </a:fld>
            <a:endParaRPr lang="en-SA" dirty="0"/>
          </a:p>
        </p:txBody>
      </p:sp>
      <p:sp>
        <p:nvSpPr>
          <p:cNvPr id="5" name="Footer Placeholder 4">
            <a:extLst>
              <a:ext uri="{FF2B5EF4-FFF2-40B4-BE49-F238E27FC236}">
                <a16:creationId xmlns:a16="http://schemas.microsoft.com/office/drawing/2014/main" id="{667DE141-7AFC-C4C3-BA70-DAB98503B2E5}"/>
              </a:ext>
            </a:extLst>
          </p:cNvPr>
          <p:cNvSpPr>
            <a:spLocks noGrp="1"/>
          </p:cNvSpPr>
          <p:nvPr>
            <p:ph type="ftr" sz="quarter" idx="11"/>
          </p:nvPr>
        </p:nvSpPr>
        <p:spPr>
          <a:xfrm>
            <a:off x="7519670" y="6466371"/>
            <a:ext cx="4114800" cy="228600"/>
          </a:xfrm>
          <a:prstGeom prst="rect">
            <a:avLst/>
          </a:prstGeom>
        </p:spPr>
        <p:txBody>
          <a:bodyPr/>
          <a:lstStyle>
            <a:lvl1pPr algn="l" rtl="0">
              <a:defRPr>
                <a:solidFill>
                  <a:schemeClr val="accent4"/>
                </a:solidFill>
                <a:latin typeface="Frutiger LT Arabic 55 Roman" pitchFamily="2" charset="-78"/>
                <a:cs typeface="Frutiger LT Arabic 55 Roman" pitchFamily="2" charset="-78"/>
              </a:defRPr>
            </a:lvl1pPr>
          </a:lstStyle>
          <a:p>
            <a:pPr marL="0" algn="r" defTabSz="914400" rtl="1" eaLnBrk="1" latinLnBrk="0" hangingPunct="1"/>
            <a:endParaRPr lang="en-SA" dirty="0"/>
          </a:p>
        </p:txBody>
      </p:sp>
      <p:sp>
        <p:nvSpPr>
          <p:cNvPr id="9" name="Round Same Side Corner Rectangle 8">
            <a:extLst>
              <a:ext uri="{FF2B5EF4-FFF2-40B4-BE49-F238E27FC236}">
                <a16:creationId xmlns:a16="http://schemas.microsoft.com/office/drawing/2014/main" id="{B881E6D9-2AC1-8882-0D1E-43524AB629ED}"/>
              </a:ext>
            </a:extLst>
          </p:cNvPr>
          <p:cNvSpPr/>
          <p:nvPr userDrawn="1"/>
        </p:nvSpPr>
        <p:spPr>
          <a:xfrm rot="5400000" flipH="1">
            <a:off x="-1666970" y="3365146"/>
            <a:ext cx="3461648" cy="127708"/>
          </a:xfrm>
          <a:prstGeom prst="round2SameRect">
            <a:avLst>
              <a:gd name="adj1" fmla="val 45834"/>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SA" sz="1800" b="0" i="0" u="none" strike="noStrike" kern="0" cap="none" spc="0" normalizeH="0" baseline="0" noProof="0">
              <a:ln>
                <a:noFill/>
              </a:ln>
              <a:solidFill>
                <a:srgbClr val="FFFFFF"/>
              </a:solidFill>
              <a:effectLst/>
              <a:uLnTx/>
              <a:uFillTx/>
              <a:latin typeface="Frutiger LT Arabic 55 Roman" pitchFamily="2" charset="-78"/>
              <a:ea typeface="+mn-ea"/>
              <a:cs typeface="Frutiger LT Arabic 55 Roman" pitchFamily="2" charset="-78"/>
            </a:endParaRPr>
          </a:p>
        </p:txBody>
      </p:sp>
      <p:sp>
        <p:nvSpPr>
          <p:cNvPr id="11" name="Slide Number Placeholder 17">
            <a:extLst>
              <a:ext uri="{FF2B5EF4-FFF2-40B4-BE49-F238E27FC236}">
                <a16:creationId xmlns:a16="http://schemas.microsoft.com/office/drawing/2014/main" id="{E53C95EF-BD4D-C584-6EE1-5EDB5416FAC7}"/>
              </a:ext>
            </a:extLst>
          </p:cNvPr>
          <p:cNvSpPr>
            <a:spLocks noGrp="1"/>
          </p:cNvSpPr>
          <p:nvPr>
            <p:ph type="sldNum" sz="quarter" idx="4"/>
          </p:nvPr>
        </p:nvSpPr>
        <p:spPr>
          <a:xfrm>
            <a:off x="583096" y="6492875"/>
            <a:ext cx="2743200" cy="199745"/>
          </a:xfrm>
          <a:prstGeom prst="rect">
            <a:avLst/>
          </a:prstGeom>
        </p:spPr>
        <p:txBody>
          <a:bodyPr/>
          <a:lstStyle>
            <a:lvl1pPr algn="l">
              <a:defRPr lang="en-SA" sz="1100" kern="0" smtClean="0">
                <a:solidFill>
                  <a:schemeClr val="bg1"/>
                </a:solidFill>
                <a:latin typeface="Frutiger LT Arabic 55 Roman" pitchFamily="2" charset="-78"/>
                <a:cs typeface="Frutiger LT Arabic 55 Roman" pitchFamily="2" charset="-78"/>
              </a:defRPr>
            </a:lvl1pPr>
          </a:lstStyle>
          <a:p>
            <a:fld id="{72257332-3783-B646-B256-B06D944FA1CA}" type="slidenum">
              <a:rPr lang="en-SA" smtClean="0"/>
              <a:pPr/>
              <a:t>‹#›</a:t>
            </a:fld>
            <a:endParaRPr lang="en-SA" dirty="0"/>
          </a:p>
        </p:txBody>
      </p:sp>
      <p:grpSp>
        <p:nvGrpSpPr>
          <p:cNvPr id="7" name="Group 6">
            <a:extLst>
              <a:ext uri="{FF2B5EF4-FFF2-40B4-BE49-F238E27FC236}">
                <a16:creationId xmlns:a16="http://schemas.microsoft.com/office/drawing/2014/main" id="{82E693C9-0AA0-AE6E-C280-92B5181F25C4}"/>
              </a:ext>
            </a:extLst>
          </p:cNvPr>
          <p:cNvGrpSpPr/>
          <p:nvPr userDrawn="1"/>
        </p:nvGrpSpPr>
        <p:grpSpPr>
          <a:xfrm flipH="1">
            <a:off x="509270" y="6781800"/>
            <a:ext cx="11125200" cy="76200"/>
            <a:chOff x="509270" y="6781800"/>
            <a:chExt cx="11125200" cy="76200"/>
          </a:xfrm>
        </p:grpSpPr>
        <p:sp>
          <p:nvSpPr>
            <p:cNvPr id="16" name="Round Same Side Corner Rectangle 15">
              <a:extLst>
                <a:ext uri="{FF2B5EF4-FFF2-40B4-BE49-F238E27FC236}">
                  <a16:creationId xmlns:a16="http://schemas.microsoft.com/office/drawing/2014/main" id="{E24A0B95-A8C8-D12F-EE56-237FDDFC24D2}"/>
                </a:ext>
              </a:extLst>
            </p:cNvPr>
            <p:cNvSpPr/>
            <p:nvPr userDrawn="1"/>
          </p:nvSpPr>
          <p:spPr>
            <a:xfrm flipH="1">
              <a:off x="509270" y="6781800"/>
              <a:ext cx="10791792" cy="76200"/>
            </a:xfrm>
            <a:prstGeom prst="round2SameRect">
              <a:avLst>
                <a:gd name="adj1" fmla="val 45834"/>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SA" sz="1800" b="0" i="0" u="none" strike="noStrike" kern="0" cap="none" spc="0" normalizeH="0" baseline="0" noProof="0">
                <a:ln>
                  <a:noFill/>
                </a:ln>
                <a:solidFill>
                  <a:srgbClr val="FFFFFF"/>
                </a:solidFill>
                <a:effectLst/>
                <a:uLnTx/>
                <a:uFillTx/>
                <a:latin typeface="Frutiger LT Arabic 55 Roman" pitchFamily="2" charset="-78"/>
                <a:ea typeface="+mn-ea"/>
                <a:cs typeface="Frutiger LT Arabic 55 Roman" pitchFamily="2" charset="-78"/>
              </a:endParaRPr>
            </a:p>
          </p:txBody>
        </p:sp>
        <p:sp>
          <p:nvSpPr>
            <p:cNvPr id="10" name="Round Same Side Corner Rectangle 9">
              <a:extLst>
                <a:ext uri="{FF2B5EF4-FFF2-40B4-BE49-F238E27FC236}">
                  <a16:creationId xmlns:a16="http://schemas.microsoft.com/office/drawing/2014/main" id="{48329C36-F751-2A10-8417-D01CA447D468}"/>
                </a:ext>
              </a:extLst>
            </p:cNvPr>
            <p:cNvSpPr/>
            <p:nvPr userDrawn="1"/>
          </p:nvSpPr>
          <p:spPr>
            <a:xfrm flipH="1">
              <a:off x="10872470" y="6781800"/>
              <a:ext cx="762000" cy="76200"/>
            </a:xfrm>
            <a:prstGeom prst="round2SameRect">
              <a:avLst>
                <a:gd name="adj1" fmla="val 45834"/>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A" sz="1800" b="0" i="0" u="none" strike="noStrike" kern="0" cap="none" spc="0" normalizeH="0" baseline="0" noProof="0">
                <a:ln>
                  <a:noFill/>
                </a:ln>
                <a:solidFill>
                  <a:srgbClr val="FFFFFF"/>
                </a:solidFill>
                <a:effectLst/>
                <a:uLnTx/>
                <a:uFillTx/>
                <a:latin typeface="Frutiger LT Arabic 55 Roman" pitchFamily="2" charset="-78"/>
                <a:ea typeface="+mn-ea"/>
                <a:cs typeface="Frutiger LT Arabic 55 Roman" pitchFamily="2" charset="-78"/>
              </a:endParaRPr>
            </a:p>
          </p:txBody>
        </p:sp>
      </p:grpSp>
      <p:pic>
        <p:nvPicPr>
          <p:cNvPr id="12" name="Picture 11" descr="Logo&#10;&#10;Description automatically generated">
            <a:extLst>
              <a:ext uri="{FF2B5EF4-FFF2-40B4-BE49-F238E27FC236}">
                <a16:creationId xmlns:a16="http://schemas.microsoft.com/office/drawing/2014/main" id="{9B9B35CE-2BEA-5E64-DA00-4019973409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46593" y="464834"/>
            <a:ext cx="821507" cy="549725"/>
          </a:xfrm>
          <a:prstGeom prst="rect">
            <a:avLst/>
          </a:prstGeom>
        </p:spPr>
      </p:pic>
      <p:pic>
        <p:nvPicPr>
          <p:cNvPr id="13" name="Picture 12" descr="Text&#10;&#10;Description automatically generated">
            <a:extLst>
              <a:ext uri="{FF2B5EF4-FFF2-40B4-BE49-F238E27FC236}">
                <a16:creationId xmlns:a16="http://schemas.microsoft.com/office/drawing/2014/main" id="{54DCC40A-DC21-2BD0-A376-E241C7D0F2D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4800" y="285751"/>
            <a:ext cx="2300515" cy="1006475"/>
          </a:xfrm>
          <a:prstGeom prst="rect">
            <a:avLst/>
          </a:prstGeom>
        </p:spPr>
      </p:pic>
    </p:spTree>
    <p:extLst>
      <p:ext uri="{BB962C8B-B14F-4D97-AF65-F5344CB8AC3E}">
        <p14:creationId xmlns:p14="http://schemas.microsoft.com/office/powerpoint/2010/main" val="1067198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9BE3B88-32C7-C094-7FC9-5A3212259304}"/>
              </a:ext>
            </a:extLst>
          </p:cNvPr>
          <p:cNvSpPr>
            <a:spLocks noGrp="1"/>
          </p:cNvSpPr>
          <p:nvPr>
            <p:ph type="pic" sz="quarter" idx="10"/>
          </p:nvPr>
        </p:nvSpPr>
        <p:spPr>
          <a:xfrm>
            <a:off x="5143252" y="3124200"/>
            <a:ext cx="2858244" cy="2895600"/>
          </a:xfrm>
          <a:custGeom>
            <a:avLst/>
            <a:gdLst>
              <a:gd name="connsiteX0" fmla="*/ 0 w 5715000"/>
              <a:gd name="connsiteY0" fmla="*/ 0 h 5791200"/>
              <a:gd name="connsiteX1" fmla="*/ 5715000 w 5715000"/>
              <a:gd name="connsiteY1" fmla="*/ 0 h 5791200"/>
              <a:gd name="connsiteX2" fmla="*/ 5715000 w 5715000"/>
              <a:gd name="connsiteY2" fmla="*/ 5791200 h 5791200"/>
              <a:gd name="connsiteX3" fmla="*/ 0 w 5715000"/>
              <a:gd name="connsiteY3" fmla="*/ 5791200 h 5791200"/>
            </a:gdLst>
            <a:ahLst/>
            <a:cxnLst>
              <a:cxn ang="0">
                <a:pos x="connsiteX0" y="connsiteY0"/>
              </a:cxn>
              <a:cxn ang="0">
                <a:pos x="connsiteX1" y="connsiteY1"/>
              </a:cxn>
              <a:cxn ang="0">
                <a:pos x="connsiteX2" y="connsiteY2"/>
              </a:cxn>
              <a:cxn ang="0">
                <a:pos x="connsiteX3" y="connsiteY3"/>
              </a:cxn>
            </a:cxnLst>
            <a:rect l="l" t="t" r="r" b="b"/>
            <a:pathLst>
              <a:path w="5715000" h="5791200">
                <a:moveTo>
                  <a:pt x="0" y="0"/>
                </a:moveTo>
                <a:lnTo>
                  <a:pt x="5715000" y="0"/>
                </a:lnTo>
                <a:lnTo>
                  <a:pt x="5715000" y="5791200"/>
                </a:lnTo>
                <a:lnTo>
                  <a:pt x="0" y="5791200"/>
                </a:lnTo>
                <a:close/>
              </a:path>
            </a:pathLst>
          </a:custGeom>
        </p:spPr>
        <p:txBody>
          <a:bodyPr wrap="square">
            <a:noAutofit/>
          </a:bodyPr>
          <a:lstStyle>
            <a:lvl1pPr>
              <a:defRPr sz="1400">
                <a:latin typeface="Arimo" panose="020B0604020202020204" charset="0"/>
                <a:ea typeface="Arimo" panose="020B0604020202020204" charset="0"/>
              </a:defRPr>
            </a:lvl1pPr>
          </a:lstStyle>
          <a:p>
            <a:endParaRPr lang="en-US" dirty="0"/>
          </a:p>
        </p:txBody>
      </p:sp>
    </p:spTree>
    <p:extLst>
      <p:ext uri="{BB962C8B-B14F-4D97-AF65-F5344CB8AC3E}">
        <p14:creationId xmlns:p14="http://schemas.microsoft.com/office/powerpoint/2010/main" val="3818053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6_Section Header">
    <p:bg>
      <p:bgPr>
        <a:solidFill>
          <a:schemeClr val="tx1"/>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74D3E291-B450-EAF0-9925-549AFBCD9817}"/>
              </a:ext>
            </a:extLst>
          </p:cNvPr>
          <p:cNvPicPr>
            <a:picLocks noChangeAspect="1"/>
          </p:cNvPicPr>
          <p:nvPr userDrawn="1"/>
        </p:nvPicPr>
        <p:blipFill rotWithShape="1">
          <a:blip r:embed="rId2">
            <a:alphaModFix amt="77000"/>
          </a:blip>
          <a:srcRect r="7246" b="7246"/>
          <a:stretch/>
        </p:blipFill>
        <p:spPr>
          <a:xfrm flipH="1">
            <a:off x="-6350" y="0"/>
            <a:ext cx="12192000" cy="6858000"/>
          </a:xfrm>
          <a:prstGeom prst="rect">
            <a:avLst/>
          </a:prstGeom>
        </p:spPr>
      </p:pic>
      <p:grpSp>
        <p:nvGrpSpPr>
          <p:cNvPr id="3" name="Group 2">
            <a:extLst>
              <a:ext uri="{FF2B5EF4-FFF2-40B4-BE49-F238E27FC236}">
                <a16:creationId xmlns:a16="http://schemas.microsoft.com/office/drawing/2014/main" id="{5534D1C3-509E-6AF5-353E-E1A3BE5867B7}"/>
              </a:ext>
            </a:extLst>
          </p:cNvPr>
          <p:cNvGrpSpPr/>
          <p:nvPr userDrawn="1"/>
        </p:nvGrpSpPr>
        <p:grpSpPr>
          <a:xfrm flipH="1">
            <a:off x="509270" y="6781800"/>
            <a:ext cx="11125200" cy="76200"/>
            <a:chOff x="509270" y="6781800"/>
            <a:chExt cx="11125200" cy="76200"/>
          </a:xfrm>
        </p:grpSpPr>
        <p:sp>
          <p:nvSpPr>
            <p:cNvPr id="12" name="Round Same Side Corner Rectangle 11">
              <a:extLst>
                <a:ext uri="{FF2B5EF4-FFF2-40B4-BE49-F238E27FC236}">
                  <a16:creationId xmlns:a16="http://schemas.microsoft.com/office/drawing/2014/main" id="{DED6A270-0E7B-681A-41DA-0176076C551F}"/>
                </a:ext>
              </a:extLst>
            </p:cNvPr>
            <p:cNvSpPr/>
            <p:nvPr userDrawn="1"/>
          </p:nvSpPr>
          <p:spPr>
            <a:xfrm flipH="1">
              <a:off x="509270" y="6781800"/>
              <a:ext cx="10791792" cy="76200"/>
            </a:xfrm>
            <a:prstGeom prst="round2SameRect">
              <a:avLst>
                <a:gd name="adj1" fmla="val 45834"/>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A" sz="1800" b="0" i="0" u="none" strike="noStrike" kern="0" cap="none" spc="0" normalizeH="0" baseline="0" noProof="0">
                <a:ln>
                  <a:noFill/>
                </a:ln>
                <a:solidFill>
                  <a:srgbClr val="FFFFFF"/>
                </a:solidFill>
                <a:effectLst/>
                <a:uLnTx/>
                <a:uFillTx/>
                <a:latin typeface="Frutiger LT Arabic 55 Roman" pitchFamily="2" charset="-78"/>
                <a:ea typeface="+mn-ea"/>
                <a:cs typeface="Frutiger LT Arabic 55 Roman" pitchFamily="2" charset="-78"/>
              </a:endParaRPr>
            </a:p>
          </p:txBody>
        </p:sp>
        <p:sp>
          <p:nvSpPr>
            <p:cNvPr id="13" name="Round Same Side Corner Rectangle 12">
              <a:extLst>
                <a:ext uri="{FF2B5EF4-FFF2-40B4-BE49-F238E27FC236}">
                  <a16:creationId xmlns:a16="http://schemas.microsoft.com/office/drawing/2014/main" id="{A2717C0D-C45D-1225-2944-FDF60E18B592}"/>
                </a:ext>
              </a:extLst>
            </p:cNvPr>
            <p:cNvSpPr/>
            <p:nvPr userDrawn="1"/>
          </p:nvSpPr>
          <p:spPr>
            <a:xfrm flipH="1">
              <a:off x="10872470" y="6781800"/>
              <a:ext cx="762000" cy="76200"/>
            </a:xfrm>
            <a:prstGeom prst="round2SameRect">
              <a:avLst>
                <a:gd name="adj1" fmla="val 45834"/>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A" sz="1800" b="0" i="0" u="none" strike="noStrike" kern="0" cap="none" spc="0" normalizeH="0" baseline="0" noProof="0">
                <a:ln>
                  <a:noFill/>
                </a:ln>
                <a:solidFill>
                  <a:srgbClr val="FFFFFF"/>
                </a:solidFill>
                <a:effectLst/>
                <a:uLnTx/>
                <a:uFillTx/>
                <a:latin typeface="Frutiger LT Arabic 55 Roman" pitchFamily="2" charset="-78"/>
                <a:ea typeface="+mn-ea"/>
                <a:cs typeface="Frutiger LT Arabic 55 Roman" pitchFamily="2" charset="-78"/>
              </a:endParaRPr>
            </a:p>
          </p:txBody>
        </p:sp>
      </p:grpSp>
      <p:pic>
        <p:nvPicPr>
          <p:cNvPr id="2" name="Picture 1">
            <a:extLst>
              <a:ext uri="{FF2B5EF4-FFF2-40B4-BE49-F238E27FC236}">
                <a16:creationId xmlns:a16="http://schemas.microsoft.com/office/drawing/2014/main" id="{78D4BFB3-CA1B-8780-F4BD-C4B3E4FB1A24}"/>
              </a:ext>
            </a:extLst>
          </p:cNvPr>
          <p:cNvPicPr>
            <a:picLocks noChangeAspect="1"/>
          </p:cNvPicPr>
          <p:nvPr userDrawn="1"/>
        </p:nvPicPr>
        <p:blipFill>
          <a:blip r:embed="rId3"/>
          <a:stretch>
            <a:fillRect/>
          </a:stretch>
        </p:blipFill>
        <p:spPr>
          <a:xfrm>
            <a:off x="10035234" y="585764"/>
            <a:ext cx="1801875" cy="582671"/>
          </a:xfrm>
          <a:prstGeom prst="rect">
            <a:avLst/>
          </a:prstGeom>
        </p:spPr>
      </p:pic>
    </p:spTree>
    <p:extLst>
      <p:ext uri="{BB962C8B-B14F-4D97-AF65-F5344CB8AC3E}">
        <p14:creationId xmlns:p14="http://schemas.microsoft.com/office/powerpoint/2010/main" val="18499247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390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master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AFAFA">
              <a:alpha val="95000"/>
            </a:srgbClr>
          </a:solidFill>
          <a:ln/>
        </p:spPr>
        <p:txBody>
          <a:bodyPr/>
          <a:lstStyle/>
          <a:p>
            <a:endParaRPr lang="en-GB" sz="2400" dirty="0">
              <a:latin typeface="Arimo" panose="020B0604020202020204" charset="0"/>
            </a:endParaRPr>
          </a:p>
        </p:txBody>
      </p:sp>
    </p:spTree>
    <p:extLst>
      <p:ext uri="{BB962C8B-B14F-4D97-AF65-F5344CB8AC3E}">
        <p14:creationId xmlns:p14="http://schemas.microsoft.com/office/powerpoint/2010/main" val="2995888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Slide master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AFAFA">
              <a:alpha val="95000"/>
            </a:srgbClr>
          </a:solidFill>
          <a:ln/>
        </p:spPr>
        <p:txBody>
          <a:bodyPr/>
          <a:lstStyle/>
          <a:p>
            <a:endParaRPr lang="en-GB" sz="2400" dirty="0">
              <a:latin typeface="Arimo" panose="020B0604020202020204" charset="0"/>
            </a:endParaRPr>
          </a:p>
        </p:txBody>
      </p:sp>
      <p:sp>
        <p:nvSpPr>
          <p:cNvPr id="4" name="Shape 0">
            <a:extLst>
              <a:ext uri="{FF2B5EF4-FFF2-40B4-BE49-F238E27FC236}">
                <a16:creationId xmlns:a16="http://schemas.microsoft.com/office/drawing/2014/main" id="{5BE1F9E4-E3E9-B579-EA47-E182C3DF9FE8}"/>
              </a:ext>
            </a:extLst>
          </p:cNvPr>
          <p:cNvSpPr/>
          <p:nvPr userDrawn="1"/>
        </p:nvSpPr>
        <p:spPr>
          <a:xfrm>
            <a:off x="0" y="0"/>
            <a:ext cx="12191695" cy="6858000"/>
          </a:xfrm>
          <a:prstGeom prst="rect">
            <a:avLst/>
          </a:prstGeom>
          <a:solidFill>
            <a:srgbClr val="DEEEFF"/>
          </a:solidFill>
          <a:ln/>
        </p:spPr>
        <p:txBody>
          <a:bodyPr/>
          <a:lstStyle/>
          <a:p>
            <a:endParaRPr lang="en-GB"/>
          </a:p>
        </p:txBody>
      </p:sp>
      <p:sp>
        <p:nvSpPr>
          <p:cNvPr id="5" name="Shape 1">
            <a:extLst>
              <a:ext uri="{FF2B5EF4-FFF2-40B4-BE49-F238E27FC236}">
                <a16:creationId xmlns:a16="http://schemas.microsoft.com/office/drawing/2014/main" id="{F2513A8D-6636-3127-99D4-FB2534A22B14}"/>
              </a:ext>
            </a:extLst>
          </p:cNvPr>
          <p:cNvSpPr/>
          <p:nvPr userDrawn="1"/>
        </p:nvSpPr>
        <p:spPr>
          <a:xfrm>
            <a:off x="361246" y="203201"/>
            <a:ext cx="11469202" cy="6410960"/>
          </a:xfrm>
          <a:prstGeom prst="roundRect">
            <a:avLst>
              <a:gd name="adj" fmla="val 1727"/>
            </a:avLst>
          </a:prstGeom>
          <a:solidFill>
            <a:srgbClr val="FFFFFF"/>
          </a:solidFill>
          <a:ln w="6350">
            <a:solidFill>
              <a:srgbClr val="BBD9F5"/>
            </a:solidFill>
            <a:prstDash val="solid"/>
          </a:ln>
          <a:effectLst>
            <a:outerShdw blurRad="101600" dist="58420" dir="2700000" algn="bl" rotWithShape="0">
              <a:srgbClr val="BBD9F5">
                <a:alpha val="100000"/>
              </a:srgbClr>
            </a:outerShdw>
          </a:effectLst>
        </p:spPr>
        <p:txBody>
          <a:bodyPr/>
          <a:lstStyle/>
          <a:p>
            <a:endParaRPr lang="en-GB"/>
          </a:p>
        </p:txBody>
      </p:sp>
    </p:spTree>
    <p:extLst>
      <p:ext uri="{BB962C8B-B14F-4D97-AF65-F5344CB8AC3E}">
        <p14:creationId xmlns:p14="http://schemas.microsoft.com/office/powerpoint/2010/main" val="1354674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Slide master 1">
    <p:spTree>
      <p:nvGrpSpPr>
        <p:cNvPr id="1" name=""/>
        <p:cNvGrpSpPr/>
        <p:nvPr/>
      </p:nvGrpSpPr>
      <p:grpSpPr>
        <a:xfrm>
          <a:off x="0" y="0"/>
          <a:ext cx="0" cy="0"/>
          <a:chOff x="0" y="0"/>
          <a:chExt cx="0" cy="0"/>
        </a:xfrm>
      </p:grpSpPr>
      <p:pic>
        <p:nvPicPr>
          <p:cNvPr id="6" name="Image 0" descr="preencoded.png">
            <a:extLst>
              <a:ext uri="{FF2B5EF4-FFF2-40B4-BE49-F238E27FC236}">
                <a16:creationId xmlns:a16="http://schemas.microsoft.com/office/drawing/2014/main" id="{3BD1148C-71EE-3CB0-361E-71A379806E9D}"/>
              </a:ext>
            </a:extLst>
          </p:cNvPr>
          <p:cNvPicPr>
            <a:picLocks noChangeAspect="1"/>
          </p:cNvPicPr>
          <p:nvPr userDrawn="1"/>
        </p:nvPicPr>
        <p:blipFill>
          <a:blip r:embed="rId2"/>
          <a:stretch>
            <a:fillRect/>
          </a:stretch>
        </p:blipFill>
        <p:spPr>
          <a:xfrm>
            <a:off x="305" y="-20319"/>
            <a:ext cx="12191695" cy="6858000"/>
          </a:xfrm>
          <a:prstGeom prst="rect">
            <a:avLst/>
          </a:prstGeom>
        </p:spPr>
      </p:pic>
      <p:sp>
        <p:nvSpPr>
          <p:cNvPr id="5" name="Shape 1">
            <a:extLst>
              <a:ext uri="{FF2B5EF4-FFF2-40B4-BE49-F238E27FC236}">
                <a16:creationId xmlns:a16="http://schemas.microsoft.com/office/drawing/2014/main" id="{F2513A8D-6636-3127-99D4-FB2534A22B14}"/>
              </a:ext>
            </a:extLst>
          </p:cNvPr>
          <p:cNvSpPr/>
          <p:nvPr userDrawn="1"/>
        </p:nvSpPr>
        <p:spPr>
          <a:xfrm>
            <a:off x="361246" y="203201"/>
            <a:ext cx="11469202" cy="6410960"/>
          </a:xfrm>
          <a:prstGeom prst="roundRect">
            <a:avLst>
              <a:gd name="adj" fmla="val 1727"/>
            </a:avLst>
          </a:prstGeom>
          <a:solidFill>
            <a:srgbClr val="FFFFFF"/>
          </a:solidFill>
          <a:ln w="6350">
            <a:solidFill>
              <a:srgbClr val="BBD9F5"/>
            </a:solidFill>
            <a:prstDash val="solid"/>
          </a:ln>
          <a:effectLst>
            <a:outerShdw blurRad="101600" dist="58420" dir="2700000" algn="bl" rotWithShape="0">
              <a:srgbClr val="BBD9F5">
                <a:alpha val="100000"/>
              </a:srgbClr>
            </a:outerShdw>
          </a:effectLst>
        </p:spPr>
      </p:sp>
    </p:spTree>
    <p:extLst>
      <p:ext uri="{BB962C8B-B14F-4D97-AF65-F5344CB8AC3E}">
        <p14:creationId xmlns:p14="http://schemas.microsoft.com/office/powerpoint/2010/main" val="34993970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3.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6" r:id="rId4"/>
    <p:sldLayoutId id="2147483693" r:id="rId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803711"/>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95" r:id="rId3"/>
    <p:sldLayoutId id="2147483696" r:id="rId4"/>
    <p:sldLayoutId id="2147483694" r:id="rId5"/>
    <p:sldLayoutId id="2147483697" r:id="rId6"/>
    <p:sldLayoutId id="2147483698" r:id="rId7"/>
  </p:sldLayoutIdLst>
  <p:hf sldNum="0"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4659F6-52B8-76B6-0386-AC1BB76A0B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SA" dirty="0"/>
          </a:p>
        </p:txBody>
      </p:sp>
      <p:sp>
        <p:nvSpPr>
          <p:cNvPr id="3" name="Text Placeholder 2">
            <a:extLst>
              <a:ext uri="{FF2B5EF4-FFF2-40B4-BE49-F238E27FC236}">
                <a16:creationId xmlns:a16="http://schemas.microsoft.com/office/drawing/2014/main" id="{BF9FE130-883C-0805-584D-888428662F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A" dirty="0"/>
          </a:p>
        </p:txBody>
      </p:sp>
      <p:sp>
        <p:nvSpPr>
          <p:cNvPr id="4" name="Date Placeholder 3">
            <a:extLst>
              <a:ext uri="{FF2B5EF4-FFF2-40B4-BE49-F238E27FC236}">
                <a16:creationId xmlns:a16="http://schemas.microsoft.com/office/drawing/2014/main" id="{068DDDB4-6ACE-47BF-80D3-CF359B2926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mo" panose="020B0604020202020204" charset="0"/>
              </a:defRPr>
            </a:lvl1pPr>
          </a:lstStyle>
          <a:p>
            <a:fld id="{52C7C455-A14A-2348-943A-5F007B4D3AD4}" type="datetimeFigureOut">
              <a:rPr lang="en-SA" smtClean="0"/>
              <a:pPr/>
              <a:t>07/15/2026</a:t>
            </a:fld>
            <a:endParaRPr lang="en-SA" dirty="0"/>
          </a:p>
        </p:txBody>
      </p:sp>
      <p:sp>
        <p:nvSpPr>
          <p:cNvPr id="5" name="Footer Placeholder 4">
            <a:extLst>
              <a:ext uri="{FF2B5EF4-FFF2-40B4-BE49-F238E27FC236}">
                <a16:creationId xmlns:a16="http://schemas.microsoft.com/office/drawing/2014/main" id="{9920E92B-5ECD-081B-5BCC-8D68E69F0E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mo" panose="020B0604020202020204" charset="0"/>
              </a:defRPr>
            </a:lvl1pPr>
          </a:lstStyle>
          <a:p>
            <a:endParaRPr lang="en-SA" dirty="0"/>
          </a:p>
        </p:txBody>
      </p:sp>
      <p:sp>
        <p:nvSpPr>
          <p:cNvPr id="6" name="Slide Number Placeholder 5">
            <a:extLst>
              <a:ext uri="{FF2B5EF4-FFF2-40B4-BE49-F238E27FC236}">
                <a16:creationId xmlns:a16="http://schemas.microsoft.com/office/drawing/2014/main" id="{C75E7C97-2E99-2AFB-71AD-1468C38DA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mo" panose="020B0604020202020204" charset="0"/>
              </a:defRPr>
            </a:lvl1pPr>
          </a:lstStyle>
          <a:p>
            <a:fld id="{E6C9CD22-CEA9-D943-96A4-15341131E9C6}" type="slidenum">
              <a:rPr lang="en-SA" smtClean="0"/>
              <a:pPr/>
              <a:t>‹#›</a:t>
            </a:fld>
            <a:endParaRPr lang="en-SA" dirty="0"/>
          </a:p>
        </p:txBody>
      </p:sp>
    </p:spTree>
    <p:extLst>
      <p:ext uri="{BB962C8B-B14F-4D97-AF65-F5344CB8AC3E}">
        <p14:creationId xmlns:p14="http://schemas.microsoft.com/office/powerpoint/2010/main" val="118696536"/>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3" r:id="rId4"/>
    <p:sldLayoutId id="2147483664" r:id="rId5"/>
    <p:sldLayoutId id="2147483665" r:id="rId6"/>
    <p:sldLayoutId id="2147483666" r:id="rId7"/>
    <p:sldLayoutId id="2147483688" r:id="rId8"/>
    <p:sldLayoutId id="2147483692" r:id="rId9"/>
  </p:sldLayoutIdLst>
  <p:txStyles>
    <p:titleStyle>
      <a:lvl1pPr algn="l" defTabSz="914400" rtl="0" eaLnBrk="1" latinLnBrk="0" hangingPunct="1">
        <a:lnSpc>
          <a:spcPct val="90000"/>
        </a:lnSpc>
        <a:spcBef>
          <a:spcPct val="0"/>
        </a:spcBef>
        <a:buNone/>
        <a:defRPr sz="4400" kern="1200">
          <a:solidFill>
            <a:schemeClr val="tx1"/>
          </a:solidFill>
          <a:latin typeface="Arimo" panose="020B060402020202020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mo" panose="020B060402020202020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mo"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mo" panose="020B060402020202020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mo" panose="020B060402020202020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mo" panose="020B060402020202020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33.sv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jp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svg"/><Relationship Id="rId7" Type="http://schemas.openxmlformats.org/officeDocument/2006/relationships/slide" Target="slide19.xml"/><Relationship Id="rId2" Type="http://schemas.openxmlformats.org/officeDocument/2006/relationships/image" Target="../media/image36.svg"/><Relationship Id="rId1" Type="http://schemas.openxmlformats.org/officeDocument/2006/relationships/slideLayout" Target="../slideLayouts/slideLayout8.xml"/><Relationship Id="rId6" Type="http://schemas.openxmlformats.org/officeDocument/2006/relationships/image" Target="../media/image39.png"/><Relationship Id="rId11" Type="http://schemas.openxmlformats.org/officeDocument/2006/relationships/slide" Target="slide36.xml"/><Relationship Id="rId5" Type="http://schemas.openxmlformats.org/officeDocument/2006/relationships/image" Target="../media/image23.png"/><Relationship Id="rId10" Type="http://schemas.openxmlformats.org/officeDocument/2006/relationships/image" Target="../media/image41.png"/><Relationship Id="rId4" Type="http://schemas.openxmlformats.org/officeDocument/2006/relationships/image" Target="../media/image38.svg"/><Relationship Id="rId9" Type="http://schemas.openxmlformats.org/officeDocument/2006/relationships/slide" Target="slide28.xml"/></Relationships>
</file>

<file path=ppt/slides/_rels/slide1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jpg"/><Relationship Id="rId7" Type="http://schemas.openxmlformats.org/officeDocument/2006/relationships/slide" Target="slide14.xml"/><Relationship Id="rId2" Type="http://schemas.openxmlformats.org/officeDocument/2006/relationships/image" Target="../media/image17.jpeg"/><Relationship Id="rId1" Type="http://schemas.openxmlformats.org/officeDocument/2006/relationships/slideLayout" Target="../slideLayouts/slideLayout4.xml"/><Relationship Id="rId6" Type="http://schemas.openxmlformats.org/officeDocument/2006/relationships/image" Target="../media/image19.png"/><Relationship Id="rId11" Type="http://schemas.openxmlformats.org/officeDocument/2006/relationships/slide" Target="slide51.xml"/><Relationship Id="rId5" Type="http://schemas.openxmlformats.org/officeDocument/2006/relationships/slide" Target="slide3.xml"/><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slide" Target="slide45.xml"/></Relationships>
</file>

<file path=ppt/slides/_rels/slide2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6.svg"/><Relationship Id="rId4" Type="http://schemas.openxmlformats.org/officeDocument/2006/relationships/image" Target="../media/image45.sv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53.svg"/><Relationship Id="rId4" Type="http://schemas.openxmlformats.org/officeDocument/2006/relationships/image" Target="../media/image52.svg"/></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61.svg"/><Relationship Id="rId4" Type="http://schemas.openxmlformats.org/officeDocument/2006/relationships/image" Target="../media/image60.sv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66.svg"/><Relationship Id="rId4" Type="http://schemas.openxmlformats.org/officeDocument/2006/relationships/image" Target="../media/image65.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7.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5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1.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5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84.png"/></Relationships>
</file>

<file path=ppt/slides/_rels/slide54.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88.svg"/><Relationship Id="rId5" Type="http://schemas.openxmlformats.org/officeDocument/2006/relationships/image" Target="../media/image87.svg"/><Relationship Id="rId4" Type="http://schemas.openxmlformats.org/officeDocument/2006/relationships/image" Target="../media/image86.sv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1.svg"/><Relationship Id="rId7" Type="http://schemas.openxmlformats.org/officeDocument/2006/relationships/image" Target="../media/image95.sv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94.svg"/><Relationship Id="rId5" Type="http://schemas.openxmlformats.org/officeDocument/2006/relationships/image" Target="../media/image93.svg"/><Relationship Id="rId4" Type="http://schemas.openxmlformats.org/officeDocument/2006/relationships/image" Target="../media/image92.sv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svg"/><Relationship Id="rId4" Type="http://schemas.openxmlformats.org/officeDocument/2006/relationships/image" Target="../media/image25.sv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6F249D6E-46C9-FA49-2243-25E4EDAEE8AD}"/>
              </a:ext>
            </a:extLst>
          </p:cNvPr>
          <p:cNvSpPr txBox="1">
            <a:spLocks/>
          </p:cNvSpPr>
          <p:nvPr/>
        </p:nvSpPr>
        <p:spPr>
          <a:xfrm>
            <a:off x="223402" y="4079416"/>
            <a:ext cx="6272707" cy="713239"/>
          </a:xfrm>
          <a:prstGeom prst="rect">
            <a:avLst/>
          </a:prstGeom>
        </p:spPr>
        <p:txBody>
          <a:bodyPr anchor="t"/>
          <a:lstStyle>
            <a:lvl1pPr marL="0" indent="0" algn="l" defTabSz="914400" rtl="0" eaLnBrk="1" latinLnBrk="0" hangingPunct="1">
              <a:lnSpc>
                <a:spcPct val="90000"/>
              </a:lnSpc>
              <a:spcBef>
                <a:spcPts val="1000"/>
              </a:spcBef>
              <a:buFont typeface="Arial" pitchFamily="34" charset="0"/>
              <a:buNone/>
              <a:defRPr sz="1400" b="0" i="0" kern="1200">
                <a:solidFill>
                  <a:schemeClr val="bg1"/>
                </a:solidFill>
                <a:latin typeface="Frutiger LT Arabic 55 Roman" pitchFamily="2" charset="-78"/>
                <a:ea typeface="+mn-ea"/>
                <a:cs typeface="Frutiger LT Arabic 55 Roman" pitchFamily="2" charset="-78"/>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1B4D"/>
                </a:solidFill>
                <a:latin typeface="Frutiger LT Arabic 55 Roman" pitchFamily="2" charset="-78"/>
                <a:ea typeface="+mn-ea"/>
                <a:cs typeface="Frutiger LT Arabic 55 Roman" pitchFamily="2" charset="-78"/>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01B4D"/>
                </a:solidFill>
                <a:latin typeface="Frutiger LT Arabic 55 Roman" pitchFamily="2" charset="-78"/>
                <a:ea typeface="+mn-ea"/>
                <a:cs typeface="Frutiger LT Arabic 55 Roman" pitchFamily="2" charset="-78"/>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01B4D"/>
                </a:solidFill>
                <a:latin typeface="Frutiger LT Arabic 55 Roman" pitchFamily="2" charset="-78"/>
                <a:ea typeface="+mn-ea"/>
                <a:cs typeface="Frutiger LT Arabic 55 Roman" pitchFamily="2" charset="-78"/>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001B4D"/>
                </a:solidFill>
                <a:latin typeface="Frutiger LT Arabic 55 Roman" pitchFamily="2" charset="-78"/>
                <a:ea typeface="+mn-ea"/>
                <a:cs typeface="Frutiger LT Arabic 55 Roman"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eaLnBrk="1" fontAlgn="auto" latinLnBrk="0" hangingPunct="1">
              <a:lnSpc>
                <a:spcPct val="90000"/>
              </a:lnSpc>
              <a:spcBef>
                <a:spcPts val="1000"/>
              </a:spcBef>
              <a:spcAft>
                <a:spcPts val="0"/>
              </a:spcAft>
              <a:buClrTx/>
              <a:buSzTx/>
              <a:buFont typeface="Arial" pitchFamily="34" charset="0"/>
              <a:buNone/>
              <a:tabLst/>
              <a:defRPr/>
            </a:pPr>
            <a:r>
              <a:rPr kumimoji="0" lang="en-GB" sz="4000" u="none" strike="noStrike" kern="1200" cap="none" spc="0" normalizeH="0" baseline="0" noProof="0" dirty="0">
                <a:ln>
                  <a:noFill/>
                </a:ln>
                <a:solidFill>
                  <a:srgbClr val="FFFFFF"/>
                </a:solidFill>
                <a:effectLst/>
                <a:uLnTx/>
                <a:uFillTx/>
                <a:latin typeface="Frutiger LT Arabic 45 Light" pitchFamily="2" charset="-78"/>
                <a:cs typeface="Frutiger LT Arabic 45 Light" pitchFamily="2" charset="-78"/>
              </a:rPr>
              <a:t>2026–2030</a:t>
            </a:r>
          </a:p>
        </p:txBody>
      </p:sp>
      <p:sp>
        <p:nvSpPr>
          <p:cNvPr id="8" name="Text Placeholder 3">
            <a:extLst>
              <a:ext uri="{FF2B5EF4-FFF2-40B4-BE49-F238E27FC236}">
                <a16:creationId xmlns:a16="http://schemas.microsoft.com/office/drawing/2014/main" id="{56200FDE-13FE-C539-6517-E970A02606ED}"/>
              </a:ext>
            </a:extLst>
          </p:cNvPr>
          <p:cNvSpPr txBox="1">
            <a:spLocks/>
          </p:cNvSpPr>
          <p:nvPr/>
        </p:nvSpPr>
        <p:spPr>
          <a:xfrm>
            <a:off x="572920" y="6112028"/>
            <a:ext cx="1481784" cy="298762"/>
          </a:xfrm>
          <a:prstGeom prst="rect">
            <a:avLst/>
          </a:prstGeom>
        </p:spPr>
        <p:txBody>
          <a:bodyPr anchor="t">
            <a:normAutofit/>
          </a:bodyPr>
          <a:lstStyle>
            <a:lvl1pPr marL="0" indent="0" algn="l" defTabSz="914400" rtl="0" eaLnBrk="1" latinLnBrk="0" hangingPunct="1">
              <a:lnSpc>
                <a:spcPct val="90000"/>
              </a:lnSpc>
              <a:spcBef>
                <a:spcPts val="1000"/>
              </a:spcBef>
              <a:buFont typeface="Arial" panose="020B0604020202020204" pitchFamily="34" charset="0"/>
              <a:buNone/>
              <a:defRPr sz="1100" b="0" i="0" kern="1200" baseline="0">
                <a:solidFill>
                  <a:schemeClr val="bg1"/>
                </a:solidFill>
                <a:latin typeface="Frutiger LT Arabic 55 Roman" pitchFamily="2" charset="-78"/>
                <a:ea typeface="Frutiger LT Arabic 55 Roman" pitchFamily="2" charset="-78"/>
                <a:cs typeface="Frutiger LT Arabic 55 Roman" pitchFamily="2" charset="-78"/>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1B4D"/>
                </a:solidFill>
                <a:latin typeface="Frutiger LT Arabic 55 Roman" pitchFamily="2" charset="-78"/>
                <a:ea typeface="+mn-ea"/>
                <a:cs typeface="Frutiger LT Arabic 55 Roman" pitchFamily="2" charset="-78"/>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01B4D"/>
                </a:solidFill>
                <a:latin typeface="Frutiger LT Arabic 55 Roman" pitchFamily="2" charset="-78"/>
                <a:ea typeface="+mn-ea"/>
                <a:cs typeface="Frutiger LT Arabic 55 Roman" pitchFamily="2" charset="-78"/>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01B4D"/>
                </a:solidFill>
                <a:latin typeface="Frutiger LT Arabic 55 Roman" pitchFamily="2" charset="-78"/>
                <a:ea typeface="+mn-ea"/>
                <a:cs typeface="Frutiger LT Arabic 55 Roman" pitchFamily="2" charset="-78"/>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001B4D"/>
                </a:solidFill>
                <a:latin typeface="Frutiger LT Arabic 55 Roman" pitchFamily="2" charset="-78"/>
                <a:ea typeface="+mn-ea"/>
                <a:cs typeface="Frutiger LT Arabic 55 Roman"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srgbClr val="FFFFFF"/>
                </a:solidFill>
                <a:effectLst/>
                <a:uLnTx/>
                <a:uFillTx/>
                <a:latin typeface="Frutiger LT Arabic 55 Roman" pitchFamily="2" charset="-78"/>
                <a:cs typeface="Frutiger LT Arabic 55 Roman" pitchFamily="2" charset="-78"/>
              </a:rPr>
              <a:t>www</a:t>
            </a:r>
            <a:r>
              <a:rPr lang="en-GB" sz="1200" dirty="0">
                <a:solidFill>
                  <a:srgbClr val="FFFFFF"/>
                </a:solidFill>
              </a:rPr>
              <a:t>.kacst.gov.sa</a:t>
            </a:r>
            <a:endParaRPr kumimoji="0" lang="en-SA" sz="1200" b="0" i="0" u="none" strike="noStrike" kern="1200" cap="none" spc="0" normalizeH="0" baseline="0" noProof="0" dirty="0">
              <a:ln>
                <a:noFill/>
              </a:ln>
              <a:solidFill>
                <a:srgbClr val="FFFFFF"/>
              </a:solidFill>
              <a:effectLst/>
              <a:uLnTx/>
              <a:uFillTx/>
              <a:latin typeface="Frutiger LT Arabic 55 Roman" pitchFamily="2" charset="-78"/>
              <a:cs typeface="Frutiger LT Arabic 55 Roman" pitchFamily="2" charset="-78"/>
            </a:endParaRPr>
          </a:p>
        </p:txBody>
      </p:sp>
      <p:sp>
        <p:nvSpPr>
          <p:cNvPr id="11" name="Title 10">
            <a:extLst>
              <a:ext uri="{FF2B5EF4-FFF2-40B4-BE49-F238E27FC236}">
                <a16:creationId xmlns:a16="http://schemas.microsoft.com/office/drawing/2014/main" id="{C139955D-EC56-5F15-9722-4462696F777D}"/>
              </a:ext>
            </a:extLst>
          </p:cNvPr>
          <p:cNvSpPr>
            <a:spLocks noGrp="1"/>
          </p:cNvSpPr>
          <p:nvPr>
            <p:ph type="ctrTitle"/>
          </p:nvPr>
        </p:nvSpPr>
        <p:spPr>
          <a:xfrm>
            <a:off x="223402" y="1563741"/>
            <a:ext cx="10944976" cy="1965824"/>
          </a:xfrm>
        </p:spPr>
        <p:txBody>
          <a:bodyPr>
            <a:normAutofit/>
          </a:bodyPr>
          <a:lstStyle/>
          <a:p>
            <a:pPr algn="l" rtl="0"/>
            <a:r>
              <a:rPr lang="en-US" dirty="0">
                <a:latin typeface="Outfit ExtraBold" panose="020B0604020202020204" charset="0"/>
                <a:ea typeface="Outfit ExtraBold" pitchFamily="34" charset="-122"/>
              </a:rPr>
              <a:t>The Institute of Earth and Space Science (IESS) Strategy</a:t>
            </a:r>
            <a:endParaRPr lang="en-GB" dirty="0">
              <a:latin typeface="Outfit ExtraBold" panose="020B0604020202020204" charset="0"/>
            </a:endParaRPr>
          </a:p>
        </p:txBody>
      </p:sp>
    </p:spTree>
    <p:extLst>
      <p:ext uri="{BB962C8B-B14F-4D97-AF65-F5344CB8AC3E}">
        <p14:creationId xmlns:p14="http://schemas.microsoft.com/office/powerpoint/2010/main" val="991881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661475" y="812006"/>
            <a:ext cx="10868745" cy="472480"/>
          </a:xfrm>
          <a:prstGeom prst="rect">
            <a:avLst/>
          </a:prstGeom>
          <a:noFill/>
          <a:ln/>
        </p:spPr>
        <p:txBody>
          <a:bodyPr wrap="none" lIns="0" tIns="0" rIns="0" bIns="0" rtlCol="0" anchor="t"/>
          <a:lstStyle/>
          <a:p>
            <a:pPr marL="0" indent="0" algn="l">
              <a:lnSpc>
                <a:spcPct val="104000"/>
              </a:lnSpc>
              <a:buNone/>
            </a:pPr>
            <a:r>
              <a:rPr lang="en-US" sz="2950" dirty="0">
                <a:solidFill>
                  <a:srgbClr val="231971"/>
                </a:solidFill>
                <a:latin typeface="Outfit ExtraBold" pitchFamily="34" charset="0"/>
                <a:ea typeface="Outfit ExtraBold" pitchFamily="34" charset="-122"/>
                <a:cs typeface="Outfit ExtraBold" pitchFamily="34" charset="-120"/>
              </a:rPr>
              <a:t>Implementation Timeline and Phases</a:t>
            </a:r>
            <a:endParaRPr lang="en-US" sz="2950" dirty="0">
              <a:latin typeface="Arimo" panose="020B0604020202020204" charset="0"/>
            </a:endParaRPr>
          </a:p>
        </p:txBody>
      </p:sp>
      <p:sp>
        <p:nvSpPr>
          <p:cNvPr id="3" name="Shape 1"/>
          <p:cNvSpPr/>
          <p:nvPr/>
        </p:nvSpPr>
        <p:spPr>
          <a:xfrm>
            <a:off x="6086323" y="1526381"/>
            <a:ext cx="19050" cy="4519613"/>
          </a:xfrm>
          <a:prstGeom prst="roundRect">
            <a:avLst>
              <a:gd name="adj" fmla="val 333387"/>
            </a:avLst>
          </a:prstGeom>
          <a:solidFill>
            <a:srgbClr val="BDB8DF"/>
          </a:solidFill>
          <a:ln/>
        </p:spPr>
        <p:txBody>
          <a:bodyPr/>
          <a:lstStyle/>
          <a:p>
            <a:endParaRPr lang="en-GB" dirty="0">
              <a:latin typeface="Arimo" panose="020B0604020202020204" charset="0"/>
            </a:endParaRPr>
          </a:p>
        </p:txBody>
      </p:sp>
      <p:sp>
        <p:nvSpPr>
          <p:cNvPr id="4" name="Shape 2"/>
          <p:cNvSpPr/>
          <p:nvPr/>
        </p:nvSpPr>
        <p:spPr>
          <a:xfrm>
            <a:off x="4846474" y="1696442"/>
            <a:ext cx="1080000" cy="19050"/>
          </a:xfrm>
          <a:prstGeom prst="roundRect">
            <a:avLst>
              <a:gd name="adj" fmla="val 333387"/>
            </a:avLst>
          </a:prstGeom>
          <a:solidFill>
            <a:srgbClr val="BDB8DF"/>
          </a:solidFill>
          <a:ln/>
        </p:spPr>
        <p:txBody>
          <a:bodyPr/>
          <a:lstStyle/>
          <a:p>
            <a:endParaRPr lang="en-GB" dirty="0">
              <a:latin typeface="Arimo" panose="020B0604020202020204" charset="0"/>
            </a:endParaRPr>
          </a:p>
        </p:txBody>
      </p:sp>
      <p:sp>
        <p:nvSpPr>
          <p:cNvPr id="5" name="Shape 3"/>
          <p:cNvSpPr/>
          <p:nvPr/>
        </p:nvSpPr>
        <p:spPr>
          <a:xfrm>
            <a:off x="5925741" y="1526381"/>
            <a:ext cx="340213" cy="340221"/>
          </a:xfrm>
          <a:prstGeom prst="roundRect">
            <a:avLst>
              <a:gd name="adj" fmla="val 18668"/>
            </a:avLst>
          </a:prstGeom>
          <a:solidFill>
            <a:srgbClr val="E9E6FA"/>
          </a:solidFill>
          <a:ln w="6350">
            <a:solidFill>
              <a:srgbClr val="BDB8DF"/>
            </a:solidFill>
            <a:prstDash val="solid"/>
          </a:ln>
        </p:spPr>
        <p:txBody>
          <a:bodyPr/>
          <a:lstStyle/>
          <a:p>
            <a:endParaRPr lang="en-GB" dirty="0">
              <a:latin typeface="Arimo" panose="020B0604020202020204" charset="0"/>
            </a:endParaRPr>
          </a:p>
        </p:txBody>
      </p:sp>
      <p:sp>
        <p:nvSpPr>
          <p:cNvPr id="6" name="Text 4"/>
          <p:cNvSpPr/>
          <p:nvPr/>
        </p:nvSpPr>
        <p:spPr>
          <a:xfrm>
            <a:off x="5982394" y="1554708"/>
            <a:ext cx="226808" cy="283468"/>
          </a:xfrm>
          <a:prstGeom prst="rect">
            <a:avLst/>
          </a:prstGeom>
          <a:noFill/>
          <a:ln/>
        </p:spPr>
        <p:txBody>
          <a:bodyPr wrap="none" lIns="0" tIns="0" rIns="0" bIns="0" rtlCol="0" anchor="ctr"/>
          <a:lstStyle/>
          <a:p>
            <a:pPr marL="0" indent="0" algn="ctr">
              <a:lnSpc>
                <a:spcPct val="100000"/>
              </a:lnSpc>
              <a:buNone/>
            </a:pPr>
            <a:r>
              <a:rPr lang="en-US" sz="1750" dirty="0">
                <a:solidFill>
                  <a:srgbClr val="2A2742"/>
                </a:solidFill>
                <a:latin typeface="Outfit ExtraBold" pitchFamily="34" charset="0"/>
                <a:ea typeface="Outfit ExtraBold" pitchFamily="34" charset="-122"/>
                <a:cs typeface="Outfit ExtraBold" pitchFamily="34" charset="-120"/>
              </a:rPr>
              <a:t>1</a:t>
            </a:r>
            <a:endParaRPr lang="en-US" sz="1750" dirty="0">
              <a:latin typeface="Arimo" panose="020B0604020202020204" charset="0"/>
            </a:endParaRPr>
          </a:p>
        </p:txBody>
      </p:sp>
      <p:sp>
        <p:nvSpPr>
          <p:cNvPr id="7" name="Text 5"/>
          <p:cNvSpPr/>
          <p:nvPr/>
        </p:nvSpPr>
        <p:spPr>
          <a:xfrm>
            <a:off x="661475" y="1578273"/>
            <a:ext cx="4678345" cy="472480"/>
          </a:xfrm>
          <a:prstGeom prst="rect">
            <a:avLst/>
          </a:prstGeom>
          <a:noFill/>
          <a:ln/>
        </p:spPr>
        <p:txBody>
          <a:bodyPr wrap="square" lIns="0" tIns="0" rIns="0" bIns="0" rtlCol="0" anchor="t">
            <a:normAutofit/>
          </a:bodyPr>
          <a:lstStyle/>
          <a:p>
            <a:pPr marL="0" indent="0">
              <a:lnSpc>
                <a:spcPct val="104000"/>
              </a:lnSpc>
              <a:buNone/>
            </a:pPr>
            <a:r>
              <a:rPr lang="en-US" sz="1450" dirty="0">
                <a:solidFill>
                  <a:srgbClr val="2A2742"/>
                </a:solidFill>
                <a:latin typeface="Outfit ExtraBold" pitchFamily="34" charset="0"/>
                <a:ea typeface="Outfit ExtraBold" pitchFamily="34" charset="-122"/>
                <a:cs typeface="Outfit ExtraBold" pitchFamily="34" charset="-120"/>
              </a:rPr>
              <a:t>Phase 1: </a:t>
            </a:r>
            <a:r>
              <a:rPr lang="en-US" sz="1450" dirty="0">
                <a:solidFill>
                  <a:schemeClr val="accent4">
                    <a:lumMod val="75000"/>
                  </a:schemeClr>
                </a:solidFill>
                <a:latin typeface="Outfit ExtraBold" pitchFamily="34" charset="0"/>
                <a:ea typeface="Outfit ExtraBold" pitchFamily="34" charset="-122"/>
                <a:cs typeface="Outfit ExtraBold" pitchFamily="34" charset="-120"/>
              </a:rPr>
              <a:t>Foundation, Infrastructure Setup, and Immediate Wins</a:t>
            </a:r>
            <a:r>
              <a:rPr lang="en-US" sz="1450" dirty="0">
                <a:solidFill>
                  <a:schemeClr val="accent4"/>
                </a:solidFill>
                <a:latin typeface="Outfit ExtraBold" pitchFamily="34" charset="0"/>
                <a:ea typeface="Outfit ExtraBold" pitchFamily="34" charset="-122"/>
                <a:cs typeface="Outfit ExtraBold" pitchFamily="34" charset="-120"/>
              </a:rPr>
              <a:t> (2026)</a:t>
            </a:r>
            <a:endParaRPr lang="en-US" sz="1450" dirty="0">
              <a:solidFill>
                <a:schemeClr val="accent4"/>
              </a:solidFill>
              <a:latin typeface="Arimo" panose="020B0604020202020204" charset="0"/>
            </a:endParaRPr>
          </a:p>
        </p:txBody>
      </p:sp>
      <p:sp>
        <p:nvSpPr>
          <p:cNvPr id="8" name="Text 6"/>
          <p:cNvSpPr/>
          <p:nvPr/>
        </p:nvSpPr>
        <p:spPr>
          <a:xfrm>
            <a:off x="661475" y="2123281"/>
            <a:ext cx="4678345" cy="1596330"/>
          </a:xfrm>
          <a:prstGeom prst="rect">
            <a:avLst/>
          </a:prstGeom>
          <a:noFill/>
          <a:ln/>
        </p:spPr>
        <p:txBody>
          <a:bodyPr wrap="square" lIns="0" tIns="0" rIns="0" bIns="0" rtlCol="0" anchor="t">
            <a:normAutofit/>
          </a:bodyPr>
          <a:lstStyle/>
          <a:p>
            <a:pPr marL="171450" indent="-171450">
              <a:lnSpc>
                <a:spcPct val="120000"/>
              </a:lnSpc>
              <a:buFont typeface="Arial" panose="020B0604020202020204" pitchFamily="34" charset="0"/>
              <a:buChar char="•"/>
            </a:pPr>
            <a:r>
              <a:rPr lang="en-US" sz="1150" b="1" dirty="0">
                <a:solidFill>
                  <a:schemeClr val="accent3"/>
                </a:solidFill>
                <a:latin typeface="Arimo Bold" pitchFamily="34" charset="0"/>
                <a:ea typeface="Arimo Bold" pitchFamily="34" charset="-122"/>
                <a:cs typeface="Arimo Bold" pitchFamily="34" charset="-120"/>
              </a:rPr>
              <a:t>What is Implemented First:</a:t>
            </a:r>
            <a:r>
              <a:rPr lang="en-US" sz="1150" dirty="0">
                <a:solidFill>
                  <a:schemeClr val="accent3"/>
                </a:solidFill>
                <a:latin typeface="Arimo" pitchFamily="34" charset="0"/>
                <a:ea typeface="Arimo" pitchFamily="34" charset="-122"/>
                <a:cs typeface="Arimo" pitchFamily="34" charset="-120"/>
              </a:rPr>
              <a:t> </a:t>
            </a:r>
            <a:r>
              <a:rPr lang="en-US" sz="1150" dirty="0">
                <a:solidFill>
                  <a:srgbClr val="2A2742"/>
                </a:solidFill>
                <a:latin typeface="Arimo" pitchFamily="34" charset="0"/>
                <a:ea typeface="Arimo" pitchFamily="34" charset="-122"/>
                <a:cs typeface="Arimo" pitchFamily="34" charset="-120"/>
              </a:rPr>
              <a:t>Build and deploy the cloud-native commercial Imagery API to monetize the 40-year satellite archive. Partner directly with the CST to launch the permanent national Regulatory Sandbox for experimental non-terrestrial testing.</a:t>
            </a:r>
            <a:endParaRPr lang="en-US" sz="1150" dirty="0">
              <a:latin typeface="Arimo" panose="020B0604020202020204" charset="0"/>
            </a:endParaRPr>
          </a:p>
          <a:p>
            <a:pPr marL="171450" indent="-171450">
              <a:lnSpc>
                <a:spcPct val="120000"/>
              </a:lnSpc>
              <a:buFont typeface="Arial" panose="020B0604020202020204" pitchFamily="34" charset="0"/>
              <a:buChar char="•"/>
            </a:pPr>
            <a:r>
              <a:rPr lang="en-US" sz="1150" b="1" dirty="0">
                <a:solidFill>
                  <a:schemeClr val="accent3"/>
                </a:solidFill>
                <a:latin typeface="Arimo Bold" pitchFamily="34" charset="0"/>
                <a:ea typeface="Arimo Bold" pitchFamily="34" charset="-122"/>
                <a:cs typeface="Arimo Bold" pitchFamily="34" charset="-120"/>
              </a:rPr>
              <a:t>Milestones:</a:t>
            </a:r>
            <a:r>
              <a:rPr lang="en-US" sz="1150" dirty="0">
                <a:solidFill>
                  <a:schemeClr val="accent3"/>
                </a:solidFill>
                <a:latin typeface="Arimo" pitchFamily="34" charset="0"/>
                <a:ea typeface="Arimo" pitchFamily="34" charset="-122"/>
                <a:cs typeface="Arimo" pitchFamily="34" charset="-120"/>
              </a:rPr>
              <a:t> </a:t>
            </a:r>
            <a:r>
              <a:rPr lang="en-US" sz="1150" dirty="0">
                <a:solidFill>
                  <a:srgbClr val="2A2742"/>
                </a:solidFill>
                <a:latin typeface="Arimo" pitchFamily="34" charset="0"/>
                <a:ea typeface="Arimo" pitchFamily="34" charset="-122"/>
                <a:cs typeface="Arimo" pitchFamily="34" charset="-120"/>
              </a:rPr>
              <a:t>Complete the granular workforce audit, establish unified metadata standards, and sign initial moon-sighting automation APIs with the Umm Al Qura authority.</a:t>
            </a:r>
            <a:endParaRPr lang="en-US" sz="1150" dirty="0">
              <a:latin typeface="Arimo" panose="020B0604020202020204" charset="0"/>
            </a:endParaRPr>
          </a:p>
        </p:txBody>
      </p:sp>
      <p:sp>
        <p:nvSpPr>
          <p:cNvPr id="9" name="Shape 7"/>
          <p:cNvSpPr/>
          <p:nvPr/>
        </p:nvSpPr>
        <p:spPr>
          <a:xfrm>
            <a:off x="6246904" y="2290792"/>
            <a:ext cx="453617" cy="19050"/>
          </a:xfrm>
          <a:prstGeom prst="roundRect">
            <a:avLst>
              <a:gd name="adj" fmla="val 333387"/>
            </a:avLst>
          </a:prstGeom>
          <a:solidFill>
            <a:srgbClr val="BDB8DF"/>
          </a:solidFill>
          <a:ln/>
        </p:spPr>
        <p:txBody>
          <a:bodyPr/>
          <a:lstStyle/>
          <a:p>
            <a:endParaRPr lang="en-GB" dirty="0">
              <a:latin typeface="Arimo" panose="020B0604020202020204" charset="0"/>
            </a:endParaRPr>
          </a:p>
        </p:txBody>
      </p:sp>
      <p:sp>
        <p:nvSpPr>
          <p:cNvPr id="10" name="Shape 8"/>
          <p:cNvSpPr/>
          <p:nvPr/>
        </p:nvSpPr>
        <p:spPr>
          <a:xfrm>
            <a:off x="5925741" y="2130256"/>
            <a:ext cx="340213" cy="340221"/>
          </a:xfrm>
          <a:prstGeom prst="roundRect">
            <a:avLst>
              <a:gd name="adj" fmla="val 18668"/>
            </a:avLst>
          </a:prstGeom>
          <a:solidFill>
            <a:srgbClr val="E9E6FA"/>
          </a:solidFill>
          <a:ln w="6350">
            <a:solidFill>
              <a:srgbClr val="BDB8DF"/>
            </a:solidFill>
            <a:prstDash val="solid"/>
          </a:ln>
        </p:spPr>
        <p:txBody>
          <a:bodyPr/>
          <a:lstStyle/>
          <a:p>
            <a:endParaRPr lang="en-GB" dirty="0">
              <a:latin typeface="Arimo" panose="020B0604020202020204" charset="0"/>
            </a:endParaRPr>
          </a:p>
        </p:txBody>
      </p:sp>
      <p:sp>
        <p:nvSpPr>
          <p:cNvPr id="11" name="Text 9"/>
          <p:cNvSpPr/>
          <p:nvPr/>
        </p:nvSpPr>
        <p:spPr>
          <a:xfrm>
            <a:off x="5982394" y="2158583"/>
            <a:ext cx="226808" cy="283468"/>
          </a:xfrm>
          <a:prstGeom prst="rect">
            <a:avLst/>
          </a:prstGeom>
          <a:noFill/>
          <a:ln/>
        </p:spPr>
        <p:txBody>
          <a:bodyPr wrap="none" lIns="0" tIns="0" rIns="0" bIns="0" rtlCol="0" anchor="ctr"/>
          <a:lstStyle/>
          <a:p>
            <a:pPr marL="0" indent="0" algn="ctr">
              <a:lnSpc>
                <a:spcPct val="100000"/>
              </a:lnSpc>
              <a:buNone/>
            </a:pPr>
            <a:r>
              <a:rPr lang="en-US" sz="1750" dirty="0">
                <a:solidFill>
                  <a:srgbClr val="2A2742"/>
                </a:solidFill>
                <a:latin typeface="Outfit ExtraBold" pitchFamily="34" charset="0"/>
                <a:ea typeface="Outfit ExtraBold" pitchFamily="34" charset="-122"/>
                <a:cs typeface="Outfit ExtraBold" pitchFamily="34" charset="-120"/>
              </a:rPr>
              <a:t>2</a:t>
            </a:r>
            <a:endParaRPr lang="en-US" sz="1750" dirty="0">
              <a:latin typeface="Arimo" panose="020B0604020202020204" charset="0"/>
            </a:endParaRPr>
          </a:p>
        </p:txBody>
      </p:sp>
      <p:sp>
        <p:nvSpPr>
          <p:cNvPr id="12" name="Text 10"/>
          <p:cNvSpPr/>
          <p:nvPr/>
        </p:nvSpPr>
        <p:spPr>
          <a:xfrm>
            <a:off x="6851875" y="2182147"/>
            <a:ext cx="4678345" cy="472480"/>
          </a:xfrm>
          <a:prstGeom prst="rect">
            <a:avLst/>
          </a:prstGeom>
          <a:noFill/>
          <a:ln/>
        </p:spPr>
        <p:txBody>
          <a:bodyPr wrap="square" lIns="0" tIns="0" rIns="0" bIns="0" rtlCol="0" anchor="t">
            <a:normAutofit/>
          </a:bodyPr>
          <a:lstStyle/>
          <a:p>
            <a:pPr marL="0" indent="0" algn="l">
              <a:lnSpc>
                <a:spcPct val="104000"/>
              </a:lnSpc>
              <a:buNone/>
            </a:pPr>
            <a:r>
              <a:rPr lang="en-US" sz="1450" dirty="0">
                <a:solidFill>
                  <a:srgbClr val="2A2742"/>
                </a:solidFill>
                <a:latin typeface="Outfit ExtraBold" pitchFamily="34" charset="0"/>
                <a:ea typeface="Outfit ExtraBold" pitchFamily="34" charset="-122"/>
                <a:cs typeface="Outfit ExtraBold" pitchFamily="34" charset="-120"/>
              </a:rPr>
              <a:t>Phase 2: </a:t>
            </a:r>
            <a:r>
              <a:rPr lang="en-US" sz="1450" dirty="0">
                <a:solidFill>
                  <a:schemeClr val="accent4">
                    <a:lumMod val="75000"/>
                  </a:schemeClr>
                </a:solidFill>
                <a:latin typeface="Outfit ExtraBold" pitchFamily="34" charset="0"/>
                <a:ea typeface="Outfit ExtraBold" pitchFamily="34" charset="-122"/>
                <a:cs typeface="Outfit ExtraBold" pitchFamily="34" charset="-120"/>
              </a:rPr>
              <a:t>Commercial Scalability &amp; Private Integration </a:t>
            </a:r>
            <a:r>
              <a:rPr lang="en-US" sz="1450" dirty="0">
                <a:solidFill>
                  <a:schemeClr val="accent4"/>
                </a:solidFill>
                <a:latin typeface="Outfit ExtraBold" pitchFamily="34" charset="0"/>
                <a:ea typeface="Outfit ExtraBold" pitchFamily="34" charset="-122"/>
                <a:cs typeface="Outfit ExtraBold" pitchFamily="34" charset="-120"/>
              </a:rPr>
              <a:t>(2027–2028)</a:t>
            </a:r>
            <a:endParaRPr lang="en-US" sz="1450" dirty="0">
              <a:solidFill>
                <a:schemeClr val="accent4"/>
              </a:solidFill>
              <a:latin typeface="Arimo" panose="020B0604020202020204" charset="0"/>
            </a:endParaRPr>
          </a:p>
        </p:txBody>
      </p:sp>
      <p:sp>
        <p:nvSpPr>
          <p:cNvPr id="13" name="Text 11"/>
          <p:cNvSpPr/>
          <p:nvPr/>
        </p:nvSpPr>
        <p:spPr>
          <a:xfrm>
            <a:off x="6851875" y="2727156"/>
            <a:ext cx="5118332" cy="1596330"/>
          </a:xfrm>
          <a:prstGeom prst="rect">
            <a:avLst/>
          </a:prstGeom>
          <a:noFill/>
          <a:ln/>
        </p:spPr>
        <p:txBody>
          <a:bodyPr wrap="square" lIns="0" tIns="0" rIns="0" bIns="0" rtlCol="0" anchor="t">
            <a:normAutofit/>
          </a:bodyPr>
          <a:lstStyle/>
          <a:p>
            <a:pPr marL="171450" indent="-171450" algn="l">
              <a:lnSpc>
                <a:spcPct val="120000"/>
              </a:lnSpc>
              <a:buFont typeface="Arial" panose="020B0604020202020204" pitchFamily="34" charset="0"/>
              <a:buChar char="•"/>
            </a:pPr>
            <a:r>
              <a:rPr lang="en-US" sz="1150" b="1" dirty="0">
                <a:solidFill>
                  <a:schemeClr val="accent3"/>
                </a:solidFill>
                <a:latin typeface="Arimo Bold" pitchFamily="34" charset="0"/>
                <a:ea typeface="Arimo Bold" pitchFamily="34" charset="-122"/>
                <a:cs typeface="Arimo Bold" pitchFamily="34" charset="-120"/>
              </a:rPr>
              <a:t>Focus:</a:t>
            </a:r>
            <a:r>
              <a:rPr lang="en-US" sz="1150" dirty="0">
                <a:solidFill>
                  <a:schemeClr val="accent3"/>
                </a:solidFill>
                <a:latin typeface="Arimo" pitchFamily="34" charset="0"/>
                <a:ea typeface="Arimo" pitchFamily="34" charset="-122"/>
                <a:cs typeface="Arimo" pitchFamily="34" charset="-120"/>
              </a:rPr>
              <a:t> </a:t>
            </a:r>
            <a:r>
              <a:rPr lang="en-US" sz="1150" dirty="0">
                <a:solidFill>
                  <a:srgbClr val="2A2742"/>
                </a:solidFill>
                <a:latin typeface="Arimo" pitchFamily="34" charset="0"/>
                <a:ea typeface="Arimo" pitchFamily="34" charset="-122"/>
                <a:cs typeface="Arimo" pitchFamily="34" charset="-120"/>
              </a:rPr>
              <a:t>Expand into high-margin downstream business models. Finalize Public-Private Partnership (PPP) frameworks to build Co-Developed Shared Laboratories alongside industrial partners like SAMI and Aramco.</a:t>
            </a:r>
            <a:endParaRPr lang="en-US" sz="1150" dirty="0">
              <a:latin typeface="Arimo" panose="020B0604020202020204" charset="0"/>
            </a:endParaRPr>
          </a:p>
          <a:p>
            <a:pPr marL="171450" indent="-171450" algn="l">
              <a:lnSpc>
                <a:spcPct val="120000"/>
              </a:lnSpc>
              <a:buFont typeface="Arial" panose="020B0604020202020204" pitchFamily="34" charset="0"/>
              <a:buChar char="•"/>
            </a:pPr>
            <a:r>
              <a:rPr lang="en-US" sz="1150" b="1" dirty="0">
                <a:solidFill>
                  <a:schemeClr val="accent3"/>
                </a:solidFill>
                <a:latin typeface="Arimo Bold" pitchFamily="34" charset="0"/>
                <a:ea typeface="Arimo Bold" pitchFamily="34" charset="-122"/>
                <a:cs typeface="Arimo Bold" pitchFamily="34" charset="-120"/>
              </a:rPr>
              <a:t>Milestones:</a:t>
            </a:r>
            <a:r>
              <a:rPr lang="en-US" sz="1150" dirty="0">
                <a:solidFill>
                  <a:schemeClr val="accent3"/>
                </a:solidFill>
                <a:latin typeface="Arimo" pitchFamily="34" charset="0"/>
                <a:ea typeface="Arimo" pitchFamily="34" charset="-122"/>
                <a:cs typeface="Arimo" pitchFamily="34" charset="-120"/>
              </a:rPr>
              <a:t> </a:t>
            </a:r>
            <a:r>
              <a:rPr lang="en-US" sz="1150" dirty="0">
                <a:solidFill>
                  <a:srgbClr val="2A2742"/>
                </a:solidFill>
                <a:latin typeface="Arimo" pitchFamily="34" charset="0"/>
                <a:ea typeface="Arimo" pitchFamily="34" charset="-122"/>
                <a:cs typeface="Arimo" pitchFamily="34" charset="-120"/>
              </a:rPr>
              <a:t>Transition lab projects through the ARC Program framework (TRL 4 to TRL 6 validation). Deploy the automated InSAR processing loops for nationwide deformation stacking.</a:t>
            </a:r>
            <a:endParaRPr lang="en-US" sz="1150" dirty="0">
              <a:latin typeface="Arimo" panose="020B0604020202020204" charset="0"/>
            </a:endParaRPr>
          </a:p>
        </p:txBody>
      </p:sp>
      <p:sp>
        <p:nvSpPr>
          <p:cNvPr id="14" name="Shape 12"/>
          <p:cNvSpPr/>
          <p:nvPr/>
        </p:nvSpPr>
        <p:spPr>
          <a:xfrm>
            <a:off x="5224954" y="4122043"/>
            <a:ext cx="720000" cy="19050"/>
          </a:xfrm>
          <a:prstGeom prst="roundRect">
            <a:avLst>
              <a:gd name="adj" fmla="val 333387"/>
            </a:avLst>
          </a:prstGeom>
          <a:solidFill>
            <a:srgbClr val="BDB8DF"/>
          </a:solidFill>
          <a:ln/>
        </p:spPr>
        <p:txBody>
          <a:bodyPr/>
          <a:lstStyle/>
          <a:p>
            <a:endParaRPr lang="en-GB" dirty="0">
              <a:latin typeface="Arimo" panose="020B0604020202020204" charset="0"/>
            </a:endParaRPr>
          </a:p>
        </p:txBody>
      </p:sp>
      <p:sp>
        <p:nvSpPr>
          <p:cNvPr id="15" name="Shape 13"/>
          <p:cNvSpPr/>
          <p:nvPr/>
        </p:nvSpPr>
        <p:spPr>
          <a:xfrm>
            <a:off x="5925741" y="3961507"/>
            <a:ext cx="340213" cy="340221"/>
          </a:xfrm>
          <a:prstGeom prst="roundRect">
            <a:avLst>
              <a:gd name="adj" fmla="val 18668"/>
            </a:avLst>
          </a:prstGeom>
          <a:solidFill>
            <a:srgbClr val="E9E6FA"/>
          </a:solidFill>
          <a:ln w="6350">
            <a:solidFill>
              <a:srgbClr val="BDB8DF"/>
            </a:solidFill>
            <a:prstDash val="solid"/>
          </a:ln>
        </p:spPr>
        <p:txBody>
          <a:bodyPr/>
          <a:lstStyle/>
          <a:p>
            <a:endParaRPr lang="en-GB" dirty="0">
              <a:latin typeface="Arimo" panose="020B0604020202020204" charset="0"/>
            </a:endParaRPr>
          </a:p>
        </p:txBody>
      </p:sp>
      <p:sp>
        <p:nvSpPr>
          <p:cNvPr id="16" name="Text 14"/>
          <p:cNvSpPr/>
          <p:nvPr/>
        </p:nvSpPr>
        <p:spPr>
          <a:xfrm>
            <a:off x="5982394" y="3989834"/>
            <a:ext cx="226808" cy="283468"/>
          </a:xfrm>
          <a:prstGeom prst="rect">
            <a:avLst/>
          </a:prstGeom>
          <a:noFill/>
          <a:ln/>
        </p:spPr>
        <p:txBody>
          <a:bodyPr wrap="none" lIns="0" tIns="0" rIns="0" bIns="0" rtlCol="0" anchor="ctr"/>
          <a:lstStyle/>
          <a:p>
            <a:pPr marL="0" indent="0" algn="ctr">
              <a:lnSpc>
                <a:spcPct val="100000"/>
              </a:lnSpc>
              <a:buNone/>
            </a:pPr>
            <a:r>
              <a:rPr lang="en-US" sz="1750" dirty="0">
                <a:solidFill>
                  <a:srgbClr val="2A2742"/>
                </a:solidFill>
                <a:latin typeface="Outfit ExtraBold" pitchFamily="34" charset="0"/>
                <a:ea typeface="Outfit ExtraBold" pitchFamily="34" charset="-122"/>
                <a:cs typeface="Outfit ExtraBold" pitchFamily="34" charset="-120"/>
              </a:rPr>
              <a:t>3</a:t>
            </a:r>
            <a:endParaRPr lang="en-US" sz="1750" dirty="0">
              <a:latin typeface="Arimo" panose="020B0604020202020204" charset="0"/>
            </a:endParaRPr>
          </a:p>
        </p:txBody>
      </p:sp>
      <p:sp>
        <p:nvSpPr>
          <p:cNvPr id="17" name="Text 15"/>
          <p:cNvSpPr/>
          <p:nvPr/>
        </p:nvSpPr>
        <p:spPr>
          <a:xfrm>
            <a:off x="661475" y="4013398"/>
            <a:ext cx="4678345" cy="472480"/>
          </a:xfrm>
          <a:prstGeom prst="rect">
            <a:avLst/>
          </a:prstGeom>
          <a:noFill/>
          <a:ln/>
        </p:spPr>
        <p:txBody>
          <a:bodyPr wrap="square" lIns="0" tIns="0" rIns="0" bIns="0" rtlCol="0" anchor="t">
            <a:normAutofit/>
          </a:bodyPr>
          <a:lstStyle/>
          <a:p>
            <a:pPr marL="0" indent="0">
              <a:lnSpc>
                <a:spcPct val="104000"/>
              </a:lnSpc>
              <a:buNone/>
            </a:pPr>
            <a:r>
              <a:rPr lang="en-US" sz="1450" dirty="0">
                <a:solidFill>
                  <a:srgbClr val="2A2742"/>
                </a:solidFill>
                <a:latin typeface="Outfit ExtraBold" pitchFamily="34" charset="0"/>
                <a:ea typeface="Outfit ExtraBold" pitchFamily="34" charset="-122"/>
                <a:cs typeface="Outfit ExtraBold" pitchFamily="34" charset="-120"/>
              </a:rPr>
              <a:t>Phase 3: </a:t>
            </a:r>
            <a:r>
              <a:rPr lang="en-US" sz="1450" dirty="0">
                <a:solidFill>
                  <a:schemeClr val="accent4">
                    <a:lumMod val="75000"/>
                  </a:schemeClr>
                </a:solidFill>
                <a:latin typeface="Outfit ExtraBold" pitchFamily="34" charset="0"/>
                <a:ea typeface="Outfit ExtraBold" pitchFamily="34" charset="-122"/>
                <a:cs typeface="Outfit ExtraBold" pitchFamily="34" charset="-120"/>
              </a:rPr>
              <a:t>Sovereign Autonomy &amp; Market Dominance </a:t>
            </a:r>
            <a:r>
              <a:rPr lang="en-US" sz="1450" dirty="0">
                <a:solidFill>
                  <a:schemeClr val="accent4"/>
                </a:solidFill>
                <a:latin typeface="Outfit ExtraBold" pitchFamily="34" charset="0"/>
                <a:ea typeface="Outfit ExtraBold" pitchFamily="34" charset="-122"/>
                <a:cs typeface="Outfit ExtraBold" pitchFamily="34" charset="-120"/>
              </a:rPr>
              <a:t>(2029–2030)</a:t>
            </a:r>
            <a:endParaRPr lang="en-US" sz="1450" dirty="0">
              <a:solidFill>
                <a:schemeClr val="accent4"/>
              </a:solidFill>
              <a:latin typeface="Arimo" panose="020B0604020202020204" charset="0"/>
            </a:endParaRPr>
          </a:p>
        </p:txBody>
      </p:sp>
      <p:sp>
        <p:nvSpPr>
          <p:cNvPr id="18" name="Text 16"/>
          <p:cNvSpPr/>
          <p:nvPr/>
        </p:nvSpPr>
        <p:spPr>
          <a:xfrm>
            <a:off x="661475" y="4558407"/>
            <a:ext cx="4678345" cy="1378645"/>
          </a:xfrm>
          <a:prstGeom prst="rect">
            <a:avLst/>
          </a:prstGeom>
          <a:noFill/>
          <a:ln/>
        </p:spPr>
        <p:txBody>
          <a:bodyPr wrap="square" lIns="0" tIns="0" rIns="0" bIns="0" rtlCol="0" anchor="t">
            <a:normAutofit/>
          </a:bodyPr>
          <a:lstStyle/>
          <a:p>
            <a:pPr marL="171450" indent="-171450">
              <a:lnSpc>
                <a:spcPct val="120000"/>
              </a:lnSpc>
              <a:buFont typeface="Arial" panose="020B0604020202020204" pitchFamily="34" charset="0"/>
              <a:buChar char="•"/>
            </a:pPr>
            <a:r>
              <a:rPr lang="en-US" sz="1150" b="1" dirty="0">
                <a:solidFill>
                  <a:schemeClr val="accent3"/>
                </a:solidFill>
                <a:latin typeface="Arimo Bold" pitchFamily="34" charset="0"/>
                <a:ea typeface="Arimo Bold" pitchFamily="34" charset="-122"/>
                <a:cs typeface="Arimo Bold" pitchFamily="34" charset="-120"/>
              </a:rPr>
              <a:t>Focus:</a:t>
            </a:r>
            <a:r>
              <a:rPr lang="en-US" sz="1150" dirty="0">
                <a:solidFill>
                  <a:schemeClr val="accent3"/>
                </a:solidFill>
                <a:latin typeface="Arimo" pitchFamily="34" charset="0"/>
                <a:ea typeface="Arimo" pitchFamily="34" charset="-122"/>
                <a:cs typeface="Arimo" pitchFamily="34" charset="-120"/>
              </a:rPr>
              <a:t> </a:t>
            </a:r>
            <a:r>
              <a:rPr lang="en-US" sz="1150" dirty="0">
                <a:solidFill>
                  <a:srgbClr val="2A2742"/>
                </a:solidFill>
                <a:latin typeface="Arimo" pitchFamily="34" charset="0"/>
                <a:ea typeface="Arimo" pitchFamily="34" charset="-122"/>
                <a:cs typeface="Arimo" pitchFamily="34" charset="-120"/>
              </a:rPr>
              <a:t>Achieve full financial self-sustainability and regional sky-sector supremacy. Complete the localization of dual-use technologies (INS gyroscopes and native LEO communication routing payloads).</a:t>
            </a:r>
            <a:endParaRPr lang="en-US" sz="1150" dirty="0">
              <a:latin typeface="Arimo" panose="020B0604020202020204" charset="0"/>
            </a:endParaRPr>
          </a:p>
          <a:p>
            <a:pPr marL="171450" indent="-171450">
              <a:lnSpc>
                <a:spcPct val="120000"/>
              </a:lnSpc>
              <a:buFont typeface="Arial" panose="020B0604020202020204" pitchFamily="34" charset="0"/>
              <a:buChar char="•"/>
            </a:pPr>
            <a:r>
              <a:rPr lang="en-US" sz="1150" b="1" dirty="0">
                <a:solidFill>
                  <a:schemeClr val="accent3"/>
                </a:solidFill>
                <a:latin typeface="Arimo Bold" pitchFamily="34" charset="0"/>
                <a:ea typeface="Arimo Bold" pitchFamily="34" charset="-122"/>
                <a:cs typeface="Arimo Bold" pitchFamily="34" charset="-120"/>
              </a:rPr>
              <a:t>Milestones:</a:t>
            </a:r>
            <a:r>
              <a:rPr lang="en-US" sz="1150" dirty="0">
                <a:solidFill>
                  <a:schemeClr val="accent3"/>
                </a:solidFill>
                <a:latin typeface="Arimo" pitchFamily="34" charset="0"/>
                <a:ea typeface="Arimo" pitchFamily="34" charset="-122"/>
                <a:cs typeface="Arimo" pitchFamily="34" charset="-120"/>
              </a:rPr>
              <a:t> </a:t>
            </a:r>
            <a:r>
              <a:rPr lang="en-US" sz="1150" dirty="0">
                <a:solidFill>
                  <a:srgbClr val="2A2742"/>
                </a:solidFill>
                <a:latin typeface="Arimo" pitchFamily="34" charset="0"/>
                <a:ea typeface="Arimo" pitchFamily="34" charset="-122"/>
                <a:cs typeface="Arimo" pitchFamily="34" charset="-120"/>
              </a:rPr>
              <a:t>Hit the target commercial revenue of 200M–250M SAR; deliver active data layers to regional smart cities (NEOM, AlUla); support deep-space lunar and Mars rover testing.</a:t>
            </a:r>
            <a:endParaRPr lang="en-US" sz="1150" dirty="0">
              <a:latin typeface="Arimo" panose="020B0604020202020204" charset="0"/>
            </a:endParaRPr>
          </a:p>
        </p:txBody>
      </p:sp>
      <p:sp>
        <p:nvSpPr>
          <p:cNvPr id="20" name="Round Same Side Corner Rectangle 4">
            <a:extLst>
              <a:ext uri="{FF2B5EF4-FFF2-40B4-BE49-F238E27FC236}">
                <a16:creationId xmlns:a16="http://schemas.microsoft.com/office/drawing/2014/main" id="{8E6A2C21-3E26-F618-8775-D7FFD1CF2FB7}"/>
              </a:ext>
            </a:extLst>
          </p:cNvPr>
          <p:cNvSpPr/>
          <p:nvPr/>
        </p:nvSpPr>
        <p:spPr>
          <a:xfrm rot="5400000">
            <a:off x="-344566" y="975232"/>
            <a:ext cx="740391" cy="76201"/>
          </a:xfrm>
          <a:prstGeom prst="round2SameRect">
            <a:avLst>
              <a:gd name="adj1" fmla="val 45834"/>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SA" sz="1800" b="0" i="0" u="none" strike="noStrike" kern="0" cap="none" spc="0" normalizeH="0" baseline="0" noProof="0" dirty="0">
              <a:ln>
                <a:noFill/>
              </a:ln>
              <a:solidFill>
                <a:srgbClr val="FFFFFF"/>
              </a:solidFill>
              <a:effectLst/>
              <a:uLnTx/>
              <a:uFillTx/>
              <a:latin typeface="Arimo" panose="020B0604020202020204" charset="0"/>
              <a:ea typeface="+mn-ea"/>
              <a:cs typeface="+mn-cs"/>
            </a:endParaRPr>
          </a:p>
        </p:txBody>
      </p:sp>
      <p:pic>
        <p:nvPicPr>
          <p:cNvPr id="21" name="Picture 20">
            <a:extLst>
              <a:ext uri="{FF2B5EF4-FFF2-40B4-BE49-F238E27FC236}">
                <a16:creationId xmlns:a16="http://schemas.microsoft.com/office/drawing/2014/main" id="{92D96150-4263-C219-8B0B-50C486B7AFD3}"/>
              </a:ext>
            </a:extLst>
          </p:cNvPr>
          <p:cNvPicPr>
            <a:picLocks noChangeAspect="1"/>
          </p:cNvPicPr>
          <p:nvPr/>
        </p:nvPicPr>
        <p:blipFill>
          <a:blip r:embed="rId3"/>
          <a:srcRect r="62439"/>
          <a:stretch>
            <a:fillRect/>
          </a:stretch>
        </p:blipFill>
        <p:spPr>
          <a:xfrm>
            <a:off x="10847253" y="539193"/>
            <a:ext cx="718789" cy="861531"/>
          </a:xfrm>
          <a:prstGeom prst="rect">
            <a:avLst/>
          </a:prstGeom>
        </p:spPr>
      </p:pic>
      <p:pic>
        <p:nvPicPr>
          <p:cNvPr id="114" name="Picture 113">
            <a:extLst>
              <a:ext uri="{FF2B5EF4-FFF2-40B4-BE49-F238E27FC236}">
                <a16:creationId xmlns:a16="http://schemas.microsoft.com/office/drawing/2014/main" id="{FB3DCB0A-8835-71B9-BCF6-0E8C5513ECAF}"/>
              </a:ext>
            </a:extLst>
          </p:cNvPr>
          <p:cNvPicPr>
            <a:picLocks noChangeAspect="1"/>
          </p:cNvPicPr>
          <p:nvPr/>
        </p:nvPicPr>
        <p:blipFill>
          <a:blip r:embed="rId4"/>
          <a:stretch>
            <a:fillRect/>
          </a:stretch>
        </p:blipFill>
        <p:spPr>
          <a:xfrm>
            <a:off x="6974754" y="3808070"/>
            <a:ext cx="4816473" cy="2870919"/>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661475" y="793353"/>
            <a:ext cx="10868745" cy="531614"/>
          </a:xfrm>
          <a:prstGeom prst="rect">
            <a:avLst/>
          </a:prstGeom>
          <a:noFill/>
          <a:ln/>
        </p:spPr>
        <p:txBody>
          <a:bodyPr wrap="none" lIns="0" tIns="0" rIns="0" bIns="0" rtlCol="0" anchor="t"/>
          <a:lstStyle/>
          <a:p>
            <a:pPr marL="0" indent="0" algn="l">
              <a:lnSpc>
                <a:spcPct val="104000"/>
              </a:lnSpc>
              <a:buNone/>
            </a:pPr>
            <a:r>
              <a:rPr lang="en-US" sz="3300" dirty="0">
                <a:solidFill>
                  <a:srgbClr val="231971"/>
                </a:solidFill>
                <a:latin typeface="Outfit ExtraBold" pitchFamily="34" charset="0"/>
                <a:ea typeface="Outfit ExtraBold" pitchFamily="34" charset="-122"/>
                <a:cs typeface="Outfit ExtraBold" pitchFamily="34" charset="-120"/>
              </a:rPr>
              <a:t>Vision &amp; Mission</a:t>
            </a:r>
            <a:endParaRPr lang="en-US" sz="3300" dirty="0">
              <a:latin typeface="Arimo" panose="020B0604020202020204" charset="0"/>
            </a:endParaRPr>
          </a:p>
        </p:txBody>
      </p:sp>
      <p:pic>
        <p:nvPicPr>
          <p:cNvPr id="3" name="Image 0" descr="preencoded.png"/>
          <p:cNvPicPr>
            <a:picLocks noChangeAspect="1"/>
          </p:cNvPicPr>
          <p:nvPr/>
        </p:nvPicPr>
        <p:blipFill>
          <a:blip r:embed="rId3"/>
          <a:stretch>
            <a:fillRect/>
          </a:stretch>
        </p:blipFill>
        <p:spPr>
          <a:xfrm>
            <a:off x="781716" y="2145605"/>
            <a:ext cx="6816192" cy="3834109"/>
          </a:xfrm>
          <a:prstGeom prst="rect">
            <a:avLst/>
          </a:prstGeom>
        </p:spPr>
      </p:pic>
      <p:sp>
        <p:nvSpPr>
          <p:cNvPr id="4" name="Text 1"/>
          <p:cNvSpPr/>
          <p:nvPr/>
        </p:nvSpPr>
        <p:spPr>
          <a:xfrm>
            <a:off x="8002189" y="1707654"/>
            <a:ext cx="3534282" cy="265708"/>
          </a:xfrm>
          <a:prstGeom prst="rect">
            <a:avLst/>
          </a:prstGeom>
          <a:noFill/>
          <a:ln/>
        </p:spPr>
        <p:txBody>
          <a:bodyPr wrap="none" lIns="0" tIns="0" rIns="0" bIns="0" rtlCol="0" anchor="t"/>
          <a:lstStyle/>
          <a:p>
            <a:pPr marL="0" indent="0" algn="l">
              <a:lnSpc>
                <a:spcPct val="104000"/>
              </a:lnSpc>
              <a:buNone/>
            </a:pPr>
            <a:r>
              <a:rPr lang="en-US" sz="1650" dirty="0">
                <a:solidFill>
                  <a:srgbClr val="231971"/>
                </a:solidFill>
                <a:latin typeface="Outfit ExtraBold" pitchFamily="34" charset="0"/>
                <a:ea typeface="Outfit ExtraBold" pitchFamily="34" charset="-122"/>
                <a:cs typeface="Outfit ExtraBold" pitchFamily="34" charset="-120"/>
              </a:rPr>
              <a:t>Vision</a:t>
            </a:r>
            <a:endParaRPr lang="en-US" sz="1650" dirty="0">
              <a:latin typeface="Arimo" panose="020B0604020202020204" charset="0"/>
            </a:endParaRPr>
          </a:p>
        </p:txBody>
      </p:sp>
      <p:sp>
        <p:nvSpPr>
          <p:cNvPr id="5" name="Shape 2"/>
          <p:cNvSpPr/>
          <p:nvPr/>
        </p:nvSpPr>
        <p:spPr>
          <a:xfrm>
            <a:off x="8002189" y="2145605"/>
            <a:ext cx="19050" cy="1051024"/>
          </a:xfrm>
          <a:prstGeom prst="roundRect">
            <a:avLst>
              <a:gd name="adj" fmla="val 59999"/>
            </a:avLst>
          </a:prstGeom>
          <a:solidFill>
            <a:srgbClr val="5E4CE6"/>
          </a:solidFill>
          <a:ln/>
        </p:spPr>
        <p:txBody>
          <a:bodyPr/>
          <a:lstStyle/>
          <a:p>
            <a:endParaRPr lang="en-GB" dirty="0">
              <a:latin typeface="Arimo" panose="020B0604020202020204" charset="0"/>
            </a:endParaRPr>
          </a:p>
        </p:txBody>
      </p:sp>
      <p:sp>
        <p:nvSpPr>
          <p:cNvPr id="6" name="Text 3"/>
          <p:cNvSpPr/>
          <p:nvPr/>
        </p:nvSpPr>
        <p:spPr>
          <a:xfrm>
            <a:off x="8257274" y="2283321"/>
            <a:ext cx="3279197" cy="775692"/>
          </a:xfrm>
          <a:prstGeom prst="rect">
            <a:avLst/>
          </a:prstGeom>
          <a:noFill/>
          <a:ln/>
        </p:spPr>
        <p:txBody>
          <a:bodyPr wrap="square" lIns="0" tIns="0" rIns="0" bIns="0" rtlCol="0" anchor="t">
            <a:normAutofit/>
          </a:bodyPr>
          <a:lstStyle/>
          <a:p>
            <a:pPr marL="0" indent="0" algn="l">
              <a:lnSpc>
                <a:spcPct val="127000"/>
              </a:lnSpc>
              <a:buNone/>
            </a:pPr>
            <a:r>
              <a:rPr lang="en-US" sz="1300" dirty="0">
                <a:solidFill>
                  <a:srgbClr val="2A2742"/>
                </a:solidFill>
                <a:latin typeface="Arimo" pitchFamily="34" charset="0"/>
                <a:ea typeface="Arimo" pitchFamily="34" charset="-122"/>
                <a:cs typeface="Arimo" pitchFamily="34" charset="-120"/>
              </a:rPr>
              <a:t>To pioneer the regional future economies driven by advanced Earth and Space Science technologies.</a:t>
            </a:r>
            <a:endParaRPr lang="en-US" sz="1300" dirty="0">
              <a:latin typeface="Arimo" panose="020B0604020202020204" charset="0"/>
            </a:endParaRPr>
          </a:p>
        </p:txBody>
      </p:sp>
      <p:sp>
        <p:nvSpPr>
          <p:cNvPr id="7" name="Text 4"/>
          <p:cNvSpPr/>
          <p:nvPr/>
        </p:nvSpPr>
        <p:spPr>
          <a:xfrm>
            <a:off x="8002189" y="3368973"/>
            <a:ext cx="3534282" cy="265708"/>
          </a:xfrm>
          <a:prstGeom prst="rect">
            <a:avLst/>
          </a:prstGeom>
          <a:noFill/>
          <a:ln/>
        </p:spPr>
        <p:txBody>
          <a:bodyPr wrap="none" lIns="0" tIns="0" rIns="0" bIns="0" rtlCol="0" anchor="t"/>
          <a:lstStyle/>
          <a:p>
            <a:pPr marL="0" indent="0" algn="l">
              <a:lnSpc>
                <a:spcPct val="104000"/>
              </a:lnSpc>
              <a:buNone/>
            </a:pPr>
            <a:r>
              <a:rPr lang="en-US" sz="1650" dirty="0">
                <a:solidFill>
                  <a:srgbClr val="231971"/>
                </a:solidFill>
                <a:latin typeface="Outfit ExtraBold" pitchFamily="34" charset="0"/>
                <a:ea typeface="Outfit ExtraBold" pitchFamily="34" charset="-122"/>
                <a:cs typeface="Outfit ExtraBold" pitchFamily="34" charset="-120"/>
              </a:rPr>
              <a:t>Mission</a:t>
            </a:r>
            <a:endParaRPr lang="en-US" sz="1650" dirty="0">
              <a:latin typeface="Arimo" panose="020B0604020202020204" charset="0"/>
            </a:endParaRPr>
          </a:p>
        </p:txBody>
      </p:sp>
      <p:sp>
        <p:nvSpPr>
          <p:cNvPr id="8" name="Shape 5"/>
          <p:cNvSpPr/>
          <p:nvPr/>
        </p:nvSpPr>
        <p:spPr>
          <a:xfrm>
            <a:off x="8002189" y="3806924"/>
            <a:ext cx="19050" cy="2085280"/>
          </a:xfrm>
          <a:prstGeom prst="roundRect">
            <a:avLst>
              <a:gd name="adj" fmla="val 59999"/>
            </a:avLst>
          </a:prstGeom>
          <a:solidFill>
            <a:srgbClr val="5E4CE6"/>
          </a:solidFill>
          <a:ln/>
        </p:spPr>
        <p:txBody>
          <a:bodyPr/>
          <a:lstStyle/>
          <a:p>
            <a:endParaRPr lang="en-GB" dirty="0">
              <a:latin typeface="Arimo" panose="020B0604020202020204" charset="0"/>
            </a:endParaRPr>
          </a:p>
        </p:txBody>
      </p:sp>
      <p:sp>
        <p:nvSpPr>
          <p:cNvPr id="9" name="Text 6"/>
          <p:cNvSpPr/>
          <p:nvPr/>
        </p:nvSpPr>
        <p:spPr>
          <a:xfrm>
            <a:off x="8257274" y="3944640"/>
            <a:ext cx="3279197" cy="1809948"/>
          </a:xfrm>
          <a:prstGeom prst="rect">
            <a:avLst/>
          </a:prstGeom>
          <a:noFill/>
          <a:ln/>
        </p:spPr>
        <p:txBody>
          <a:bodyPr wrap="square" lIns="0" tIns="0" rIns="0" bIns="0" rtlCol="0" anchor="t">
            <a:normAutofit/>
          </a:bodyPr>
          <a:lstStyle/>
          <a:p>
            <a:pPr marL="0" indent="0" algn="l">
              <a:lnSpc>
                <a:spcPct val="127000"/>
              </a:lnSpc>
              <a:buNone/>
            </a:pPr>
            <a:r>
              <a:rPr lang="en-US" sz="1300" dirty="0">
                <a:solidFill>
                  <a:srgbClr val="2A2742"/>
                </a:solidFill>
                <a:latin typeface="Arimo" pitchFamily="34" charset="0"/>
                <a:ea typeface="Arimo" pitchFamily="34" charset="-122"/>
                <a:cs typeface="Arimo" pitchFamily="34" charset="-120"/>
              </a:rPr>
              <a:t>To be the definitive contributor to research, development, and industrial localization that drives the Kingdom's leadership in space. We transform academic ideas into high-margin commercial solutions, localizing advanced space technology and supporting local content.</a:t>
            </a:r>
            <a:endParaRPr lang="en-US" sz="1300" dirty="0">
              <a:latin typeface="Arimo" panose="020B0604020202020204" charset="0"/>
            </a:endParaRPr>
          </a:p>
        </p:txBody>
      </p:sp>
      <p:sp>
        <p:nvSpPr>
          <p:cNvPr id="10" name="Round Same Side Corner Rectangle 4">
            <a:extLst>
              <a:ext uri="{FF2B5EF4-FFF2-40B4-BE49-F238E27FC236}">
                <a16:creationId xmlns:a16="http://schemas.microsoft.com/office/drawing/2014/main" id="{2A22C6BA-58C7-C0D1-A1AB-F79483EBE81E}"/>
              </a:ext>
            </a:extLst>
          </p:cNvPr>
          <p:cNvSpPr/>
          <p:nvPr/>
        </p:nvSpPr>
        <p:spPr>
          <a:xfrm rot="5400000">
            <a:off x="-344566" y="975232"/>
            <a:ext cx="740391" cy="76201"/>
          </a:xfrm>
          <a:prstGeom prst="round2SameRect">
            <a:avLst>
              <a:gd name="adj1" fmla="val 45834"/>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SA" sz="1800" b="0" i="0" u="none" strike="noStrike" kern="0" cap="none" spc="0" normalizeH="0" baseline="0" noProof="0" dirty="0">
              <a:ln>
                <a:noFill/>
              </a:ln>
              <a:solidFill>
                <a:srgbClr val="FFFFFF"/>
              </a:solidFill>
              <a:effectLst/>
              <a:uLnTx/>
              <a:uFillTx/>
              <a:latin typeface="Arimo" panose="020B0604020202020204" charset="0"/>
              <a:ea typeface="+mn-ea"/>
              <a:cs typeface="+mn-cs"/>
            </a:endParaRPr>
          </a:p>
        </p:txBody>
      </p:sp>
      <p:pic>
        <p:nvPicPr>
          <p:cNvPr id="11" name="Picture 10">
            <a:extLst>
              <a:ext uri="{FF2B5EF4-FFF2-40B4-BE49-F238E27FC236}">
                <a16:creationId xmlns:a16="http://schemas.microsoft.com/office/drawing/2014/main" id="{18146E55-A846-F32D-03E9-7F6AF4CD4B36}"/>
              </a:ext>
            </a:extLst>
          </p:cNvPr>
          <p:cNvPicPr>
            <a:picLocks noChangeAspect="1"/>
          </p:cNvPicPr>
          <p:nvPr/>
        </p:nvPicPr>
        <p:blipFill>
          <a:blip r:embed="rId4"/>
          <a:srcRect r="62439"/>
          <a:stretch>
            <a:fillRect/>
          </a:stretch>
        </p:blipFill>
        <p:spPr>
          <a:xfrm>
            <a:off x="10847253" y="539193"/>
            <a:ext cx="718789" cy="861531"/>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661475" y="596999"/>
            <a:ext cx="10868745" cy="383977"/>
          </a:xfrm>
          <a:prstGeom prst="rect">
            <a:avLst/>
          </a:prstGeom>
          <a:noFill/>
          <a:ln/>
        </p:spPr>
        <p:txBody>
          <a:bodyPr wrap="none" lIns="0" tIns="0" rIns="0" bIns="0" rtlCol="0" anchor="t"/>
          <a:lstStyle/>
          <a:p>
            <a:pPr marL="0" indent="0" algn="l">
              <a:lnSpc>
                <a:spcPct val="104000"/>
              </a:lnSpc>
              <a:buNone/>
            </a:pPr>
            <a:r>
              <a:rPr lang="en-US" sz="2400" dirty="0">
                <a:solidFill>
                  <a:srgbClr val="231971"/>
                </a:solidFill>
                <a:latin typeface="Outfit ExtraBold" pitchFamily="34" charset="0"/>
                <a:ea typeface="Outfit ExtraBold" pitchFamily="34" charset="-122"/>
                <a:cs typeface="Outfit ExtraBold" pitchFamily="34" charset="-120"/>
              </a:rPr>
              <a:t>Strategic Objectives</a:t>
            </a:r>
            <a:endParaRPr lang="en-US" sz="2400" dirty="0">
              <a:latin typeface="Arimo" panose="020B0604020202020204" charset="0"/>
            </a:endParaRPr>
          </a:p>
        </p:txBody>
      </p:sp>
      <p:pic>
        <p:nvPicPr>
          <p:cNvPr id="3"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61475" y="1140619"/>
            <a:ext cx="10868745" cy="737096"/>
          </a:xfrm>
          <a:prstGeom prst="rect">
            <a:avLst/>
          </a:prstGeom>
        </p:spPr>
      </p:pic>
      <p:sp>
        <p:nvSpPr>
          <p:cNvPr id="4" name="Text 1"/>
          <p:cNvSpPr/>
          <p:nvPr/>
        </p:nvSpPr>
        <p:spPr>
          <a:xfrm>
            <a:off x="824586" y="1394023"/>
            <a:ext cx="184245" cy="230287"/>
          </a:xfrm>
          <a:prstGeom prst="rect">
            <a:avLst/>
          </a:prstGeom>
          <a:noFill/>
          <a:ln/>
        </p:spPr>
        <p:txBody>
          <a:bodyPr wrap="none" lIns="0" tIns="0" rIns="0" bIns="0" rtlCol="0" anchor="ctr"/>
          <a:lstStyle/>
          <a:p>
            <a:pPr marL="0" indent="0" algn="ctr">
              <a:lnSpc>
                <a:spcPct val="100000"/>
              </a:lnSpc>
              <a:buNone/>
            </a:pPr>
            <a:r>
              <a:rPr lang="en-US" sz="1450" dirty="0">
                <a:solidFill>
                  <a:srgbClr val="2A2742"/>
                </a:solidFill>
                <a:latin typeface="Outfit ExtraBold" pitchFamily="34" charset="0"/>
                <a:ea typeface="Outfit ExtraBold" pitchFamily="34" charset="-122"/>
                <a:cs typeface="Outfit ExtraBold" pitchFamily="34" charset="-120"/>
              </a:rPr>
              <a:t>1</a:t>
            </a:r>
            <a:endParaRPr lang="en-US" sz="1450" dirty="0">
              <a:latin typeface="Arimo" panose="020B0604020202020204" charset="0"/>
            </a:endParaRPr>
          </a:p>
        </p:txBody>
      </p:sp>
      <p:sp>
        <p:nvSpPr>
          <p:cNvPr id="5" name="Text 2"/>
          <p:cNvSpPr/>
          <p:nvPr/>
        </p:nvSpPr>
        <p:spPr>
          <a:xfrm>
            <a:off x="1245363" y="1276152"/>
            <a:ext cx="10149328" cy="191988"/>
          </a:xfrm>
          <a:prstGeom prst="rect">
            <a:avLst/>
          </a:prstGeom>
          <a:noFill/>
          <a:ln/>
        </p:spPr>
        <p:txBody>
          <a:bodyPr wrap="none" lIns="0" tIns="0" rIns="0" bIns="0" rtlCol="0" anchor="t"/>
          <a:lstStyle/>
          <a:p>
            <a:pPr marL="0" indent="0" algn="l">
              <a:lnSpc>
                <a:spcPct val="104000"/>
              </a:lnSpc>
              <a:buNone/>
            </a:pPr>
            <a:r>
              <a:rPr lang="en-US" sz="1200" dirty="0">
                <a:solidFill>
                  <a:srgbClr val="2A2742"/>
                </a:solidFill>
                <a:latin typeface="Outfit ExtraBold" pitchFamily="34" charset="0"/>
                <a:ea typeface="Outfit ExtraBold" pitchFamily="34" charset="-122"/>
                <a:cs typeface="Outfit ExtraBold" pitchFamily="34" charset="-120"/>
              </a:rPr>
              <a:t>Transition to an Impact and Commercialization Operating Model</a:t>
            </a:r>
            <a:endParaRPr lang="en-US" sz="1200" dirty="0">
              <a:latin typeface="Arimo" panose="020B0604020202020204" charset="0"/>
            </a:endParaRPr>
          </a:p>
        </p:txBody>
      </p:sp>
      <p:sp>
        <p:nvSpPr>
          <p:cNvPr id="6" name="Text 3"/>
          <p:cNvSpPr/>
          <p:nvPr/>
        </p:nvSpPr>
        <p:spPr>
          <a:xfrm>
            <a:off x="1245363" y="1515963"/>
            <a:ext cx="10149328" cy="162123"/>
          </a:xfrm>
          <a:prstGeom prst="rect">
            <a:avLst/>
          </a:prstGeom>
          <a:noFill/>
          <a:ln/>
        </p:spPr>
        <p:txBody>
          <a:bodyPr wrap="none" lIns="0" tIns="0" rIns="0" bIns="0" rtlCol="0" anchor="t"/>
          <a:lstStyle/>
          <a:p>
            <a:pPr marL="0" indent="0" algn="l">
              <a:lnSpc>
                <a:spcPct val="110000"/>
              </a:lnSpc>
              <a:buNone/>
            </a:pPr>
            <a:r>
              <a:rPr lang="en-US" sz="950" dirty="0">
                <a:solidFill>
                  <a:srgbClr val="2A2742"/>
                </a:solidFill>
                <a:latin typeface="Arimo" pitchFamily="34" charset="0"/>
                <a:ea typeface="Arimo" pitchFamily="34" charset="-122"/>
                <a:cs typeface="Arimo" pitchFamily="34" charset="-120"/>
              </a:rPr>
              <a:t>Structurally replace the legacy research-only model with specialized, revenue-generating National Laboratories.</a:t>
            </a:r>
            <a:endParaRPr lang="en-US" sz="950" dirty="0">
              <a:latin typeface="Arimo" panose="020B0604020202020204" charset="0"/>
            </a:endParaRPr>
          </a:p>
        </p:txBody>
      </p:sp>
      <p:pic>
        <p:nvPicPr>
          <p:cNvPr id="7" name="Image 1"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61475" y="1957487"/>
            <a:ext cx="10868745" cy="737096"/>
          </a:xfrm>
          <a:prstGeom prst="rect">
            <a:avLst/>
          </a:prstGeom>
        </p:spPr>
      </p:pic>
      <p:sp>
        <p:nvSpPr>
          <p:cNvPr id="8" name="Text 4"/>
          <p:cNvSpPr/>
          <p:nvPr/>
        </p:nvSpPr>
        <p:spPr>
          <a:xfrm>
            <a:off x="824586" y="2210891"/>
            <a:ext cx="184245" cy="230287"/>
          </a:xfrm>
          <a:prstGeom prst="rect">
            <a:avLst/>
          </a:prstGeom>
          <a:noFill/>
          <a:ln/>
        </p:spPr>
        <p:txBody>
          <a:bodyPr wrap="none" lIns="0" tIns="0" rIns="0" bIns="0" rtlCol="0" anchor="ctr"/>
          <a:lstStyle/>
          <a:p>
            <a:pPr marL="0" indent="0" algn="ctr">
              <a:lnSpc>
                <a:spcPct val="100000"/>
              </a:lnSpc>
              <a:buNone/>
            </a:pPr>
            <a:r>
              <a:rPr lang="en-US" sz="1450" dirty="0">
                <a:solidFill>
                  <a:srgbClr val="2A2742"/>
                </a:solidFill>
                <a:latin typeface="Outfit ExtraBold" pitchFamily="34" charset="0"/>
                <a:ea typeface="Outfit ExtraBold" pitchFamily="34" charset="-122"/>
                <a:cs typeface="Outfit ExtraBold" pitchFamily="34" charset="-120"/>
              </a:rPr>
              <a:t>2</a:t>
            </a:r>
            <a:endParaRPr lang="en-US" sz="1450" dirty="0">
              <a:latin typeface="Arimo" panose="020B0604020202020204" charset="0"/>
            </a:endParaRPr>
          </a:p>
        </p:txBody>
      </p:sp>
      <p:sp>
        <p:nvSpPr>
          <p:cNvPr id="9" name="Text 5"/>
          <p:cNvSpPr/>
          <p:nvPr/>
        </p:nvSpPr>
        <p:spPr>
          <a:xfrm>
            <a:off x="1245363" y="2093020"/>
            <a:ext cx="10149328" cy="191988"/>
          </a:xfrm>
          <a:prstGeom prst="rect">
            <a:avLst/>
          </a:prstGeom>
          <a:noFill/>
          <a:ln/>
        </p:spPr>
        <p:txBody>
          <a:bodyPr wrap="none" lIns="0" tIns="0" rIns="0" bIns="0" rtlCol="0" anchor="t"/>
          <a:lstStyle/>
          <a:p>
            <a:pPr marL="0" indent="0" algn="l">
              <a:lnSpc>
                <a:spcPct val="104000"/>
              </a:lnSpc>
              <a:buNone/>
            </a:pPr>
            <a:r>
              <a:rPr lang="en-US" sz="1200" dirty="0">
                <a:solidFill>
                  <a:srgbClr val="2A2742"/>
                </a:solidFill>
                <a:latin typeface="Outfit ExtraBold" pitchFamily="34" charset="0"/>
                <a:ea typeface="Outfit ExtraBold" pitchFamily="34" charset="-122"/>
                <a:cs typeface="Outfit ExtraBold" pitchFamily="34" charset="-120"/>
              </a:rPr>
              <a:t>Maximize and Monetize Data Assets</a:t>
            </a:r>
            <a:endParaRPr lang="en-US" sz="1200" dirty="0">
              <a:latin typeface="Arimo" panose="020B0604020202020204" charset="0"/>
            </a:endParaRPr>
          </a:p>
        </p:txBody>
      </p:sp>
      <p:sp>
        <p:nvSpPr>
          <p:cNvPr id="10" name="Text 6"/>
          <p:cNvSpPr/>
          <p:nvPr/>
        </p:nvSpPr>
        <p:spPr>
          <a:xfrm>
            <a:off x="1245363" y="2332831"/>
            <a:ext cx="10149328" cy="162123"/>
          </a:xfrm>
          <a:prstGeom prst="rect">
            <a:avLst/>
          </a:prstGeom>
          <a:noFill/>
          <a:ln/>
        </p:spPr>
        <p:txBody>
          <a:bodyPr wrap="none" lIns="0" tIns="0" rIns="0" bIns="0" rtlCol="0" anchor="t"/>
          <a:lstStyle/>
          <a:p>
            <a:pPr marL="0" indent="0" algn="l">
              <a:lnSpc>
                <a:spcPct val="110000"/>
              </a:lnSpc>
              <a:buNone/>
            </a:pPr>
            <a:r>
              <a:rPr lang="en-US" sz="950" dirty="0">
                <a:solidFill>
                  <a:srgbClr val="2A2742"/>
                </a:solidFill>
                <a:latin typeface="Arimo" pitchFamily="34" charset="0"/>
                <a:ea typeface="Arimo" pitchFamily="34" charset="-122"/>
                <a:cs typeface="Arimo" pitchFamily="34" charset="-120"/>
              </a:rPr>
              <a:t>Turn long-term geospatial archives and automated satellite data feeds into high-margin subscription APIs and early awareness platforms.</a:t>
            </a:r>
            <a:endParaRPr lang="en-US" sz="950" dirty="0">
              <a:latin typeface="Arimo" panose="020B0604020202020204" charset="0"/>
            </a:endParaRPr>
          </a:p>
        </p:txBody>
      </p:sp>
      <p:pic>
        <p:nvPicPr>
          <p:cNvPr id="11" name="Image 2"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61475" y="2774355"/>
            <a:ext cx="10868745" cy="1852910"/>
          </a:xfrm>
          <a:prstGeom prst="rect">
            <a:avLst/>
          </a:prstGeom>
        </p:spPr>
      </p:pic>
      <p:sp>
        <p:nvSpPr>
          <p:cNvPr id="12" name="Text 7"/>
          <p:cNvSpPr/>
          <p:nvPr/>
        </p:nvSpPr>
        <p:spPr>
          <a:xfrm>
            <a:off x="824586" y="3585666"/>
            <a:ext cx="184245" cy="230287"/>
          </a:xfrm>
          <a:prstGeom prst="rect">
            <a:avLst/>
          </a:prstGeom>
          <a:noFill/>
          <a:ln/>
        </p:spPr>
        <p:txBody>
          <a:bodyPr wrap="none" lIns="0" tIns="0" rIns="0" bIns="0" rtlCol="0" anchor="ctr"/>
          <a:lstStyle/>
          <a:p>
            <a:pPr marL="0" indent="0" algn="ctr">
              <a:lnSpc>
                <a:spcPct val="100000"/>
              </a:lnSpc>
              <a:buNone/>
            </a:pPr>
            <a:r>
              <a:rPr lang="en-US" sz="1450" dirty="0">
                <a:solidFill>
                  <a:srgbClr val="2A2742"/>
                </a:solidFill>
                <a:latin typeface="Outfit ExtraBold" pitchFamily="34" charset="0"/>
                <a:ea typeface="Outfit ExtraBold" pitchFamily="34" charset="-122"/>
                <a:cs typeface="Outfit ExtraBold" pitchFamily="34" charset="-120"/>
              </a:rPr>
              <a:t>3</a:t>
            </a:r>
            <a:endParaRPr lang="en-US" sz="1450" dirty="0">
              <a:latin typeface="Arimo" panose="020B0604020202020204" charset="0"/>
            </a:endParaRPr>
          </a:p>
        </p:txBody>
      </p:sp>
      <p:sp>
        <p:nvSpPr>
          <p:cNvPr id="13" name="Text 8"/>
          <p:cNvSpPr/>
          <p:nvPr/>
        </p:nvSpPr>
        <p:spPr>
          <a:xfrm>
            <a:off x="1245363" y="2909888"/>
            <a:ext cx="10149328" cy="191988"/>
          </a:xfrm>
          <a:prstGeom prst="rect">
            <a:avLst/>
          </a:prstGeom>
          <a:noFill/>
          <a:ln/>
        </p:spPr>
        <p:txBody>
          <a:bodyPr wrap="none" lIns="0" tIns="0" rIns="0" bIns="0" rtlCol="0" anchor="t"/>
          <a:lstStyle/>
          <a:p>
            <a:pPr marL="0" indent="0" algn="l">
              <a:lnSpc>
                <a:spcPct val="104000"/>
              </a:lnSpc>
              <a:buNone/>
            </a:pPr>
            <a:r>
              <a:rPr lang="en-US" sz="1200" dirty="0">
                <a:solidFill>
                  <a:srgbClr val="2A2742"/>
                </a:solidFill>
                <a:latin typeface="Outfit ExtraBold" pitchFamily="34" charset="0"/>
                <a:ea typeface="Outfit ExtraBold" pitchFamily="34" charset="-122"/>
                <a:cs typeface="Outfit ExtraBold" pitchFamily="34" charset="-120"/>
              </a:rPr>
              <a:t>Localize Strategic Dual-Use Technologies</a:t>
            </a:r>
            <a:endParaRPr lang="en-US" sz="1200" dirty="0">
              <a:latin typeface="Arimo" panose="020B0604020202020204" charset="0"/>
            </a:endParaRPr>
          </a:p>
        </p:txBody>
      </p:sp>
      <p:sp>
        <p:nvSpPr>
          <p:cNvPr id="14" name="Text 9"/>
          <p:cNvSpPr/>
          <p:nvPr/>
        </p:nvSpPr>
        <p:spPr>
          <a:xfrm>
            <a:off x="1245363" y="3149699"/>
            <a:ext cx="10149328" cy="372070"/>
          </a:xfrm>
          <a:prstGeom prst="rect">
            <a:avLst/>
          </a:prstGeom>
          <a:noFill/>
          <a:ln/>
        </p:spPr>
        <p:txBody>
          <a:bodyPr wrap="square" lIns="0" tIns="0" rIns="0" bIns="0" rtlCol="0" anchor="t"/>
          <a:lstStyle/>
          <a:p>
            <a:pPr marL="0" indent="0" algn="l">
              <a:lnSpc>
                <a:spcPct val="110000"/>
              </a:lnSpc>
              <a:spcAft>
                <a:spcPts val="350"/>
              </a:spcAft>
              <a:buNone/>
            </a:pPr>
            <a:r>
              <a:rPr lang="en-US" sz="950" dirty="0">
                <a:solidFill>
                  <a:srgbClr val="2A2742"/>
                </a:solidFill>
                <a:latin typeface="Arimo" pitchFamily="34" charset="0"/>
                <a:ea typeface="Arimo" pitchFamily="34" charset="-122"/>
                <a:cs typeface="Arimo" pitchFamily="34" charset="-120"/>
              </a:rPr>
              <a:t>Build domestic industrial capacities for small-satellite manufacturing, inertial navigation systems, and sovereign space communication systems.</a:t>
            </a:r>
            <a:endParaRPr lang="en-US" sz="950" dirty="0">
              <a:latin typeface="Arimo" panose="020B0604020202020204" charset="0"/>
            </a:endParaRPr>
          </a:p>
          <a:p>
            <a:pPr marL="0" indent="0" algn="l">
              <a:lnSpc>
                <a:spcPct val="110000"/>
              </a:lnSpc>
              <a:buNone/>
            </a:pPr>
            <a:r>
              <a:rPr lang="en-US" sz="950" dirty="0">
                <a:solidFill>
                  <a:srgbClr val="2A2742"/>
                </a:solidFill>
                <a:latin typeface="Arimo" pitchFamily="34" charset="0"/>
                <a:ea typeface="Arimo" pitchFamily="34" charset="-122"/>
                <a:cs typeface="Arimo" pitchFamily="34" charset="-120"/>
              </a:rPr>
              <a:t>The objective includes launching the Saudi Space Localization Accelerator (SSLA) program in phases:</a:t>
            </a:r>
            <a:endParaRPr lang="en-US" sz="950" dirty="0">
              <a:latin typeface="Arimo" panose="020B0604020202020204" charset="0"/>
            </a:endParaRPr>
          </a:p>
        </p:txBody>
      </p:sp>
      <p:sp>
        <p:nvSpPr>
          <p:cNvPr id="15" name="Text 10"/>
          <p:cNvSpPr/>
          <p:nvPr/>
        </p:nvSpPr>
        <p:spPr>
          <a:xfrm>
            <a:off x="1245363" y="3569593"/>
            <a:ext cx="10149328" cy="922139"/>
          </a:xfrm>
          <a:prstGeom prst="rect">
            <a:avLst/>
          </a:prstGeom>
          <a:noFill/>
          <a:ln/>
        </p:spPr>
        <p:txBody>
          <a:bodyPr wrap="square" lIns="0" tIns="0" rIns="0" bIns="0" rtlCol="0" anchor="t">
            <a:normAutofit/>
          </a:bodyPr>
          <a:lstStyle/>
          <a:p>
            <a:pPr marL="193040" indent="-193040" algn="l">
              <a:lnSpc>
                <a:spcPct val="110000"/>
              </a:lnSpc>
              <a:buSzPct val="100000"/>
              <a:buChar char="•"/>
            </a:pPr>
            <a:r>
              <a:rPr lang="en-US" sz="950" dirty="0">
                <a:solidFill>
                  <a:srgbClr val="2A2742"/>
                </a:solidFill>
                <a:latin typeface="Arimo" pitchFamily="34" charset="0"/>
                <a:ea typeface="Arimo" pitchFamily="34" charset="-122"/>
                <a:cs typeface="Arimo" pitchFamily="34" charset="-120"/>
              </a:rPr>
              <a:t>Knowledge transfer</a:t>
            </a:r>
            <a:endParaRPr lang="en-US" sz="950" dirty="0">
              <a:latin typeface="Arimo" panose="020B0604020202020204" charset="0"/>
            </a:endParaRPr>
          </a:p>
          <a:p>
            <a:pPr marL="193040" indent="-193040" algn="l">
              <a:lnSpc>
                <a:spcPct val="110000"/>
              </a:lnSpc>
              <a:buSzPct val="100000"/>
              <a:buChar char="•"/>
            </a:pPr>
            <a:r>
              <a:rPr lang="en-US" sz="950" dirty="0">
                <a:solidFill>
                  <a:srgbClr val="2A2742"/>
                </a:solidFill>
                <a:latin typeface="Arimo" pitchFamily="34" charset="0"/>
                <a:ea typeface="Arimo" pitchFamily="34" charset="-122"/>
                <a:cs typeface="Arimo" pitchFamily="34" charset="-120"/>
              </a:rPr>
              <a:t>Building production lines</a:t>
            </a:r>
            <a:endParaRPr lang="en-US" sz="950" dirty="0">
              <a:latin typeface="Arimo" panose="020B0604020202020204" charset="0"/>
            </a:endParaRPr>
          </a:p>
          <a:p>
            <a:pPr marL="193040" indent="-193040" algn="l">
              <a:lnSpc>
                <a:spcPct val="110000"/>
              </a:lnSpc>
              <a:buSzPct val="100000"/>
              <a:buChar char="•"/>
            </a:pPr>
            <a:r>
              <a:rPr lang="en-US" sz="950" dirty="0">
                <a:solidFill>
                  <a:srgbClr val="2A2742"/>
                </a:solidFill>
                <a:latin typeface="Arimo" pitchFamily="34" charset="0"/>
                <a:ea typeface="Arimo" pitchFamily="34" charset="-122"/>
                <a:cs typeface="Arimo" pitchFamily="34" charset="-120"/>
              </a:rPr>
              <a:t>Training technicians</a:t>
            </a:r>
            <a:endParaRPr lang="en-US" sz="950" dirty="0">
              <a:latin typeface="Arimo" panose="020B0604020202020204" charset="0"/>
            </a:endParaRPr>
          </a:p>
          <a:p>
            <a:pPr marL="193040" indent="-193040" algn="l">
              <a:lnSpc>
                <a:spcPct val="110000"/>
              </a:lnSpc>
              <a:buSzPct val="100000"/>
              <a:buChar char="•"/>
            </a:pPr>
            <a:r>
              <a:rPr lang="en-US" sz="950" dirty="0">
                <a:solidFill>
                  <a:srgbClr val="2A2742"/>
                </a:solidFill>
                <a:latin typeface="Arimo" pitchFamily="34" charset="0"/>
                <a:ea typeface="Arimo" pitchFamily="34" charset="-122"/>
                <a:cs typeface="Arimo" pitchFamily="34" charset="-120"/>
              </a:rPr>
              <a:t>Prototyping</a:t>
            </a:r>
            <a:endParaRPr lang="en-US" sz="950" dirty="0">
              <a:latin typeface="Arimo" panose="020B0604020202020204" charset="0"/>
            </a:endParaRPr>
          </a:p>
          <a:p>
            <a:pPr marL="193040" indent="-193040" algn="l">
              <a:lnSpc>
                <a:spcPct val="110000"/>
              </a:lnSpc>
              <a:buSzPct val="100000"/>
              <a:buChar char="•"/>
            </a:pPr>
            <a:r>
              <a:rPr lang="en-US" sz="950" dirty="0">
                <a:solidFill>
                  <a:srgbClr val="2A2742"/>
                </a:solidFill>
                <a:latin typeface="Arimo" pitchFamily="34" charset="0"/>
                <a:ea typeface="Arimo" pitchFamily="34" charset="-122"/>
                <a:cs typeface="Arimo" pitchFamily="34" charset="-120"/>
              </a:rPr>
              <a:t>Quality certification.</a:t>
            </a:r>
            <a:endParaRPr lang="en-US" sz="950" dirty="0">
              <a:latin typeface="Arimo" panose="020B0604020202020204" charset="0"/>
            </a:endParaRPr>
          </a:p>
        </p:txBody>
      </p:sp>
      <p:pic>
        <p:nvPicPr>
          <p:cNvPr id="16" name="Image 3"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61475" y="4707037"/>
            <a:ext cx="10868745" cy="737096"/>
          </a:xfrm>
          <a:prstGeom prst="rect">
            <a:avLst/>
          </a:prstGeom>
        </p:spPr>
      </p:pic>
      <p:sp>
        <p:nvSpPr>
          <p:cNvPr id="17" name="Text 11"/>
          <p:cNvSpPr/>
          <p:nvPr/>
        </p:nvSpPr>
        <p:spPr>
          <a:xfrm>
            <a:off x="824586" y="4960441"/>
            <a:ext cx="184245" cy="230287"/>
          </a:xfrm>
          <a:prstGeom prst="rect">
            <a:avLst/>
          </a:prstGeom>
          <a:noFill/>
          <a:ln/>
        </p:spPr>
        <p:txBody>
          <a:bodyPr wrap="none" lIns="0" tIns="0" rIns="0" bIns="0" rtlCol="0" anchor="ctr"/>
          <a:lstStyle/>
          <a:p>
            <a:pPr marL="0" indent="0" algn="ctr">
              <a:lnSpc>
                <a:spcPct val="100000"/>
              </a:lnSpc>
              <a:buNone/>
            </a:pPr>
            <a:r>
              <a:rPr lang="en-US" sz="1450" dirty="0">
                <a:solidFill>
                  <a:srgbClr val="2A2742"/>
                </a:solidFill>
                <a:latin typeface="Outfit ExtraBold" pitchFamily="34" charset="0"/>
                <a:ea typeface="Outfit ExtraBold" pitchFamily="34" charset="-122"/>
                <a:cs typeface="Outfit ExtraBold" pitchFamily="34" charset="-120"/>
              </a:rPr>
              <a:t>4</a:t>
            </a:r>
            <a:endParaRPr lang="en-US" sz="1450" dirty="0">
              <a:latin typeface="Arimo" panose="020B0604020202020204" charset="0"/>
            </a:endParaRPr>
          </a:p>
        </p:txBody>
      </p:sp>
      <p:sp>
        <p:nvSpPr>
          <p:cNvPr id="18" name="Text 12"/>
          <p:cNvSpPr/>
          <p:nvPr/>
        </p:nvSpPr>
        <p:spPr>
          <a:xfrm>
            <a:off x="1245363" y="4842570"/>
            <a:ext cx="10149328" cy="191988"/>
          </a:xfrm>
          <a:prstGeom prst="rect">
            <a:avLst/>
          </a:prstGeom>
          <a:noFill/>
          <a:ln/>
        </p:spPr>
        <p:txBody>
          <a:bodyPr wrap="none" lIns="0" tIns="0" rIns="0" bIns="0" rtlCol="0" anchor="t"/>
          <a:lstStyle/>
          <a:p>
            <a:pPr marL="0" indent="0" algn="l">
              <a:lnSpc>
                <a:spcPct val="104000"/>
              </a:lnSpc>
              <a:buNone/>
            </a:pPr>
            <a:r>
              <a:rPr lang="en-US" sz="1200" dirty="0">
                <a:solidFill>
                  <a:srgbClr val="2A2742"/>
                </a:solidFill>
                <a:latin typeface="Outfit ExtraBold" pitchFamily="34" charset="0"/>
                <a:ea typeface="Outfit ExtraBold" pitchFamily="34" charset="-122"/>
                <a:cs typeface="Outfit ExtraBold" pitchFamily="34" charset="-120"/>
              </a:rPr>
              <a:t>Adopt Public-Private Partnerships (PPP)</a:t>
            </a:r>
            <a:endParaRPr lang="en-US" sz="1200" dirty="0">
              <a:latin typeface="Arimo" panose="020B0604020202020204" charset="0"/>
            </a:endParaRPr>
          </a:p>
        </p:txBody>
      </p:sp>
      <p:sp>
        <p:nvSpPr>
          <p:cNvPr id="19" name="Text 13"/>
          <p:cNvSpPr/>
          <p:nvPr/>
        </p:nvSpPr>
        <p:spPr>
          <a:xfrm>
            <a:off x="1245363" y="5082381"/>
            <a:ext cx="10149328" cy="162123"/>
          </a:xfrm>
          <a:prstGeom prst="rect">
            <a:avLst/>
          </a:prstGeom>
          <a:noFill/>
          <a:ln/>
        </p:spPr>
        <p:txBody>
          <a:bodyPr wrap="none" lIns="0" tIns="0" rIns="0" bIns="0" rtlCol="0" anchor="t"/>
          <a:lstStyle/>
          <a:p>
            <a:pPr marL="0" indent="0" algn="l">
              <a:lnSpc>
                <a:spcPct val="110000"/>
              </a:lnSpc>
              <a:buNone/>
            </a:pPr>
            <a:r>
              <a:rPr lang="en-US" sz="950" dirty="0">
                <a:solidFill>
                  <a:srgbClr val="2A2742"/>
                </a:solidFill>
                <a:latin typeface="Arimo" pitchFamily="34" charset="0"/>
                <a:ea typeface="Arimo" pitchFamily="34" charset="-122"/>
                <a:cs typeface="Arimo" pitchFamily="34" charset="-120"/>
              </a:rPr>
              <a:t>Attract private investments and international space-tech funding through joint venture shared laboratories and data-for-equity frameworks.</a:t>
            </a:r>
            <a:endParaRPr lang="en-US" sz="950" dirty="0">
              <a:latin typeface="Arimo" panose="020B0604020202020204" charset="0"/>
            </a:endParaRPr>
          </a:p>
        </p:txBody>
      </p:sp>
      <p:pic>
        <p:nvPicPr>
          <p:cNvPr id="20" name="Image 4"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61475" y="5523905"/>
            <a:ext cx="10868745" cy="737096"/>
          </a:xfrm>
          <a:prstGeom prst="rect">
            <a:avLst/>
          </a:prstGeom>
        </p:spPr>
      </p:pic>
      <p:sp>
        <p:nvSpPr>
          <p:cNvPr id="21" name="Text 14"/>
          <p:cNvSpPr/>
          <p:nvPr/>
        </p:nvSpPr>
        <p:spPr>
          <a:xfrm>
            <a:off x="824586" y="5777309"/>
            <a:ext cx="184245" cy="230287"/>
          </a:xfrm>
          <a:prstGeom prst="rect">
            <a:avLst/>
          </a:prstGeom>
          <a:noFill/>
          <a:ln/>
        </p:spPr>
        <p:txBody>
          <a:bodyPr wrap="none" lIns="0" tIns="0" rIns="0" bIns="0" rtlCol="0" anchor="ctr"/>
          <a:lstStyle/>
          <a:p>
            <a:pPr marL="0" indent="0" algn="ctr">
              <a:lnSpc>
                <a:spcPct val="100000"/>
              </a:lnSpc>
              <a:buNone/>
            </a:pPr>
            <a:r>
              <a:rPr lang="en-US" sz="1450" dirty="0">
                <a:solidFill>
                  <a:srgbClr val="2A2742"/>
                </a:solidFill>
                <a:latin typeface="Outfit ExtraBold" pitchFamily="34" charset="0"/>
                <a:ea typeface="Outfit ExtraBold" pitchFamily="34" charset="-122"/>
                <a:cs typeface="Outfit ExtraBold" pitchFamily="34" charset="-120"/>
              </a:rPr>
              <a:t>5</a:t>
            </a:r>
            <a:endParaRPr lang="en-US" sz="1450" dirty="0">
              <a:latin typeface="Arimo" panose="020B0604020202020204" charset="0"/>
            </a:endParaRPr>
          </a:p>
        </p:txBody>
      </p:sp>
      <p:sp>
        <p:nvSpPr>
          <p:cNvPr id="22" name="Text 15"/>
          <p:cNvSpPr/>
          <p:nvPr/>
        </p:nvSpPr>
        <p:spPr>
          <a:xfrm>
            <a:off x="1245363" y="5659438"/>
            <a:ext cx="10149328" cy="191988"/>
          </a:xfrm>
          <a:prstGeom prst="rect">
            <a:avLst/>
          </a:prstGeom>
          <a:noFill/>
          <a:ln/>
        </p:spPr>
        <p:txBody>
          <a:bodyPr wrap="none" lIns="0" tIns="0" rIns="0" bIns="0" rtlCol="0" anchor="t"/>
          <a:lstStyle/>
          <a:p>
            <a:pPr marL="0" indent="0" algn="l">
              <a:lnSpc>
                <a:spcPct val="104000"/>
              </a:lnSpc>
              <a:buNone/>
            </a:pPr>
            <a:r>
              <a:rPr lang="en-US" sz="1200" dirty="0">
                <a:solidFill>
                  <a:srgbClr val="2A2742"/>
                </a:solidFill>
                <a:latin typeface="Outfit ExtraBold" pitchFamily="34" charset="0"/>
                <a:ea typeface="Outfit ExtraBold" pitchFamily="34" charset="-122"/>
                <a:cs typeface="Outfit ExtraBold" pitchFamily="34" charset="-120"/>
              </a:rPr>
              <a:t>Build a High-Tier Space Science Cadre</a:t>
            </a:r>
            <a:endParaRPr lang="en-US" sz="1200" dirty="0">
              <a:latin typeface="Arimo" panose="020B0604020202020204" charset="0"/>
            </a:endParaRPr>
          </a:p>
        </p:txBody>
      </p:sp>
      <p:sp>
        <p:nvSpPr>
          <p:cNvPr id="23" name="Text 16"/>
          <p:cNvSpPr/>
          <p:nvPr/>
        </p:nvSpPr>
        <p:spPr>
          <a:xfrm>
            <a:off x="1245363" y="5899249"/>
            <a:ext cx="10149328" cy="162123"/>
          </a:xfrm>
          <a:prstGeom prst="rect">
            <a:avLst/>
          </a:prstGeom>
          <a:noFill/>
          <a:ln/>
        </p:spPr>
        <p:txBody>
          <a:bodyPr wrap="none" lIns="0" tIns="0" rIns="0" bIns="0" rtlCol="0" anchor="t"/>
          <a:lstStyle/>
          <a:p>
            <a:pPr marL="0" indent="0" algn="l">
              <a:lnSpc>
                <a:spcPct val="110000"/>
              </a:lnSpc>
              <a:buNone/>
            </a:pPr>
            <a:r>
              <a:rPr lang="en-US" sz="950" dirty="0">
                <a:solidFill>
                  <a:srgbClr val="2A2742"/>
                </a:solidFill>
                <a:latin typeface="Arimo" pitchFamily="34" charset="0"/>
                <a:ea typeface="Arimo" pitchFamily="34" charset="-122"/>
                <a:cs typeface="Arimo" pitchFamily="34" charset="-120"/>
              </a:rPr>
              <a:t>Establish deep technical talent pipelines in artificial intelligence, non-terrestrial cloud architecture, and space sciences through applied academic innovation hubs.</a:t>
            </a:r>
            <a:endParaRPr lang="en-US" sz="950" dirty="0">
              <a:latin typeface="Arimo" panose="020B0604020202020204" charset="0"/>
            </a:endParaRPr>
          </a:p>
        </p:txBody>
      </p:sp>
      <p:sp>
        <p:nvSpPr>
          <p:cNvPr id="24" name="Round Same Side Corner Rectangle 4">
            <a:extLst>
              <a:ext uri="{FF2B5EF4-FFF2-40B4-BE49-F238E27FC236}">
                <a16:creationId xmlns:a16="http://schemas.microsoft.com/office/drawing/2014/main" id="{D1CD0D69-F345-8EFE-9407-817546AA8BEB}"/>
              </a:ext>
            </a:extLst>
          </p:cNvPr>
          <p:cNvSpPr/>
          <p:nvPr/>
        </p:nvSpPr>
        <p:spPr>
          <a:xfrm rot="5400000">
            <a:off x="-344566" y="732162"/>
            <a:ext cx="740391" cy="76201"/>
          </a:xfrm>
          <a:prstGeom prst="round2SameRect">
            <a:avLst>
              <a:gd name="adj1" fmla="val 45834"/>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SA" sz="1800" b="0" i="0" u="none" strike="noStrike" kern="0" cap="none" spc="0" normalizeH="0" baseline="0" noProof="0" dirty="0">
              <a:ln>
                <a:noFill/>
              </a:ln>
              <a:solidFill>
                <a:srgbClr val="FFFFFF"/>
              </a:solidFill>
              <a:effectLst/>
              <a:uLnTx/>
              <a:uFillTx/>
              <a:latin typeface="Arimo" panose="020B0604020202020204" charset="0"/>
              <a:ea typeface="+mn-ea"/>
              <a:cs typeface="+mn-cs"/>
            </a:endParaRPr>
          </a:p>
        </p:txBody>
      </p:sp>
      <p:pic>
        <p:nvPicPr>
          <p:cNvPr id="25" name="Picture 24">
            <a:extLst>
              <a:ext uri="{FF2B5EF4-FFF2-40B4-BE49-F238E27FC236}">
                <a16:creationId xmlns:a16="http://schemas.microsoft.com/office/drawing/2014/main" id="{B447C1C9-6082-5AF9-4182-667029656D4A}"/>
              </a:ext>
            </a:extLst>
          </p:cNvPr>
          <p:cNvPicPr>
            <a:picLocks noChangeAspect="1"/>
          </p:cNvPicPr>
          <p:nvPr/>
        </p:nvPicPr>
        <p:blipFill>
          <a:blip r:embed="rId5"/>
          <a:srcRect r="62439"/>
          <a:stretch>
            <a:fillRect/>
          </a:stretch>
        </p:blipFill>
        <p:spPr>
          <a:xfrm>
            <a:off x="10847253" y="296123"/>
            <a:ext cx="718789" cy="861531"/>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3" y="592436"/>
            <a:ext cx="10869017" cy="479921"/>
          </a:xfrm>
          <a:prstGeom prst="rect">
            <a:avLst/>
          </a:prstGeom>
          <a:noFill/>
          <a:ln/>
        </p:spPr>
        <p:txBody>
          <a:bodyPr wrap="none" lIns="0" tIns="0" rIns="0" bIns="0" rtlCol="0" anchor="t"/>
          <a:lstStyle/>
          <a:p>
            <a:pPr defTabSz="1219170">
              <a:lnSpc>
                <a:spcPct val="104000"/>
              </a:lnSpc>
            </a:pPr>
            <a:r>
              <a:rPr lang="en-US" sz="3000" dirty="0">
                <a:solidFill>
                  <a:srgbClr val="231971"/>
                </a:solidFill>
                <a:latin typeface="Outfit ExtraBold" pitchFamily="34" charset="0"/>
                <a:ea typeface="Outfit ExtraBold" pitchFamily="34" charset="-122"/>
                <a:cs typeface="Outfit ExtraBold" pitchFamily="34" charset="-120"/>
              </a:rPr>
              <a:t>From Tasks to Outcomes: OKRs &amp; KPIs</a:t>
            </a:r>
            <a:endParaRPr lang="en-US" sz="3000" dirty="0">
              <a:solidFill>
                <a:prstClr val="black"/>
              </a:solidFill>
              <a:latin typeface="Arimo" panose="020B0604020202020204" charset="0"/>
            </a:endParaRPr>
          </a:p>
        </p:txBody>
      </p:sp>
      <p:sp>
        <p:nvSpPr>
          <p:cNvPr id="3" name="Text 1"/>
          <p:cNvSpPr/>
          <p:nvPr/>
        </p:nvSpPr>
        <p:spPr>
          <a:xfrm>
            <a:off x="661493" y="1321893"/>
            <a:ext cx="11478617" cy="222647"/>
          </a:xfrm>
          <a:prstGeom prst="rect">
            <a:avLst/>
          </a:prstGeom>
          <a:noFill/>
          <a:ln/>
        </p:spPr>
        <p:txBody>
          <a:bodyPr wrap="none" lIns="0" tIns="0" rIns="0" bIns="0" rtlCol="0" anchor="t"/>
          <a:lstStyle/>
          <a:p>
            <a:pPr defTabSz="1219170">
              <a:lnSpc>
                <a:spcPct val="121000"/>
              </a:lnSpc>
            </a:pPr>
            <a:r>
              <a:rPr lang="en-US" sz="1200" dirty="0">
                <a:solidFill>
                  <a:srgbClr val="2A2742"/>
                </a:solidFill>
                <a:latin typeface="Arimo" pitchFamily="34" charset="0"/>
                <a:ea typeface="Arimo" pitchFamily="34" charset="-122"/>
                <a:cs typeface="Arimo" pitchFamily="34" charset="-120"/>
              </a:rPr>
              <a:t>To shift organizational mindsets from task-based activity to outcome-based accountability, indicators are explicitly mapped to each core objective.</a:t>
            </a:r>
            <a:endParaRPr lang="en-US" sz="1200" dirty="0">
              <a:solidFill>
                <a:prstClr val="black"/>
              </a:solidFill>
              <a:latin typeface="Arimo" panose="020B0604020202020204" charset="0"/>
            </a:endParaRPr>
          </a:p>
        </p:txBody>
      </p:sp>
      <p:sp>
        <p:nvSpPr>
          <p:cNvPr id="4" name="Shape 2"/>
          <p:cNvSpPr/>
          <p:nvPr/>
        </p:nvSpPr>
        <p:spPr>
          <a:xfrm>
            <a:off x="661493" y="1684833"/>
            <a:ext cx="10869017" cy="4580731"/>
          </a:xfrm>
          <a:prstGeom prst="roundRect">
            <a:avLst>
              <a:gd name="adj" fmla="val 1408"/>
            </a:avLst>
          </a:prstGeom>
          <a:solidFill>
            <a:schemeClr val="bg1"/>
          </a:solidFill>
          <a:ln w="4763">
            <a:solidFill>
              <a:srgbClr val="000000">
                <a:alpha val="8000"/>
              </a:srgbClr>
            </a:solidFill>
            <a:prstDash val="solid"/>
          </a:ln>
        </p:spPr>
        <p:txBody>
          <a:bodyPr/>
          <a:lstStyle/>
          <a:p>
            <a:pPr defTabSz="1219170"/>
            <a:endParaRPr lang="en-GB" sz="2400" dirty="0">
              <a:solidFill>
                <a:prstClr val="black"/>
              </a:solidFill>
              <a:latin typeface="Arimo" panose="020B0604020202020204" charset="0"/>
            </a:endParaRPr>
          </a:p>
        </p:txBody>
      </p:sp>
      <p:sp>
        <p:nvSpPr>
          <p:cNvPr id="5" name="Shape 3"/>
          <p:cNvSpPr/>
          <p:nvPr/>
        </p:nvSpPr>
        <p:spPr>
          <a:xfrm>
            <a:off x="661493" y="2079329"/>
            <a:ext cx="10869017" cy="9599"/>
          </a:xfrm>
          <a:prstGeom prst="rect">
            <a:avLst/>
          </a:prstGeom>
          <a:solidFill>
            <a:srgbClr val="000000">
              <a:alpha val="8000"/>
            </a:srgbClr>
          </a:solidFill>
          <a:ln/>
        </p:spPr>
        <p:txBody>
          <a:bodyPr/>
          <a:lstStyle/>
          <a:p>
            <a:pPr defTabSz="1219170"/>
            <a:endParaRPr lang="en-GB" sz="2400" dirty="0">
              <a:solidFill>
                <a:prstClr val="black"/>
              </a:solidFill>
              <a:latin typeface="Arimo" panose="020B0604020202020204" charset="0"/>
            </a:endParaRPr>
          </a:p>
        </p:txBody>
      </p:sp>
      <p:sp>
        <p:nvSpPr>
          <p:cNvPr id="6" name="Shape 4"/>
          <p:cNvSpPr/>
          <p:nvPr/>
        </p:nvSpPr>
        <p:spPr>
          <a:xfrm>
            <a:off x="661493" y="2915941"/>
            <a:ext cx="10869017" cy="9599"/>
          </a:xfrm>
          <a:prstGeom prst="rect">
            <a:avLst/>
          </a:prstGeom>
          <a:solidFill>
            <a:srgbClr val="000000">
              <a:alpha val="8000"/>
            </a:srgbClr>
          </a:solidFill>
          <a:ln/>
        </p:spPr>
        <p:txBody>
          <a:bodyPr/>
          <a:lstStyle/>
          <a:p>
            <a:pPr defTabSz="1219170"/>
            <a:endParaRPr lang="en-GB" sz="2400" dirty="0">
              <a:solidFill>
                <a:prstClr val="black"/>
              </a:solidFill>
              <a:latin typeface="Arimo" panose="020B0604020202020204" charset="0"/>
            </a:endParaRPr>
          </a:p>
        </p:txBody>
      </p:sp>
      <p:sp>
        <p:nvSpPr>
          <p:cNvPr id="7" name="Shape 5"/>
          <p:cNvSpPr/>
          <p:nvPr/>
        </p:nvSpPr>
        <p:spPr>
          <a:xfrm>
            <a:off x="661493" y="3752553"/>
            <a:ext cx="10869017" cy="9599"/>
          </a:xfrm>
          <a:prstGeom prst="rect">
            <a:avLst/>
          </a:prstGeom>
          <a:solidFill>
            <a:srgbClr val="000000">
              <a:alpha val="8000"/>
            </a:srgbClr>
          </a:solidFill>
          <a:ln/>
        </p:spPr>
        <p:txBody>
          <a:bodyPr/>
          <a:lstStyle/>
          <a:p>
            <a:pPr defTabSz="1219170"/>
            <a:endParaRPr lang="en-GB" sz="2400" dirty="0">
              <a:solidFill>
                <a:prstClr val="black"/>
              </a:solidFill>
              <a:latin typeface="Arimo" panose="020B0604020202020204" charset="0"/>
            </a:endParaRPr>
          </a:p>
        </p:txBody>
      </p:sp>
      <p:sp>
        <p:nvSpPr>
          <p:cNvPr id="8" name="Shape 6"/>
          <p:cNvSpPr/>
          <p:nvPr/>
        </p:nvSpPr>
        <p:spPr>
          <a:xfrm>
            <a:off x="661493" y="4589166"/>
            <a:ext cx="10869017" cy="9599"/>
          </a:xfrm>
          <a:prstGeom prst="rect">
            <a:avLst/>
          </a:prstGeom>
          <a:solidFill>
            <a:srgbClr val="000000">
              <a:alpha val="8000"/>
            </a:srgbClr>
          </a:solidFill>
          <a:ln/>
        </p:spPr>
        <p:txBody>
          <a:bodyPr/>
          <a:lstStyle/>
          <a:p>
            <a:pPr defTabSz="1219170"/>
            <a:endParaRPr lang="en-GB" sz="2400" dirty="0">
              <a:solidFill>
                <a:prstClr val="black"/>
              </a:solidFill>
              <a:latin typeface="Arimo" panose="020B0604020202020204" charset="0"/>
            </a:endParaRPr>
          </a:p>
        </p:txBody>
      </p:sp>
      <p:sp>
        <p:nvSpPr>
          <p:cNvPr id="9" name="Shape 7"/>
          <p:cNvSpPr/>
          <p:nvPr/>
        </p:nvSpPr>
        <p:spPr>
          <a:xfrm>
            <a:off x="661493" y="5425778"/>
            <a:ext cx="10869017" cy="9599"/>
          </a:xfrm>
          <a:prstGeom prst="rect">
            <a:avLst/>
          </a:prstGeom>
          <a:solidFill>
            <a:srgbClr val="000000">
              <a:alpha val="8000"/>
            </a:srgbClr>
          </a:solidFill>
          <a:ln/>
        </p:spPr>
        <p:txBody>
          <a:bodyPr/>
          <a:lstStyle/>
          <a:p>
            <a:pPr defTabSz="1219170"/>
            <a:endParaRPr lang="en-GB" sz="2400" dirty="0">
              <a:solidFill>
                <a:prstClr val="black"/>
              </a:solidFill>
              <a:latin typeface="Arimo" panose="020B0604020202020204" charset="0"/>
            </a:endParaRPr>
          </a:p>
        </p:txBody>
      </p:sp>
      <p:sp>
        <p:nvSpPr>
          <p:cNvPr id="10" name="Text 8"/>
          <p:cNvSpPr/>
          <p:nvPr/>
        </p:nvSpPr>
        <p:spPr>
          <a:xfrm>
            <a:off x="821631" y="1772345"/>
            <a:ext cx="845344" cy="222647"/>
          </a:xfrm>
          <a:prstGeom prst="rect">
            <a:avLst/>
          </a:prstGeom>
          <a:noFill/>
          <a:ln/>
        </p:spPr>
        <p:txBody>
          <a:bodyPr wrap="none" lIns="0" tIns="0" rIns="0" bIns="0" rtlCol="0" anchor="t"/>
          <a:lstStyle/>
          <a:p>
            <a:pPr defTabSz="1219170">
              <a:lnSpc>
                <a:spcPct val="121000"/>
              </a:lnSpc>
            </a:pPr>
            <a:r>
              <a:rPr lang="en-US" sz="1200" b="1" dirty="0">
                <a:solidFill>
                  <a:srgbClr val="2A2742"/>
                </a:solidFill>
                <a:latin typeface="Arimo Bold" pitchFamily="34" charset="0"/>
                <a:ea typeface="Arimo Bold" pitchFamily="34" charset="-122"/>
                <a:cs typeface="Arimo Bold" pitchFamily="34" charset="-120"/>
              </a:rPr>
              <a:t>#</a:t>
            </a:r>
            <a:endParaRPr lang="en-US" sz="1200" dirty="0">
              <a:solidFill>
                <a:prstClr val="black"/>
              </a:solidFill>
              <a:latin typeface="Arimo" panose="020B0604020202020204" charset="0"/>
            </a:endParaRPr>
          </a:p>
        </p:txBody>
      </p:sp>
      <p:sp>
        <p:nvSpPr>
          <p:cNvPr id="11" name="Text 9"/>
          <p:cNvSpPr/>
          <p:nvPr/>
        </p:nvSpPr>
        <p:spPr>
          <a:xfrm>
            <a:off x="1248611" y="1772345"/>
            <a:ext cx="4427935" cy="222647"/>
          </a:xfrm>
          <a:prstGeom prst="rect">
            <a:avLst/>
          </a:prstGeom>
          <a:noFill/>
          <a:ln/>
        </p:spPr>
        <p:txBody>
          <a:bodyPr wrap="none" lIns="0" tIns="0" rIns="0" bIns="0" rtlCol="0" anchor="t"/>
          <a:lstStyle/>
          <a:p>
            <a:pPr defTabSz="1219170">
              <a:lnSpc>
                <a:spcPct val="121000"/>
              </a:lnSpc>
            </a:pPr>
            <a:r>
              <a:rPr lang="en-US" sz="1200" b="1" dirty="0">
                <a:solidFill>
                  <a:srgbClr val="2A2742"/>
                </a:solidFill>
                <a:latin typeface="Arimo Bold" pitchFamily="34" charset="0"/>
                <a:ea typeface="Arimo Bold" pitchFamily="34" charset="-122"/>
                <a:cs typeface="Arimo Bold" pitchFamily="34" charset="-120"/>
              </a:rPr>
              <a:t>Strategic Objective</a:t>
            </a:r>
            <a:endParaRPr lang="en-US" sz="1200" dirty="0">
              <a:solidFill>
                <a:prstClr val="black"/>
              </a:solidFill>
              <a:latin typeface="Arimo" panose="020B0604020202020204" charset="0"/>
            </a:endParaRPr>
          </a:p>
        </p:txBody>
      </p:sp>
      <p:sp>
        <p:nvSpPr>
          <p:cNvPr id="12" name="Text 10"/>
          <p:cNvSpPr/>
          <p:nvPr/>
        </p:nvSpPr>
        <p:spPr>
          <a:xfrm>
            <a:off x="4819997" y="1772345"/>
            <a:ext cx="4221186" cy="222647"/>
          </a:xfrm>
          <a:prstGeom prst="rect">
            <a:avLst/>
          </a:prstGeom>
          <a:noFill/>
          <a:ln/>
        </p:spPr>
        <p:txBody>
          <a:bodyPr wrap="none" lIns="0" tIns="0" rIns="0" bIns="0" rtlCol="0" anchor="t"/>
          <a:lstStyle/>
          <a:p>
            <a:pPr defTabSz="1219170">
              <a:lnSpc>
                <a:spcPct val="121000"/>
              </a:lnSpc>
            </a:pPr>
            <a:r>
              <a:rPr lang="en-US" sz="1200" b="1" dirty="0">
                <a:solidFill>
                  <a:srgbClr val="2A2742"/>
                </a:solidFill>
                <a:latin typeface="Arimo Bold" pitchFamily="34" charset="0"/>
                <a:ea typeface="Arimo Bold" pitchFamily="34" charset="-122"/>
                <a:cs typeface="Arimo Bold" pitchFamily="34" charset="-120"/>
              </a:rPr>
              <a:t>Key Result (OKR) Target 2030</a:t>
            </a:r>
            <a:endParaRPr lang="en-US" sz="1200" dirty="0">
              <a:solidFill>
                <a:prstClr val="black"/>
              </a:solidFill>
              <a:latin typeface="Arimo" panose="020B0604020202020204" charset="0"/>
            </a:endParaRPr>
          </a:p>
        </p:txBody>
      </p:sp>
      <p:sp>
        <p:nvSpPr>
          <p:cNvPr id="13" name="Text 11"/>
          <p:cNvSpPr/>
          <p:nvPr/>
        </p:nvSpPr>
        <p:spPr>
          <a:xfrm>
            <a:off x="8513860" y="1772345"/>
            <a:ext cx="3371804" cy="222647"/>
          </a:xfrm>
          <a:prstGeom prst="rect">
            <a:avLst/>
          </a:prstGeom>
          <a:noFill/>
          <a:ln/>
        </p:spPr>
        <p:txBody>
          <a:bodyPr wrap="none" lIns="0" tIns="0" rIns="0" bIns="0" rtlCol="0" anchor="t"/>
          <a:lstStyle/>
          <a:p>
            <a:pPr defTabSz="1219170">
              <a:lnSpc>
                <a:spcPct val="121000"/>
              </a:lnSpc>
            </a:pPr>
            <a:r>
              <a:rPr lang="en-US" sz="1200" b="1" dirty="0">
                <a:solidFill>
                  <a:srgbClr val="2A2742"/>
                </a:solidFill>
                <a:latin typeface="Arimo Bold" pitchFamily="34" charset="0"/>
                <a:ea typeface="Arimo Bold" pitchFamily="34" charset="-122"/>
                <a:cs typeface="Arimo Bold" pitchFamily="34" charset="-120"/>
              </a:rPr>
              <a:t>Key Performance Indicator (KPI)</a:t>
            </a:r>
            <a:endParaRPr lang="en-US" sz="1200" dirty="0">
              <a:solidFill>
                <a:prstClr val="black"/>
              </a:solidFill>
              <a:latin typeface="Arimo" panose="020B0604020202020204" charset="0"/>
            </a:endParaRPr>
          </a:p>
        </p:txBody>
      </p:sp>
      <p:sp>
        <p:nvSpPr>
          <p:cNvPr id="14" name="Text 12"/>
          <p:cNvSpPr/>
          <p:nvPr/>
        </p:nvSpPr>
        <p:spPr>
          <a:xfrm>
            <a:off x="821631" y="2163663"/>
            <a:ext cx="845344" cy="222647"/>
          </a:xfrm>
          <a:prstGeom prst="rect">
            <a:avLst/>
          </a:prstGeom>
          <a:noFill/>
          <a:ln/>
        </p:spPr>
        <p:txBody>
          <a:bodyPr wrap="none" lIns="0" tIns="0" rIns="0" bIns="0" rtlCol="0" anchor="t"/>
          <a:lstStyle/>
          <a:p>
            <a:pPr defTabSz="1219170">
              <a:lnSpc>
                <a:spcPct val="121000"/>
              </a:lnSpc>
            </a:pPr>
            <a:r>
              <a:rPr lang="en-US" sz="1200" dirty="0">
                <a:solidFill>
                  <a:srgbClr val="2A2742"/>
                </a:solidFill>
                <a:latin typeface="Arimo" pitchFamily="34" charset="0"/>
                <a:ea typeface="Arimo" pitchFamily="34" charset="-122"/>
                <a:cs typeface="Arimo" pitchFamily="34" charset="-120"/>
              </a:rPr>
              <a:t>1</a:t>
            </a:r>
            <a:endParaRPr lang="en-US" sz="1200" dirty="0">
              <a:solidFill>
                <a:prstClr val="black"/>
              </a:solidFill>
              <a:latin typeface="Arimo" panose="020B0604020202020204" charset="0"/>
            </a:endParaRPr>
          </a:p>
        </p:txBody>
      </p:sp>
      <p:sp>
        <p:nvSpPr>
          <p:cNvPr id="15" name="Text 13"/>
          <p:cNvSpPr/>
          <p:nvPr/>
        </p:nvSpPr>
        <p:spPr>
          <a:xfrm>
            <a:off x="1248612" y="2163663"/>
            <a:ext cx="3166964" cy="445293"/>
          </a:xfrm>
          <a:prstGeom prst="rect">
            <a:avLst/>
          </a:prstGeom>
          <a:noFill/>
          <a:ln/>
        </p:spPr>
        <p:txBody>
          <a:bodyPr wrap="square" lIns="0" tIns="0" rIns="0" bIns="0" rtlCol="0" anchor="t">
            <a:noAutofit/>
          </a:bodyPr>
          <a:lstStyle/>
          <a:p>
            <a:pPr defTabSz="1219170">
              <a:lnSpc>
                <a:spcPct val="121000"/>
              </a:lnSpc>
            </a:pPr>
            <a:r>
              <a:rPr lang="en-GB" sz="1400" dirty="0">
                <a:solidFill>
                  <a:schemeClr val="accent1"/>
                </a:solidFill>
                <a:latin typeface="Arimo" pitchFamily="34" charset="0"/>
                <a:ea typeface="Arimo" pitchFamily="34" charset="-122"/>
                <a:cs typeface="Arimo" pitchFamily="34" charset="-120"/>
              </a:rPr>
              <a:t>Transition to an Impact and Commercialization Operating Model</a:t>
            </a:r>
          </a:p>
        </p:txBody>
      </p:sp>
      <p:sp>
        <p:nvSpPr>
          <p:cNvPr id="16" name="Text 14"/>
          <p:cNvSpPr/>
          <p:nvPr/>
        </p:nvSpPr>
        <p:spPr>
          <a:xfrm>
            <a:off x="4819997" y="2163663"/>
            <a:ext cx="3539817" cy="667940"/>
          </a:xfrm>
          <a:prstGeom prst="rect">
            <a:avLst/>
          </a:prstGeom>
          <a:noFill/>
          <a:ln/>
        </p:spPr>
        <p:txBody>
          <a:bodyPr wrap="square" lIns="0" tIns="0" rIns="0" bIns="0" rtlCol="0" anchor="t">
            <a:normAutofit/>
          </a:bodyPr>
          <a:lstStyle/>
          <a:p>
            <a:pPr defTabSz="1219170">
              <a:lnSpc>
                <a:spcPct val="121000"/>
              </a:lnSpc>
            </a:pPr>
            <a:r>
              <a:rPr lang="en-US" sz="1200" dirty="0">
                <a:solidFill>
                  <a:srgbClr val="2A2742"/>
                </a:solidFill>
                <a:latin typeface="Arimo" pitchFamily="34" charset="0"/>
                <a:ea typeface="Arimo" pitchFamily="34" charset="-122"/>
                <a:cs typeface="Arimo" pitchFamily="34" charset="-120"/>
              </a:rPr>
              <a:t>Spin out or license at least 5 independent corporate space-tech entities via the ARC framework</a:t>
            </a:r>
            <a:endParaRPr lang="en-US" sz="1200" dirty="0">
              <a:solidFill>
                <a:prstClr val="black"/>
              </a:solidFill>
              <a:latin typeface="Arimo" panose="020B0604020202020204" charset="0"/>
            </a:endParaRPr>
          </a:p>
        </p:txBody>
      </p:sp>
      <p:sp>
        <p:nvSpPr>
          <p:cNvPr id="17" name="Text 15"/>
          <p:cNvSpPr/>
          <p:nvPr/>
        </p:nvSpPr>
        <p:spPr>
          <a:xfrm>
            <a:off x="8513860" y="2163663"/>
            <a:ext cx="2690434" cy="667940"/>
          </a:xfrm>
          <a:prstGeom prst="rect">
            <a:avLst/>
          </a:prstGeom>
          <a:noFill/>
          <a:ln/>
        </p:spPr>
        <p:txBody>
          <a:bodyPr wrap="square" lIns="0" tIns="0" rIns="0" bIns="0" rtlCol="0" anchor="t">
            <a:normAutofit/>
          </a:bodyPr>
          <a:lstStyle/>
          <a:p>
            <a:pPr defTabSz="1219170">
              <a:lnSpc>
                <a:spcPct val="121000"/>
              </a:lnSpc>
            </a:pPr>
            <a:r>
              <a:rPr lang="en-US" sz="1200" dirty="0">
                <a:solidFill>
                  <a:srgbClr val="2A2742"/>
                </a:solidFill>
                <a:latin typeface="Arimo" pitchFamily="34" charset="0"/>
                <a:ea typeface="Arimo" pitchFamily="34" charset="-122"/>
                <a:cs typeface="Arimo" pitchFamily="34" charset="-120"/>
              </a:rPr>
              <a:t>Number of active commercial patents transferred or licensed to industry</a:t>
            </a:r>
            <a:endParaRPr lang="en-US" sz="1200" dirty="0">
              <a:solidFill>
                <a:prstClr val="black"/>
              </a:solidFill>
              <a:latin typeface="Arimo" panose="020B0604020202020204" charset="0"/>
            </a:endParaRPr>
          </a:p>
        </p:txBody>
      </p:sp>
      <p:sp>
        <p:nvSpPr>
          <p:cNvPr id="18" name="Text 16"/>
          <p:cNvSpPr/>
          <p:nvPr/>
        </p:nvSpPr>
        <p:spPr>
          <a:xfrm>
            <a:off x="821631" y="3000277"/>
            <a:ext cx="845344" cy="222647"/>
          </a:xfrm>
          <a:prstGeom prst="rect">
            <a:avLst/>
          </a:prstGeom>
          <a:noFill/>
          <a:ln/>
        </p:spPr>
        <p:txBody>
          <a:bodyPr wrap="none" lIns="0" tIns="0" rIns="0" bIns="0" rtlCol="0" anchor="t"/>
          <a:lstStyle/>
          <a:p>
            <a:pPr defTabSz="1219170">
              <a:lnSpc>
                <a:spcPct val="121000"/>
              </a:lnSpc>
            </a:pPr>
            <a:r>
              <a:rPr lang="en-US" sz="1200" dirty="0">
                <a:solidFill>
                  <a:srgbClr val="2A2742"/>
                </a:solidFill>
                <a:latin typeface="Arimo" pitchFamily="34" charset="0"/>
                <a:ea typeface="Arimo" pitchFamily="34" charset="-122"/>
                <a:cs typeface="Arimo" pitchFamily="34" charset="-120"/>
              </a:rPr>
              <a:t>2</a:t>
            </a:r>
            <a:endParaRPr lang="en-US" sz="1200" dirty="0">
              <a:solidFill>
                <a:prstClr val="black"/>
              </a:solidFill>
              <a:latin typeface="Arimo" panose="020B0604020202020204" charset="0"/>
            </a:endParaRPr>
          </a:p>
        </p:txBody>
      </p:sp>
      <p:sp>
        <p:nvSpPr>
          <p:cNvPr id="19" name="Text 17"/>
          <p:cNvSpPr/>
          <p:nvPr/>
        </p:nvSpPr>
        <p:spPr>
          <a:xfrm>
            <a:off x="1248611" y="3000277"/>
            <a:ext cx="2756229" cy="232248"/>
          </a:xfrm>
          <a:prstGeom prst="rect">
            <a:avLst/>
          </a:prstGeom>
          <a:noFill/>
          <a:ln/>
        </p:spPr>
        <p:txBody>
          <a:bodyPr wrap="none" lIns="0" tIns="0" rIns="0" bIns="0" rtlCol="0" anchor="t"/>
          <a:lstStyle/>
          <a:p>
            <a:pPr defTabSz="1219170">
              <a:lnSpc>
                <a:spcPct val="121000"/>
              </a:lnSpc>
            </a:pPr>
            <a:r>
              <a:rPr lang="en-US" sz="1400" dirty="0">
                <a:solidFill>
                  <a:schemeClr val="accent1"/>
                </a:solidFill>
                <a:latin typeface="Arimo" pitchFamily="34" charset="0"/>
                <a:ea typeface="Arimo" pitchFamily="34" charset="-122"/>
                <a:cs typeface="Arimo" pitchFamily="34" charset="-120"/>
              </a:rPr>
              <a:t>Maximize and Monetize Data Assets</a:t>
            </a:r>
            <a:endParaRPr lang="en-US" sz="1400" dirty="0">
              <a:solidFill>
                <a:schemeClr val="accent1"/>
              </a:solidFill>
              <a:latin typeface="Arimo" panose="020B0604020202020204" charset="0"/>
            </a:endParaRPr>
          </a:p>
        </p:txBody>
      </p:sp>
      <p:sp>
        <p:nvSpPr>
          <p:cNvPr id="20" name="Text 18"/>
          <p:cNvSpPr/>
          <p:nvPr/>
        </p:nvSpPr>
        <p:spPr>
          <a:xfrm>
            <a:off x="4819997" y="3000277"/>
            <a:ext cx="3539817" cy="667940"/>
          </a:xfrm>
          <a:prstGeom prst="rect">
            <a:avLst/>
          </a:prstGeom>
          <a:noFill/>
          <a:ln/>
        </p:spPr>
        <p:txBody>
          <a:bodyPr wrap="square" lIns="0" tIns="0" rIns="0" bIns="0" rtlCol="0" anchor="t">
            <a:normAutofit/>
          </a:bodyPr>
          <a:lstStyle/>
          <a:p>
            <a:pPr defTabSz="1219170">
              <a:lnSpc>
                <a:spcPct val="121000"/>
              </a:lnSpc>
            </a:pPr>
            <a:r>
              <a:rPr lang="en-US" sz="1200" dirty="0">
                <a:solidFill>
                  <a:srgbClr val="2A2742"/>
                </a:solidFill>
                <a:latin typeface="Arimo" pitchFamily="34" charset="0"/>
                <a:ea typeface="Arimo" pitchFamily="34" charset="-122"/>
                <a:cs typeface="Arimo" pitchFamily="34" charset="-120"/>
              </a:rPr>
              <a:t>Generate 45% of total institutional revenue through subscription data APIs and dynamic twins</a:t>
            </a:r>
            <a:endParaRPr lang="en-US" sz="1200" dirty="0">
              <a:solidFill>
                <a:prstClr val="black"/>
              </a:solidFill>
              <a:latin typeface="Arimo" panose="020B0604020202020204" charset="0"/>
            </a:endParaRPr>
          </a:p>
        </p:txBody>
      </p:sp>
      <p:sp>
        <p:nvSpPr>
          <p:cNvPr id="21" name="Text 19"/>
          <p:cNvSpPr/>
          <p:nvPr/>
        </p:nvSpPr>
        <p:spPr>
          <a:xfrm>
            <a:off x="8513860" y="3000277"/>
            <a:ext cx="2690434" cy="667940"/>
          </a:xfrm>
          <a:prstGeom prst="rect">
            <a:avLst/>
          </a:prstGeom>
          <a:noFill/>
          <a:ln/>
        </p:spPr>
        <p:txBody>
          <a:bodyPr wrap="square" lIns="0" tIns="0" rIns="0" bIns="0" rtlCol="0" anchor="t">
            <a:normAutofit/>
          </a:bodyPr>
          <a:lstStyle/>
          <a:p>
            <a:pPr defTabSz="1219170">
              <a:lnSpc>
                <a:spcPct val="121000"/>
              </a:lnSpc>
            </a:pPr>
            <a:r>
              <a:rPr lang="en-US" sz="1200" dirty="0">
                <a:solidFill>
                  <a:srgbClr val="2A2742"/>
                </a:solidFill>
                <a:latin typeface="Arimo" pitchFamily="34" charset="0"/>
                <a:ea typeface="Arimo" pitchFamily="34" charset="-122"/>
                <a:cs typeface="Arimo" pitchFamily="34" charset="-120"/>
              </a:rPr>
              <a:t>Number of active enterprise API subscriber channels (Civil &amp; Defense)</a:t>
            </a:r>
            <a:endParaRPr lang="en-US" sz="1200" dirty="0">
              <a:solidFill>
                <a:prstClr val="black"/>
              </a:solidFill>
              <a:latin typeface="Arimo" panose="020B0604020202020204" charset="0"/>
            </a:endParaRPr>
          </a:p>
        </p:txBody>
      </p:sp>
      <p:sp>
        <p:nvSpPr>
          <p:cNvPr id="22" name="Text 20"/>
          <p:cNvSpPr/>
          <p:nvPr/>
        </p:nvSpPr>
        <p:spPr>
          <a:xfrm>
            <a:off x="821631" y="3836889"/>
            <a:ext cx="845344" cy="222647"/>
          </a:xfrm>
          <a:prstGeom prst="rect">
            <a:avLst/>
          </a:prstGeom>
          <a:noFill/>
          <a:ln/>
        </p:spPr>
        <p:txBody>
          <a:bodyPr wrap="none" lIns="0" tIns="0" rIns="0" bIns="0" rtlCol="0" anchor="t"/>
          <a:lstStyle/>
          <a:p>
            <a:pPr defTabSz="1219170">
              <a:lnSpc>
                <a:spcPct val="121000"/>
              </a:lnSpc>
            </a:pPr>
            <a:r>
              <a:rPr lang="en-US" sz="1200" dirty="0">
                <a:solidFill>
                  <a:srgbClr val="2A2742"/>
                </a:solidFill>
                <a:latin typeface="Arimo" pitchFamily="34" charset="0"/>
                <a:ea typeface="Arimo" pitchFamily="34" charset="-122"/>
                <a:cs typeface="Arimo" pitchFamily="34" charset="-120"/>
              </a:rPr>
              <a:t>3</a:t>
            </a:r>
            <a:endParaRPr lang="en-US" sz="1200" dirty="0">
              <a:solidFill>
                <a:prstClr val="black"/>
              </a:solidFill>
              <a:latin typeface="Arimo" panose="020B0604020202020204" charset="0"/>
            </a:endParaRPr>
          </a:p>
        </p:txBody>
      </p:sp>
      <p:sp>
        <p:nvSpPr>
          <p:cNvPr id="23" name="Text 21"/>
          <p:cNvSpPr/>
          <p:nvPr/>
        </p:nvSpPr>
        <p:spPr>
          <a:xfrm>
            <a:off x="1248611" y="3836889"/>
            <a:ext cx="2756229" cy="232248"/>
          </a:xfrm>
          <a:prstGeom prst="rect">
            <a:avLst/>
          </a:prstGeom>
          <a:noFill/>
          <a:ln/>
        </p:spPr>
        <p:txBody>
          <a:bodyPr wrap="none" lIns="0" tIns="0" rIns="0" bIns="0" rtlCol="0" anchor="t"/>
          <a:lstStyle/>
          <a:p>
            <a:pPr defTabSz="1219170">
              <a:lnSpc>
                <a:spcPct val="121000"/>
              </a:lnSpc>
            </a:pPr>
            <a:r>
              <a:rPr lang="en-US" sz="1400" dirty="0">
                <a:solidFill>
                  <a:schemeClr val="accent1"/>
                </a:solidFill>
                <a:latin typeface="Arimo" pitchFamily="34" charset="0"/>
                <a:ea typeface="Arimo" pitchFamily="34" charset="-122"/>
                <a:cs typeface="Arimo" pitchFamily="34" charset="-120"/>
              </a:rPr>
              <a:t>Localize Strategic Dual-Use Technologies</a:t>
            </a:r>
            <a:endParaRPr lang="en-US" sz="1400" dirty="0">
              <a:solidFill>
                <a:schemeClr val="accent1"/>
              </a:solidFill>
              <a:latin typeface="Arimo" panose="020B0604020202020204" charset="0"/>
            </a:endParaRPr>
          </a:p>
        </p:txBody>
      </p:sp>
      <p:sp>
        <p:nvSpPr>
          <p:cNvPr id="24" name="Text 22"/>
          <p:cNvSpPr/>
          <p:nvPr/>
        </p:nvSpPr>
        <p:spPr>
          <a:xfrm>
            <a:off x="4819997" y="3836889"/>
            <a:ext cx="3539817" cy="667940"/>
          </a:xfrm>
          <a:prstGeom prst="rect">
            <a:avLst/>
          </a:prstGeom>
          <a:noFill/>
          <a:ln/>
        </p:spPr>
        <p:txBody>
          <a:bodyPr wrap="square" lIns="0" tIns="0" rIns="0" bIns="0" rtlCol="0" anchor="t">
            <a:normAutofit/>
          </a:bodyPr>
          <a:lstStyle/>
          <a:p>
            <a:pPr defTabSz="1219170">
              <a:lnSpc>
                <a:spcPct val="121000"/>
              </a:lnSpc>
            </a:pPr>
            <a:r>
              <a:rPr lang="en-US" sz="1200" dirty="0">
                <a:solidFill>
                  <a:srgbClr val="2A2742"/>
                </a:solidFill>
                <a:latin typeface="Arimo" pitchFamily="34" charset="0"/>
                <a:ea typeface="Arimo" pitchFamily="34" charset="-122"/>
                <a:cs typeface="Arimo" pitchFamily="34" charset="-120"/>
              </a:rPr>
              <a:t>Achieve 60% domestic content sourcing on specialized micro-satellite buses and INS frames</a:t>
            </a:r>
            <a:endParaRPr lang="en-US" sz="1200" dirty="0">
              <a:solidFill>
                <a:prstClr val="black"/>
              </a:solidFill>
              <a:latin typeface="Arimo" panose="020B0604020202020204" charset="0"/>
            </a:endParaRPr>
          </a:p>
        </p:txBody>
      </p:sp>
      <p:sp>
        <p:nvSpPr>
          <p:cNvPr id="25" name="Text 23"/>
          <p:cNvSpPr/>
          <p:nvPr/>
        </p:nvSpPr>
        <p:spPr>
          <a:xfrm>
            <a:off x="8513860" y="3836889"/>
            <a:ext cx="2690434" cy="667940"/>
          </a:xfrm>
          <a:prstGeom prst="rect">
            <a:avLst/>
          </a:prstGeom>
          <a:noFill/>
          <a:ln/>
        </p:spPr>
        <p:txBody>
          <a:bodyPr wrap="square" lIns="0" tIns="0" rIns="0" bIns="0" rtlCol="0" anchor="t">
            <a:normAutofit/>
          </a:bodyPr>
          <a:lstStyle/>
          <a:p>
            <a:pPr defTabSz="1219170">
              <a:lnSpc>
                <a:spcPct val="121000"/>
              </a:lnSpc>
            </a:pPr>
            <a:r>
              <a:rPr lang="en-US" sz="1200" dirty="0">
                <a:solidFill>
                  <a:srgbClr val="2A2742"/>
                </a:solidFill>
                <a:latin typeface="Arimo" pitchFamily="34" charset="0"/>
                <a:ea typeface="Arimo" pitchFamily="34" charset="-122"/>
                <a:cs typeface="Arimo" pitchFamily="34" charset="-120"/>
              </a:rPr>
              <a:t>Percentage of localized aerospace manufacturing components produced in-house</a:t>
            </a:r>
            <a:endParaRPr lang="en-US" sz="1200" dirty="0">
              <a:solidFill>
                <a:prstClr val="black"/>
              </a:solidFill>
              <a:latin typeface="Arimo" panose="020B0604020202020204" charset="0"/>
            </a:endParaRPr>
          </a:p>
        </p:txBody>
      </p:sp>
      <p:sp>
        <p:nvSpPr>
          <p:cNvPr id="26" name="Text 24"/>
          <p:cNvSpPr/>
          <p:nvPr/>
        </p:nvSpPr>
        <p:spPr>
          <a:xfrm>
            <a:off x="821631" y="4673502"/>
            <a:ext cx="845344" cy="222647"/>
          </a:xfrm>
          <a:prstGeom prst="rect">
            <a:avLst/>
          </a:prstGeom>
          <a:noFill/>
          <a:ln/>
        </p:spPr>
        <p:txBody>
          <a:bodyPr wrap="none" lIns="0" tIns="0" rIns="0" bIns="0" rtlCol="0" anchor="t"/>
          <a:lstStyle/>
          <a:p>
            <a:pPr defTabSz="1219170">
              <a:lnSpc>
                <a:spcPct val="121000"/>
              </a:lnSpc>
            </a:pPr>
            <a:r>
              <a:rPr lang="en-US" sz="1200" dirty="0">
                <a:solidFill>
                  <a:srgbClr val="2A2742"/>
                </a:solidFill>
                <a:latin typeface="Arimo" pitchFamily="34" charset="0"/>
                <a:ea typeface="Arimo" pitchFamily="34" charset="-122"/>
                <a:cs typeface="Arimo" pitchFamily="34" charset="-120"/>
              </a:rPr>
              <a:t>4</a:t>
            </a:r>
            <a:endParaRPr lang="en-US" sz="1200" dirty="0">
              <a:solidFill>
                <a:prstClr val="black"/>
              </a:solidFill>
              <a:latin typeface="Arimo" panose="020B0604020202020204" charset="0"/>
            </a:endParaRPr>
          </a:p>
        </p:txBody>
      </p:sp>
      <p:sp>
        <p:nvSpPr>
          <p:cNvPr id="27" name="Text 25"/>
          <p:cNvSpPr/>
          <p:nvPr/>
        </p:nvSpPr>
        <p:spPr>
          <a:xfrm>
            <a:off x="1248611" y="4673502"/>
            <a:ext cx="2756229" cy="232248"/>
          </a:xfrm>
          <a:prstGeom prst="rect">
            <a:avLst/>
          </a:prstGeom>
          <a:noFill/>
          <a:ln/>
        </p:spPr>
        <p:txBody>
          <a:bodyPr wrap="none" lIns="0" tIns="0" rIns="0" bIns="0" rtlCol="0" anchor="t"/>
          <a:lstStyle/>
          <a:p>
            <a:pPr defTabSz="1219170">
              <a:lnSpc>
                <a:spcPct val="121000"/>
              </a:lnSpc>
            </a:pPr>
            <a:r>
              <a:rPr lang="en-US" sz="1400" dirty="0">
                <a:solidFill>
                  <a:schemeClr val="accent1"/>
                </a:solidFill>
                <a:latin typeface="Arimo" pitchFamily="34" charset="0"/>
                <a:ea typeface="Arimo" pitchFamily="34" charset="-122"/>
                <a:cs typeface="Arimo" pitchFamily="34" charset="-120"/>
              </a:rPr>
              <a:t>Adopt Public-Private Partnerships (PPP)</a:t>
            </a:r>
            <a:endParaRPr lang="en-US" sz="1400" dirty="0">
              <a:solidFill>
                <a:schemeClr val="accent1"/>
              </a:solidFill>
              <a:latin typeface="Arimo" panose="020B0604020202020204" charset="0"/>
            </a:endParaRPr>
          </a:p>
        </p:txBody>
      </p:sp>
      <p:sp>
        <p:nvSpPr>
          <p:cNvPr id="28" name="Text 26"/>
          <p:cNvSpPr/>
          <p:nvPr/>
        </p:nvSpPr>
        <p:spPr>
          <a:xfrm>
            <a:off x="4819997" y="4673502"/>
            <a:ext cx="3539817" cy="667940"/>
          </a:xfrm>
          <a:prstGeom prst="rect">
            <a:avLst/>
          </a:prstGeom>
          <a:noFill/>
          <a:ln/>
        </p:spPr>
        <p:txBody>
          <a:bodyPr wrap="square" lIns="0" tIns="0" rIns="0" bIns="0" rtlCol="0" anchor="t">
            <a:normAutofit/>
          </a:bodyPr>
          <a:lstStyle/>
          <a:p>
            <a:pPr defTabSz="1219170">
              <a:lnSpc>
                <a:spcPct val="121000"/>
              </a:lnSpc>
            </a:pPr>
            <a:r>
              <a:rPr lang="en-US" sz="1200" dirty="0">
                <a:solidFill>
                  <a:srgbClr val="2A2742"/>
                </a:solidFill>
                <a:latin typeface="Arimo" pitchFamily="34" charset="0"/>
                <a:ea typeface="Arimo" pitchFamily="34" charset="-122"/>
                <a:cs typeface="Arimo" pitchFamily="34" charset="-120"/>
              </a:rPr>
              <a:t>Secure a minimum of 80M SAR in private, non-governmental co-investment matching funds</a:t>
            </a:r>
            <a:endParaRPr lang="en-US" sz="1200" dirty="0">
              <a:solidFill>
                <a:prstClr val="black"/>
              </a:solidFill>
              <a:latin typeface="Arimo" panose="020B0604020202020204" charset="0"/>
            </a:endParaRPr>
          </a:p>
        </p:txBody>
      </p:sp>
      <p:sp>
        <p:nvSpPr>
          <p:cNvPr id="29" name="Text 27"/>
          <p:cNvSpPr/>
          <p:nvPr/>
        </p:nvSpPr>
        <p:spPr>
          <a:xfrm>
            <a:off x="8513860" y="4673502"/>
            <a:ext cx="2690434" cy="667940"/>
          </a:xfrm>
          <a:prstGeom prst="rect">
            <a:avLst/>
          </a:prstGeom>
          <a:noFill/>
          <a:ln/>
        </p:spPr>
        <p:txBody>
          <a:bodyPr wrap="square" lIns="0" tIns="0" rIns="0" bIns="0" rtlCol="0" anchor="t">
            <a:normAutofit/>
          </a:bodyPr>
          <a:lstStyle/>
          <a:p>
            <a:pPr defTabSz="1219170">
              <a:lnSpc>
                <a:spcPct val="121000"/>
              </a:lnSpc>
            </a:pPr>
            <a:r>
              <a:rPr lang="en-US" sz="1200" dirty="0">
                <a:solidFill>
                  <a:srgbClr val="2A2742"/>
                </a:solidFill>
                <a:latin typeface="Arimo" pitchFamily="34" charset="0"/>
                <a:ea typeface="Arimo" pitchFamily="34" charset="-122"/>
                <a:cs typeface="Arimo" pitchFamily="34" charset="-120"/>
              </a:rPr>
              <a:t>Value of private capital injected via shared laboratory and data-for-equity frameworks</a:t>
            </a:r>
            <a:endParaRPr lang="en-US" sz="1200" dirty="0">
              <a:solidFill>
                <a:prstClr val="black"/>
              </a:solidFill>
              <a:latin typeface="Arimo" panose="020B0604020202020204" charset="0"/>
            </a:endParaRPr>
          </a:p>
        </p:txBody>
      </p:sp>
      <p:sp>
        <p:nvSpPr>
          <p:cNvPr id="30" name="Text 28"/>
          <p:cNvSpPr/>
          <p:nvPr/>
        </p:nvSpPr>
        <p:spPr>
          <a:xfrm>
            <a:off x="821631" y="5510114"/>
            <a:ext cx="845344" cy="222647"/>
          </a:xfrm>
          <a:prstGeom prst="rect">
            <a:avLst/>
          </a:prstGeom>
          <a:noFill/>
          <a:ln/>
        </p:spPr>
        <p:txBody>
          <a:bodyPr wrap="none" lIns="0" tIns="0" rIns="0" bIns="0" rtlCol="0" anchor="t"/>
          <a:lstStyle/>
          <a:p>
            <a:pPr defTabSz="1219170">
              <a:lnSpc>
                <a:spcPct val="121000"/>
              </a:lnSpc>
            </a:pPr>
            <a:r>
              <a:rPr lang="en-US" sz="1200" dirty="0">
                <a:solidFill>
                  <a:srgbClr val="2A2742"/>
                </a:solidFill>
                <a:latin typeface="Arimo" pitchFamily="34" charset="0"/>
                <a:ea typeface="Arimo" pitchFamily="34" charset="-122"/>
                <a:cs typeface="Arimo" pitchFamily="34" charset="-120"/>
              </a:rPr>
              <a:t>5</a:t>
            </a:r>
            <a:endParaRPr lang="en-US" sz="1200" dirty="0">
              <a:solidFill>
                <a:prstClr val="black"/>
              </a:solidFill>
              <a:latin typeface="Arimo" panose="020B0604020202020204" charset="0"/>
            </a:endParaRPr>
          </a:p>
        </p:txBody>
      </p:sp>
      <p:sp>
        <p:nvSpPr>
          <p:cNvPr id="31" name="Text 29"/>
          <p:cNvSpPr/>
          <p:nvPr/>
        </p:nvSpPr>
        <p:spPr>
          <a:xfrm>
            <a:off x="1248611" y="5510114"/>
            <a:ext cx="2756229" cy="232248"/>
          </a:xfrm>
          <a:prstGeom prst="rect">
            <a:avLst/>
          </a:prstGeom>
          <a:noFill/>
          <a:ln/>
        </p:spPr>
        <p:txBody>
          <a:bodyPr wrap="none" lIns="0" tIns="0" rIns="0" bIns="0" rtlCol="0" anchor="t"/>
          <a:lstStyle/>
          <a:p>
            <a:pPr defTabSz="1219170">
              <a:lnSpc>
                <a:spcPct val="121000"/>
              </a:lnSpc>
            </a:pPr>
            <a:r>
              <a:rPr lang="en-US" sz="1400" dirty="0">
                <a:solidFill>
                  <a:schemeClr val="accent1"/>
                </a:solidFill>
                <a:latin typeface="Arimo" pitchFamily="34" charset="0"/>
                <a:ea typeface="Arimo" pitchFamily="34" charset="-122"/>
                <a:cs typeface="Arimo" pitchFamily="34" charset="-120"/>
              </a:rPr>
              <a:t>Build a High-Tier Space Science Cadre</a:t>
            </a:r>
            <a:endParaRPr lang="en-US" sz="1400" dirty="0">
              <a:solidFill>
                <a:schemeClr val="accent1"/>
              </a:solidFill>
              <a:latin typeface="Arimo" panose="020B0604020202020204" charset="0"/>
            </a:endParaRPr>
          </a:p>
        </p:txBody>
      </p:sp>
      <p:sp>
        <p:nvSpPr>
          <p:cNvPr id="32" name="Text 30"/>
          <p:cNvSpPr/>
          <p:nvPr/>
        </p:nvSpPr>
        <p:spPr>
          <a:xfrm>
            <a:off x="4819997" y="5510114"/>
            <a:ext cx="3539817" cy="667940"/>
          </a:xfrm>
          <a:prstGeom prst="rect">
            <a:avLst/>
          </a:prstGeom>
          <a:noFill/>
          <a:ln/>
        </p:spPr>
        <p:txBody>
          <a:bodyPr wrap="square" lIns="0" tIns="0" rIns="0" bIns="0" rtlCol="0" anchor="t">
            <a:normAutofit/>
          </a:bodyPr>
          <a:lstStyle/>
          <a:p>
            <a:pPr defTabSz="1219170">
              <a:lnSpc>
                <a:spcPct val="121000"/>
              </a:lnSpc>
            </a:pPr>
            <a:r>
              <a:rPr lang="en-US" sz="1200" dirty="0">
                <a:solidFill>
                  <a:srgbClr val="2A2742"/>
                </a:solidFill>
                <a:latin typeface="Arimo" pitchFamily="34" charset="0"/>
                <a:ea typeface="Arimo" pitchFamily="34" charset="-122"/>
                <a:cs typeface="Arimo" pitchFamily="34" charset="-120"/>
              </a:rPr>
              <a:t>Train and certify 500+ national spatial data scientists, remote sensing engineers, and tour guides</a:t>
            </a:r>
            <a:endParaRPr lang="en-US" sz="1200" dirty="0">
              <a:solidFill>
                <a:prstClr val="black"/>
              </a:solidFill>
              <a:latin typeface="Arimo" panose="020B0604020202020204" charset="0"/>
            </a:endParaRPr>
          </a:p>
        </p:txBody>
      </p:sp>
      <p:sp>
        <p:nvSpPr>
          <p:cNvPr id="33" name="Text 31"/>
          <p:cNvSpPr/>
          <p:nvPr/>
        </p:nvSpPr>
        <p:spPr>
          <a:xfrm>
            <a:off x="8513860" y="5510114"/>
            <a:ext cx="2690434" cy="667940"/>
          </a:xfrm>
          <a:prstGeom prst="rect">
            <a:avLst/>
          </a:prstGeom>
          <a:noFill/>
          <a:ln/>
        </p:spPr>
        <p:txBody>
          <a:bodyPr wrap="square" lIns="0" tIns="0" rIns="0" bIns="0" rtlCol="0" anchor="t">
            <a:normAutofit/>
          </a:bodyPr>
          <a:lstStyle/>
          <a:p>
            <a:pPr defTabSz="1219170">
              <a:lnSpc>
                <a:spcPct val="121000"/>
              </a:lnSpc>
            </a:pPr>
            <a:r>
              <a:rPr lang="en-US" sz="1200" dirty="0">
                <a:solidFill>
                  <a:srgbClr val="2A2742"/>
                </a:solidFill>
                <a:latin typeface="Arimo" pitchFamily="34" charset="0"/>
                <a:ea typeface="Arimo" pitchFamily="34" charset="-122"/>
                <a:cs typeface="Arimo" pitchFamily="34" charset="-120"/>
              </a:rPr>
              <a:t>Percentage reduction in identified deep technical AI and space law capability gaps</a:t>
            </a:r>
            <a:endParaRPr lang="en-US" sz="1200" dirty="0">
              <a:solidFill>
                <a:prstClr val="black"/>
              </a:solidFill>
              <a:latin typeface="Arimo" panose="020B0604020202020204" charset="0"/>
            </a:endParaRPr>
          </a:p>
        </p:txBody>
      </p:sp>
      <p:sp>
        <p:nvSpPr>
          <p:cNvPr id="34" name="Round Same Side Corner Rectangle 4">
            <a:extLst>
              <a:ext uri="{FF2B5EF4-FFF2-40B4-BE49-F238E27FC236}">
                <a16:creationId xmlns:a16="http://schemas.microsoft.com/office/drawing/2014/main" id="{DA0FE72F-5876-5FB6-51A9-3163243E9FEA}"/>
              </a:ext>
            </a:extLst>
          </p:cNvPr>
          <p:cNvSpPr/>
          <p:nvPr/>
        </p:nvSpPr>
        <p:spPr>
          <a:xfrm rot="5400000">
            <a:off x="-344566" y="720586"/>
            <a:ext cx="740391" cy="76201"/>
          </a:xfrm>
          <a:prstGeom prst="round2SameRect">
            <a:avLst>
              <a:gd name="adj1" fmla="val 45834"/>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SA" sz="1800" b="0" i="0" u="none" strike="noStrike" kern="0" cap="none" spc="0" normalizeH="0" baseline="0" noProof="0" dirty="0">
              <a:ln>
                <a:noFill/>
              </a:ln>
              <a:solidFill>
                <a:srgbClr val="FFFFFF"/>
              </a:solidFill>
              <a:effectLst/>
              <a:uLnTx/>
              <a:uFillTx/>
              <a:latin typeface="Arimo" panose="020B0604020202020204" charset="0"/>
              <a:ea typeface="+mn-ea"/>
              <a:cs typeface="+mn-cs"/>
            </a:endParaRPr>
          </a:p>
        </p:txBody>
      </p:sp>
      <p:pic>
        <p:nvPicPr>
          <p:cNvPr id="35" name="Picture 34">
            <a:extLst>
              <a:ext uri="{FF2B5EF4-FFF2-40B4-BE49-F238E27FC236}">
                <a16:creationId xmlns:a16="http://schemas.microsoft.com/office/drawing/2014/main" id="{19C4842E-1196-1FAC-CE52-D57DF8432B3C}"/>
              </a:ext>
            </a:extLst>
          </p:cNvPr>
          <p:cNvPicPr>
            <a:picLocks noChangeAspect="1"/>
          </p:cNvPicPr>
          <p:nvPr/>
        </p:nvPicPr>
        <p:blipFill>
          <a:blip r:embed="rId3"/>
          <a:srcRect r="62439"/>
          <a:stretch>
            <a:fillRect/>
          </a:stretch>
        </p:blipFill>
        <p:spPr>
          <a:xfrm>
            <a:off x="10847253" y="284547"/>
            <a:ext cx="718789" cy="861531"/>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1C50"/>
        </a:solidFill>
        <a:effectLst/>
      </p:bgPr>
    </p:bg>
    <p:spTree>
      <p:nvGrpSpPr>
        <p:cNvPr id="1" name="">
          <a:extLst>
            <a:ext uri="{FF2B5EF4-FFF2-40B4-BE49-F238E27FC236}">
              <a16:creationId xmlns:a16="http://schemas.microsoft.com/office/drawing/2014/main" id="{2BC21217-051A-F09C-83B1-CD010CCD23B5}"/>
            </a:ext>
          </a:extLst>
        </p:cNvPr>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E0BBA080-474D-8CA6-9D95-3B6163D98578}"/>
              </a:ext>
            </a:extLst>
          </p:cNvPr>
          <p:cNvPicPr>
            <a:picLocks noGrp="1" noChangeAspect="1"/>
          </p:cNvPicPr>
          <p:nvPr>
            <p:ph type="pic" sz="quarter" idx="37"/>
          </p:nvPr>
        </p:nvPicPr>
        <p:blipFill>
          <a:blip r:embed="rId2"/>
          <a:srcRect l="14830" r="14830"/>
          <a:stretch/>
        </p:blipFill>
        <p:spPr>
          <a:xfrm>
            <a:off x="3615159" y="-17931"/>
            <a:ext cx="8576841" cy="6858000"/>
          </a:xfrm>
          <a:prstGeom prst="rect">
            <a:avLst/>
          </a:prstGeom>
          <a:solidFill>
            <a:srgbClr val="E7E6E6">
              <a:lumMod val="75000"/>
            </a:srgbClr>
          </a:solidFill>
        </p:spPr>
      </p:pic>
      <p:sp>
        <p:nvSpPr>
          <p:cNvPr id="14" name="Rectangle 13">
            <a:extLst>
              <a:ext uri="{FF2B5EF4-FFF2-40B4-BE49-F238E27FC236}">
                <a16:creationId xmlns:a16="http://schemas.microsoft.com/office/drawing/2014/main" id="{366BAF12-4393-DB1A-A8AC-6B59E3AA5643}"/>
              </a:ext>
            </a:extLst>
          </p:cNvPr>
          <p:cNvSpPr/>
          <p:nvPr/>
        </p:nvSpPr>
        <p:spPr>
          <a:xfrm>
            <a:off x="26099" y="-17931"/>
            <a:ext cx="5135888" cy="6858000"/>
          </a:xfrm>
          <a:prstGeom prst="rect">
            <a:avLst/>
          </a:prstGeom>
          <a:gradFill>
            <a:gsLst>
              <a:gs pos="100000">
                <a:srgbClr val="141A60">
                  <a:alpha val="56000"/>
                </a:srgbClr>
              </a:gs>
              <a:gs pos="71000">
                <a:srgbClr val="141A60"/>
              </a:gs>
            </a:gsLst>
            <a:lin ang="0" scaled="1"/>
          </a:gradFill>
          <a:ln>
            <a:gradFill flip="none" rotWithShape="1">
              <a:gsLst>
                <a:gs pos="100000">
                  <a:srgbClr val="141A60"/>
                </a:gs>
                <a:gs pos="0">
                  <a:srgbClr val="141A6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1"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rimo" panose="020B0604020202020204" charset="0"/>
              <a:ea typeface="+mn-ea"/>
              <a:cs typeface="+mn-cs"/>
            </a:endParaRPr>
          </a:p>
        </p:txBody>
      </p:sp>
      <p:sp>
        <p:nvSpPr>
          <p:cNvPr id="7" name="Text Placeholder 6">
            <a:extLst>
              <a:ext uri="{FF2B5EF4-FFF2-40B4-BE49-F238E27FC236}">
                <a16:creationId xmlns:a16="http://schemas.microsoft.com/office/drawing/2014/main" id="{9ACCD2E9-7D83-5CF9-1D80-DE6B5F580F7A}"/>
              </a:ext>
            </a:extLst>
          </p:cNvPr>
          <p:cNvSpPr>
            <a:spLocks noGrp="1"/>
          </p:cNvSpPr>
          <p:nvPr>
            <p:ph type="body" sz="quarter" idx="12"/>
          </p:nvPr>
        </p:nvSpPr>
        <p:spPr>
          <a:xfrm>
            <a:off x="431535" y="876844"/>
            <a:ext cx="2470151" cy="1432156"/>
          </a:xfrm>
        </p:spPr>
        <p:txBody>
          <a:bodyPr>
            <a:normAutofit/>
          </a:bodyPr>
          <a:lstStyle/>
          <a:p>
            <a:pPr rtl="1" fontAlgn="auto">
              <a:spcAft>
                <a:spcPts val="0"/>
              </a:spcAft>
              <a:defRPr/>
            </a:pPr>
            <a:r>
              <a:rPr kumimoji="0" lang="en-GB" sz="11500" b="1" i="0" u="none" strike="noStrike" kern="1200" cap="none" spc="0" normalizeH="0" baseline="0" noProof="0" dirty="0">
                <a:ln>
                  <a:noFill/>
                </a:ln>
                <a:solidFill>
                  <a:srgbClr val="FFFFFF"/>
                </a:solidFill>
                <a:effectLst/>
                <a:uLnTx/>
                <a:uFillTx/>
                <a:latin typeface="Outfit ExtraBold" panose="020B0604020202020204" charset="0"/>
                <a:ea typeface="+mj-ea"/>
                <a:cs typeface="Frutiger LT Arabic 45 Light" pitchFamily="2" charset="-78"/>
              </a:rPr>
              <a:t>02</a:t>
            </a:r>
            <a:endParaRPr lang="en-ID" sz="23900" dirty="0">
              <a:solidFill>
                <a:srgbClr val="EBEBEB"/>
              </a:solidFill>
              <a:latin typeface="Outfit ExtraBold" panose="020B0604020202020204" charset="0"/>
            </a:endParaRPr>
          </a:p>
        </p:txBody>
      </p:sp>
      <p:sp>
        <p:nvSpPr>
          <p:cNvPr id="2" name="TextBox 1">
            <a:extLst>
              <a:ext uri="{FF2B5EF4-FFF2-40B4-BE49-F238E27FC236}">
                <a16:creationId xmlns:a16="http://schemas.microsoft.com/office/drawing/2014/main" id="{316B21FA-ABD1-84FE-AD34-EA0A176D9547}"/>
              </a:ext>
            </a:extLst>
          </p:cNvPr>
          <p:cNvSpPr txBox="1"/>
          <p:nvPr/>
        </p:nvSpPr>
        <p:spPr>
          <a:xfrm>
            <a:off x="431535" y="1999540"/>
            <a:ext cx="5135888" cy="3078479"/>
          </a:xfrm>
          <a:prstGeom prst="rect">
            <a:avLst/>
          </a:prstGeom>
          <a:noFill/>
        </p:spPr>
        <p:txBody>
          <a:bodyPr wrap="square" lIns="0" tIns="0" rIns="0" bIns="0" numCol="1" spcCol="64008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Outfit ExtraBold" panose="020B0604020202020204" charset="0"/>
                <a:ea typeface="Inter SemiBold" panose="02000503000000020004" pitchFamily="2" charset="0"/>
                <a:cs typeface="+mn-cs"/>
              </a:rPr>
              <a:t>Strategic Alignment &amp; National Labs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prstClr val="white"/>
              </a:solidFill>
              <a:effectLst/>
              <a:uLnTx/>
              <a:uFillTx/>
              <a:latin typeface="Arimo" panose="020B0604020202020204" charset="0"/>
              <a:ea typeface="Arimo" panose="020B0604020202020204" charset="0"/>
              <a:cs typeface="Arimo" panose="020B0604020202020204" charset="0"/>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Arimo" panose="020B0604020202020204" charset="0"/>
                <a:ea typeface="Arimo" panose="020B0604020202020204" charset="0"/>
                <a:cs typeface="Arimo" panose="020B0604020202020204" charset="0"/>
              </a:rPr>
              <a:t>Multi-Agency Strategic Alignment Matrix</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Arimo" panose="020B0604020202020204" charset="0"/>
                <a:ea typeface="Arimo" panose="020B0604020202020204" charset="0"/>
                <a:cs typeface="Arimo" panose="020B0604020202020204" charset="0"/>
              </a:rPr>
              <a:t>National Transformation Model</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Arimo" panose="020B0604020202020204" charset="0"/>
                <a:ea typeface="Arimo" panose="020B0604020202020204" charset="0"/>
                <a:cs typeface="Arimo" panose="020B0604020202020204" charset="0"/>
              </a:rPr>
              <a:t>NEOL</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Arimo" panose="020B0604020202020204" charset="0"/>
                <a:ea typeface="Arimo" panose="020B0604020202020204" charset="0"/>
                <a:cs typeface="Arimo" panose="020B0604020202020204" charset="0"/>
              </a:rPr>
              <a:t>NGSL</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Arimo" panose="020B0604020202020204" charset="0"/>
                <a:ea typeface="Arimo" panose="020B0604020202020204" charset="0"/>
                <a:cs typeface="Arimo" panose="020B0604020202020204" charset="0"/>
              </a:rPr>
              <a:t>NAOL</a:t>
            </a:r>
          </a:p>
        </p:txBody>
      </p:sp>
      <p:pic>
        <p:nvPicPr>
          <p:cNvPr id="3" name="Picture 2" descr="Text&#10;&#10;Description automatically generated">
            <a:extLst>
              <a:ext uri="{FF2B5EF4-FFF2-40B4-BE49-F238E27FC236}">
                <a16:creationId xmlns:a16="http://schemas.microsoft.com/office/drawing/2014/main" id="{9D14DDE6-D5D1-3957-CD5B-4751E4410C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1316" y="170005"/>
            <a:ext cx="2300515" cy="1006475"/>
          </a:xfrm>
          <a:prstGeom prst="rect">
            <a:avLst/>
          </a:prstGeom>
        </p:spPr>
      </p:pic>
    </p:spTree>
    <p:extLst>
      <p:ext uri="{BB962C8B-B14F-4D97-AF65-F5344CB8AC3E}">
        <p14:creationId xmlns:p14="http://schemas.microsoft.com/office/powerpoint/2010/main" val="310233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15117-9A94-F38A-A763-C42A29667E64}"/>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895E39EB-50D1-F766-D860-A81B2DA17535}"/>
              </a:ext>
            </a:extLst>
          </p:cNvPr>
          <p:cNvSpPr/>
          <p:nvPr/>
        </p:nvSpPr>
        <p:spPr>
          <a:xfrm>
            <a:off x="661493" y="590153"/>
            <a:ext cx="10869017" cy="359867"/>
          </a:xfrm>
          <a:prstGeom prst="rect">
            <a:avLst/>
          </a:prstGeom>
          <a:noFill/>
          <a:ln/>
        </p:spPr>
        <p:txBody>
          <a:bodyPr wrap="none" lIns="0" tIns="0" rIns="0" bIns="0" rtlCol="0" anchor="t"/>
          <a:lstStyle/>
          <a:p>
            <a:pPr defTabSz="1219170">
              <a:lnSpc>
                <a:spcPct val="104000"/>
              </a:lnSpc>
            </a:pPr>
            <a:r>
              <a:rPr lang="en-US" sz="2267" dirty="0">
                <a:solidFill>
                  <a:srgbClr val="231971"/>
                </a:solidFill>
                <a:latin typeface="Outfit ExtraBold" pitchFamily="34" charset="0"/>
                <a:ea typeface="Outfit ExtraBold" pitchFamily="34" charset="-122"/>
                <a:cs typeface="Outfit ExtraBold" pitchFamily="34" charset="-120"/>
              </a:rPr>
              <a:t>Comprehensive Multi-Agency Strategic Alignment Matrix</a:t>
            </a:r>
            <a:endParaRPr lang="en-US" sz="2267" dirty="0">
              <a:solidFill>
                <a:prstClr val="black"/>
              </a:solidFill>
              <a:latin typeface="Arimo" panose="020B0604020202020204" charset="0"/>
            </a:endParaRPr>
          </a:p>
        </p:txBody>
      </p:sp>
      <p:sp>
        <p:nvSpPr>
          <p:cNvPr id="3" name="Text 1">
            <a:extLst>
              <a:ext uri="{FF2B5EF4-FFF2-40B4-BE49-F238E27FC236}">
                <a16:creationId xmlns:a16="http://schemas.microsoft.com/office/drawing/2014/main" id="{1E15AD16-8D28-287C-ED7B-C2955CE2956D}"/>
              </a:ext>
            </a:extLst>
          </p:cNvPr>
          <p:cNvSpPr/>
          <p:nvPr/>
        </p:nvSpPr>
        <p:spPr>
          <a:xfrm>
            <a:off x="661493" y="1090316"/>
            <a:ext cx="10869017" cy="470443"/>
          </a:xfrm>
          <a:prstGeom prst="rect">
            <a:avLst/>
          </a:prstGeom>
          <a:noFill/>
          <a:ln/>
        </p:spPr>
        <p:txBody>
          <a:bodyPr wrap="square" lIns="0" tIns="0" rIns="0" bIns="0" rtlCol="0" anchor="t">
            <a:noAutofit/>
          </a:bodyPr>
          <a:lstStyle/>
          <a:p>
            <a:pPr defTabSz="1219170">
              <a:lnSpc>
                <a:spcPct val="107000"/>
              </a:lnSpc>
            </a:pPr>
            <a:r>
              <a:rPr lang="en-US" sz="1200" dirty="0">
                <a:solidFill>
                  <a:srgbClr val="2A2742"/>
                </a:solidFill>
                <a:latin typeface="Arimo" pitchFamily="34" charset="0"/>
                <a:ea typeface="Arimo" pitchFamily="34" charset="-122"/>
                <a:cs typeface="Arimo" pitchFamily="34" charset="-120"/>
              </a:rPr>
              <a:t>To unlock national funding channels, avoid wasteful asset duplication, and firmly secure institutional buy-in, IESS goals must align precisely with the mandates of key civil, military, and regulatory stakeholders.</a:t>
            </a:r>
            <a:endParaRPr lang="en-US" sz="1200" dirty="0">
              <a:solidFill>
                <a:prstClr val="black"/>
              </a:solidFill>
              <a:latin typeface="Arimo" panose="020B0604020202020204" charset="0"/>
            </a:endParaRPr>
          </a:p>
        </p:txBody>
      </p:sp>
      <p:sp>
        <p:nvSpPr>
          <p:cNvPr id="4" name="Shape 2">
            <a:extLst>
              <a:ext uri="{FF2B5EF4-FFF2-40B4-BE49-F238E27FC236}">
                <a16:creationId xmlns:a16="http://schemas.microsoft.com/office/drawing/2014/main" id="{13E9EFB6-1362-A680-4D0F-17228F91EB81}"/>
              </a:ext>
            </a:extLst>
          </p:cNvPr>
          <p:cNvSpPr/>
          <p:nvPr/>
        </p:nvSpPr>
        <p:spPr>
          <a:xfrm>
            <a:off x="661493" y="1613974"/>
            <a:ext cx="10869017" cy="4775251"/>
          </a:xfrm>
          <a:prstGeom prst="roundRect">
            <a:avLst>
              <a:gd name="adj" fmla="val 977"/>
            </a:avLst>
          </a:prstGeom>
          <a:solidFill>
            <a:schemeClr val="bg1"/>
          </a:solidFill>
          <a:ln w="4763">
            <a:solidFill>
              <a:srgbClr val="000000">
                <a:alpha val="8000"/>
              </a:srgbClr>
            </a:solidFill>
            <a:prstDash val="solid"/>
          </a:ln>
        </p:spPr>
        <p:txBody>
          <a:bodyPr/>
          <a:lstStyle/>
          <a:p>
            <a:pPr defTabSz="1219170"/>
            <a:endParaRPr lang="en-GB" sz="3200" dirty="0">
              <a:solidFill>
                <a:prstClr val="black"/>
              </a:solidFill>
              <a:latin typeface="Arimo" panose="020B0604020202020204" charset="0"/>
            </a:endParaRPr>
          </a:p>
        </p:txBody>
      </p:sp>
      <p:sp>
        <p:nvSpPr>
          <p:cNvPr id="53" name="Rectangle 52">
            <a:extLst>
              <a:ext uri="{FF2B5EF4-FFF2-40B4-BE49-F238E27FC236}">
                <a16:creationId xmlns:a16="http://schemas.microsoft.com/office/drawing/2014/main" id="{0ED927C0-D718-861B-2258-F5CD75CA5E2B}"/>
              </a:ext>
            </a:extLst>
          </p:cNvPr>
          <p:cNvSpPr/>
          <p:nvPr/>
        </p:nvSpPr>
        <p:spPr>
          <a:xfrm>
            <a:off x="6032878" y="1613974"/>
            <a:ext cx="5497632" cy="4767214"/>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bg1"/>
              </a:solidFill>
              <a:latin typeface="Arimo" panose="020B0604020202020204" charset="0"/>
            </a:endParaRPr>
          </a:p>
        </p:txBody>
      </p:sp>
      <p:sp>
        <p:nvSpPr>
          <p:cNvPr id="52" name="Rectangle 51">
            <a:extLst>
              <a:ext uri="{FF2B5EF4-FFF2-40B4-BE49-F238E27FC236}">
                <a16:creationId xmlns:a16="http://schemas.microsoft.com/office/drawing/2014/main" id="{1E97CD0B-8E67-3D8C-6076-3F02F324AA91}"/>
              </a:ext>
            </a:extLst>
          </p:cNvPr>
          <p:cNvSpPr/>
          <p:nvPr/>
        </p:nvSpPr>
        <p:spPr>
          <a:xfrm>
            <a:off x="661490" y="1613974"/>
            <a:ext cx="2171303" cy="476721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bg1"/>
              </a:solidFill>
              <a:latin typeface="Arimo" panose="020B0604020202020204" charset="0"/>
            </a:endParaRPr>
          </a:p>
        </p:txBody>
      </p:sp>
      <p:sp>
        <p:nvSpPr>
          <p:cNvPr id="5" name="Shape 3">
            <a:extLst>
              <a:ext uri="{FF2B5EF4-FFF2-40B4-BE49-F238E27FC236}">
                <a16:creationId xmlns:a16="http://schemas.microsoft.com/office/drawing/2014/main" id="{BB4FFC69-CCAC-05AE-579F-C5DB1419F9FE}"/>
              </a:ext>
            </a:extLst>
          </p:cNvPr>
          <p:cNvSpPr/>
          <p:nvPr/>
        </p:nvSpPr>
        <p:spPr>
          <a:xfrm>
            <a:off x="661493" y="1898210"/>
            <a:ext cx="10869017" cy="8037"/>
          </a:xfrm>
          <a:prstGeom prst="rect">
            <a:avLst/>
          </a:prstGeom>
          <a:solidFill>
            <a:srgbClr val="000000">
              <a:alpha val="8000"/>
            </a:srgbClr>
          </a:solidFill>
          <a:ln/>
        </p:spPr>
        <p:txBody>
          <a:bodyPr/>
          <a:lstStyle/>
          <a:p>
            <a:pPr defTabSz="1219170"/>
            <a:endParaRPr lang="en-GB" sz="3200" dirty="0">
              <a:solidFill>
                <a:prstClr val="black"/>
              </a:solidFill>
              <a:latin typeface="Arimo" panose="020B0604020202020204" charset="0"/>
            </a:endParaRPr>
          </a:p>
        </p:txBody>
      </p:sp>
      <p:grpSp>
        <p:nvGrpSpPr>
          <p:cNvPr id="54" name="Group 53">
            <a:extLst>
              <a:ext uri="{FF2B5EF4-FFF2-40B4-BE49-F238E27FC236}">
                <a16:creationId xmlns:a16="http://schemas.microsoft.com/office/drawing/2014/main" id="{E98895A4-79A0-D074-043A-9C3E24131F18}"/>
              </a:ext>
            </a:extLst>
          </p:cNvPr>
          <p:cNvGrpSpPr/>
          <p:nvPr/>
        </p:nvGrpSpPr>
        <p:grpSpPr>
          <a:xfrm>
            <a:off x="661493" y="2543889"/>
            <a:ext cx="10869017" cy="3158010"/>
            <a:chOff x="661493" y="2123083"/>
            <a:chExt cx="10869017" cy="3000747"/>
          </a:xfrm>
        </p:grpSpPr>
        <p:sp>
          <p:nvSpPr>
            <p:cNvPr id="10" name="Shape 8">
              <a:extLst>
                <a:ext uri="{FF2B5EF4-FFF2-40B4-BE49-F238E27FC236}">
                  <a16:creationId xmlns:a16="http://schemas.microsoft.com/office/drawing/2014/main" id="{2BBD7BFE-CF8A-7D0A-BD9D-425891544824}"/>
                </a:ext>
              </a:extLst>
            </p:cNvPr>
            <p:cNvSpPr/>
            <p:nvPr/>
          </p:nvSpPr>
          <p:spPr>
            <a:xfrm>
              <a:off x="661493" y="2123083"/>
              <a:ext cx="10869017" cy="7199"/>
            </a:xfrm>
            <a:prstGeom prst="rect">
              <a:avLst/>
            </a:prstGeom>
            <a:solidFill>
              <a:srgbClr val="000000">
                <a:alpha val="8000"/>
              </a:srgbClr>
            </a:solidFill>
            <a:ln/>
          </p:spPr>
          <p:txBody>
            <a:bodyPr/>
            <a:lstStyle/>
            <a:p>
              <a:pPr defTabSz="1219170"/>
              <a:endParaRPr lang="en-GB" sz="3200" dirty="0">
                <a:solidFill>
                  <a:prstClr val="black"/>
                </a:solidFill>
                <a:latin typeface="Arimo" panose="020B0604020202020204" charset="0"/>
              </a:endParaRPr>
            </a:p>
          </p:txBody>
        </p:sp>
        <p:sp>
          <p:nvSpPr>
            <p:cNvPr id="11" name="Shape 9">
              <a:extLst>
                <a:ext uri="{FF2B5EF4-FFF2-40B4-BE49-F238E27FC236}">
                  <a16:creationId xmlns:a16="http://schemas.microsoft.com/office/drawing/2014/main" id="{A0BEB482-33DE-D34D-D304-BD8BBD36950C}"/>
                </a:ext>
              </a:extLst>
            </p:cNvPr>
            <p:cNvSpPr/>
            <p:nvPr/>
          </p:nvSpPr>
          <p:spPr>
            <a:xfrm>
              <a:off x="661493" y="2871470"/>
              <a:ext cx="10869017" cy="7199"/>
            </a:xfrm>
            <a:prstGeom prst="rect">
              <a:avLst/>
            </a:prstGeom>
            <a:solidFill>
              <a:srgbClr val="000000">
                <a:alpha val="8000"/>
              </a:srgbClr>
            </a:solidFill>
            <a:ln/>
          </p:spPr>
          <p:txBody>
            <a:bodyPr/>
            <a:lstStyle/>
            <a:p>
              <a:pPr defTabSz="1219170"/>
              <a:endParaRPr lang="en-GB" sz="3200" dirty="0">
                <a:solidFill>
                  <a:prstClr val="black"/>
                </a:solidFill>
                <a:latin typeface="Arimo" panose="020B0604020202020204" charset="0"/>
              </a:endParaRPr>
            </a:p>
          </p:txBody>
        </p:sp>
        <p:sp>
          <p:nvSpPr>
            <p:cNvPr id="12" name="Shape 10">
              <a:extLst>
                <a:ext uri="{FF2B5EF4-FFF2-40B4-BE49-F238E27FC236}">
                  <a16:creationId xmlns:a16="http://schemas.microsoft.com/office/drawing/2014/main" id="{6AC7DFB9-25B5-773E-423A-78800C2B4D57}"/>
                </a:ext>
              </a:extLst>
            </p:cNvPr>
            <p:cNvSpPr/>
            <p:nvPr/>
          </p:nvSpPr>
          <p:spPr>
            <a:xfrm>
              <a:off x="661493" y="3619857"/>
              <a:ext cx="10869017" cy="7199"/>
            </a:xfrm>
            <a:prstGeom prst="rect">
              <a:avLst/>
            </a:prstGeom>
            <a:solidFill>
              <a:srgbClr val="000000">
                <a:alpha val="8000"/>
              </a:srgbClr>
            </a:solidFill>
            <a:ln/>
          </p:spPr>
          <p:txBody>
            <a:bodyPr/>
            <a:lstStyle/>
            <a:p>
              <a:pPr defTabSz="1219170"/>
              <a:endParaRPr lang="en-GB" sz="3200" dirty="0">
                <a:solidFill>
                  <a:prstClr val="black"/>
                </a:solidFill>
                <a:latin typeface="Arimo" panose="020B0604020202020204" charset="0"/>
              </a:endParaRPr>
            </a:p>
          </p:txBody>
        </p:sp>
        <p:sp>
          <p:nvSpPr>
            <p:cNvPr id="13" name="Shape 11">
              <a:extLst>
                <a:ext uri="{FF2B5EF4-FFF2-40B4-BE49-F238E27FC236}">
                  <a16:creationId xmlns:a16="http://schemas.microsoft.com/office/drawing/2014/main" id="{580D20E9-409C-B005-7299-2FFE3526F588}"/>
                </a:ext>
              </a:extLst>
            </p:cNvPr>
            <p:cNvSpPr/>
            <p:nvPr/>
          </p:nvSpPr>
          <p:spPr>
            <a:xfrm>
              <a:off x="661493" y="4368244"/>
              <a:ext cx="10869017" cy="7199"/>
            </a:xfrm>
            <a:prstGeom prst="rect">
              <a:avLst/>
            </a:prstGeom>
            <a:solidFill>
              <a:srgbClr val="000000">
                <a:alpha val="8000"/>
              </a:srgbClr>
            </a:solidFill>
            <a:ln/>
          </p:spPr>
          <p:txBody>
            <a:bodyPr/>
            <a:lstStyle/>
            <a:p>
              <a:pPr defTabSz="1219170"/>
              <a:endParaRPr lang="en-GB" sz="3200" dirty="0">
                <a:solidFill>
                  <a:prstClr val="black"/>
                </a:solidFill>
                <a:latin typeface="Arimo" panose="020B0604020202020204" charset="0"/>
              </a:endParaRPr>
            </a:p>
          </p:txBody>
        </p:sp>
        <p:sp>
          <p:nvSpPr>
            <p:cNvPr id="14" name="Shape 12">
              <a:extLst>
                <a:ext uri="{FF2B5EF4-FFF2-40B4-BE49-F238E27FC236}">
                  <a16:creationId xmlns:a16="http://schemas.microsoft.com/office/drawing/2014/main" id="{60899549-F33D-8895-1740-B4E43E92FF85}"/>
                </a:ext>
              </a:extLst>
            </p:cNvPr>
            <p:cNvSpPr/>
            <p:nvPr/>
          </p:nvSpPr>
          <p:spPr>
            <a:xfrm>
              <a:off x="661493" y="5116631"/>
              <a:ext cx="10869017" cy="7199"/>
            </a:xfrm>
            <a:prstGeom prst="rect">
              <a:avLst/>
            </a:prstGeom>
            <a:solidFill>
              <a:srgbClr val="000000">
                <a:alpha val="8000"/>
              </a:srgbClr>
            </a:solidFill>
            <a:ln/>
          </p:spPr>
          <p:txBody>
            <a:bodyPr/>
            <a:lstStyle/>
            <a:p>
              <a:pPr defTabSz="1219170"/>
              <a:endParaRPr lang="en-GB" sz="3200" dirty="0">
                <a:solidFill>
                  <a:prstClr val="black"/>
                </a:solidFill>
                <a:latin typeface="Arimo" panose="020B0604020202020204" charset="0"/>
              </a:endParaRPr>
            </a:p>
          </p:txBody>
        </p:sp>
      </p:grpSp>
      <p:sp>
        <p:nvSpPr>
          <p:cNvPr id="17" name="Text 15">
            <a:extLst>
              <a:ext uri="{FF2B5EF4-FFF2-40B4-BE49-F238E27FC236}">
                <a16:creationId xmlns:a16="http://schemas.microsoft.com/office/drawing/2014/main" id="{11BF5CE2-5315-3CFB-4131-CF7EC088D0AF}"/>
              </a:ext>
            </a:extLst>
          </p:cNvPr>
          <p:cNvSpPr/>
          <p:nvPr/>
        </p:nvSpPr>
        <p:spPr>
          <a:xfrm>
            <a:off x="2954239" y="1675120"/>
            <a:ext cx="3636268" cy="165491"/>
          </a:xfrm>
          <a:prstGeom prst="rect">
            <a:avLst/>
          </a:prstGeom>
          <a:noFill/>
          <a:ln/>
        </p:spPr>
        <p:txBody>
          <a:bodyPr wrap="none" lIns="0" tIns="0" rIns="0" bIns="0" rtlCol="0" anchor="t"/>
          <a:lstStyle/>
          <a:p>
            <a:pPr defTabSz="1219170">
              <a:lnSpc>
                <a:spcPct val="107000"/>
              </a:lnSpc>
            </a:pPr>
            <a:r>
              <a:rPr lang="en-US" sz="1200" b="1" dirty="0">
                <a:solidFill>
                  <a:srgbClr val="2A2742"/>
                </a:solidFill>
                <a:latin typeface="Arimo Bold" pitchFamily="34" charset="0"/>
                <a:ea typeface="Arimo Bold" pitchFamily="34" charset="-122"/>
                <a:cs typeface="Arimo Bold" pitchFamily="34" charset="-120"/>
              </a:rPr>
              <a:t>Core Priority/Need Aligned with IESS</a:t>
            </a:r>
            <a:endParaRPr lang="en-US" sz="1200" dirty="0">
              <a:solidFill>
                <a:prstClr val="black"/>
              </a:solidFill>
              <a:latin typeface="Arimo" panose="020B0604020202020204" charset="0"/>
            </a:endParaRPr>
          </a:p>
        </p:txBody>
      </p:sp>
      <p:sp>
        <p:nvSpPr>
          <p:cNvPr id="18" name="Text 16">
            <a:extLst>
              <a:ext uri="{FF2B5EF4-FFF2-40B4-BE49-F238E27FC236}">
                <a16:creationId xmlns:a16="http://schemas.microsoft.com/office/drawing/2014/main" id="{497B5343-9F88-CF31-1396-2A2FA441883E}"/>
              </a:ext>
            </a:extLst>
          </p:cNvPr>
          <p:cNvSpPr/>
          <p:nvPr/>
        </p:nvSpPr>
        <p:spPr>
          <a:xfrm>
            <a:off x="6211093" y="1675120"/>
            <a:ext cx="5807571" cy="165491"/>
          </a:xfrm>
          <a:prstGeom prst="rect">
            <a:avLst/>
          </a:prstGeom>
          <a:noFill/>
          <a:ln/>
        </p:spPr>
        <p:txBody>
          <a:bodyPr wrap="none" lIns="0" tIns="0" rIns="0" bIns="0" rtlCol="0" anchor="t"/>
          <a:lstStyle/>
          <a:p>
            <a:pPr defTabSz="1219170">
              <a:lnSpc>
                <a:spcPct val="107000"/>
              </a:lnSpc>
            </a:pPr>
            <a:r>
              <a:rPr lang="en-US" sz="1200" b="1" dirty="0">
                <a:solidFill>
                  <a:srgbClr val="2A2742"/>
                </a:solidFill>
                <a:latin typeface="Arimo Bold" pitchFamily="34" charset="0"/>
                <a:ea typeface="Arimo Bold" pitchFamily="34" charset="-122"/>
                <a:cs typeface="Arimo Bold" pitchFamily="34" charset="-120"/>
              </a:rPr>
              <a:t>Specific Interoperability &amp; Strategic Action Mechanisms</a:t>
            </a:r>
            <a:endParaRPr lang="en-US" sz="1200" dirty="0">
              <a:solidFill>
                <a:prstClr val="black"/>
              </a:solidFill>
              <a:latin typeface="Arimo" panose="020B0604020202020204" charset="0"/>
            </a:endParaRPr>
          </a:p>
        </p:txBody>
      </p:sp>
      <p:sp>
        <p:nvSpPr>
          <p:cNvPr id="16" name="Text 14">
            <a:extLst>
              <a:ext uri="{FF2B5EF4-FFF2-40B4-BE49-F238E27FC236}">
                <a16:creationId xmlns:a16="http://schemas.microsoft.com/office/drawing/2014/main" id="{A305B78C-F79D-3A89-C5AE-7E9F6AA8535B}"/>
              </a:ext>
            </a:extLst>
          </p:cNvPr>
          <p:cNvSpPr/>
          <p:nvPr/>
        </p:nvSpPr>
        <p:spPr>
          <a:xfrm>
            <a:off x="783035" y="1675120"/>
            <a:ext cx="2550616" cy="165491"/>
          </a:xfrm>
          <a:prstGeom prst="rect">
            <a:avLst/>
          </a:prstGeom>
          <a:noFill/>
          <a:ln/>
        </p:spPr>
        <p:txBody>
          <a:bodyPr wrap="none" lIns="0" tIns="0" rIns="0" bIns="0" rtlCol="0" anchor="t"/>
          <a:lstStyle/>
          <a:p>
            <a:pPr defTabSz="1219170">
              <a:lnSpc>
                <a:spcPct val="107000"/>
              </a:lnSpc>
            </a:pPr>
            <a:r>
              <a:rPr lang="en-US" sz="1200" b="1" dirty="0">
                <a:solidFill>
                  <a:schemeClr val="bg1"/>
                </a:solidFill>
                <a:latin typeface="Arimo Bold" pitchFamily="34" charset="0"/>
                <a:ea typeface="Arimo Bold" pitchFamily="34" charset="-122"/>
                <a:cs typeface="Arimo Bold" pitchFamily="34" charset="-120"/>
              </a:rPr>
              <a:t>Stakeholder / Agency</a:t>
            </a:r>
            <a:endParaRPr lang="en-US" sz="1200" dirty="0">
              <a:solidFill>
                <a:schemeClr val="bg1"/>
              </a:solidFill>
              <a:latin typeface="Arimo" panose="020B0604020202020204" charset="0"/>
            </a:endParaRPr>
          </a:p>
        </p:txBody>
      </p:sp>
      <p:sp>
        <p:nvSpPr>
          <p:cNvPr id="6" name="Text 18">
            <a:extLst>
              <a:ext uri="{FF2B5EF4-FFF2-40B4-BE49-F238E27FC236}">
                <a16:creationId xmlns:a16="http://schemas.microsoft.com/office/drawing/2014/main" id="{CB56F578-2061-4D68-61F0-A1E8AC0A1E39}"/>
              </a:ext>
            </a:extLst>
          </p:cNvPr>
          <p:cNvSpPr/>
          <p:nvPr/>
        </p:nvSpPr>
        <p:spPr>
          <a:xfrm>
            <a:off x="2954239" y="1955812"/>
            <a:ext cx="3026668" cy="330981"/>
          </a:xfrm>
          <a:prstGeom prst="rect">
            <a:avLst/>
          </a:prstGeom>
          <a:noFill/>
          <a:ln/>
        </p:spPr>
        <p:txBody>
          <a:bodyPr wrap="square" lIns="0" tIns="0" rIns="0" bIns="0" rtlCol="0" anchor="t">
            <a:normAutofit/>
          </a:bodyPr>
          <a:lstStyle/>
          <a:p>
            <a:pPr defTabSz="1219170">
              <a:lnSpc>
                <a:spcPct val="107000"/>
              </a:lnSpc>
            </a:pPr>
            <a:r>
              <a:rPr lang="en-US" sz="1000" dirty="0">
                <a:solidFill>
                  <a:srgbClr val="2A2742"/>
                </a:solidFill>
                <a:latin typeface="Arimo" pitchFamily="34" charset="0"/>
                <a:ea typeface="Arimo" pitchFamily="34" charset="-122"/>
                <a:cs typeface="Arimo" pitchFamily="34" charset="-120"/>
              </a:rPr>
              <a:t>Non-oil GDP diversification; expansion of local content; fostering of tech-driven startups</a:t>
            </a:r>
            <a:endParaRPr lang="en-US" sz="1000" dirty="0">
              <a:solidFill>
                <a:prstClr val="black"/>
              </a:solidFill>
              <a:latin typeface="Arimo" panose="020B0604020202020204" charset="0"/>
            </a:endParaRPr>
          </a:p>
        </p:txBody>
      </p:sp>
      <p:sp>
        <p:nvSpPr>
          <p:cNvPr id="7" name="Text 19">
            <a:extLst>
              <a:ext uri="{FF2B5EF4-FFF2-40B4-BE49-F238E27FC236}">
                <a16:creationId xmlns:a16="http://schemas.microsoft.com/office/drawing/2014/main" id="{34DF375B-1F72-811C-29E3-988235CDCECA}"/>
              </a:ext>
            </a:extLst>
          </p:cNvPr>
          <p:cNvSpPr/>
          <p:nvPr/>
        </p:nvSpPr>
        <p:spPr>
          <a:xfrm>
            <a:off x="6211093" y="1955812"/>
            <a:ext cx="5197971" cy="330981"/>
          </a:xfrm>
          <a:prstGeom prst="rect">
            <a:avLst/>
          </a:prstGeom>
          <a:noFill/>
          <a:ln/>
        </p:spPr>
        <p:txBody>
          <a:bodyPr wrap="square" lIns="0" tIns="0" rIns="0" bIns="0" rtlCol="0" anchor="t">
            <a:normAutofit/>
          </a:bodyPr>
          <a:lstStyle/>
          <a:p>
            <a:pPr defTabSz="1219170">
              <a:lnSpc>
                <a:spcPct val="107000"/>
              </a:lnSpc>
            </a:pPr>
            <a:r>
              <a:rPr lang="en-US" sz="1000" dirty="0">
                <a:solidFill>
                  <a:srgbClr val="2A2742"/>
                </a:solidFill>
                <a:latin typeface="Arimo" pitchFamily="34" charset="0"/>
                <a:ea typeface="Arimo" pitchFamily="34" charset="-122"/>
                <a:cs typeface="Arimo" pitchFamily="34" charset="-120"/>
              </a:rPr>
              <a:t>Map downstream services into high-margin commercial data APIs; build incubator pipelines for domestic Space-Tech spin-offs</a:t>
            </a:r>
            <a:endParaRPr lang="en-US" sz="1000" dirty="0">
              <a:solidFill>
                <a:prstClr val="black"/>
              </a:solidFill>
              <a:latin typeface="Arimo" panose="020B0604020202020204" charset="0"/>
            </a:endParaRPr>
          </a:p>
        </p:txBody>
      </p:sp>
      <p:sp>
        <p:nvSpPr>
          <p:cNvPr id="8" name="Text 20">
            <a:extLst>
              <a:ext uri="{FF2B5EF4-FFF2-40B4-BE49-F238E27FC236}">
                <a16:creationId xmlns:a16="http://schemas.microsoft.com/office/drawing/2014/main" id="{928981DD-3BCC-74B4-363D-C3D6104EA886}"/>
              </a:ext>
            </a:extLst>
          </p:cNvPr>
          <p:cNvSpPr/>
          <p:nvPr/>
        </p:nvSpPr>
        <p:spPr>
          <a:xfrm>
            <a:off x="783035" y="2632304"/>
            <a:ext cx="1941016" cy="330981"/>
          </a:xfrm>
          <a:prstGeom prst="rect">
            <a:avLst/>
          </a:prstGeom>
          <a:noFill/>
          <a:ln/>
        </p:spPr>
        <p:txBody>
          <a:bodyPr wrap="square" lIns="0" tIns="0" rIns="0" bIns="0" rtlCol="0" anchor="t">
            <a:normAutofit/>
          </a:bodyPr>
          <a:lstStyle/>
          <a:p>
            <a:pPr defTabSz="1219170">
              <a:lnSpc>
                <a:spcPct val="107000"/>
              </a:lnSpc>
            </a:pPr>
            <a:r>
              <a:rPr lang="en-US" sz="1000" dirty="0">
                <a:solidFill>
                  <a:schemeClr val="bg1"/>
                </a:solidFill>
                <a:latin typeface="Arimo" pitchFamily="34" charset="0"/>
                <a:ea typeface="Arimo" pitchFamily="34" charset="-122"/>
                <a:cs typeface="Arimo" pitchFamily="34" charset="-120"/>
              </a:rPr>
              <a:t>Research, Development, &amp; Innovation Authority (RDIA)</a:t>
            </a:r>
            <a:endParaRPr lang="en-US" sz="1000" dirty="0">
              <a:solidFill>
                <a:schemeClr val="bg1"/>
              </a:solidFill>
              <a:latin typeface="Arimo" panose="020B0604020202020204" charset="0"/>
            </a:endParaRPr>
          </a:p>
        </p:txBody>
      </p:sp>
      <p:sp>
        <p:nvSpPr>
          <p:cNvPr id="9" name="Text 21">
            <a:extLst>
              <a:ext uri="{FF2B5EF4-FFF2-40B4-BE49-F238E27FC236}">
                <a16:creationId xmlns:a16="http://schemas.microsoft.com/office/drawing/2014/main" id="{0324E29D-6BC9-0AA5-C8A1-F3B28E5B3E8C}"/>
              </a:ext>
            </a:extLst>
          </p:cNvPr>
          <p:cNvSpPr/>
          <p:nvPr/>
        </p:nvSpPr>
        <p:spPr>
          <a:xfrm>
            <a:off x="2954239" y="2715049"/>
            <a:ext cx="3026668" cy="330981"/>
          </a:xfrm>
          <a:prstGeom prst="rect">
            <a:avLst/>
          </a:prstGeom>
          <a:noFill/>
          <a:ln/>
        </p:spPr>
        <p:txBody>
          <a:bodyPr wrap="square" lIns="0" tIns="0" rIns="0" bIns="0" rtlCol="0" anchor="t">
            <a:normAutofit/>
          </a:bodyPr>
          <a:lstStyle/>
          <a:p>
            <a:pPr defTabSz="1219170">
              <a:lnSpc>
                <a:spcPct val="107000"/>
              </a:lnSpc>
            </a:pPr>
            <a:r>
              <a:rPr lang="en-US" sz="1000" dirty="0">
                <a:solidFill>
                  <a:srgbClr val="2A2742"/>
                </a:solidFill>
                <a:latin typeface="Arimo" pitchFamily="34" charset="0"/>
                <a:ea typeface="Arimo" pitchFamily="34" charset="-122"/>
                <a:cs typeface="Arimo" pitchFamily="34" charset="-120"/>
              </a:rPr>
              <a:t>National RDI Mission Charters (Sustainability, Economies of the Future)</a:t>
            </a:r>
            <a:endParaRPr lang="en-US" sz="1000" dirty="0">
              <a:solidFill>
                <a:prstClr val="black"/>
              </a:solidFill>
              <a:latin typeface="Arimo" panose="020B0604020202020204" charset="0"/>
            </a:endParaRPr>
          </a:p>
        </p:txBody>
      </p:sp>
      <p:sp>
        <p:nvSpPr>
          <p:cNvPr id="19" name="Text 22">
            <a:extLst>
              <a:ext uri="{FF2B5EF4-FFF2-40B4-BE49-F238E27FC236}">
                <a16:creationId xmlns:a16="http://schemas.microsoft.com/office/drawing/2014/main" id="{89C5C12E-58EA-370D-8802-FA6882F30498}"/>
              </a:ext>
            </a:extLst>
          </p:cNvPr>
          <p:cNvSpPr/>
          <p:nvPr/>
        </p:nvSpPr>
        <p:spPr>
          <a:xfrm>
            <a:off x="6211093" y="2756422"/>
            <a:ext cx="5197971" cy="330981"/>
          </a:xfrm>
          <a:prstGeom prst="rect">
            <a:avLst/>
          </a:prstGeom>
          <a:noFill/>
          <a:ln/>
        </p:spPr>
        <p:txBody>
          <a:bodyPr wrap="square" lIns="0" tIns="0" rIns="0" bIns="0" rtlCol="0" anchor="t">
            <a:normAutofit/>
          </a:bodyPr>
          <a:lstStyle/>
          <a:p>
            <a:pPr defTabSz="1219170">
              <a:lnSpc>
                <a:spcPct val="107000"/>
              </a:lnSpc>
            </a:pPr>
            <a:r>
              <a:rPr lang="en-US" sz="1000" dirty="0">
                <a:solidFill>
                  <a:srgbClr val="2A2742"/>
                </a:solidFill>
                <a:latin typeface="Arimo" pitchFamily="34" charset="0"/>
                <a:ea typeface="Arimo" pitchFamily="34" charset="-122"/>
                <a:cs typeface="Arimo" pitchFamily="34" charset="-120"/>
              </a:rPr>
              <a:t>Execute Wave 1 space missions under institutional co-funding frameworks; secure programmatic grants for applied technological developments</a:t>
            </a:r>
            <a:endParaRPr lang="en-US" sz="1000" dirty="0">
              <a:solidFill>
                <a:prstClr val="black"/>
              </a:solidFill>
              <a:latin typeface="Arimo" panose="020B0604020202020204" charset="0"/>
            </a:endParaRPr>
          </a:p>
        </p:txBody>
      </p:sp>
      <p:sp>
        <p:nvSpPr>
          <p:cNvPr id="20" name="Text 23">
            <a:extLst>
              <a:ext uri="{FF2B5EF4-FFF2-40B4-BE49-F238E27FC236}">
                <a16:creationId xmlns:a16="http://schemas.microsoft.com/office/drawing/2014/main" id="{82A89A40-CFBE-5AEE-531B-0A5A65292872}"/>
              </a:ext>
            </a:extLst>
          </p:cNvPr>
          <p:cNvSpPr/>
          <p:nvPr/>
        </p:nvSpPr>
        <p:spPr>
          <a:xfrm>
            <a:off x="783035" y="3474285"/>
            <a:ext cx="1941016" cy="496473"/>
          </a:xfrm>
          <a:prstGeom prst="rect">
            <a:avLst/>
          </a:prstGeom>
          <a:noFill/>
          <a:ln/>
        </p:spPr>
        <p:txBody>
          <a:bodyPr wrap="square" lIns="0" tIns="0" rIns="0" bIns="0" rtlCol="0" anchor="t">
            <a:normAutofit/>
          </a:bodyPr>
          <a:lstStyle/>
          <a:p>
            <a:pPr defTabSz="1219170">
              <a:lnSpc>
                <a:spcPct val="107000"/>
              </a:lnSpc>
            </a:pPr>
            <a:r>
              <a:rPr lang="en-US" sz="1000" dirty="0">
                <a:solidFill>
                  <a:schemeClr val="bg1"/>
                </a:solidFill>
                <a:latin typeface="Arimo" pitchFamily="34" charset="0"/>
                <a:ea typeface="Arimo" pitchFamily="34" charset="-122"/>
                <a:cs typeface="Arimo" pitchFamily="34" charset="-120"/>
              </a:rPr>
              <a:t>Ministry of Environment, Water and Agriculture (MEWA) &amp; Environmental Centers</a:t>
            </a:r>
            <a:endParaRPr lang="en-US" sz="1000" dirty="0">
              <a:solidFill>
                <a:schemeClr val="bg1"/>
              </a:solidFill>
              <a:latin typeface="Arimo" panose="020B0604020202020204" charset="0"/>
            </a:endParaRPr>
          </a:p>
        </p:txBody>
      </p:sp>
      <p:sp>
        <p:nvSpPr>
          <p:cNvPr id="21" name="Text 24">
            <a:extLst>
              <a:ext uri="{FF2B5EF4-FFF2-40B4-BE49-F238E27FC236}">
                <a16:creationId xmlns:a16="http://schemas.microsoft.com/office/drawing/2014/main" id="{73D690D1-877D-DA47-B258-0619D3DA2A32}"/>
              </a:ext>
            </a:extLst>
          </p:cNvPr>
          <p:cNvSpPr/>
          <p:nvPr/>
        </p:nvSpPr>
        <p:spPr>
          <a:xfrm>
            <a:off x="2954239" y="3474285"/>
            <a:ext cx="3026668" cy="496473"/>
          </a:xfrm>
          <a:prstGeom prst="rect">
            <a:avLst/>
          </a:prstGeom>
          <a:noFill/>
          <a:ln/>
        </p:spPr>
        <p:txBody>
          <a:bodyPr wrap="square" lIns="0" tIns="0" rIns="0" bIns="0" rtlCol="0" anchor="t">
            <a:normAutofit/>
          </a:bodyPr>
          <a:lstStyle/>
          <a:p>
            <a:pPr defTabSz="1219170">
              <a:lnSpc>
                <a:spcPct val="107000"/>
              </a:lnSpc>
            </a:pPr>
            <a:r>
              <a:rPr lang="en-US" sz="1000" dirty="0">
                <a:solidFill>
                  <a:srgbClr val="2A2742"/>
                </a:solidFill>
                <a:latin typeface="Arimo" pitchFamily="34" charset="0"/>
                <a:ea typeface="Arimo" pitchFamily="34" charset="-122"/>
                <a:cs typeface="Arimo" pitchFamily="34" charset="-120"/>
              </a:rPr>
              <a:t>National Environment Strategy execution; climate forecasting, wildlife tracking, automated pollution tracing, and landfill tracking</a:t>
            </a:r>
            <a:endParaRPr lang="en-US" sz="1000" dirty="0">
              <a:solidFill>
                <a:prstClr val="black"/>
              </a:solidFill>
              <a:latin typeface="Arimo" panose="020B0604020202020204" charset="0"/>
            </a:endParaRPr>
          </a:p>
        </p:txBody>
      </p:sp>
      <p:sp>
        <p:nvSpPr>
          <p:cNvPr id="22" name="Text 25">
            <a:extLst>
              <a:ext uri="{FF2B5EF4-FFF2-40B4-BE49-F238E27FC236}">
                <a16:creationId xmlns:a16="http://schemas.microsoft.com/office/drawing/2014/main" id="{4372EB1A-AC4D-2305-AA09-DE9BBFAA26F8}"/>
              </a:ext>
            </a:extLst>
          </p:cNvPr>
          <p:cNvSpPr/>
          <p:nvPr/>
        </p:nvSpPr>
        <p:spPr>
          <a:xfrm>
            <a:off x="6211093" y="3557032"/>
            <a:ext cx="5197971" cy="330981"/>
          </a:xfrm>
          <a:prstGeom prst="rect">
            <a:avLst/>
          </a:prstGeom>
          <a:noFill/>
          <a:ln/>
        </p:spPr>
        <p:txBody>
          <a:bodyPr wrap="square" lIns="0" tIns="0" rIns="0" bIns="0" rtlCol="0" anchor="t">
            <a:normAutofit/>
          </a:bodyPr>
          <a:lstStyle/>
          <a:p>
            <a:pPr defTabSz="1219170">
              <a:lnSpc>
                <a:spcPct val="107000"/>
              </a:lnSpc>
            </a:pPr>
            <a:r>
              <a:rPr lang="en-US" sz="1000" dirty="0">
                <a:solidFill>
                  <a:srgbClr val="2A2742"/>
                </a:solidFill>
                <a:latin typeface="Arimo" pitchFamily="34" charset="0"/>
                <a:ea typeface="Arimo" pitchFamily="34" charset="-122"/>
                <a:cs typeface="Arimo" pitchFamily="34" charset="-120"/>
              </a:rPr>
              <a:t>Ingest multi-sensor arrays (SAR, InSAR, Hyperspectral) into automated pipelines to audit the Saudi Green Initiative, monitor aquifers, trace spills, and map weather events</a:t>
            </a:r>
            <a:endParaRPr lang="en-US" sz="1000" dirty="0">
              <a:solidFill>
                <a:prstClr val="black"/>
              </a:solidFill>
              <a:latin typeface="Arimo" panose="020B0604020202020204" charset="0"/>
            </a:endParaRPr>
          </a:p>
        </p:txBody>
      </p:sp>
      <p:sp>
        <p:nvSpPr>
          <p:cNvPr id="23" name="Text 26">
            <a:extLst>
              <a:ext uri="{FF2B5EF4-FFF2-40B4-BE49-F238E27FC236}">
                <a16:creationId xmlns:a16="http://schemas.microsoft.com/office/drawing/2014/main" id="{E9BB4CEE-936D-A1A9-BAFF-7F42B9BBE865}"/>
              </a:ext>
            </a:extLst>
          </p:cNvPr>
          <p:cNvSpPr/>
          <p:nvPr/>
        </p:nvSpPr>
        <p:spPr>
          <a:xfrm>
            <a:off x="783035" y="4481759"/>
            <a:ext cx="2550616" cy="165491"/>
          </a:xfrm>
          <a:prstGeom prst="rect">
            <a:avLst/>
          </a:prstGeom>
          <a:noFill/>
          <a:ln/>
        </p:spPr>
        <p:txBody>
          <a:bodyPr wrap="none" lIns="0" tIns="0" rIns="0" bIns="0" rtlCol="0" anchor="t"/>
          <a:lstStyle/>
          <a:p>
            <a:pPr defTabSz="1219170">
              <a:lnSpc>
                <a:spcPct val="107000"/>
              </a:lnSpc>
            </a:pPr>
            <a:r>
              <a:rPr lang="en-US" sz="1000" dirty="0">
                <a:solidFill>
                  <a:schemeClr val="bg1"/>
                </a:solidFill>
                <a:latin typeface="Arimo" pitchFamily="34" charset="0"/>
                <a:ea typeface="Arimo" pitchFamily="34" charset="-122"/>
                <a:cs typeface="Arimo" pitchFamily="34" charset="-120"/>
              </a:rPr>
              <a:t>Saudi Space Agency (SAA)</a:t>
            </a:r>
            <a:endParaRPr lang="en-US" sz="1000" dirty="0">
              <a:solidFill>
                <a:schemeClr val="bg1"/>
              </a:solidFill>
              <a:latin typeface="Arimo" panose="020B0604020202020204" charset="0"/>
            </a:endParaRPr>
          </a:p>
        </p:txBody>
      </p:sp>
      <p:sp>
        <p:nvSpPr>
          <p:cNvPr id="24" name="Text 27">
            <a:extLst>
              <a:ext uri="{FF2B5EF4-FFF2-40B4-BE49-F238E27FC236}">
                <a16:creationId xmlns:a16="http://schemas.microsoft.com/office/drawing/2014/main" id="{60CAECE9-EF76-BD71-60F3-E94BDFFC4F89}"/>
              </a:ext>
            </a:extLst>
          </p:cNvPr>
          <p:cNvSpPr/>
          <p:nvPr/>
        </p:nvSpPr>
        <p:spPr>
          <a:xfrm>
            <a:off x="2954239" y="4399014"/>
            <a:ext cx="3026668" cy="330981"/>
          </a:xfrm>
          <a:prstGeom prst="rect">
            <a:avLst/>
          </a:prstGeom>
          <a:noFill/>
          <a:ln/>
        </p:spPr>
        <p:txBody>
          <a:bodyPr wrap="square" lIns="0" tIns="0" rIns="0" bIns="0" rtlCol="0" anchor="t">
            <a:normAutofit/>
          </a:bodyPr>
          <a:lstStyle/>
          <a:p>
            <a:pPr defTabSz="1219170">
              <a:lnSpc>
                <a:spcPct val="107000"/>
              </a:lnSpc>
            </a:pPr>
            <a:r>
              <a:rPr lang="en-US" sz="1000" dirty="0">
                <a:solidFill>
                  <a:srgbClr val="2A2742"/>
                </a:solidFill>
                <a:latin typeface="Arimo" pitchFamily="34" charset="0"/>
                <a:ea typeface="Arimo" pitchFamily="34" charset="-122"/>
                <a:cs typeface="Arimo" pitchFamily="34" charset="-120"/>
              </a:rPr>
              <a:t>Operational execution of the National Space Strategy; deep-space exploration and lunar/Mars positioning</a:t>
            </a:r>
            <a:endParaRPr lang="en-US" sz="1000" dirty="0">
              <a:solidFill>
                <a:prstClr val="black"/>
              </a:solidFill>
              <a:latin typeface="Arimo" panose="020B0604020202020204" charset="0"/>
            </a:endParaRPr>
          </a:p>
        </p:txBody>
      </p:sp>
      <p:sp>
        <p:nvSpPr>
          <p:cNvPr id="25" name="Text 17">
            <a:extLst>
              <a:ext uri="{FF2B5EF4-FFF2-40B4-BE49-F238E27FC236}">
                <a16:creationId xmlns:a16="http://schemas.microsoft.com/office/drawing/2014/main" id="{41B7372E-40E1-8FFB-262D-F9A562207E4F}"/>
              </a:ext>
            </a:extLst>
          </p:cNvPr>
          <p:cNvSpPr/>
          <p:nvPr/>
        </p:nvSpPr>
        <p:spPr>
          <a:xfrm>
            <a:off x="783035" y="1955812"/>
            <a:ext cx="2550616" cy="165491"/>
          </a:xfrm>
          <a:prstGeom prst="rect">
            <a:avLst/>
          </a:prstGeom>
          <a:noFill/>
          <a:ln/>
        </p:spPr>
        <p:txBody>
          <a:bodyPr wrap="none" lIns="0" tIns="0" rIns="0" bIns="0" rtlCol="0" anchor="t"/>
          <a:lstStyle/>
          <a:p>
            <a:pPr defTabSz="1219170">
              <a:lnSpc>
                <a:spcPct val="107000"/>
              </a:lnSpc>
            </a:pPr>
            <a:r>
              <a:rPr lang="en-US" sz="1000" dirty="0">
                <a:solidFill>
                  <a:schemeClr val="bg1"/>
                </a:solidFill>
                <a:latin typeface="Arimo" pitchFamily="34" charset="0"/>
                <a:ea typeface="Arimo" pitchFamily="34" charset="-122"/>
                <a:cs typeface="Arimo" pitchFamily="34" charset="-120"/>
              </a:rPr>
              <a:t>Saudi Vision 2030</a:t>
            </a:r>
            <a:endParaRPr lang="en-US" sz="1000" dirty="0">
              <a:solidFill>
                <a:schemeClr val="bg1"/>
              </a:solidFill>
              <a:latin typeface="Arimo" panose="020B0604020202020204" charset="0"/>
            </a:endParaRPr>
          </a:p>
        </p:txBody>
      </p:sp>
      <p:sp>
        <p:nvSpPr>
          <p:cNvPr id="26" name="Text 28">
            <a:extLst>
              <a:ext uri="{FF2B5EF4-FFF2-40B4-BE49-F238E27FC236}">
                <a16:creationId xmlns:a16="http://schemas.microsoft.com/office/drawing/2014/main" id="{FA934BE2-9935-4905-1386-D15FA0CC2DC5}"/>
              </a:ext>
            </a:extLst>
          </p:cNvPr>
          <p:cNvSpPr/>
          <p:nvPr/>
        </p:nvSpPr>
        <p:spPr>
          <a:xfrm>
            <a:off x="6211093" y="4357642"/>
            <a:ext cx="5197971" cy="330981"/>
          </a:xfrm>
          <a:prstGeom prst="rect">
            <a:avLst/>
          </a:prstGeom>
          <a:noFill/>
          <a:ln/>
        </p:spPr>
        <p:txBody>
          <a:bodyPr wrap="square" lIns="0" tIns="0" rIns="0" bIns="0" rtlCol="0" anchor="t">
            <a:normAutofit/>
          </a:bodyPr>
          <a:lstStyle/>
          <a:p>
            <a:pPr defTabSz="1219170">
              <a:lnSpc>
                <a:spcPct val="107000"/>
              </a:lnSpc>
            </a:pPr>
            <a:r>
              <a:rPr lang="en-US" sz="1000" dirty="0">
                <a:solidFill>
                  <a:srgbClr val="2A2742"/>
                </a:solidFill>
                <a:latin typeface="Arimo" pitchFamily="34" charset="0"/>
                <a:ea typeface="Arimo" pitchFamily="34" charset="-122"/>
                <a:cs typeface="Arimo" pitchFamily="34" charset="-120"/>
              </a:rPr>
              <a:t>Act as the primary technical execution arm for upstream satellite assembly, integration, and testing (AIT), alongside uncrewed rover research</a:t>
            </a:r>
            <a:endParaRPr lang="en-US" sz="1000" dirty="0">
              <a:solidFill>
                <a:prstClr val="black"/>
              </a:solidFill>
              <a:latin typeface="Arimo" panose="020B0604020202020204" charset="0"/>
            </a:endParaRPr>
          </a:p>
        </p:txBody>
      </p:sp>
      <p:sp>
        <p:nvSpPr>
          <p:cNvPr id="27" name="Text 29">
            <a:extLst>
              <a:ext uri="{FF2B5EF4-FFF2-40B4-BE49-F238E27FC236}">
                <a16:creationId xmlns:a16="http://schemas.microsoft.com/office/drawing/2014/main" id="{6CF4FACC-BAD6-E875-EF3B-1C33B8A29FF6}"/>
              </a:ext>
            </a:extLst>
          </p:cNvPr>
          <p:cNvSpPr/>
          <p:nvPr/>
        </p:nvSpPr>
        <p:spPr>
          <a:xfrm>
            <a:off x="783035" y="5158250"/>
            <a:ext cx="2550616" cy="165491"/>
          </a:xfrm>
          <a:prstGeom prst="rect">
            <a:avLst/>
          </a:prstGeom>
          <a:noFill/>
          <a:ln/>
        </p:spPr>
        <p:txBody>
          <a:bodyPr wrap="none" lIns="0" tIns="0" rIns="0" bIns="0" rtlCol="0" anchor="t"/>
          <a:lstStyle/>
          <a:p>
            <a:pPr defTabSz="1219170">
              <a:lnSpc>
                <a:spcPct val="107000"/>
              </a:lnSpc>
            </a:pPr>
            <a:r>
              <a:rPr lang="en-US" sz="1000" dirty="0">
                <a:solidFill>
                  <a:schemeClr val="bg1"/>
                </a:solidFill>
                <a:latin typeface="Arimo" pitchFamily="34" charset="0"/>
                <a:ea typeface="Arimo" pitchFamily="34" charset="-122"/>
                <a:cs typeface="Arimo" pitchFamily="34" charset="-120"/>
              </a:rPr>
              <a:t>Saudi Geological Survey (SGS)</a:t>
            </a:r>
            <a:endParaRPr lang="en-US" sz="1000" dirty="0">
              <a:solidFill>
                <a:schemeClr val="bg1"/>
              </a:solidFill>
              <a:latin typeface="Arimo" panose="020B0604020202020204" charset="0"/>
            </a:endParaRPr>
          </a:p>
        </p:txBody>
      </p:sp>
      <p:sp>
        <p:nvSpPr>
          <p:cNvPr id="28" name="Text 30">
            <a:extLst>
              <a:ext uri="{FF2B5EF4-FFF2-40B4-BE49-F238E27FC236}">
                <a16:creationId xmlns:a16="http://schemas.microsoft.com/office/drawing/2014/main" id="{92213EDE-5A70-9AF1-6096-B2E8F9A106ED}"/>
              </a:ext>
            </a:extLst>
          </p:cNvPr>
          <p:cNvSpPr/>
          <p:nvPr/>
        </p:nvSpPr>
        <p:spPr>
          <a:xfrm>
            <a:off x="2954239" y="5158250"/>
            <a:ext cx="3026668" cy="330981"/>
          </a:xfrm>
          <a:prstGeom prst="rect">
            <a:avLst/>
          </a:prstGeom>
          <a:noFill/>
          <a:ln/>
        </p:spPr>
        <p:txBody>
          <a:bodyPr wrap="square" lIns="0" tIns="0" rIns="0" bIns="0" rtlCol="0" anchor="t">
            <a:normAutofit/>
          </a:bodyPr>
          <a:lstStyle/>
          <a:p>
            <a:pPr defTabSz="1219170">
              <a:lnSpc>
                <a:spcPct val="107000"/>
              </a:lnSpc>
            </a:pPr>
            <a:r>
              <a:rPr lang="en-US" sz="1000" dirty="0">
                <a:solidFill>
                  <a:srgbClr val="2A2742"/>
                </a:solidFill>
                <a:latin typeface="Arimo" pitchFamily="34" charset="0"/>
                <a:ea typeface="Arimo" pitchFamily="34" charset="-122"/>
                <a:cs typeface="Arimo" pitchFamily="34" charset="-120"/>
              </a:rPr>
              <a:t>National mineral mapping, asset exploration, and sustainable mine safety</a:t>
            </a:r>
            <a:endParaRPr lang="en-US" sz="1000" dirty="0">
              <a:solidFill>
                <a:prstClr val="black"/>
              </a:solidFill>
              <a:latin typeface="Arimo" panose="020B0604020202020204" charset="0"/>
            </a:endParaRPr>
          </a:p>
        </p:txBody>
      </p:sp>
      <p:sp>
        <p:nvSpPr>
          <p:cNvPr id="29" name="Text 31">
            <a:extLst>
              <a:ext uri="{FF2B5EF4-FFF2-40B4-BE49-F238E27FC236}">
                <a16:creationId xmlns:a16="http://schemas.microsoft.com/office/drawing/2014/main" id="{B2C20CEA-5845-E706-FDE8-625ECD7BABD7}"/>
              </a:ext>
            </a:extLst>
          </p:cNvPr>
          <p:cNvSpPr/>
          <p:nvPr/>
        </p:nvSpPr>
        <p:spPr>
          <a:xfrm>
            <a:off x="6211093" y="5158250"/>
            <a:ext cx="5197971" cy="330981"/>
          </a:xfrm>
          <a:prstGeom prst="rect">
            <a:avLst/>
          </a:prstGeom>
          <a:noFill/>
          <a:ln/>
        </p:spPr>
        <p:txBody>
          <a:bodyPr wrap="square" lIns="0" tIns="0" rIns="0" bIns="0" rtlCol="0" anchor="t">
            <a:normAutofit/>
          </a:bodyPr>
          <a:lstStyle/>
          <a:p>
            <a:pPr defTabSz="1219170">
              <a:lnSpc>
                <a:spcPct val="107000"/>
              </a:lnSpc>
            </a:pPr>
            <a:r>
              <a:rPr lang="en-US" sz="1000" dirty="0">
                <a:solidFill>
                  <a:srgbClr val="2A2742"/>
                </a:solidFill>
                <a:latin typeface="Arimo" pitchFamily="34" charset="0"/>
                <a:ea typeface="Arimo" pitchFamily="34" charset="-122"/>
                <a:cs typeface="Arimo" pitchFamily="34" charset="-120"/>
              </a:rPr>
              <a:t>Supply systematic Synthetic Aperture Radar (SAR) and Interferometric SAR (InSAR) surface deformation models for structural stability assessments</a:t>
            </a:r>
            <a:endParaRPr lang="en-US" sz="1000" dirty="0">
              <a:solidFill>
                <a:prstClr val="black"/>
              </a:solidFill>
              <a:latin typeface="Arimo" panose="020B0604020202020204" charset="0"/>
            </a:endParaRPr>
          </a:p>
        </p:txBody>
      </p:sp>
      <p:sp>
        <p:nvSpPr>
          <p:cNvPr id="55" name="Text 29">
            <a:extLst>
              <a:ext uri="{FF2B5EF4-FFF2-40B4-BE49-F238E27FC236}">
                <a16:creationId xmlns:a16="http://schemas.microsoft.com/office/drawing/2014/main" id="{6216DCB8-4B53-A22B-8F63-5E37B0D404A5}"/>
              </a:ext>
            </a:extLst>
          </p:cNvPr>
          <p:cNvSpPr/>
          <p:nvPr/>
        </p:nvSpPr>
        <p:spPr>
          <a:xfrm>
            <a:off x="783035" y="5837902"/>
            <a:ext cx="2550616" cy="148233"/>
          </a:xfrm>
          <a:prstGeom prst="rect">
            <a:avLst/>
          </a:prstGeom>
          <a:noFill/>
          <a:ln/>
        </p:spPr>
        <p:txBody>
          <a:bodyPr wrap="none" lIns="0" tIns="0" rIns="0" bIns="0" rtlCol="0" anchor="t"/>
          <a:lstStyle/>
          <a:p>
            <a:pPr defTabSz="1219170">
              <a:lnSpc>
                <a:spcPct val="107000"/>
              </a:lnSpc>
            </a:pPr>
            <a:r>
              <a:rPr lang="en-US" sz="1100" dirty="0">
                <a:solidFill>
                  <a:schemeClr val="bg1"/>
                </a:solidFill>
                <a:latin typeface="Arimo" pitchFamily="34" charset="0"/>
                <a:ea typeface="Arimo" pitchFamily="34" charset="-122"/>
                <a:cs typeface="Arimo" pitchFamily="34" charset="-120"/>
              </a:rPr>
              <a:t>Saudi Geological Survey (SGS)</a:t>
            </a:r>
            <a:endParaRPr lang="en-US" sz="1100" dirty="0">
              <a:solidFill>
                <a:schemeClr val="bg1"/>
              </a:solidFill>
              <a:latin typeface="Arimo" panose="020B0604020202020204" charset="0"/>
            </a:endParaRPr>
          </a:p>
        </p:txBody>
      </p:sp>
      <p:sp>
        <p:nvSpPr>
          <p:cNvPr id="56" name="Text 30">
            <a:extLst>
              <a:ext uri="{FF2B5EF4-FFF2-40B4-BE49-F238E27FC236}">
                <a16:creationId xmlns:a16="http://schemas.microsoft.com/office/drawing/2014/main" id="{E97E348C-614D-4DE5-69B1-3323F1F4C139}"/>
              </a:ext>
            </a:extLst>
          </p:cNvPr>
          <p:cNvSpPr/>
          <p:nvPr/>
        </p:nvSpPr>
        <p:spPr>
          <a:xfrm>
            <a:off x="2954239" y="5837902"/>
            <a:ext cx="3026668" cy="296465"/>
          </a:xfrm>
          <a:prstGeom prst="rect">
            <a:avLst/>
          </a:prstGeom>
          <a:noFill/>
          <a:ln/>
        </p:spPr>
        <p:txBody>
          <a:bodyPr wrap="square" lIns="0" tIns="0" rIns="0" bIns="0" rtlCol="0" anchor="t">
            <a:noAutofit/>
          </a:bodyPr>
          <a:lstStyle/>
          <a:p>
            <a:pPr defTabSz="1219170">
              <a:lnSpc>
                <a:spcPct val="107000"/>
              </a:lnSpc>
            </a:pPr>
            <a:r>
              <a:rPr lang="en-US" sz="1000" dirty="0">
                <a:solidFill>
                  <a:srgbClr val="2A2742"/>
                </a:solidFill>
                <a:latin typeface="Arimo" pitchFamily="34" charset="0"/>
                <a:ea typeface="Arimo" pitchFamily="34" charset="-122"/>
                <a:cs typeface="Arimo" pitchFamily="34" charset="-120"/>
              </a:rPr>
              <a:t>National mineral mapping, asset exploration, and sustainable mine safety</a:t>
            </a:r>
            <a:endParaRPr lang="en-US" sz="1000" dirty="0">
              <a:solidFill>
                <a:prstClr val="black"/>
              </a:solidFill>
              <a:latin typeface="Arimo" panose="020B0604020202020204" charset="0"/>
            </a:endParaRPr>
          </a:p>
        </p:txBody>
      </p:sp>
      <p:sp>
        <p:nvSpPr>
          <p:cNvPr id="57" name="Text 31">
            <a:extLst>
              <a:ext uri="{FF2B5EF4-FFF2-40B4-BE49-F238E27FC236}">
                <a16:creationId xmlns:a16="http://schemas.microsoft.com/office/drawing/2014/main" id="{33F86A1C-37F7-E4A1-4D20-48625BEAF22B}"/>
              </a:ext>
            </a:extLst>
          </p:cNvPr>
          <p:cNvSpPr/>
          <p:nvPr/>
        </p:nvSpPr>
        <p:spPr>
          <a:xfrm>
            <a:off x="6211093" y="5837902"/>
            <a:ext cx="5197971" cy="296465"/>
          </a:xfrm>
          <a:prstGeom prst="rect">
            <a:avLst/>
          </a:prstGeom>
          <a:noFill/>
          <a:ln/>
        </p:spPr>
        <p:txBody>
          <a:bodyPr wrap="square" lIns="0" tIns="0" rIns="0" bIns="0" rtlCol="0" anchor="t">
            <a:noAutofit/>
          </a:bodyPr>
          <a:lstStyle/>
          <a:p>
            <a:pPr defTabSz="1219170">
              <a:lnSpc>
                <a:spcPct val="107000"/>
              </a:lnSpc>
            </a:pPr>
            <a:r>
              <a:rPr lang="en-US" sz="1000" dirty="0">
                <a:solidFill>
                  <a:srgbClr val="2A2742"/>
                </a:solidFill>
                <a:latin typeface="Arimo" pitchFamily="34" charset="0"/>
                <a:ea typeface="Arimo" pitchFamily="34" charset="-122"/>
                <a:cs typeface="Arimo" pitchFamily="34" charset="-120"/>
              </a:rPr>
              <a:t>Supply systematic Synthetic Aperture Radar (SAR) and Interferometric SAR (InSAR) surface deformation models for structural stability assessments</a:t>
            </a:r>
            <a:endParaRPr lang="en-US" sz="1000" dirty="0">
              <a:solidFill>
                <a:prstClr val="black"/>
              </a:solidFill>
              <a:latin typeface="Arimo" panose="020B0604020202020204" charset="0"/>
            </a:endParaRPr>
          </a:p>
        </p:txBody>
      </p:sp>
      <p:sp>
        <p:nvSpPr>
          <p:cNvPr id="58" name="Round Same Side Corner Rectangle 4">
            <a:extLst>
              <a:ext uri="{FF2B5EF4-FFF2-40B4-BE49-F238E27FC236}">
                <a16:creationId xmlns:a16="http://schemas.microsoft.com/office/drawing/2014/main" id="{A8228202-9267-5A94-995C-5880035D6338}"/>
              </a:ext>
            </a:extLst>
          </p:cNvPr>
          <p:cNvSpPr/>
          <p:nvPr/>
        </p:nvSpPr>
        <p:spPr>
          <a:xfrm rot="5400000">
            <a:off x="-344566" y="720590"/>
            <a:ext cx="740391" cy="76201"/>
          </a:xfrm>
          <a:prstGeom prst="round2SameRect">
            <a:avLst>
              <a:gd name="adj1" fmla="val 45834"/>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SA" sz="1800" b="0" i="0" u="none" strike="noStrike" kern="0" cap="none" spc="0" normalizeH="0" baseline="0" noProof="0" dirty="0">
              <a:ln>
                <a:noFill/>
              </a:ln>
              <a:solidFill>
                <a:srgbClr val="FFFFFF"/>
              </a:solidFill>
              <a:effectLst/>
              <a:uLnTx/>
              <a:uFillTx/>
              <a:latin typeface="Arimo" panose="020B0604020202020204" charset="0"/>
              <a:ea typeface="+mn-ea"/>
              <a:cs typeface="+mn-cs"/>
            </a:endParaRPr>
          </a:p>
        </p:txBody>
      </p:sp>
      <p:pic>
        <p:nvPicPr>
          <p:cNvPr id="59" name="Picture 58">
            <a:extLst>
              <a:ext uri="{FF2B5EF4-FFF2-40B4-BE49-F238E27FC236}">
                <a16:creationId xmlns:a16="http://schemas.microsoft.com/office/drawing/2014/main" id="{580BA101-CFCF-D483-49D0-D29BB7F7B777}"/>
              </a:ext>
            </a:extLst>
          </p:cNvPr>
          <p:cNvPicPr>
            <a:picLocks noChangeAspect="1"/>
          </p:cNvPicPr>
          <p:nvPr/>
        </p:nvPicPr>
        <p:blipFill>
          <a:blip r:embed="rId3"/>
          <a:srcRect r="62439"/>
          <a:stretch>
            <a:fillRect/>
          </a:stretch>
        </p:blipFill>
        <p:spPr>
          <a:xfrm>
            <a:off x="10847253" y="284551"/>
            <a:ext cx="718789" cy="861531"/>
          </a:xfrm>
          <a:prstGeom prst="rect">
            <a:avLst/>
          </a:prstGeom>
        </p:spPr>
      </p:pic>
    </p:spTree>
    <p:extLst>
      <p:ext uri="{BB962C8B-B14F-4D97-AF65-F5344CB8AC3E}">
        <p14:creationId xmlns:p14="http://schemas.microsoft.com/office/powerpoint/2010/main" val="3217589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1930C-4385-444F-F393-E8E6492FAF7E}"/>
            </a:ext>
          </a:extLst>
        </p:cNvPr>
        <p:cNvGrpSpPr/>
        <p:nvPr/>
      </p:nvGrpSpPr>
      <p:grpSpPr>
        <a:xfrm>
          <a:off x="0" y="0"/>
          <a:ext cx="0" cy="0"/>
          <a:chOff x="0" y="0"/>
          <a:chExt cx="0" cy="0"/>
        </a:xfrm>
      </p:grpSpPr>
      <p:sp>
        <p:nvSpPr>
          <p:cNvPr id="4" name="Shape 2">
            <a:extLst>
              <a:ext uri="{FF2B5EF4-FFF2-40B4-BE49-F238E27FC236}">
                <a16:creationId xmlns:a16="http://schemas.microsoft.com/office/drawing/2014/main" id="{20EB7346-D843-2C25-6E9E-77A53BD6C5E8}"/>
              </a:ext>
            </a:extLst>
          </p:cNvPr>
          <p:cNvSpPr/>
          <p:nvPr/>
        </p:nvSpPr>
        <p:spPr>
          <a:xfrm>
            <a:off x="661493" y="1616160"/>
            <a:ext cx="10869017" cy="4550938"/>
          </a:xfrm>
          <a:prstGeom prst="roundRect">
            <a:avLst>
              <a:gd name="adj" fmla="val 977"/>
            </a:avLst>
          </a:prstGeom>
          <a:solidFill>
            <a:schemeClr val="bg1"/>
          </a:solidFill>
          <a:ln w="4763">
            <a:solidFill>
              <a:srgbClr val="000000">
                <a:alpha val="8000"/>
              </a:srgbClr>
            </a:solidFill>
            <a:prstDash val="solid"/>
          </a:ln>
        </p:spPr>
        <p:txBody>
          <a:bodyPr/>
          <a:lstStyle/>
          <a:p>
            <a:pPr defTabSz="1219170"/>
            <a:endParaRPr lang="en-GB" sz="2400" dirty="0">
              <a:solidFill>
                <a:prstClr val="black"/>
              </a:solidFill>
              <a:latin typeface="Arimo" panose="020B0604020202020204" charset="0"/>
            </a:endParaRPr>
          </a:p>
        </p:txBody>
      </p:sp>
      <p:sp>
        <p:nvSpPr>
          <p:cNvPr id="53" name="Rectangle 52">
            <a:extLst>
              <a:ext uri="{FF2B5EF4-FFF2-40B4-BE49-F238E27FC236}">
                <a16:creationId xmlns:a16="http://schemas.microsoft.com/office/drawing/2014/main" id="{0EA327EF-3EA8-A915-3F5C-62974EB76C22}"/>
              </a:ext>
            </a:extLst>
          </p:cNvPr>
          <p:cNvSpPr/>
          <p:nvPr/>
        </p:nvSpPr>
        <p:spPr>
          <a:xfrm>
            <a:off x="6032878" y="1616160"/>
            <a:ext cx="5497632" cy="4550938"/>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Arimo" panose="020B0604020202020204" charset="0"/>
            </a:endParaRPr>
          </a:p>
        </p:txBody>
      </p:sp>
      <p:sp>
        <p:nvSpPr>
          <p:cNvPr id="52" name="Rectangle 51">
            <a:extLst>
              <a:ext uri="{FF2B5EF4-FFF2-40B4-BE49-F238E27FC236}">
                <a16:creationId xmlns:a16="http://schemas.microsoft.com/office/drawing/2014/main" id="{FBF738C6-A153-07A4-BA7A-F6F7C9E5FC65}"/>
              </a:ext>
            </a:extLst>
          </p:cNvPr>
          <p:cNvSpPr/>
          <p:nvPr/>
        </p:nvSpPr>
        <p:spPr>
          <a:xfrm>
            <a:off x="661490" y="1616160"/>
            <a:ext cx="2171303" cy="455093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bg1"/>
              </a:solidFill>
              <a:latin typeface="Arimo" panose="020B0604020202020204" charset="0"/>
            </a:endParaRPr>
          </a:p>
        </p:txBody>
      </p:sp>
      <p:sp>
        <p:nvSpPr>
          <p:cNvPr id="2" name="Text 0">
            <a:extLst>
              <a:ext uri="{FF2B5EF4-FFF2-40B4-BE49-F238E27FC236}">
                <a16:creationId xmlns:a16="http://schemas.microsoft.com/office/drawing/2014/main" id="{AFE53784-7385-5B3F-492A-87CBA90F7173}"/>
              </a:ext>
            </a:extLst>
          </p:cNvPr>
          <p:cNvSpPr/>
          <p:nvPr/>
        </p:nvSpPr>
        <p:spPr>
          <a:xfrm>
            <a:off x="661493" y="590153"/>
            <a:ext cx="10869017" cy="359867"/>
          </a:xfrm>
          <a:prstGeom prst="rect">
            <a:avLst/>
          </a:prstGeom>
          <a:noFill/>
          <a:ln/>
        </p:spPr>
        <p:txBody>
          <a:bodyPr wrap="none" lIns="0" tIns="0" rIns="0" bIns="0" rtlCol="0" anchor="t"/>
          <a:lstStyle/>
          <a:p>
            <a:pPr defTabSz="1219170">
              <a:lnSpc>
                <a:spcPct val="104000"/>
              </a:lnSpc>
            </a:pPr>
            <a:r>
              <a:rPr lang="en-US" sz="2267" dirty="0">
                <a:solidFill>
                  <a:srgbClr val="231971"/>
                </a:solidFill>
                <a:latin typeface="Outfit ExtraBold" pitchFamily="34" charset="0"/>
                <a:ea typeface="Outfit ExtraBold" pitchFamily="34" charset="-122"/>
                <a:cs typeface="Outfit ExtraBold" pitchFamily="34" charset="-120"/>
              </a:rPr>
              <a:t>Comprehensive Multi-Agency Strategic Alignment Matrix</a:t>
            </a:r>
            <a:endParaRPr lang="en-US" sz="2267" dirty="0">
              <a:solidFill>
                <a:prstClr val="black"/>
              </a:solidFill>
              <a:latin typeface="Arimo" panose="020B0604020202020204" charset="0"/>
            </a:endParaRPr>
          </a:p>
        </p:txBody>
      </p:sp>
      <p:sp>
        <p:nvSpPr>
          <p:cNvPr id="5" name="Shape 3">
            <a:extLst>
              <a:ext uri="{FF2B5EF4-FFF2-40B4-BE49-F238E27FC236}">
                <a16:creationId xmlns:a16="http://schemas.microsoft.com/office/drawing/2014/main" id="{0BCB22E7-B1F2-D8C8-4EFF-B7628EE81925}"/>
              </a:ext>
            </a:extLst>
          </p:cNvPr>
          <p:cNvSpPr/>
          <p:nvPr/>
        </p:nvSpPr>
        <p:spPr>
          <a:xfrm>
            <a:off x="661493" y="1870755"/>
            <a:ext cx="10869017" cy="7199"/>
          </a:xfrm>
          <a:prstGeom prst="rect">
            <a:avLst/>
          </a:prstGeom>
          <a:solidFill>
            <a:srgbClr val="000000">
              <a:alpha val="8000"/>
            </a:srgbClr>
          </a:solidFill>
          <a:ln/>
        </p:spPr>
        <p:txBody>
          <a:bodyPr/>
          <a:lstStyle/>
          <a:p>
            <a:pPr defTabSz="1219170"/>
            <a:endParaRPr lang="en-GB" sz="3200" dirty="0">
              <a:solidFill>
                <a:prstClr val="black"/>
              </a:solidFill>
              <a:latin typeface="Arimo" panose="020B0604020202020204" charset="0"/>
            </a:endParaRPr>
          </a:p>
        </p:txBody>
      </p:sp>
      <p:grpSp>
        <p:nvGrpSpPr>
          <p:cNvPr id="54" name="Group 53">
            <a:extLst>
              <a:ext uri="{FF2B5EF4-FFF2-40B4-BE49-F238E27FC236}">
                <a16:creationId xmlns:a16="http://schemas.microsoft.com/office/drawing/2014/main" id="{56D75B80-D815-326E-FE0F-0FAB80B14672}"/>
              </a:ext>
            </a:extLst>
          </p:cNvPr>
          <p:cNvGrpSpPr/>
          <p:nvPr/>
        </p:nvGrpSpPr>
        <p:grpSpPr>
          <a:xfrm>
            <a:off x="661493" y="2583427"/>
            <a:ext cx="10869017" cy="2828680"/>
            <a:chOff x="661493" y="2871470"/>
            <a:chExt cx="10869017" cy="3000748"/>
          </a:xfrm>
        </p:grpSpPr>
        <p:sp>
          <p:nvSpPr>
            <p:cNvPr id="11" name="Shape 9">
              <a:extLst>
                <a:ext uri="{FF2B5EF4-FFF2-40B4-BE49-F238E27FC236}">
                  <a16:creationId xmlns:a16="http://schemas.microsoft.com/office/drawing/2014/main" id="{B02FE225-3932-2F4E-1623-AED884D3E114}"/>
                </a:ext>
              </a:extLst>
            </p:cNvPr>
            <p:cNvSpPr/>
            <p:nvPr/>
          </p:nvSpPr>
          <p:spPr>
            <a:xfrm>
              <a:off x="661493" y="2871470"/>
              <a:ext cx="10869017" cy="7199"/>
            </a:xfrm>
            <a:prstGeom prst="rect">
              <a:avLst/>
            </a:prstGeom>
            <a:solidFill>
              <a:srgbClr val="000000">
                <a:alpha val="8000"/>
              </a:srgbClr>
            </a:solidFill>
            <a:ln/>
          </p:spPr>
          <p:txBody>
            <a:bodyPr/>
            <a:lstStyle/>
            <a:p>
              <a:pPr defTabSz="1219170"/>
              <a:endParaRPr lang="en-GB" sz="3200" dirty="0">
                <a:solidFill>
                  <a:prstClr val="black"/>
                </a:solidFill>
                <a:latin typeface="Arimo" panose="020B0604020202020204" charset="0"/>
              </a:endParaRPr>
            </a:p>
          </p:txBody>
        </p:sp>
        <p:sp>
          <p:nvSpPr>
            <p:cNvPr id="12" name="Shape 10">
              <a:extLst>
                <a:ext uri="{FF2B5EF4-FFF2-40B4-BE49-F238E27FC236}">
                  <a16:creationId xmlns:a16="http://schemas.microsoft.com/office/drawing/2014/main" id="{5306D476-8E28-DE57-4B48-2F6629B25A70}"/>
                </a:ext>
              </a:extLst>
            </p:cNvPr>
            <p:cNvSpPr/>
            <p:nvPr/>
          </p:nvSpPr>
          <p:spPr>
            <a:xfrm>
              <a:off x="661493" y="3619857"/>
              <a:ext cx="10869017" cy="7199"/>
            </a:xfrm>
            <a:prstGeom prst="rect">
              <a:avLst/>
            </a:prstGeom>
            <a:solidFill>
              <a:srgbClr val="000000">
                <a:alpha val="8000"/>
              </a:srgbClr>
            </a:solidFill>
            <a:ln/>
          </p:spPr>
          <p:txBody>
            <a:bodyPr/>
            <a:lstStyle/>
            <a:p>
              <a:pPr defTabSz="1219170"/>
              <a:endParaRPr lang="en-GB" sz="3200" dirty="0">
                <a:solidFill>
                  <a:prstClr val="black"/>
                </a:solidFill>
                <a:latin typeface="Arimo" panose="020B0604020202020204" charset="0"/>
              </a:endParaRPr>
            </a:p>
          </p:txBody>
        </p:sp>
        <p:sp>
          <p:nvSpPr>
            <p:cNvPr id="13" name="Shape 11">
              <a:extLst>
                <a:ext uri="{FF2B5EF4-FFF2-40B4-BE49-F238E27FC236}">
                  <a16:creationId xmlns:a16="http://schemas.microsoft.com/office/drawing/2014/main" id="{DB54B823-2E8F-B3C7-6F8F-8CA8FA90730E}"/>
                </a:ext>
              </a:extLst>
            </p:cNvPr>
            <p:cNvSpPr/>
            <p:nvPr/>
          </p:nvSpPr>
          <p:spPr>
            <a:xfrm>
              <a:off x="661493" y="4368244"/>
              <a:ext cx="10869017" cy="7199"/>
            </a:xfrm>
            <a:prstGeom prst="rect">
              <a:avLst/>
            </a:prstGeom>
            <a:solidFill>
              <a:srgbClr val="000000">
                <a:alpha val="8000"/>
              </a:srgbClr>
            </a:solidFill>
            <a:ln/>
          </p:spPr>
          <p:txBody>
            <a:bodyPr/>
            <a:lstStyle/>
            <a:p>
              <a:pPr defTabSz="1219170"/>
              <a:endParaRPr lang="en-GB" sz="3200" dirty="0">
                <a:solidFill>
                  <a:prstClr val="black"/>
                </a:solidFill>
                <a:latin typeface="Arimo" panose="020B0604020202020204" charset="0"/>
              </a:endParaRPr>
            </a:p>
          </p:txBody>
        </p:sp>
        <p:sp>
          <p:nvSpPr>
            <p:cNvPr id="14" name="Shape 12">
              <a:extLst>
                <a:ext uri="{FF2B5EF4-FFF2-40B4-BE49-F238E27FC236}">
                  <a16:creationId xmlns:a16="http://schemas.microsoft.com/office/drawing/2014/main" id="{F0950D5E-A4F4-5BE1-55BA-15A59E67122D}"/>
                </a:ext>
              </a:extLst>
            </p:cNvPr>
            <p:cNvSpPr/>
            <p:nvPr/>
          </p:nvSpPr>
          <p:spPr>
            <a:xfrm>
              <a:off x="661493" y="5116631"/>
              <a:ext cx="10869017" cy="7199"/>
            </a:xfrm>
            <a:prstGeom prst="rect">
              <a:avLst/>
            </a:prstGeom>
            <a:solidFill>
              <a:srgbClr val="000000">
                <a:alpha val="8000"/>
              </a:srgbClr>
            </a:solidFill>
            <a:ln/>
          </p:spPr>
          <p:txBody>
            <a:bodyPr/>
            <a:lstStyle/>
            <a:p>
              <a:pPr defTabSz="1219170"/>
              <a:endParaRPr lang="en-GB" sz="3200" dirty="0">
                <a:solidFill>
                  <a:prstClr val="black"/>
                </a:solidFill>
                <a:latin typeface="Arimo" panose="020B0604020202020204" charset="0"/>
              </a:endParaRPr>
            </a:p>
          </p:txBody>
        </p:sp>
        <p:sp>
          <p:nvSpPr>
            <p:cNvPr id="15" name="Shape 13">
              <a:extLst>
                <a:ext uri="{FF2B5EF4-FFF2-40B4-BE49-F238E27FC236}">
                  <a16:creationId xmlns:a16="http://schemas.microsoft.com/office/drawing/2014/main" id="{6B1F2AAF-6ADD-6B1B-7DDC-380E5589FDD1}"/>
                </a:ext>
              </a:extLst>
            </p:cNvPr>
            <p:cNvSpPr/>
            <p:nvPr/>
          </p:nvSpPr>
          <p:spPr>
            <a:xfrm>
              <a:off x="661493" y="5865019"/>
              <a:ext cx="10869017" cy="7199"/>
            </a:xfrm>
            <a:prstGeom prst="rect">
              <a:avLst/>
            </a:prstGeom>
            <a:solidFill>
              <a:srgbClr val="000000">
                <a:alpha val="8000"/>
              </a:srgbClr>
            </a:solidFill>
            <a:ln/>
          </p:spPr>
          <p:txBody>
            <a:bodyPr/>
            <a:lstStyle/>
            <a:p>
              <a:pPr defTabSz="1219170"/>
              <a:endParaRPr lang="en-GB" sz="3200" dirty="0">
                <a:solidFill>
                  <a:prstClr val="black"/>
                </a:solidFill>
                <a:latin typeface="Arimo" panose="020B0604020202020204" charset="0"/>
              </a:endParaRPr>
            </a:p>
          </p:txBody>
        </p:sp>
      </p:grpSp>
      <p:sp>
        <p:nvSpPr>
          <p:cNvPr id="17" name="Text 15">
            <a:extLst>
              <a:ext uri="{FF2B5EF4-FFF2-40B4-BE49-F238E27FC236}">
                <a16:creationId xmlns:a16="http://schemas.microsoft.com/office/drawing/2014/main" id="{86FB83A3-C7F5-A611-7E57-E9877357091F}"/>
              </a:ext>
            </a:extLst>
          </p:cNvPr>
          <p:cNvSpPr/>
          <p:nvPr/>
        </p:nvSpPr>
        <p:spPr>
          <a:xfrm>
            <a:off x="2954239" y="1670929"/>
            <a:ext cx="3636268" cy="148233"/>
          </a:xfrm>
          <a:prstGeom prst="rect">
            <a:avLst/>
          </a:prstGeom>
          <a:noFill/>
          <a:ln/>
        </p:spPr>
        <p:txBody>
          <a:bodyPr wrap="none" lIns="0" tIns="0" rIns="0" bIns="0" rtlCol="0" anchor="t"/>
          <a:lstStyle/>
          <a:p>
            <a:pPr defTabSz="1219170">
              <a:lnSpc>
                <a:spcPct val="107000"/>
              </a:lnSpc>
            </a:pPr>
            <a:r>
              <a:rPr lang="en-US" sz="1200" b="1" dirty="0">
                <a:solidFill>
                  <a:srgbClr val="2A2742"/>
                </a:solidFill>
                <a:latin typeface="Arimo Bold" pitchFamily="34" charset="0"/>
                <a:ea typeface="Arimo Bold" pitchFamily="34" charset="-122"/>
                <a:cs typeface="Arimo Bold" pitchFamily="34" charset="-120"/>
              </a:rPr>
              <a:t>Core Priority/Need Aligned with IESS</a:t>
            </a:r>
            <a:endParaRPr lang="en-US" sz="1200" dirty="0">
              <a:solidFill>
                <a:prstClr val="black"/>
              </a:solidFill>
              <a:latin typeface="Arimo" panose="020B0604020202020204" charset="0"/>
            </a:endParaRPr>
          </a:p>
        </p:txBody>
      </p:sp>
      <p:sp>
        <p:nvSpPr>
          <p:cNvPr id="18" name="Text 16">
            <a:extLst>
              <a:ext uri="{FF2B5EF4-FFF2-40B4-BE49-F238E27FC236}">
                <a16:creationId xmlns:a16="http://schemas.microsoft.com/office/drawing/2014/main" id="{1AEE3C37-87AA-3F74-2E0B-91214A8CF31E}"/>
              </a:ext>
            </a:extLst>
          </p:cNvPr>
          <p:cNvSpPr/>
          <p:nvPr/>
        </p:nvSpPr>
        <p:spPr>
          <a:xfrm>
            <a:off x="6211093" y="1670929"/>
            <a:ext cx="5807571" cy="148233"/>
          </a:xfrm>
          <a:prstGeom prst="rect">
            <a:avLst/>
          </a:prstGeom>
          <a:noFill/>
          <a:ln/>
        </p:spPr>
        <p:txBody>
          <a:bodyPr wrap="none" lIns="0" tIns="0" rIns="0" bIns="0" rtlCol="0" anchor="t"/>
          <a:lstStyle/>
          <a:p>
            <a:pPr defTabSz="1219170">
              <a:lnSpc>
                <a:spcPct val="107000"/>
              </a:lnSpc>
            </a:pPr>
            <a:r>
              <a:rPr lang="en-US" sz="1200" b="1" dirty="0">
                <a:solidFill>
                  <a:srgbClr val="2A2742"/>
                </a:solidFill>
                <a:latin typeface="Arimo Bold" pitchFamily="34" charset="0"/>
                <a:ea typeface="Arimo Bold" pitchFamily="34" charset="-122"/>
                <a:cs typeface="Arimo Bold" pitchFamily="34" charset="-120"/>
              </a:rPr>
              <a:t>Specific Interoperability &amp; Strategic Action Mechanisms</a:t>
            </a:r>
            <a:endParaRPr lang="en-US" sz="1200" dirty="0">
              <a:solidFill>
                <a:prstClr val="black"/>
              </a:solidFill>
              <a:latin typeface="Arimo" panose="020B0604020202020204" charset="0"/>
            </a:endParaRPr>
          </a:p>
        </p:txBody>
      </p:sp>
      <p:sp>
        <p:nvSpPr>
          <p:cNvPr id="16" name="Text 14">
            <a:extLst>
              <a:ext uri="{FF2B5EF4-FFF2-40B4-BE49-F238E27FC236}">
                <a16:creationId xmlns:a16="http://schemas.microsoft.com/office/drawing/2014/main" id="{7850F6C5-D0F3-5655-D64E-6F0307EB21A7}"/>
              </a:ext>
            </a:extLst>
          </p:cNvPr>
          <p:cNvSpPr/>
          <p:nvPr/>
        </p:nvSpPr>
        <p:spPr>
          <a:xfrm>
            <a:off x="783035" y="1670929"/>
            <a:ext cx="2550616" cy="148233"/>
          </a:xfrm>
          <a:prstGeom prst="rect">
            <a:avLst/>
          </a:prstGeom>
          <a:noFill/>
          <a:ln/>
        </p:spPr>
        <p:txBody>
          <a:bodyPr wrap="none" lIns="0" tIns="0" rIns="0" bIns="0" rtlCol="0" anchor="t"/>
          <a:lstStyle/>
          <a:p>
            <a:pPr defTabSz="1219170">
              <a:lnSpc>
                <a:spcPct val="107000"/>
              </a:lnSpc>
            </a:pPr>
            <a:r>
              <a:rPr lang="en-US" sz="1200" b="1" dirty="0">
                <a:solidFill>
                  <a:schemeClr val="bg1"/>
                </a:solidFill>
                <a:latin typeface="Arimo Bold" pitchFamily="34" charset="0"/>
                <a:ea typeface="Arimo Bold" pitchFamily="34" charset="-122"/>
                <a:cs typeface="Arimo Bold" pitchFamily="34" charset="-120"/>
              </a:rPr>
              <a:t>Stakeholder / Agency</a:t>
            </a:r>
            <a:endParaRPr lang="en-US" sz="1200" dirty="0">
              <a:solidFill>
                <a:schemeClr val="bg1"/>
              </a:solidFill>
              <a:latin typeface="Arimo" panose="020B0604020202020204" charset="0"/>
            </a:endParaRPr>
          </a:p>
        </p:txBody>
      </p:sp>
      <p:sp>
        <p:nvSpPr>
          <p:cNvPr id="34" name="Text 32">
            <a:extLst>
              <a:ext uri="{FF2B5EF4-FFF2-40B4-BE49-F238E27FC236}">
                <a16:creationId xmlns:a16="http://schemas.microsoft.com/office/drawing/2014/main" id="{0B8F6484-99A2-B540-10F2-FC1E5D901AFA}"/>
              </a:ext>
            </a:extLst>
          </p:cNvPr>
          <p:cNvSpPr/>
          <p:nvPr/>
        </p:nvSpPr>
        <p:spPr>
          <a:xfrm>
            <a:off x="783035" y="2069349"/>
            <a:ext cx="1941016" cy="296465"/>
          </a:xfrm>
          <a:prstGeom prst="rect">
            <a:avLst/>
          </a:prstGeom>
          <a:noFill/>
          <a:ln/>
        </p:spPr>
        <p:txBody>
          <a:bodyPr wrap="square" lIns="0" tIns="0" rIns="0" bIns="0" rtlCol="0" anchor="t">
            <a:noAutofit/>
          </a:bodyPr>
          <a:lstStyle/>
          <a:p>
            <a:pPr defTabSz="1219170">
              <a:lnSpc>
                <a:spcPct val="107000"/>
              </a:lnSpc>
            </a:pPr>
            <a:r>
              <a:rPr lang="en-US" sz="1100" dirty="0">
                <a:solidFill>
                  <a:schemeClr val="bg1"/>
                </a:solidFill>
                <a:latin typeface="Arimo" pitchFamily="34" charset="0"/>
                <a:ea typeface="Arimo" pitchFamily="34" charset="-122"/>
                <a:cs typeface="Arimo" pitchFamily="34" charset="-120"/>
              </a:rPr>
              <a:t>General Authority for Survey &amp; Geospatial Information (GEOSA)</a:t>
            </a:r>
            <a:endParaRPr lang="en-US" sz="1100" dirty="0">
              <a:solidFill>
                <a:schemeClr val="bg1"/>
              </a:solidFill>
              <a:latin typeface="Arimo" panose="020B0604020202020204" charset="0"/>
            </a:endParaRPr>
          </a:p>
        </p:txBody>
      </p:sp>
      <p:sp>
        <p:nvSpPr>
          <p:cNvPr id="35" name="Text 33">
            <a:extLst>
              <a:ext uri="{FF2B5EF4-FFF2-40B4-BE49-F238E27FC236}">
                <a16:creationId xmlns:a16="http://schemas.microsoft.com/office/drawing/2014/main" id="{1114B973-FC3F-D32C-FE96-5CA9981C835A}"/>
              </a:ext>
            </a:extLst>
          </p:cNvPr>
          <p:cNvSpPr/>
          <p:nvPr/>
        </p:nvSpPr>
        <p:spPr>
          <a:xfrm>
            <a:off x="2954239" y="2148505"/>
            <a:ext cx="3026668" cy="296465"/>
          </a:xfrm>
          <a:prstGeom prst="rect">
            <a:avLst/>
          </a:prstGeom>
          <a:noFill/>
          <a:ln/>
        </p:spPr>
        <p:txBody>
          <a:bodyPr wrap="square" lIns="0" tIns="0" rIns="0" bIns="0" rtlCol="0" anchor="t">
            <a:noAutofit/>
          </a:bodyPr>
          <a:lstStyle/>
          <a:p>
            <a:pPr defTabSz="1219170">
              <a:lnSpc>
                <a:spcPct val="107000"/>
              </a:lnSpc>
            </a:pPr>
            <a:r>
              <a:rPr lang="en-US" sz="1000" dirty="0">
                <a:solidFill>
                  <a:srgbClr val="2A2742"/>
                </a:solidFill>
                <a:latin typeface="Arimo" pitchFamily="34" charset="0"/>
                <a:ea typeface="Arimo" pitchFamily="34" charset="-122"/>
                <a:cs typeface="Arimo" pitchFamily="34" charset="-120"/>
              </a:rPr>
              <a:t>National governance of spatial data, reference stations, and geodetic positioning</a:t>
            </a:r>
            <a:endParaRPr lang="en-US" sz="1000" dirty="0">
              <a:solidFill>
                <a:prstClr val="black"/>
              </a:solidFill>
              <a:latin typeface="Arimo" panose="020B0604020202020204" charset="0"/>
            </a:endParaRPr>
          </a:p>
        </p:txBody>
      </p:sp>
      <p:sp>
        <p:nvSpPr>
          <p:cNvPr id="36" name="Text 34">
            <a:extLst>
              <a:ext uri="{FF2B5EF4-FFF2-40B4-BE49-F238E27FC236}">
                <a16:creationId xmlns:a16="http://schemas.microsoft.com/office/drawing/2014/main" id="{E24D522F-2A76-0DE8-0724-6B0B7358676D}"/>
              </a:ext>
            </a:extLst>
          </p:cNvPr>
          <p:cNvSpPr/>
          <p:nvPr/>
        </p:nvSpPr>
        <p:spPr>
          <a:xfrm>
            <a:off x="6211093" y="2148505"/>
            <a:ext cx="5197971" cy="296465"/>
          </a:xfrm>
          <a:prstGeom prst="rect">
            <a:avLst/>
          </a:prstGeom>
          <a:noFill/>
          <a:ln/>
        </p:spPr>
        <p:txBody>
          <a:bodyPr wrap="square" lIns="0" tIns="0" rIns="0" bIns="0" rtlCol="0" anchor="t">
            <a:noAutofit/>
          </a:bodyPr>
          <a:lstStyle/>
          <a:p>
            <a:pPr defTabSz="1219170">
              <a:lnSpc>
                <a:spcPct val="107000"/>
              </a:lnSpc>
            </a:pPr>
            <a:r>
              <a:rPr lang="en-US" sz="1000" dirty="0">
                <a:solidFill>
                  <a:srgbClr val="2A2742"/>
                </a:solidFill>
                <a:latin typeface="Arimo" pitchFamily="34" charset="0"/>
                <a:ea typeface="Arimo" pitchFamily="34" charset="-122"/>
                <a:cs typeface="Arimo" pitchFamily="34" charset="-120"/>
              </a:rPr>
              <a:t>Provide GEOSA with hyper-precise ground acquisition baselines and serve as an automated processing node for the national spatial data infrastructure</a:t>
            </a:r>
            <a:endParaRPr lang="en-US" sz="1000" dirty="0">
              <a:solidFill>
                <a:prstClr val="black"/>
              </a:solidFill>
              <a:latin typeface="Arimo" panose="020B0604020202020204" charset="0"/>
            </a:endParaRPr>
          </a:p>
        </p:txBody>
      </p:sp>
      <p:sp>
        <p:nvSpPr>
          <p:cNvPr id="37" name="Text 35">
            <a:extLst>
              <a:ext uri="{FF2B5EF4-FFF2-40B4-BE49-F238E27FC236}">
                <a16:creationId xmlns:a16="http://schemas.microsoft.com/office/drawing/2014/main" id="{F4430798-D3EA-4006-C779-00E9FFF12EA8}"/>
              </a:ext>
            </a:extLst>
          </p:cNvPr>
          <p:cNvSpPr/>
          <p:nvPr/>
        </p:nvSpPr>
        <p:spPr>
          <a:xfrm>
            <a:off x="783035" y="2765799"/>
            <a:ext cx="1941016" cy="296465"/>
          </a:xfrm>
          <a:prstGeom prst="rect">
            <a:avLst/>
          </a:prstGeom>
          <a:noFill/>
          <a:ln/>
        </p:spPr>
        <p:txBody>
          <a:bodyPr wrap="square" lIns="0" tIns="0" rIns="0" bIns="0" rtlCol="0" anchor="t">
            <a:noAutofit/>
          </a:bodyPr>
          <a:lstStyle/>
          <a:p>
            <a:pPr defTabSz="1219170">
              <a:lnSpc>
                <a:spcPct val="107000"/>
              </a:lnSpc>
            </a:pPr>
            <a:r>
              <a:rPr lang="en-US" sz="1100" dirty="0">
                <a:solidFill>
                  <a:schemeClr val="bg1"/>
                </a:solidFill>
                <a:latin typeface="Arimo" pitchFamily="34" charset="0"/>
                <a:ea typeface="Arimo" pitchFamily="34" charset="-122"/>
                <a:cs typeface="Arimo" pitchFamily="34" charset="-120"/>
              </a:rPr>
              <a:t>Ministry of Municipalities &amp; Housing (MOMAH)</a:t>
            </a:r>
            <a:endParaRPr lang="en-US" sz="1100" dirty="0">
              <a:solidFill>
                <a:schemeClr val="bg1"/>
              </a:solidFill>
              <a:latin typeface="Arimo" panose="020B0604020202020204" charset="0"/>
            </a:endParaRPr>
          </a:p>
        </p:txBody>
      </p:sp>
      <p:sp>
        <p:nvSpPr>
          <p:cNvPr id="38" name="Text 36">
            <a:extLst>
              <a:ext uri="{FF2B5EF4-FFF2-40B4-BE49-F238E27FC236}">
                <a16:creationId xmlns:a16="http://schemas.microsoft.com/office/drawing/2014/main" id="{D620AEA1-FF6F-957B-5115-B890A6CE1183}"/>
              </a:ext>
            </a:extLst>
          </p:cNvPr>
          <p:cNvSpPr/>
          <p:nvPr/>
        </p:nvSpPr>
        <p:spPr>
          <a:xfrm>
            <a:off x="2954239" y="2829124"/>
            <a:ext cx="3026668" cy="296465"/>
          </a:xfrm>
          <a:prstGeom prst="rect">
            <a:avLst/>
          </a:prstGeom>
          <a:noFill/>
          <a:ln/>
        </p:spPr>
        <p:txBody>
          <a:bodyPr wrap="square" lIns="0" tIns="0" rIns="0" bIns="0" rtlCol="0" anchor="t">
            <a:noAutofit/>
          </a:bodyPr>
          <a:lstStyle/>
          <a:p>
            <a:pPr defTabSz="1219170">
              <a:lnSpc>
                <a:spcPct val="107000"/>
              </a:lnSpc>
            </a:pPr>
            <a:r>
              <a:rPr lang="en-US" sz="1000" dirty="0">
                <a:solidFill>
                  <a:srgbClr val="2A2742"/>
                </a:solidFill>
                <a:latin typeface="Arimo" pitchFamily="34" charset="0"/>
                <a:ea typeface="Arimo" pitchFamily="34" charset="-122"/>
                <a:cs typeface="Arimo" pitchFamily="34" charset="-120"/>
              </a:rPr>
              <a:t>Smart city expansion, urban landscape upgrades, and real-time municipal planning</a:t>
            </a:r>
            <a:endParaRPr lang="en-US" sz="1000" dirty="0">
              <a:solidFill>
                <a:prstClr val="black"/>
              </a:solidFill>
              <a:latin typeface="Arimo" panose="020B0604020202020204" charset="0"/>
            </a:endParaRPr>
          </a:p>
        </p:txBody>
      </p:sp>
      <p:sp>
        <p:nvSpPr>
          <p:cNvPr id="39" name="Text 37">
            <a:extLst>
              <a:ext uri="{FF2B5EF4-FFF2-40B4-BE49-F238E27FC236}">
                <a16:creationId xmlns:a16="http://schemas.microsoft.com/office/drawing/2014/main" id="{758E2590-48D5-9362-52C6-4C96B5625A7D}"/>
              </a:ext>
            </a:extLst>
          </p:cNvPr>
          <p:cNvSpPr/>
          <p:nvPr/>
        </p:nvSpPr>
        <p:spPr>
          <a:xfrm>
            <a:off x="6211093" y="2829124"/>
            <a:ext cx="5197971" cy="296465"/>
          </a:xfrm>
          <a:prstGeom prst="rect">
            <a:avLst/>
          </a:prstGeom>
          <a:noFill/>
          <a:ln/>
        </p:spPr>
        <p:txBody>
          <a:bodyPr wrap="square" lIns="0" tIns="0" rIns="0" bIns="0" rtlCol="0" anchor="t">
            <a:noAutofit/>
          </a:bodyPr>
          <a:lstStyle/>
          <a:p>
            <a:pPr defTabSz="1219170">
              <a:lnSpc>
                <a:spcPct val="107000"/>
              </a:lnSpc>
            </a:pPr>
            <a:r>
              <a:rPr lang="en-US" sz="1000" dirty="0">
                <a:solidFill>
                  <a:srgbClr val="2A2742"/>
                </a:solidFill>
                <a:latin typeface="Arimo" pitchFamily="34" charset="0"/>
                <a:ea typeface="Arimo" pitchFamily="34" charset="-122"/>
                <a:cs typeface="Arimo" pitchFamily="34" charset="-120"/>
              </a:rPr>
              <a:t>Deliver continuous urban vegetation mapping and predictive AI heat-island modeling to lower city surface temperatures</a:t>
            </a:r>
            <a:endParaRPr lang="en-US" sz="1000" dirty="0">
              <a:solidFill>
                <a:prstClr val="black"/>
              </a:solidFill>
              <a:latin typeface="Arimo" panose="020B0604020202020204" charset="0"/>
            </a:endParaRPr>
          </a:p>
        </p:txBody>
      </p:sp>
      <p:sp>
        <p:nvSpPr>
          <p:cNvPr id="40" name="Text 38">
            <a:extLst>
              <a:ext uri="{FF2B5EF4-FFF2-40B4-BE49-F238E27FC236}">
                <a16:creationId xmlns:a16="http://schemas.microsoft.com/office/drawing/2014/main" id="{0885F10C-7B61-526A-0A5A-40CC942377B9}"/>
              </a:ext>
            </a:extLst>
          </p:cNvPr>
          <p:cNvSpPr/>
          <p:nvPr/>
        </p:nvSpPr>
        <p:spPr>
          <a:xfrm>
            <a:off x="783035" y="3462249"/>
            <a:ext cx="1941016" cy="444699"/>
          </a:xfrm>
          <a:prstGeom prst="rect">
            <a:avLst/>
          </a:prstGeom>
          <a:noFill/>
          <a:ln/>
        </p:spPr>
        <p:txBody>
          <a:bodyPr wrap="square" lIns="0" tIns="0" rIns="0" bIns="0" rtlCol="0" anchor="t">
            <a:noAutofit/>
          </a:bodyPr>
          <a:lstStyle/>
          <a:p>
            <a:pPr defTabSz="1219170">
              <a:lnSpc>
                <a:spcPct val="107000"/>
              </a:lnSpc>
            </a:pPr>
            <a:r>
              <a:rPr lang="en-US" sz="1100" dirty="0">
                <a:solidFill>
                  <a:schemeClr val="bg1"/>
                </a:solidFill>
                <a:latin typeface="Arimo" pitchFamily="34" charset="0"/>
                <a:ea typeface="Arimo" pitchFamily="34" charset="-122"/>
                <a:cs typeface="Arimo" pitchFamily="34" charset="-120"/>
              </a:rPr>
              <a:t>Ministry of Defense (MoD) &amp; General Authority for Military Industries (GAMI)</a:t>
            </a:r>
            <a:endParaRPr lang="en-US" sz="1100" dirty="0">
              <a:solidFill>
                <a:schemeClr val="bg1"/>
              </a:solidFill>
              <a:latin typeface="Arimo" panose="020B0604020202020204" charset="0"/>
            </a:endParaRPr>
          </a:p>
        </p:txBody>
      </p:sp>
      <p:sp>
        <p:nvSpPr>
          <p:cNvPr id="41" name="Text 39">
            <a:extLst>
              <a:ext uri="{FF2B5EF4-FFF2-40B4-BE49-F238E27FC236}">
                <a16:creationId xmlns:a16="http://schemas.microsoft.com/office/drawing/2014/main" id="{894CA596-C796-5AA3-5697-2D59768BF6DB}"/>
              </a:ext>
            </a:extLst>
          </p:cNvPr>
          <p:cNvSpPr/>
          <p:nvPr/>
        </p:nvSpPr>
        <p:spPr>
          <a:xfrm>
            <a:off x="2954239" y="3509743"/>
            <a:ext cx="3026668" cy="296465"/>
          </a:xfrm>
          <a:prstGeom prst="rect">
            <a:avLst/>
          </a:prstGeom>
          <a:noFill/>
          <a:ln/>
        </p:spPr>
        <p:txBody>
          <a:bodyPr wrap="square" lIns="0" tIns="0" rIns="0" bIns="0" rtlCol="0" anchor="t">
            <a:noAutofit/>
          </a:bodyPr>
          <a:lstStyle/>
          <a:p>
            <a:pPr defTabSz="1219170">
              <a:lnSpc>
                <a:spcPct val="107000"/>
              </a:lnSpc>
            </a:pPr>
            <a:r>
              <a:rPr lang="en-US" sz="1000" dirty="0">
                <a:solidFill>
                  <a:srgbClr val="2A2742"/>
                </a:solidFill>
                <a:latin typeface="Arimo" pitchFamily="34" charset="0"/>
                <a:ea typeface="Arimo" pitchFamily="34" charset="-122"/>
                <a:cs typeface="Arimo" pitchFamily="34" charset="-120"/>
              </a:rPr>
              <a:t>Military-grade spatial reconnaissance, localized defense supply chains, and secure communications</a:t>
            </a:r>
            <a:endParaRPr lang="en-US" sz="1000" dirty="0">
              <a:solidFill>
                <a:prstClr val="black"/>
              </a:solidFill>
              <a:latin typeface="Arimo" panose="020B0604020202020204" charset="0"/>
            </a:endParaRPr>
          </a:p>
        </p:txBody>
      </p:sp>
      <p:sp>
        <p:nvSpPr>
          <p:cNvPr id="42" name="Text 40">
            <a:extLst>
              <a:ext uri="{FF2B5EF4-FFF2-40B4-BE49-F238E27FC236}">
                <a16:creationId xmlns:a16="http://schemas.microsoft.com/office/drawing/2014/main" id="{2B356A93-444A-A785-6487-48DDF83301BD}"/>
              </a:ext>
            </a:extLst>
          </p:cNvPr>
          <p:cNvSpPr/>
          <p:nvPr/>
        </p:nvSpPr>
        <p:spPr>
          <a:xfrm>
            <a:off x="6211093" y="3509743"/>
            <a:ext cx="5197971" cy="296465"/>
          </a:xfrm>
          <a:prstGeom prst="rect">
            <a:avLst/>
          </a:prstGeom>
          <a:noFill/>
          <a:ln/>
        </p:spPr>
        <p:txBody>
          <a:bodyPr wrap="square" lIns="0" tIns="0" rIns="0" bIns="0" rtlCol="0" anchor="t">
            <a:noAutofit/>
          </a:bodyPr>
          <a:lstStyle/>
          <a:p>
            <a:pPr defTabSz="1219170">
              <a:lnSpc>
                <a:spcPct val="107000"/>
              </a:lnSpc>
            </a:pPr>
            <a:r>
              <a:rPr lang="en-US" sz="1000" dirty="0">
                <a:solidFill>
                  <a:srgbClr val="2A2742"/>
                </a:solidFill>
                <a:latin typeface="Arimo" pitchFamily="34" charset="0"/>
                <a:ea typeface="Arimo" pitchFamily="34" charset="-122"/>
                <a:cs typeface="Arimo" pitchFamily="34" charset="-120"/>
              </a:rPr>
              <a:t>Co-develop autonomous dual-use Earth Observation (EO) sensors and deploy encrypted Low Earth Orbit (LEO) satellite communication constellations</a:t>
            </a:r>
            <a:endParaRPr lang="en-US" sz="1000" dirty="0">
              <a:solidFill>
                <a:prstClr val="black"/>
              </a:solidFill>
              <a:latin typeface="Arimo" panose="020B0604020202020204" charset="0"/>
            </a:endParaRPr>
          </a:p>
        </p:txBody>
      </p:sp>
      <p:sp>
        <p:nvSpPr>
          <p:cNvPr id="43" name="Text 41">
            <a:extLst>
              <a:ext uri="{FF2B5EF4-FFF2-40B4-BE49-F238E27FC236}">
                <a16:creationId xmlns:a16="http://schemas.microsoft.com/office/drawing/2014/main" id="{41A03199-BCA4-EFE1-16D3-FC64D112A330}"/>
              </a:ext>
            </a:extLst>
          </p:cNvPr>
          <p:cNvSpPr/>
          <p:nvPr/>
        </p:nvSpPr>
        <p:spPr>
          <a:xfrm>
            <a:off x="783035" y="4306933"/>
            <a:ext cx="1941016" cy="296465"/>
          </a:xfrm>
          <a:prstGeom prst="rect">
            <a:avLst/>
          </a:prstGeom>
          <a:noFill/>
          <a:ln/>
        </p:spPr>
        <p:txBody>
          <a:bodyPr wrap="square" lIns="0" tIns="0" rIns="0" bIns="0" rtlCol="0" anchor="t">
            <a:noAutofit/>
          </a:bodyPr>
          <a:lstStyle/>
          <a:p>
            <a:pPr defTabSz="1219170">
              <a:lnSpc>
                <a:spcPct val="107000"/>
              </a:lnSpc>
            </a:pPr>
            <a:r>
              <a:rPr lang="en-US" sz="1100" dirty="0">
                <a:solidFill>
                  <a:schemeClr val="bg1"/>
                </a:solidFill>
                <a:latin typeface="Arimo" pitchFamily="34" charset="0"/>
                <a:ea typeface="Arimo" pitchFamily="34" charset="-122"/>
                <a:cs typeface="Arimo" pitchFamily="34" charset="-120"/>
              </a:rPr>
              <a:t>Communications, Space &amp; Technology Commission (CST)</a:t>
            </a:r>
            <a:endParaRPr lang="en-US" sz="1100" dirty="0">
              <a:solidFill>
                <a:schemeClr val="bg1"/>
              </a:solidFill>
              <a:latin typeface="Arimo" panose="020B0604020202020204" charset="0"/>
            </a:endParaRPr>
          </a:p>
        </p:txBody>
      </p:sp>
      <p:sp>
        <p:nvSpPr>
          <p:cNvPr id="44" name="Text 42">
            <a:extLst>
              <a:ext uri="{FF2B5EF4-FFF2-40B4-BE49-F238E27FC236}">
                <a16:creationId xmlns:a16="http://schemas.microsoft.com/office/drawing/2014/main" id="{69DF92B7-93A5-71CD-A130-0C68236362D6}"/>
              </a:ext>
            </a:extLst>
          </p:cNvPr>
          <p:cNvSpPr/>
          <p:nvPr/>
        </p:nvSpPr>
        <p:spPr>
          <a:xfrm>
            <a:off x="2954239" y="4190362"/>
            <a:ext cx="3026668" cy="296465"/>
          </a:xfrm>
          <a:prstGeom prst="rect">
            <a:avLst/>
          </a:prstGeom>
          <a:noFill/>
          <a:ln/>
        </p:spPr>
        <p:txBody>
          <a:bodyPr wrap="square" lIns="0" tIns="0" rIns="0" bIns="0" rtlCol="0" anchor="t">
            <a:noAutofit/>
          </a:bodyPr>
          <a:lstStyle/>
          <a:p>
            <a:pPr defTabSz="1219170">
              <a:lnSpc>
                <a:spcPct val="107000"/>
              </a:lnSpc>
            </a:pPr>
            <a:r>
              <a:rPr lang="en-US" sz="1000" dirty="0">
                <a:solidFill>
                  <a:srgbClr val="2A2742"/>
                </a:solidFill>
                <a:latin typeface="Arimo" pitchFamily="34" charset="0"/>
                <a:ea typeface="Arimo" pitchFamily="34" charset="-122"/>
                <a:cs typeface="Arimo" pitchFamily="34" charset="-120"/>
              </a:rPr>
              <a:t>Telecommunications regulation, satellite licensing, spectrum oversight, and NTN architectures</a:t>
            </a:r>
            <a:endParaRPr lang="en-US" sz="1000" dirty="0">
              <a:solidFill>
                <a:prstClr val="black"/>
              </a:solidFill>
              <a:latin typeface="Arimo" panose="020B0604020202020204" charset="0"/>
            </a:endParaRPr>
          </a:p>
        </p:txBody>
      </p:sp>
      <p:sp>
        <p:nvSpPr>
          <p:cNvPr id="45" name="Text 43">
            <a:extLst>
              <a:ext uri="{FF2B5EF4-FFF2-40B4-BE49-F238E27FC236}">
                <a16:creationId xmlns:a16="http://schemas.microsoft.com/office/drawing/2014/main" id="{5A830C81-976F-061F-A143-4ABE8FED811E}"/>
              </a:ext>
            </a:extLst>
          </p:cNvPr>
          <p:cNvSpPr/>
          <p:nvPr/>
        </p:nvSpPr>
        <p:spPr>
          <a:xfrm>
            <a:off x="6211093" y="4190362"/>
            <a:ext cx="5197971" cy="296465"/>
          </a:xfrm>
          <a:prstGeom prst="rect">
            <a:avLst/>
          </a:prstGeom>
          <a:noFill/>
          <a:ln/>
        </p:spPr>
        <p:txBody>
          <a:bodyPr wrap="square" lIns="0" tIns="0" rIns="0" bIns="0" rtlCol="0" anchor="t">
            <a:noAutofit/>
          </a:bodyPr>
          <a:lstStyle/>
          <a:p>
            <a:pPr defTabSz="1219170">
              <a:lnSpc>
                <a:spcPct val="107000"/>
              </a:lnSpc>
            </a:pPr>
            <a:r>
              <a:rPr lang="en-US" sz="1000" dirty="0">
                <a:solidFill>
                  <a:srgbClr val="2A2742"/>
                </a:solidFill>
                <a:latin typeface="Arimo" pitchFamily="34" charset="0"/>
                <a:ea typeface="Arimo" pitchFamily="34" charset="-122"/>
                <a:cs typeface="Arimo" pitchFamily="34" charset="-120"/>
              </a:rPr>
              <a:t>Run validation testbeds for emerging Terrestrial and Non-Terrestrial Network (TN/NTN) communication protocols</a:t>
            </a:r>
            <a:endParaRPr lang="en-US" sz="1000" dirty="0">
              <a:solidFill>
                <a:prstClr val="black"/>
              </a:solidFill>
              <a:latin typeface="Arimo" panose="020B0604020202020204" charset="0"/>
            </a:endParaRPr>
          </a:p>
        </p:txBody>
      </p:sp>
      <p:sp>
        <p:nvSpPr>
          <p:cNvPr id="46" name="Text 44">
            <a:extLst>
              <a:ext uri="{FF2B5EF4-FFF2-40B4-BE49-F238E27FC236}">
                <a16:creationId xmlns:a16="http://schemas.microsoft.com/office/drawing/2014/main" id="{09CD608E-311A-52F8-0008-E7846684840B}"/>
              </a:ext>
            </a:extLst>
          </p:cNvPr>
          <p:cNvSpPr/>
          <p:nvPr/>
        </p:nvSpPr>
        <p:spPr>
          <a:xfrm>
            <a:off x="783035" y="5003383"/>
            <a:ext cx="2550616" cy="148233"/>
          </a:xfrm>
          <a:prstGeom prst="rect">
            <a:avLst/>
          </a:prstGeom>
          <a:noFill/>
          <a:ln/>
        </p:spPr>
        <p:txBody>
          <a:bodyPr wrap="none" lIns="0" tIns="0" rIns="0" bIns="0" rtlCol="0" anchor="t"/>
          <a:lstStyle/>
          <a:p>
            <a:pPr defTabSz="1219170">
              <a:lnSpc>
                <a:spcPct val="107000"/>
              </a:lnSpc>
            </a:pPr>
            <a:r>
              <a:rPr lang="en-US" sz="1100" dirty="0">
                <a:solidFill>
                  <a:schemeClr val="bg1"/>
                </a:solidFill>
                <a:latin typeface="Arimo" pitchFamily="34" charset="0"/>
                <a:ea typeface="Arimo" pitchFamily="34" charset="-122"/>
                <a:cs typeface="Arimo" pitchFamily="34" charset="-120"/>
              </a:rPr>
              <a:t>Ministry of Energy (MoE)</a:t>
            </a:r>
            <a:endParaRPr lang="en-US" sz="1100" dirty="0">
              <a:solidFill>
                <a:schemeClr val="bg1"/>
              </a:solidFill>
              <a:latin typeface="Arimo" panose="020B0604020202020204" charset="0"/>
            </a:endParaRPr>
          </a:p>
        </p:txBody>
      </p:sp>
      <p:sp>
        <p:nvSpPr>
          <p:cNvPr id="47" name="Text 45">
            <a:extLst>
              <a:ext uri="{FF2B5EF4-FFF2-40B4-BE49-F238E27FC236}">
                <a16:creationId xmlns:a16="http://schemas.microsoft.com/office/drawing/2014/main" id="{6C8A9F7E-73E1-7B86-696F-FE875ABD60D1}"/>
              </a:ext>
            </a:extLst>
          </p:cNvPr>
          <p:cNvSpPr/>
          <p:nvPr/>
        </p:nvSpPr>
        <p:spPr>
          <a:xfrm>
            <a:off x="2954239" y="4870981"/>
            <a:ext cx="3026668" cy="296465"/>
          </a:xfrm>
          <a:prstGeom prst="rect">
            <a:avLst/>
          </a:prstGeom>
          <a:noFill/>
          <a:ln/>
        </p:spPr>
        <p:txBody>
          <a:bodyPr wrap="square" lIns="0" tIns="0" rIns="0" bIns="0" rtlCol="0" anchor="t">
            <a:noAutofit/>
          </a:bodyPr>
          <a:lstStyle/>
          <a:p>
            <a:pPr defTabSz="1219170">
              <a:lnSpc>
                <a:spcPct val="107000"/>
              </a:lnSpc>
            </a:pPr>
            <a:r>
              <a:rPr lang="en-US" sz="1000" dirty="0">
                <a:solidFill>
                  <a:srgbClr val="2A2742"/>
                </a:solidFill>
                <a:latin typeface="Arimo" pitchFamily="34" charset="0"/>
                <a:ea typeface="Arimo" pitchFamily="34" charset="-122"/>
                <a:cs typeface="Arimo" pitchFamily="34" charset="-120"/>
              </a:rPr>
              <a:t>Infrastructure protection, pipeline failure detection, and renewable energy integration</a:t>
            </a:r>
            <a:endParaRPr lang="en-US" sz="1000" dirty="0">
              <a:solidFill>
                <a:prstClr val="black"/>
              </a:solidFill>
              <a:latin typeface="Arimo" panose="020B0604020202020204" charset="0"/>
            </a:endParaRPr>
          </a:p>
        </p:txBody>
      </p:sp>
      <p:sp>
        <p:nvSpPr>
          <p:cNvPr id="48" name="Text 46">
            <a:extLst>
              <a:ext uri="{FF2B5EF4-FFF2-40B4-BE49-F238E27FC236}">
                <a16:creationId xmlns:a16="http://schemas.microsoft.com/office/drawing/2014/main" id="{B82817F3-19CF-4176-01A2-F9DF7F8A3404}"/>
              </a:ext>
            </a:extLst>
          </p:cNvPr>
          <p:cNvSpPr/>
          <p:nvPr/>
        </p:nvSpPr>
        <p:spPr>
          <a:xfrm>
            <a:off x="6211093" y="4870981"/>
            <a:ext cx="5197971" cy="296465"/>
          </a:xfrm>
          <a:prstGeom prst="rect">
            <a:avLst/>
          </a:prstGeom>
          <a:noFill/>
          <a:ln/>
        </p:spPr>
        <p:txBody>
          <a:bodyPr wrap="square" lIns="0" tIns="0" rIns="0" bIns="0" rtlCol="0" anchor="t">
            <a:noAutofit/>
          </a:bodyPr>
          <a:lstStyle/>
          <a:p>
            <a:pPr defTabSz="1219170">
              <a:lnSpc>
                <a:spcPct val="107000"/>
              </a:lnSpc>
            </a:pPr>
            <a:r>
              <a:rPr lang="en-US" sz="1000" dirty="0">
                <a:solidFill>
                  <a:srgbClr val="2A2742"/>
                </a:solidFill>
                <a:latin typeface="Arimo" pitchFamily="34" charset="0"/>
                <a:ea typeface="Arimo" pitchFamily="34" charset="-122"/>
                <a:cs typeface="Arimo" pitchFamily="34" charset="-120"/>
              </a:rPr>
              <a:t>Provide autonomous, automated thermal and short-wave infrared (SWIR) satellite surveillance across the Kingdom's vast energy transmission networks</a:t>
            </a:r>
            <a:endParaRPr lang="en-US" sz="1000" dirty="0">
              <a:solidFill>
                <a:prstClr val="black"/>
              </a:solidFill>
              <a:latin typeface="Arimo" panose="020B0604020202020204" charset="0"/>
            </a:endParaRPr>
          </a:p>
        </p:txBody>
      </p:sp>
      <p:sp>
        <p:nvSpPr>
          <p:cNvPr id="49" name="Text 47">
            <a:extLst>
              <a:ext uri="{FF2B5EF4-FFF2-40B4-BE49-F238E27FC236}">
                <a16:creationId xmlns:a16="http://schemas.microsoft.com/office/drawing/2014/main" id="{EFE48D86-1A06-0943-41BD-B4032965A289}"/>
              </a:ext>
            </a:extLst>
          </p:cNvPr>
          <p:cNvSpPr/>
          <p:nvPr/>
        </p:nvSpPr>
        <p:spPr>
          <a:xfrm>
            <a:off x="783035" y="5551600"/>
            <a:ext cx="1941016" cy="296465"/>
          </a:xfrm>
          <a:prstGeom prst="rect">
            <a:avLst/>
          </a:prstGeom>
          <a:noFill/>
          <a:ln/>
        </p:spPr>
        <p:txBody>
          <a:bodyPr wrap="square" lIns="0" tIns="0" rIns="0" bIns="0" rtlCol="0" anchor="t">
            <a:noAutofit/>
          </a:bodyPr>
          <a:lstStyle/>
          <a:p>
            <a:pPr defTabSz="1219170">
              <a:lnSpc>
                <a:spcPct val="107000"/>
              </a:lnSpc>
            </a:pPr>
            <a:r>
              <a:rPr lang="en-US" sz="1100" dirty="0">
                <a:solidFill>
                  <a:schemeClr val="bg1"/>
                </a:solidFill>
                <a:latin typeface="Arimo" pitchFamily="34" charset="0"/>
                <a:ea typeface="Arimo" pitchFamily="34" charset="-122"/>
                <a:cs typeface="Arimo" pitchFamily="34" charset="-120"/>
              </a:rPr>
              <a:t>Universities &amp; National Research Centers</a:t>
            </a:r>
            <a:endParaRPr lang="en-US" sz="1100" dirty="0">
              <a:solidFill>
                <a:schemeClr val="bg1"/>
              </a:solidFill>
              <a:latin typeface="Arimo" panose="020B0604020202020204" charset="0"/>
            </a:endParaRPr>
          </a:p>
        </p:txBody>
      </p:sp>
      <p:sp>
        <p:nvSpPr>
          <p:cNvPr id="50" name="Text 48">
            <a:extLst>
              <a:ext uri="{FF2B5EF4-FFF2-40B4-BE49-F238E27FC236}">
                <a16:creationId xmlns:a16="http://schemas.microsoft.com/office/drawing/2014/main" id="{7E2491C5-FE8D-391D-6A22-64DFB50A0B7F}"/>
              </a:ext>
            </a:extLst>
          </p:cNvPr>
          <p:cNvSpPr/>
          <p:nvPr/>
        </p:nvSpPr>
        <p:spPr>
          <a:xfrm>
            <a:off x="2954239" y="5551600"/>
            <a:ext cx="3026668" cy="296465"/>
          </a:xfrm>
          <a:prstGeom prst="rect">
            <a:avLst/>
          </a:prstGeom>
          <a:noFill/>
          <a:ln/>
        </p:spPr>
        <p:txBody>
          <a:bodyPr wrap="square" lIns="0" tIns="0" rIns="0" bIns="0" rtlCol="0" anchor="t">
            <a:noAutofit/>
          </a:bodyPr>
          <a:lstStyle/>
          <a:p>
            <a:pPr defTabSz="1219170">
              <a:lnSpc>
                <a:spcPct val="107000"/>
              </a:lnSpc>
            </a:pPr>
            <a:r>
              <a:rPr lang="en-US" sz="1000" dirty="0">
                <a:solidFill>
                  <a:srgbClr val="2A2742"/>
                </a:solidFill>
                <a:latin typeface="Arimo" pitchFamily="34" charset="0"/>
                <a:ea typeface="Arimo" pitchFamily="34" charset="-122"/>
                <a:cs typeface="Arimo" pitchFamily="34" charset="-120"/>
              </a:rPr>
              <a:t>Academic development, specialized research talent pipelines, and scientific publication output</a:t>
            </a:r>
            <a:endParaRPr lang="en-US" sz="1000" dirty="0">
              <a:solidFill>
                <a:prstClr val="black"/>
              </a:solidFill>
              <a:latin typeface="Arimo" panose="020B0604020202020204" charset="0"/>
            </a:endParaRPr>
          </a:p>
        </p:txBody>
      </p:sp>
      <p:sp>
        <p:nvSpPr>
          <p:cNvPr id="51" name="Text 49">
            <a:extLst>
              <a:ext uri="{FF2B5EF4-FFF2-40B4-BE49-F238E27FC236}">
                <a16:creationId xmlns:a16="http://schemas.microsoft.com/office/drawing/2014/main" id="{91E30A1D-6CF3-33F6-F23D-80FDE303248B}"/>
              </a:ext>
            </a:extLst>
          </p:cNvPr>
          <p:cNvSpPr/>
          <p:nvPr/>
        </p:nvSpPr>
        <p:spPr>
          <a:xfrm>
            <a:off x="6211093" y="5551600"/>
            <a:ext cx="5197971" cy="296465"/>
          </a:xfrm>
          <a:prstGeom prst="rect">
            <a:avLst/>
          </a:prstGeom>
          <a:noFill/>
          <a:ln/>
        </p:spPr>
        <p:txBody>
          <a:bodyPr wrap="square" lIns="0" tIns="0" rIns="0" bIns="0" rtlCol="0" anchor="t">
            <a:normAutofit lnSpcReduction="10000"/>
          </a:bodyPr>
          <a:lstStyle/>
          <a:p>
            <a:pPr defTabSz="1219170">
              <a:lnSpc>
                <a:spcPct val="107000"/>
              </a:lnSpc>
            </a:pPr>
            <a:r>
              <a:rPr lang="en-US" sz="1000" dirty="0">
                <a:solidFill>
                  <a:srgbClr val="2A2742"/>
                </a:solidFill>
                <a:latin typeface="Arimo" pitchFamily="34" charset="0"/>
                <a:ea typeface="Arimo" pitchFamily="34" charset="-122"/>
                <a:cs typeface="Arimo" pitchFamily="34" charset="-120"/>
              </a:rPr>
              <a:t>Maintain open, low-cost distributed regional networks of radio telescopes to power collaborative planetary science and aerospace engineering programs</a:t>
            </a:r>
            <a:endParaRPr lang="en-US" sz="1000" dirty="0">
              <a:solidFill>
                <a:prstClr val="black"/>
              </a:solidFill>
              <a:latin typeface="Arimo" panose="020B0604020202020204" charset="0"/>
            </a:endParaRPr>
          </a:p>
        </p:txBody>
      </p:sp>
      <p:sp>
        <p:nvSpPr>
          <p:cNvPr id="55" name="Round Same Side Corner Rectangle 4">
            <a:extLst>
              <a:ext uri="{FF2B5EF4-FFF2-40B4-BE49-F238E27FC236}">
                <a16:creationId xmlns:a16="http://schemas.microsoft.com/office/drawing/2014/main" id="{F099F314-1325-00E0-DFA7-026D53AFE115}"/>
              </a:ext>
            </a:extLst>
          </p:cNvPr>
          <p:cNvSpPr/>
          <p:nvPr/>
        </p:nvSpPr>
        <p:spPr>
          <a:xfrm rot="5400000">
            <a:off x="-344566" y="720590"/>
            <a:ext cx="740391" cy="76201"/>
          </a:xfrm>
          <a:prstGeom prst="round2SameRect">
            <a:avLst>
              <a:gd name="adj1" fmla="val 45834"/>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SA" sz="1800" b="0" i="0" u="none" strike="noStrike" kern="0" cap="none" spc="0" normalizeH="0" baseline="0" noProof="0" dirty="0">
              <a:ln>
                <a:noFill/>
              </a:ln>
              <a:solidFill>
                <a:srgbClr val="FFFFFF"/>
              </a:solidFill>
              <a:effectLst/>
              <a:uLnTx/>
              <a:uFillTx/>
              <a:latin typeface="Arimo" panose="020B0604020202020204" charset="0"/>
              <a:ea typeface="+mn-ea"/>
              <a:cs typeface="+mn-cs"/>
            </a:endParaRPr>
          </a:p>
        </p:txBody>
      </p:sp>
      <p:pic>
        <p:nvPicPr>
          <p:cNvPr id="56" name="Picture 55">
            <a:extLst>
              <a:ext uri="{FF2B5EF4-FFF2-40B4-BE49-F238E27FC236}">
                <a16:creationId xmlns:a16="http://schemas.microsoft.com/office/drawing/2014/main" id="{5F37816E-6002-E626-6C08-6F25A7FE4C15}"/>
              </a:ext>
            </a:extLst>
          </p:cNvPr>
          <p:cNvPicPr>
            <a:picLocks noChangeAspect="1"/>
          </p:cNvPicPr>
          <p:nvPr/>
        </p:nvPicPr>
        <p:blipFill>
          <a:blip r:embed="rId3"/>
          <a:srcRect r="62439"/>
          <a:stretch>
            <a:fillRect/>
          </a:stretch>
        </p:blipFill>
        <p:spPr>
          <a:xfrm>
            <a:off x="10847253" y="284551"/>
            <a:ext cx="718789" cy="861531"/>
          </a:xfrm>
          <a:prstGeom prst="rect">
            <a:avLst/>
          </a:prstGeom>
        </p:spPr>
      </p:pic>
      <p:sp>
        <p:nvSpPr>
          <p:cNvPr id="57" name="Text 1">
            <a:extLst>
              <a:ext uri="{FF2B5EF4-FFF2-40B4-BE49-F238E27FC236}">
                <a16:creationId xmlns:a16="http://schemas.microsoft.com/office/drawing/2014/main" id="{8937A44E-1721-360C-F06A-59CC4D5BB899}"/>
              </a:ext>
            </a:extLst>
          </p:cNvPr>
          <p:cNvSpPr/>
          <p:nvPr/>
        </p:nvSpPr>
        <p:spPr>
          <a:xfrm>
            <a:off x="661493" y="1090316"/>
            <a:ext cx="10869017" cy="470443"/>
          </a:xfrm>
          <a:prstGeom prst="rect">
            <a:avLst/>
          </a:prstGeom>
          <a:noFill/>
          <a:ln/>
        </p:spPr>
        <p:txBody>
          <a:bodyPr wrap="square" lIns="0" tIns="0" rIns="0" bIns="0" rtlCol="0" anchor="t">
            <a:noAutofit/>
          </a:bodyPr>
          <a:lstStyle/>
          <a:p>
            <a:pPr defTabSz="1219170">
              <a:lnSpc>
                <a:spcPct val="107000"/>
              </a:lnSpc>
            </a:pPr>
            <a:r>
              <a:rPr lang="en-US" sz="1200" dirty="0">
                <a:solidFill>
                  <a:srgbClr val="2A2742"/>
                </a:solidFill>
                <a:latin typeface="Arimo" pitchFamily="34" charset="0"/>
                <a:ea typeface="Arimo" pitchFamily="34" charset="-122"/>
                <a:cs typeface="Arimo" pitchFamily="34" charset="-120"/>
              </a:rPr>
              <a:t>To unlock national funding channels, avoid wasteful asset duplication, and firmly secure institutional buy-in, IESS goals must align precisely with the mandates of key civil, military, and regulatory stakeholders.</a:t>
            </a:r>
            <a:endParaRPr lang="en-US" sz="1200" dirty="0">
              <a:solidFill>
                <a:prstClr val="black"/>
              </a:solidFill>
              <a:latin typeface="Arimo" panose="020B0604020202020204" charset="0"/>
            </a:endParaRPr>
          </a:p>
        </p:txBody>
      </p:sp>
    </p:spTree>
    <p:extLst>
      <p:ext uri="{BB962C8B-B14F-4D97-AF65-F5344CB8AC3E}">
        <p14:creationId xmlns:p14="http://schemas.microsoft.com/office/powerpoint/2010/main" val="42489717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233493" y="692449"/>
            <a:ext cx="6297017" cy="1744265"/>
          </a:xfrm>
          <a:prstGeom prst="rect">
            <a:avLst/>
          </a:prstGeom>
          <a:noFill/>
          <a:ln/>
        </p:spPr>
        <p:txBody>
          <a:bodyPr wrap="square" lIns="0" tIns="0" rIns="0" bIns="0" rtlCol="0" anchor="t">
            <a:normAutofit/>
          </a:bodyPr>
          <a:lstStyle/>
          <a:p>
            <a:pPr defTabSz="1219170">
              <a:lnSpc>
                <a:spcPct val="104000"/>
              </a:lnSpc>
            </a:pPr>
            <a:r>
              <a:rPr lang="en-US" sz="3600" dirty="0">
                <a:latin typeface="Outfit ExtraBold" pitchFamily="34" charset="0"/>
                <a:ea typeface="Outfit ExtraBold" pitchFamily="34" charset="-122"/>
                <a:cs typeface="Outfit ExtraBold" pitchFamily="34" charset="-120"/>
              </a:rPr>
              <a:t>Core Pillar Strategy: </a:t>
            </a:r>
            <a:r>
              <a:rPr lang="en-US" sz="3600" dirty="0">
                <a:solidFill>
                  <a:srgbClr val="231971"/>
                </a:solidFill>
                <a:latin typeface="Outfit ExtraBold" pitchFamily="34" charset="0"/>
                <a:ea typeface="Outfit ExtraBold" pitchFamily="34" charset="-122"/>
                <a:cs typeface="Outfit ExtraBold" pitchFamily="34" charset="-120"/>
              </a:rPr>
              <a:t>Transitioning to Specialized National Laboratories</a:t>
            </a:r>
            <a:endParaRPr lang="en-US" sz="3600" dirty="0">
              <a:solidFill>
                <a:prstClr val="black"/>
              </a:solidFill>
              <a:latin typeface="Arimo" panose="020B0604020202020204" charset="0"/>
            </a:endParaRPr>
          </a:p>
        </p:txBody>
      </p:sp>
      <p:sp>
        <p:nvSpPr>
          <p:cNvPr id="4" name="Text 1"/>
          <p:cNvSpPr/>
          <p:nvPr/>
        </p:nvSpPr>
        <p:spPr>
          <a:xfrm>
            <a:off x="5233493" y="2711451"/>
            <a:ext cx="6297017" cy="3454003"/>
          </a:xfrm>
          <a:prstGeom prst="rect">
            <a:avLst/>
          </a:prstGeom>
          <a:noFill/>
          <a:ln/>
        </p:spPr>
        <p:txBody>
          <a:bodyPr wrap="square" lIns="0" tIns="0" rIns="0" bIns="0" rtlCol="0" anchor="t">
            <a:normAutofit/>
          </a:bodyPr>
          <a:lstStyle/>
          <a:p>
            <a:pPr defTabSz="1219170">
              <a:lnSpc>
                <a:spcPct val="132000"/>
              </a:lnSpc>
              <a:spcAft>
                <a:spcPts val="1600"/>
              </a:spcAft>
            </a:pPr>
            <a:r>
              <a:rPr lang="en-US" sz="1400" dirty="0">
                <a:solidFill>
                  <a:srgbClr val="2A2742"/>
                </a:solidFill>
                <a:latin typeface="Arimo" pitchFamily="34" charset="0"/>
                <a:ea typeface="Arimo" pitchFamily="34" charset="-122"/>
                <a:cs typeface="Arimo" pitchFamily="34" charset="-120"/>
              </a:rPr>
              <a:t>IESS will structure its capabilities into three distinct, impact-focused National Laboratories powered by Artificial Intelligence (AI) and emerging technologies.</a:t>
            </a:r>
            <a:endParaRPr lang="en-US" sz="1400" dirty="0">
              <a:solidFill>
                <a:prstClr val="black"/>
              </a:solidFill>
              <a:latin typeface="Arimo" panose="020B0604020202020204" charset="0"/>
            </a:endParaRPr>
          </a:p>
          <a:p>
            <a:pPr defTabSz="1219170">
              <a:lnSpc>
                <a:spcPct val="132000"/>
              </a:lnSpc>
            </a:pPr>
            <a:r>
              <a:rPr lang="en-US" sz="1400" dirty="0">
                <a:solidFill>
                  <a:srgbClr val="2A2742"/>
                </a:solidFill>
                <a:latin typeface="Arimo" pitchFamily="34" charset="0"/>
                <a:ea typeface="Arimo" pitchFamily="34" charset="-122"/>
                <a:cs typeface="Arimo" pitchFamily="34" charset="-120"/>
              </a:rPr>
              <a:t>The three national laboratories—NEOL, NGSL, and NAOL—will transition from traditional cost centers into revenue‑generating national assets. In alignment with KACST's mandate to maximize the value of laboratories and infrastructure, the Institute will adopt a commercial operating model built on paid operations, subscription‑based access to geospatial platforms, specialized consulting services, and long‑term government service contracts. This shift positions the laboratories as strategic economic engines supporting national sovereignty and the emerging space‑data economy.</a:t>
            </a:r>
            <a:endParaRPr lang="en-US" sz="1400" dirty="0">
              <a:solidFill>
                <a:prstClr val="black"/>
              </a:solidFill>
              <a:latin typeface="Arimo" panose="020B0604020202020204" charset="0"/>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
            <a:extLst>
              <a:ext uri="{FF2B5EF4-FFF2-40B4-BE49-F238E27FC236}">
                <a16:creationId xmlns:a16="http://schemas.microsoft.com/office/drawing/2014/main" id="{BEF3F881-58AA-DA18-098C-4308281A7C8B}"/>
              </a:ext>
            </a:extLst>
          </p:cNvPr>
          <p:cNvSpPr/>
          <p:nvPr/>
        </p:nvSpPr>
        <p:spPr>
          <a:xfrm>
            <a:off x="661475" y="1685882"/>
            <a:ext cx="3489587" cy="854313"/>
          </a:xfrm>
          <a:prstGeom prst="roundRect">
            <a:avLst/>
          </a:prstGeom>
          <a:solidFill>
            <a:schemeClr val="tx2">
              <a:lumMod val="20000"/>
              <a:lumOff val="80000"/>
            </a:schemeClr>
          </a:solidFill>
          <a:ln w="19050">
            <a:noFill/>
            <a:prstDash val="solid"/>
          </a:ln>
          <a:effectLst>
            <a:outerShdw blurRad="234950" dist="50800" dir="16200000" algn="bl" rotWithShape="0">
              <a:srgbClr val="333333">
                <a:alpha val="10000"/>
              </a:srgbClr>
            </a:outerShdw>
          </a:effectLst>
        </p:spPr>
        <p:txBody>
          <a:bodyPr anchor="ctr"/>
          <a:lstStyle/>
          <a:p>
            <a:pPr algn="ctr"/>
            <a:r>
              <a:rPr lang="en-US" b="1" dirty="0">
                <a:solidFill>
                  <a:srgbClr val="2A2742"/>
                </a:solidFill>
                <a:latin typeface="Arimo Bold" pitchFamily="34" charset="0"/>
                <a:ea typeface="Arimo Bold" pitchFamily="34" charset="-122"/>
                <a:cs typeface="Arimo Bold" pitchFamily="34" charset="-120"/>
              </a:rPr>
              <a:t>Earth Observation Lab</a:t>
            </a:r>
            <a:endParaRPr lang="ar-SA" b="1" dirty="0">
              <a:solidFill>
                <a:srgbClr val="2A2742"/>
              </a:solidFill>
              <a:latin typeface="Arimo Bold" pitchFamily="34" charset="0"/>
              <a:ea typeface="Arimo Bold" pitchFamily="34" charset="-122"/>
              <a:cs typeface="Arimo Bold" pitchFamily="34" charset="-120"/>
            </a:endParaRPr>
          </a:p>
        </p:txBody>
      </p:sp>
      <p:sp>
        <p:nvSpPr>
          <p:cNvPr id="5" name="Shape 6">
            <a:extLst>
              <a:ext uri="{FF2B5EF4-FFF2-40B4-BE49-F238E27FC236}">
                <a16:creationId xmlns:a16="http://schemas.microsoft.com/office/drawing/2014/main" id="{59157E66-B14B-F1FD-2902-932F988CAA30}"/>
              </a:ext>
            </a:extLst>
          </p:cNvPr>
          <p:cNvSpPr/>
          <p:nvPr/>
        </p:nvSpPr>
        <p:spPr>
          <a:xfrm>
            <a:off x="4350938" y="1685882"/>
            <a:ext cx="3489720" cy="854313"/>
          </a:xfrm>
          <a:prstGeom prst="roundRect">
            <a:avLst/>
          </a:prstGeom>
          <a:solidFill>
            <a:schemeClr val="accent3">
              <a:lumMod val="20000"/>
              <a:lumOff val="80000"/>
            </a:schemeClr>
          </a:solidFill>
          <a:ln w="19050">
            <a:noFill/>
            <a:prstDash val="solid"/>
          </a:ln>
          <a:effectLst>
            <a:outerShdw blurRad="234950" dist="50800" dir="16200000" algn="bl" rotWithShape="0">
              <a:srgbClr val="333333">
                <a:alpha val="10000"/>
              </a:srgbClr>
            </a:outerShdw>
          </a:effectLst>
        </p:spPr>
        <p:txBody>
          <a:bodyPr anchor="ctr"/>
          <a:lstStyle/>
          <a:p>
            <a:pPr algn="ctr"/>
            <a:r>
              <a:rPr lang="en-US" b="1" dirty="0">
                <a:solidFill>
                  <a:srgbClr val="2A2742"/>
                </a:solidFill>
                <a:latin typeface="Arimo Bold" pitchFamily="34" charset="0"/>
                <a:ea typeface="Arimo Bold" pitchFamily="34" charset="-122"/>
                <a:cs typeface="Arimo Bold" pitchFamily="34" charset="-120"/>
              </a:rPr>
              <a:t>Geospatial Solutions Lab</a:t>
            </a:r>
            <a:endParaRPr lang="ar-SA" b="1" dirty="0">
              <a:solidFill>
                <a:srgbClr val="2A2742"/>
              </a:solidFill>
              <a:latin typeface="Arimo Bold" pitchFamily="34" charset="0"/>
              <a:ea typeface="Arimo Bold" pitchFamily="34" charset="-122"/>
              <a:cs typeface="Arimo Bold" pitchFamily="34" charset="-120"/>
            </a:endParaRPr>
          </a:p>
        </p:txBody>
      </p:sp>
      <p:sp>
        <p:nvSpPr>
          <p:cNvPr id="8" name="Shape 9">
            <a:extLst>
              <a:ext uri="{FF2B5EF4-FFF2-40B4-BE49-F238E27FC236}">
                <a16:creationId xmlns:a16="http://schemas.microsoft.com/office/drawing/2014/main" id="{ABC89BB2-4C05-29F5-9A23-3CA5BEA91EB1}"/>
              </a:ext>
            </a:extLst>
          </p:cNvPr>
          <p:cNvSpPr/>
          <p:nvPr/>
        </p:nvSpPr>
        <p:spPr>
          <a:xfrm>
            <a:off x="8040534" y="1685882"/>
            <a:ext cx="3489587" cy="854313"/>
          </a:xfrm>
          <a:prstGeom prst="roundRect">
            <a:avLst/>
          </a:prstGeom>
          <a:solidFill>
            <a:schemeClr val="accent6">
              <a:lumMod val="20000"/>
              <a:lumOff val="80000"/>
            </a:schemeClr>
          </a:solidFill>
          <a:ln w="19050">
            <a:noFill/>
            <a:prstDash val="solid"/>
          </a:ln>
          <a:effectLst>
            <a:outerShdw blurRad="234950" dist="50800" dir="16200000" algn="bl" rotWithShape="0">
              <a:srgbClr val="333333">
                <a:alpha val="10000"/>
              </a:srgbClr>
            </a:outerShdw>
          </a:effectLst>
        </p:spPr>
        <p:txBody>
          <a:bodyPr lIns="0" rIns="0" anchor="ctr"/>
          <a:lstStyle/>
          <a:p>
            <a:pPr algn="ctr"/>
            <a:r>
              <a:rPr lang="en-US" b="1" dirty="0">
                <a:solidFill>
                  <a:srgbClr val="2A2742"/>
                </a:solidFill>
                <a:latin typeface="Arimo Bold" pitchFamily="34" charset="0"/>
                <a:ea typeface="Arimo Bold" pitchFamily="34" charset="-122"/>
                <a:cs typeface="Arimo Bold" pitchFamily="34" charset="-120"/>
              </a:rPr>
              <a:t>Astronomical Observatory Lab</a:t>
            </a:r>
            <a:r>
              <a:rPr lang="ar-SA" b="1" dirty="0">
                <a:solidFill>
                  <a:srgbClr val="2A2742"/>
                </a:solidFill>
                <a:latin typeface="Arimo Bold" pitchFamily="34" charset="0"/>
                <a:ea typeface="Arimo Bold" pitchFamily="34" charset="-122"/>
                <a:cs typeface="Arimo Bold" pitchFamily="34" charset="-120"/>
              </a:rPr>
              <a:t> </a:t>
            </a:r>
          </a:p>
        </p:txBody>
      </p:sp>
      <p:sp>
        <p:nvSpPr>
          <p:cNvPr id="15" name="Shape 16">
            <a:extLst>
              <a:ext uri="{FF2B5EF4-FFF2-40B4-BE49-F238E27FC236}">
                <a16:creationId xmlns:a16="http://schemas.microsoft.com/office/drawing/2014/main" id="{6BC4F709-8944-7A6D-A7BA-D5A9315FFB31}"/>
              </a:ext>
            </a:extLst>
          </p:cNvPr>
          <p:cNvSpPr/>
          <p:nvPr/>
        </p:nvSpPr>
        <p:spPr>
          <a:xfrm>
            <a:off x="661475" y="2891730"/>
            <a:ext cx="3523368" cy="3241397"/>
          </a:xfrm>
          <a:prstGeom prst="roundRect">
            <a:avLst>
              <a:gd name="adj" fmla="val 2805"/>
            </a:avLst>
          </a:prstGeom>
          <a:solidFill>
            <a:schemeClr val="accent1"/>
          </a:solidFill>
          <a:ln w="6350">
            <a:solidFill>
              <a:srgbClr val="3F51B5"/>
            </a:solidFill>
            <a:prstDash val="solid"/>
          </a:ln>
          <a:effectLst>
            <a:outerShdw blurRad="234950" dist="50800" dir="16200000" algn="bl" rotWithShape="0">
              <a:srgbClr val="333333">
                <a:alpha val="10000"/>
              </a:srgbClr>
            </a:outerShdw>
          </a:effectLst>
        </p:spPr>
        <p:txBody>
          <a:bodyPr/>
          <a:lstStyle/>
          <a:p>
            <a:endParaRPr lang="en-GB" dirty="0">
              <a:latin typeface="Arimo" panose="020B0604020202020204" charset="0"/>
            </a:endParaRPr>
          </a:p>
        </p:txBody>
      </p:sp>
      <p:sp>
        <p:nvSpPr>
          <p:cNvPr id="16" name="Shape 17">
            <a:extLst>
              <a:ext uri="{FF2B5EF4-FFF2-40B4-BE49-F238E27FC236}">
                <a16:creationId xmlns:a16="http://schemas.microsoft.com/office/drawing/2014/main" id="{15B85C7F-9C6A-990A-2B9C-2F941C009B38}"/>
              </a:ext>
            </a:extLst>
          </p:cNvPr>
          <p:cNvSpPr/>
          <p:nvPr/>
        </p:nvSpPr>
        <p:spPr>
          <a:xfrm>
            <a:off x="824884" y="3055143"/>
            <a:ext cx="471277" cy="471289"/>
          </a:xfrm>
          <a:prstGeom prst="ellipse">
            <a:avLst/>
          </a:prstGeom>
          <a:solidFill>
            <a:srgbClr val="3F51B5"/>
          </a:solidFill>
          <a:ln/>
        </p:spPr>
        <p:txBody>
          <a:bodyPr/>
          <a:lstStyle/>
          <a:p>
            <a:endParaRPr lang="en-GB" dirty="0">
              <a:latin typeface="Arimo" panose="020B0604020202020204" charset="0"/>
            </a:endParaRPr>
          </a:p>
        </p:txBody>
      </p:sp>
      <p:pic>
        <p:nvPicPr>
          <p:cNvPr id="17" name="Image 0" descr="preencoded.png">
            <a:extLst>
              <a:ext uri="{FF2B5EF4-FFF2-40B4-BE49-F238E27FC236}">
                <a16:creationId xmlns:a16="http://schemas.microsoft.com/office/drawing/2014/main" id="{4E304805-8E83-6E19-1A7D-76020F906A2D}"/>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54460" y="3184723"/>
            <a:ext cx="212025" cy="212030"/>
          </a:xfrm>
          <a:prstGeom prst="rect">
            <a:avLst/>
          </a:prstGeom>
        </p:spPr>
      </p:pic>
      <p:sp>
        <p:nvSpPr>
          <p:cNvPr id="18" name="Text 18">
            <a:extLst>
              <a:ext uri="{FF2B5EF4-FFF2-40B4-BE49-F238E27FC236}">
                <a16:creationId xmlns:a16="http://schemas.microsoft.com/office/drawing/2014/main" id="{4878FFE9-F214-7728-B97F-07526BD4F7B8}"/>
              </a:ext>
            </a:extLst>
          </p:cNvPr>
          <p:cNvSpPr/>
          <p:nvPr/>
        </p:nvSpPr>
        <p:spPr>
          <a:xfrm>
            <a:off x="824883" y="3675656"/>
            <a:ext cx="3345771" cy="2085063"/>
          </a:xfrm>
          <a:prstGeom prst="rect">
            <a:avLst/>
          </a:prstGeom>
          <a:noFill/>
          <a:ln/>
        </p:spPr>
        <p:txBody>
          <a:bodyPr wrap="square" lIns="0" tIns="0" rIns="0" bIns="0" rtlCol="0" anchor="t"/>
          <a:lstStyle/>
          <a:p>
            <a:pPr marL="342900" indent="-342900" algn="l">
              <a:lnSpc>
                <a:spcPct val="150000"/>
              </a:lnSpc>
              <a:buFont typeface="+mj-lt"/>
              <a:buAutoNum type="arabicPeriod"/>
            </a:pPr>
            <a:r>
              <a:rPr lang="en-GB" sz="1500" dirty="0">
                <a:solidFill>
                  <a:srgbClr val="FFFFFF"/>
                </a:solidFill>
                <a:latin typeface="Arimo" panose="020B0604020202020204" charset="0"/>
                <a:ea typeface="Arimo" panose="020B0604020202020204" charset="0"/>
                <a:cs typeface="Arimo" panose="020B0604020202020204" charset="0"/>
              </a:rPr>
              <a:t>AI-Driven &amp; Emerging Technology Infrastructure</a:t>
            </a:r>
            <a:endParaRPr lang="ar-SA" sz="1500" dirty="0">
              <a:solidFill>
                <a:srgbClr val="FFFFFF"/>
              </a:solidFill>
              <a:latin typeface="Arimo" panose="020B0604020202020204" charset="0"/>
              <a:ea typeface="Arimo" panose="020B0604020202020204" charset="0"/>
              <a:cs typeface="Instrument Sans SemiBold" pitchFamily="34" charset="-120"/>
            </a:endParaRPr>
          </a:p>
          <a:p>
            <a:pPr marL="342900" indent="-342900" algn="l">
              <a:lnSpc>
                <a:spcPct val="150000"/>
              </a:lnSpc>
              <a:buFont typeface="+mj-lt"/>
              <a:buAutoNum type="arabicPeriod"/>
            </a:pPr>
            <a:r>
              <a:rPr lang="en-GB" sz="1500" dirty="0">
                <a:solidFill>
                  <a:srgbClr val="FFFFFF"/>
                </a:solidFill>
                <a:latin typeface="Arimo" panose="020B0604020202020204" charset="0"/>
                <a:ea typeface="Arimo" panose="020B0604020202020204" charset="0"/>
                <a:cs typeface="Arimo" panose="020B0604020202020204" charset="0"/>
              </a:rPr>
              <a:t>Core Application Domains &amp; Product Suites</a:t>
            </a:r>
            <a:endParaRPr lang="ar-SA" sz="1500" dirty="0">
              <a:solidFill>
                <a:srgbClr val="FFFFFF"/>
              </a:solidFill>
              <a:latin typeface="Arimo" panose="020B0604020202020204" charset="0"/>
              <a:ea typeface="Arimo" panose="020B0604020202020204" charset="0"/>
              <a:cs typeface="Instrument Sans SemiBold" pitchFamily="34" charset="-120"/>
            </a:endParaRPr>
          </a:p>
          <a:p>
            <a:pPr marL="342900" indent="-342900" algn="l">
              <a:lnSpc>
                <a:spcPct val="150000"/>
              </a:lnSpc>
              <a:buFont typeface="+mj-lt"/>
              <a:buAutoNum type="arabicPeriod"/>
            </a:pPr>
            <a:r>
              <a:rPr lang="en-GB" sz="1500" dirty="0">
                <a:solidFill>
                  <a:srgbClr val="FFFFFF"/>
                </a:solidFill>
                <a:latin typeface="Arimo" panose="020B0604020202020204" charset="0"/>
                <a:ea typeface="Arimo" panose="020B0604020202020204" charset="0"/>
                <a:cs typeface="Arimo" panose="020B0604020202020204" charset="0"/>
              </a:rPr>
              <a:t>Specialized Training, Consultations, and Academic Acceleration</a:t>
            </a:r>
            <a:endParaRPr lang="en-US" sz="1500" dirty="0">
              <a:latin typeface="Arimo" panose="020B0604020202020204" charset="0"/>
              <a:ea typeface="Arimo" panose="020B0604020202020204" charset="0"/>
              <a:cs typeface="Arimo" panose="020B0604020202020204" charset="0"/>
            </a:endParaRPr>
          </a:p>
        </p:txBody>
      </p:sp>
      <p:sp>
        <p:nvSpPr>
          <p:cNvPr id="20" name="Shape 20">
            <a:extLst>
              <a:ext uri="{FF2B5EF4-FFF2-40B4-BE49-F238E27FC236}">
                <a16:creationId xmlns:a16="http://schemas.microsoft.com/office/drawing/2014/main" id="{3DB89134-2D74-9FCD-3315-CD97E7B2285D}"/>
              </a:ext>
            </a:extLst>
          </p:cNvPr>
          <p:cNvSpPr/>
          <p:nvPr/>
        </p:nvSpPr>
        <p:spPr>
          <a:xfrm>
            <a:off x="4334064" y="2891730"/>
            <a:ext cx="3523467" cy="3241397"/>
          </a:xfrm>
          <a:prstGeom prst="roundRect">
            <a:avLst>
              <a:gd name="adj" fmla="val 3745"/>
            </a:avLst>
          </a:prstGeom>
          <a:solidFill>
            <a:schemeClr val="accent3"/>
          </a:solidFill>
          <a:ln w="6350">
            <a:solidFill>
              <a:srgbClr val="3F51B5"/>
            </a:solidFill>
            <a:prstDash val="solid"/>
          </a:ln>
          <a:effectLst>
            <a:outerShdw blurRad="234950" dist="50800" dir="16200000" algn="bl" rotWithShape="0">
              <a:srgbClr val="333333">
                <a:alpha val="10000"/>
              </a:srgbClr>
            </a:outerShdw>
          </a:effectLst>
        </p:spPr>
        <p:txBody>
          <a:bodyPr/>
          <a:lstStyle/>
          <a:p>
            <a:endParaRPr lang="en-GB" dirty="0">
              <a:latin typeface="Arimo" panose="020B0604020202020204" charset="0"/>
            </a:endParaRPr>
          </a:p>
        </p:txBody>
      </p:sp>
      <p:sp>
        <p:nvSpPr>
          <p:cNvPr id="21" name="Shape 21">
            <a:extLst>
              <a:ext uri="{FF2B5EF4-FFF2-40B4-BE49-F238E27FC236}">
                <a16:creationId xmlns:a16="http://schemas.microsoft.com/office/drawing/2014/main" id="{5B024920-67B5-2FFC-D850-09703E894B8A}"/>
              </a:ext>
            </a:extLst>
          </p:cNvPr>
          <p:cNvSpPr/>
          <p:nvPr/>
        </p:nvSpPr>
        <p:spPr>
          <a:xfrm>
            <a:off x="4497473" y="3055143"/>
            <a:ext cx="471277" cy="471289"/>
          </a:xfrm>
          <a:prstGeom prst="ellipse">
            <a:avLst/>
          </a:prstGeom>
          <a:solidFill>
            <a:schemeClr val="accent2"/>
          </a:solidFill>
          <a:ln/>
        </p:spPr>
        <p:txBody>
          <a:bodyPr/>
          <a:lstStyle/>
          <a:p>
            <a:endParaRPr lang="en-GB" dirty="0">
              <a:latin typeface="Arimo" panose="020B0604020202020204" charset="0"/>
            </a:endParaRPr>
          </a:p>
        </p:txBody>
      </p:sp>
      <p:pic>
        <p:nvPicPr>
          <p:cNvPr id="22" name="Image 1" descr="preencoded.png">
            <a:extLst>
              <a:ext uri="{FF2B5EF4-FFF2-40B4-BE49-F238E27FC236}">
                <a16:creationId xmlns:a16="http://schemas.microsoft.com/office/drawing/2014/main" id="{BBCEB042-D045-692D-D889-CEBE329B20A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627050" y="3184723"/>
            <a:ext cx="212025" cy="212030"/>
          </a:xfrm>
          <a:prstGeom prst="rect">
            <a:avLst/>
          </a:prstGeom>
        </p:spPr>
      </p:pic>
      <p:sp>
        <p:nvSpPr>
          <p:cNvPr id="23" name="Text 22">
            <a:extLst>
              <a:ext uri="{FF2B5EF4-FFF2-40B4-BE49-F238E27FC236}">
                <a16:creationId xmlns:a16="http://schemas.microsoft.com/office/drawing/2014/main" id="{CF0AC373-C51F-3609-8EA5-85C3D9D799C0}"/>
              </a:ext>
            </a:extLst>
          </p:cNvPr>
          <p:cNvSpPr/>
          <p:nvPr/>
        </p:nvSpPr>
        <p:spPr>
          <a:xfrm>
            <a:off x="4497473" y="3675657"/>
            <a:ext cx="3196649" cy="2206982"/>
          </a:xfrm>
          <a:prstGeom prst="rect">
            <a:avLst/>
          </a:prstGeom>
          <a:noFill/>
          <a:ln/>
        </p:spPr>
        <p:txBody>
          <a:bodyPr wrap="square" lIns="0" tIns="0" rIns="0" bIns="0" rtlCol="0" anchor="t"/>
          <a:lstStyle/>
          <a:p>
            <a:pPr marL="342900" indent="-342900" algn="l">
              <a:lnSpc>
                <a:spcPct val="150000"/>
              </a:lnSpc>
              <a:buFont typeface="+mj-lt"/>
              <a:buAutoNum type="arabicPeriod"/>
            </a:pPr>
            <a:r>
              <a:rPr lang="en-GB" sz="1500" dirty="0">
                <a:solidFill>
                  <a:srgbClr val="FFFFFF"/>
                </a:solidFill>
                <a:latin typeface="Arimo" panose="020B0604020202020204" charset="0"/>
                <a:ea typeface="Arimo" panose="020B0604020202020204" charset="0"/>
                <a:cs typeface="Arimo" panose="020B0604020202020204" charset="0"/>
              </a:rPr>
              <a:t>Advanced Processing &amp; Emerging Tech Infrastructure</a:t>
            </a:r>
            <a:endParaRPr lang="ar-SA" sz="1500" dirty="0">
              <a:solidFill>
                <a:srgbClr val="FFFFFF"/>
              </a:solidFill>
              <a:latin typeface="Arimo" panose="020B0604020202020204" charset="0"/>
              <a:ea typeface="Arimo" panose="020B0604020202020204" charset="0"/>
              <a:cs typeface="Instrument Sans SemiBold" pitchFamily="34" charset="-120"/>
            </a:endParaRPr>
          </a:p>
          <a:p>
            <a:pPr marL="342900" indent="-342900" algn="l">
              <a:lnSpc>
                <a:spcPct val="150000"/>
              </a:lnSpc>
              <a:buFont typeface="+mj-lt"/>
              <a:buAutoNum type="arabicPeriod"/>
            </a:pPr>
            <a:r>
              <a:rPr lang="en-GB" sz="1500" dirty="0">
                <a:solidFill>
                  <a:srgbClr val="FFFFFF"/>
                </a:solidFill>
                <a:latin typeface="Arimo" panose="020B0604020202020204" charset="0"/>
                <a:ea typeface="Arimo" panose="020B0604020202020204" charset="0"/>
                <a:cs typeface="Arimo" panose="020B0604020202020204" charset="0"/>
              </a:rPr>
              <a:t>Core Operational Portfolios &amp; Product Suites</a:t>
            </a:r>
            <a:endParaRPr lang="ar-SA" sz="1500" dirty="0">
              <a:solidFill>
                <a:srgbClr val="FFFFFF"/>
              </a:solidFill>
              <a:latin typeface="Arimo" panose="020B0604020202020204" charset="0"/>
              <a:ea typeface="Arimo" panose="020B0604020202020204" charset="0"/>
              <a:cs typeface="Instrument Sans SemiBold" pitchFamily="34" charset="-120"/>
            </a:endParaRPr>
          </a:p>
          <a:p>
            <a:pPr marL="342900" indent="-342900" algn="l">
              <a:lnSpc>
                <a:spcPct val="150000"/>
              </a:lnSpc>
              <a:buFont typeface="+mj-lt"/>
              <a:buAutoNum type="arabicPeriod"/>
            </a:pPr>
            <a:r>
              <a:rPr lang="en-GB" sz="1500" dirty="0">
                <a:solidFill>
                  <a:srgbClr val="FFFFFF"/>
                </a:solidFill>
                <a:latin typeface="Arimo" panose="020B0604020202020204" charset="0"/>
                <a:ea typeface="Arimo" panose="020B0604020202020204" charset="0"/>
                <a:cs typeface="Arimo" panose="020B0604020202020204" charset="0"/>
              </a:rPr>
              <a:t>Specialized Training, Consultations, and Ecosystem Development</a:t>
            </a:r>
            <a:endParaRPr lang="en-US" sz="1500" dirty="0">
              <a:latin typeface="Arimo" panose="020B0604020202020204" charset="0"/>
              <a:ea typeface="Arimo" panose="020B0604020202020204" charset="0"/>
              <a:cs typeface="Arimo" panose="020B0604020202020204" charset="0"/>
            </a:endParaRPr>
          </a:p>
        </p:txBody>
      </p:sp>
      <p:sp>
        <p:nvSpPr>
          <p:cNvPr id="25" name="Shape 24">
            <a:extLst>
              <a:ext uri="{FF2B5EF4-FFF2-40B4-BE49-F238E27FC236}">
                <a16:creationId xmlns:a16="http://schemas.microsoft.com/office/drawing/2014/main" id="{B58B3BF6-B7AB-A2AB-1667-7EA1EFB6314E}"/>
              </a:ext>
            </a:extLst>
          </p:cNvPr>
          <p:cNvSpPr/>
          <p:nvPr/>
        </p:nvSpPr>
        <p:spPr>
          <a:xfrm>
            <a:off x="8006753" y="2891730"/>
            <a:ext cx="3523368" cy="3241397"/>
          </a:xfrm>
          <a:prstGeom prst="roundRect">
            <a:avLst>
              <a:gd name="adj" fmla="val 3745"/>
            </a:avLst>
          </a:prstGeom>
          <a:solidFill>
            <a:schemeClr val="accent6">
              <a:lumMod val="75000"/>
            </a:schemeClr>
          </a:solidFill>
          <a:ln w="6350">
            <a:solidFill>
              <a:srgbClr val="3F51B5"/>
            </a:solidFill>
            <a:prstDash val="solid"/>
          </a:ln>
          <a:effectLst>
            <a:outerShdw blurRad="234950" dist="50800" dir="16200000" algn="bl" rotWithShape="0">
              <a:srgbClr val="333333">
                <a:alpha val="10000"/>
              </a:srgbClr>
            </a:outerShdw>
          </a:effectLst>
        </p:spPr>
        <p:txBody>
          <a:bodyPr/>
          <a:lstStyle/>
          <a:p>
            <a:endParaRPr lang="en-GB" dirty="0">
              <a:latin typeface="Arimo" panose="020B0604020202020204" charset="0"/>
            </a:endParaRPr>
          </a:p>
        </p:txBody>
      </p:sp>
      <p:sp>
        <p:nvSpPr>
          <p:cNvPr id="26" name="Shape 25">
            <a:extLst>
              <a:ext uri="{FF2B5EF4-FFF2-40B4-BE49-F238E27FC236}">
                <a16:creationId xmlns:a16="http://schemas.microsoft.com/office/drawing/2014/main" id="{2C4B144C-D32C-8A90-1441-E6069F91B502}"/>
              </a:ext>
            </a:extLst>
          </p:cNvPr>
          <p:cNvSpPr/>
          <p:nvPr/>
        </p:nvSpPr>
        <p:spPr>
          <a:xfrm>
            <a:off x="8170162" y="3055143"/>
            <a:ext cx="471277" cy="471289"/>
          </a:xfrm>
          <a:prstGeom prst="ellipse">
            <a:avLst/>
          </a:prstGeom>
          <a:solidFill>
            <a:schemeClr val="accent6"/>
          </a:solidFill>
          <a:ln/>
        </p:spPr>
        <p:txBody>
          <a:bodyPr/>
          <a:lstStyle/>
          <a:p>
            <a:endParaRPr lang="en-GB" dirty="0">
              <a:latin typeface="Arimo" panose="020B0604020202020204" charset="0"/>
            </a:endParaRPr>
          </a:p>
        </p:txBody>
      </p:sp>
      <p:pic>
        <p:nvPicPr>
          <p:cNvPr id="27" name="Image 2" descr="preencoded.png">
            <a:extLst>
              <a:ext uri="{FF2B5EF4-FFF2-40B4-BE49-F238E27FC236}">
                <a16:creationId xmlns:a16="http://schemas.microsoft.com/office/drawing/2014/main" id="{944DC2A5-E023-6850-7DA9-6D917210495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99738" y="3184723"/>
            <a:ext cx="212025" cy="212030"/>
          </a:xfrm>
          <a:prstGeom prst="rect">
            <a:avLst/>
          </a:prstGeom>
        </p:spPr>
      </p:pic>
      <p:sp>
        <p:nvSpPr>
          <p:cNvPr id="28" name="Text 26">
            <a:extLst>
              <a:ext uri="{FF2B5EF4-FFF2-40B4-BE49-F238E27FC236}">
                <a16:creationId xmlns:a16="http://schemas.microsoft.com/office/drawing/2014/main" id="{0C213D88-8AEE-61E8-AA66-750A406412D6}"/>
              </a:ext>
            </a:extLst>
          </p:cNvPr>
          <p:cNvSpPr/>
          <p:nvPr/>
        </p:nvSpPr>
        <p:spPr>
          <a:xfrm>
            <a:off x="8170162" y="3675656"/>
            <a:ext cx="3196550" cy="2206983"/>
          </a:xfrm>
          <a:prstGeom prst="rect">
            <a:avLst/>
          </a:prstGeom>
          <a:noFill/>
          <a:ln/>
        </p:spPr>
        <p:txBody>
          <a:bodyPr wrap="square" lIns="0" tIns="0" rIns="0" bIns="0" rtlCol="0" anchor="t"/>
          <a:lstStyle/>
          <a:p>
            <a:pPr marL="342900" indent="-342900" algn="l">
              <a:lnSpc>
                <a:spcPct val="150000"/>
              </a:lnSpc>
              <a:buFont typeface="+mj-lt"/>
              <a:buAutoNum type="arabicPeriod"/>
            </a:pPr>
            <a:r>
              <a:rPr lang="en-GB" sz="1500" dirty="0">
                <a:solidFill>
                  <a:srgbClr val="FFFFFF"/>
                </a:solidFill>
                <a:latin typeface="Arimo" panose="020B0604020202020204" charset="0"/>
                <a:ea typeface="Arimo" panose="020B0604020202020204" charset="0"/>
                <a:cs typeface="Arimo" panose="020B0604020202020204" charset="0"/>
              </a:rPr>
              <a:t>AI-Driven Analytics &amp; Advanced Observational Infrastructure</a:t>
            </a:r>
            <a:endParaRPr lang="ar-SA" sz="1500" dirty="0">
              <a:solidFill>
                <a:srgbClr val="FFFFFF"/>
              </a:solidFill>
              <a:latin typeface="Arimo" panose="020B0604020202020204" charset="0"/>
              <a:ea typeface="Arimo" panose="020B0604020202020204" charset="0"/>
              <a:cs typeface="Instrument Sans SemiBold" pitchFamily="34" charset="-120"/>
            </a:endParaRPr>
          </a:p>
          <a:p>
            <a:pPr marL="342900" indent="-342900" algn="l">
              <a:lnSpc>
                <a:spcPct val="150000"/>
              </a:lnSpc>
              <a:buFont typeface="+mj-lt"/>
              <a:buAutoNum type="arabicPeriod"/>
            </a:pPr>
            <a:r>
              <a:rPr lang="en-GB" sz="1500" dirty="0">
                <a:solidFill>
                  <a:srgbClr val="FFFFFF"/>
                </a:solidFill>
                <a:latin typeface="Arimo" panose="020B0604020202020204" charset="0"/>
                <a:ea typeface="Arimo" panose="020B0604020202020204" charset="0"/>
                <a:cs typeface="Arimo" panose="020B0604020202020204" charset="0"/>
              </a:rPr>
              <a:t>Core Operational Pillars &amp; Product Portfolios</a:t>
            </a:r>
            <a:endParaRPr lang="ar-SA" sz="1500" dirty="0">
              <a:solidFill>
                <a:srgbClr val="FFFFFF"/>
              </a:solidFill>
              <a:latin typeface="Arimo" panose="020B0604020202020204" charset="0"/>
              <a:ea typeface="Arimo" panose="020B0604020202020204" charset="0"/>
              <a:cs typeface="Instrument Sans SemiBold" pitchFamily="34" charset="-120"/>
            </a:endParaRPr>
          </a:p>
          <a:p>
            <a:pPr marL="342900" indent="-342900" algn="l">
              <a:lnSpc>
                <a:spcPct val="150000"/>
              </a:lnSpc>
              <a:buFont typeface="+mj-lt"/>
              <a:buAutoNum type="arabicPeriod"/>
            </a:pPr>
            <a:r>
              <a:rPr lang="en-GB" sz="1500" dirty="0">
                <a:solidFill>
                  <a:srgbClr val="FFFFFF"/>
                </a:solidFill>
                <a:latin typeface="Arimo" panose="020B0604020202020204" charset="0"/>
                <a:ea typeface="Arimo" panose="020B0604020202020204" charset="0"/>
                <a:cs typeface="Arimo" panose="020B0604020202020204" charset="0"/>
              </a:rPr>
              <a:t>Training, Consultations, and Strategic Advisory</a:t>
            </a:r>
            <a:endParaRPr lang="en-US" sz="1500" dirty="0">
              <a:latin typeface="Arimo" panose="020B0604020202020204" charset="0"/>
              <a:ea typeface="Arimo" panose="020B0604020202020204" charset="0"/>
              <a:cs typeface="Arimo" panose="020B0604020202020204" charset="0"/>
            </a:endParaRPr>
          </a:p>
        </p:txBody>
      </p:sp>
      <p:sp>
        <p:nvSpPr>
          <p:cNvPr id="32" name="Text 0">
            <a:extLst>
              <a:ext uri="{FF2B5EF4-FFF2-40B4-BE49-F238E27FC236}">
                <a16:creationId xmlns:a16="http://schemas.microsoft.com/office/drawing/2014/main" id="{68F7A3C8-05DE-6480-C87C-251F51D2DE8B}"/>
              </a:ext>
            </a:extLst>
          </p:cNvPr>
          <p:cNvSpPr/>
          <p:nvPr/>
        </p:nvSpPr>
        <p:spPr>
          <a:xfrm>
            <a:off x="661493" y="592436"/>
            <a:ext cx="10869017" cy="479921"/>
          </a:xfrm>
          <a:prstGeom prst="rect">
            <a:avLst/>
          </a:prstGeom>
          <a:noFill/>
          <a:ln/>
        </p:spPr>
        <p:txBody>
          <a:bodyPr wrap="none" lIns="0" tIns="0" rIns="0" bIns="0" rtlCol="0" anchor="t"/>
          <a:lstStyle/>
          <a:p>
            <a:pPr defTabSz="1219170">
              <a:lnSpc>
                <a:spcPct val="104000"/>
              </a:lnSpc>
            </a:pPr>
            <a:r>
              <a:rPr lang="en-US" sz="3000" dirty="0">
                <a:latin typeface="Outfit ExtraBold" pitchFamily="34" charset="0"/>
                <a:ea typeface="Outfit ExtraBold" pitchFamily="34" charset="-122"/>
                <a:cs typeface="Outfit ExtraBold" pitchFamily="34" charset="-120"/>
              </a:rPr>
              <a:t>IESS NATIONAL LABORATORIES</a:t>
            </a:r>
            <a:endParaRPr lang="en-US" sz="3000" dirty="0">
              <a:latin typeface="Arimo" panose="020B0604020202020204" charset="0"/>
            </a:endParaRPr>
          </a:p>
        </p:txBody>
      </p:sp>
      <p:sp>
        <p:nvSpPr>
          <p:cNvPr id="33" name="Round Same Side Corner Rectangle 4">
            <a:extLst>
              <a:ext uri="{FF2B5EF4-FFF2-40B4-BE49-F238E27FC236}">
                <a16:creationId xmlns:a16="http://schemas.microsoft.com/office/drawing/2014/main" id="{9454283A-F1FE-3284-B115-D3665B27C532}"/>
              </a:ext>
            </a:extLst>
          </p:cNvPr>
          <p:cNvSpPr/>
          <p:nvPr/>
        </p:nvSpPr>
        <p:spPr>
          <a:xfrm rot="5400000">
            <a:off x="-344566" y="720586"/>
            <a:ext cx="740391" cy="76201"/>
          </a:xfrm>
          <a:prstGeom prst="round2SameRect">
            <a:avLst>
              <a:gd name="adj1" fmla="val 45834"/>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SA" sz="1800" b="0" i="0" u="none" strike="noStrike" kern="0" cap="none" spc="0" normalizeH="0" baseline="0" noProof="0" dirty="0">
              <a:ln>
                <a:noFill/>
              </a:ln>
              <a:solidFill>
                <a:srgbClr val="FFFFFF"/>
              </a:solidFill>
              <a:effectLst/>
              <a:uLnTx/>
              <a:uFillTx/>
              <a:latin typeface="Arimo" panose="020B0604020202020204" charset="0"/>
              <a:ea typeface="+mn-ea"/>
              <a:cs typeface="+mn-cs"/>
            </a:endParaRPr>
          </a:p>
        </p:txBody>
      </p:sp>
      <p:pic>
        <p:nvPicPr>
          <p:cNvPr id="34" name="Picture 33">
            <a:extLst>
              <a:ext uri="{FF2B5EF4-FFF2-40B4-BE49-F238E27FC236}">
                <a16:creationId xmlns:a16="http://schemas.microsoft.com/office/drawing/2014/main" id="{6B1272E6-5DFD-AC79-9A10-1E26E7963BE0}"/>
              </a:ext>
            </a:extLst>
          </p:cNvPr>
          <p:cNvPicPr>
            <a:picLocks noChangeAspect="1"/>
          </p:cNvPicPr>
          <p:nvPr/>
        </p:nvPicPr>
        <p:blipFill>
          <a:blip r:embed="rId5"/>
          <a:srcRect r="62439"/>
          <a:stretch>
            <a:fillRect/>
          </a:stretch>
        </p:blipFill>
        <p:spPr>
          <a:xfrm>
            <a:off x="10847253" y="284547"/>
            <a:ext cx="718789" cy="861531"/>
          </a:xfrm>
          <a:prstGeom prst="rect">
            <a:avLst/>
          </a:prstGeom>
        </p:spPr>
      </p:pic>
      <p:sp>
        <p:nvSpPr>
          <p:cNvPr id="44" name="Shape 3">
            <a:extLst>
              <a:ext uri="{FF2B5EF4-FFF2-40B4-BE49-F238E27FC236}">
                <a16:creationId xmlns:a16="http://schemas.microsoft.com/office/drawing/2014/main" id="{500A6386-F1B9-DD38-E212-76FA47543394}"/>
              </a:ext>
            </a:extLst>
          </p:cNvPr>
          <p:cNvSpPr/>
          <p:nvPr/>
        </p:nvSpPr>
        <p:spPr>
          <a:xfrm>
            <a:off x="661475" y="1451561"/>
            <a:ext cx="3489587" cy="493732"/>
          </a:xfrm>
          <a:prstGeom prst="roundRect">
            <a:avLst>
              <a:gd name="adj" fmla="val 6831"/>
            </a:avLst>
          </a:prstGeom>
          <a:noFill/>
          <a:ln w="19050">
            <a:noFill/>
            <a:prstDash val="solid"/>
          </a:ln>
          <a:effectLst>
            <a:outerShdw blurRad="234950" dist="50800" dir="16200000" algn="bl" rotWithShape="0">
              <a:srgbClr val="333333">
                <a:alpha val="10000"/>
              </a:srgbClr>
            </a:outerShdw>
          </a:effectLst>
        </p:spPr>
        <p:txBody>
          <a:bodyPr anchor="ctr"/>
          <a:lstStyle/>
          <a:p>
            <a:pPr algn="ctr"/>
            <a:r>
              <a:rPr lang="en-US" sz="2800" dirty="0">
                <a:solidFill>
                  <a:srgbClr val="231971"/>
                </a:solidFill>
                <a:latin typeface="Outfit ExtraBold" pitchFamily="34" charset="0"/>
              </a:rPr>
              <a:t>NEOL</a:t>
            </a:r>
          </a:p>
        </p:txBody>
      </p:sp>
      <p:sp>
        <p:nvSpPr>
          <p:cNvPr id="45" name="Shape 6">
            <a:extLst>
              <a:ext uri="{FF2B5EF4-FFF2-40B4-BE49-F238E27FC236}">
                <a16:creationId xmlns:a16="http://schemas.microsoft.com/office/drawing/2014/main" id="{37E5E9FE-E388-023D-3709-01026882A04E}"/>
              </a:ext>
            </a:extLst>
          </p:cNvPr>
          <p:cNvSpPr/>
          <p:nvPr/>
        </p:nvSpPr>
        <p:spPr>
          <a:xfrm>
            <a:off x="4350938" y="1451561"/>
            <a:ext cx="3489720" cy="493732"/>
          </a:xfrm>
          <a:prstGeom prst="roundRect">
            <a:avLst>
              <a:gd name="adj" fmla="val 8126"/>
            </a:avLst>
          </a:prstGeom>
          <a:noFill/>
          <a:ln w="19050">
            <a:noFill/>
            <a:prstDash val="solid"/>
          </a:ln>
          <a:effectLst>
            <a:outerShdw blurRad="234950" dist="50800" dir="16200000" algn="bl" rotWithShape="0">
              <a:srgbClr val="333333">
                <a:alpha val="10000"/>
              </a:srgbClr>
            </a:outerShdw>
          </a:effectLst>
        </p:spPr>
        <p:txBody>
          <a:bodyPr anchor="ctr"/>
          <a:lstStyle/>
          <a:p>
            <a:pPr algn="ctr"/>
            <a:r>
              <a:rPr lang="en-US" sz="2800" dirty="0">
                <a:solidFill>
                  <a:schemeClr val="accent3"/>
                </a:solidFill>
                <a:latin typeface="Outfit ExtraBold" pitchFamily="34" charset="0"/>
              </a:rPr>
              <a:t>NGSL</a:t>
            </a:r>
          </a:p>
        </p:txBody>
      </p:sp>
      <p:sp>
        <p:nvSpPr>
          <p:cNvPr id="46" name="Shape 9">
            <a:extLst>
              <a:ext uri="{FF2B5EF4-FFF2-40B4-BE49-F238E27FC236}">
                <a16:creationId xmlns:a16="http://schemas.microsoft.com/office/drawing/2014/main" id="{7B14E92F-8FC8-1D1D-2151-411D77F44371}"/>
              </a:ext>
            </a:extLst>
          </p:cNvPr>
          <p:cNvSpPr/>
          <p:nvPr/>
        </p:nvSpPr>
        <p:spPr>
          <a:xfrm>
            <a:off x="8040534" y="1451561"/>
            <a:ext cx="3489587" cy="493732"/>
          </a:xfrm>
          <a:prstGeom prst="roundRect">
            <a:avLst>
              <a:gd name="adj" fmla="val 6831"/>
            </a:avLst>
          </a:prstGeom>
          <a:noFill/>
          <a:ln w="19050">
            <a:noFill/>
            <a:prstDash val="solid"/>
          </a:ln>
          <a:effectLst>
            <a:outerShdw blurRad="234950" dist="50800" dir="16200000" algn="bl" rotWithShape="0">
              <a:srgbClr val="333333">
                <a:alpha val="10000"/>
              </a:srgbClr>
            </a:outerShdw>
          </a:effectLst>
        </p:spPr>
        <p:txBody>
          <a:bodyPr lIns="0" rIns="0" anchor="ctr"/>
          <a:lstStyle/>
          <a:p>
            <a:pPr algn="ctr"/>
            <a:r>
              <a:rPr lang="en-US" sz="2800" dirty="0">
                <a:solidFill>
                  <a:schemeClr val="accent6">
                    <a:lumMod val="75000"/>
                  </a:schemeClr>
                </a:solidFill>
                <a:latin typeface="Outfit ExtraBold" pitchFamily="34" charset="0"/>
              </a:rPr>
              <a:t>NAOL</a:t>
            </a:r>
          </a:p>
        </p:txBody>
      </p:sp>
      <mc:AlternateContent xmlns:mc="http://schemas.openxmlformats.org/markup-compatibility/2006">
        <mc:Choice xmlns:psez="http://schemas.microsoft.com/office/powerpoint/2016/sectionzoom" Requires="psez">
          <p:graphicFrame>
            <p:nvGraphicFramePr>
              <p:cNvPr id="49" name="Section Zoom 48">
                <a:extLst>
                  <a:ext uri="{FF2B5EF4-FFF2-40B4-BE49-F238E27FC236}">
                    <a16:creationId xmlns:a16="http://schemas.microsoft.com/office/drawing/2014/main" id="{30479DEE-A491-4414-0743-1F4044F9EE05}"/>
                  </a:ext>
                </a:extLst>
              </p:cNvPr>
              <p:cNvGraphicFramePr>
                <a:graphicFrameLocks noChangeAspect="1"/>
              </p:cNvGraphicFramePr>
              <p:nvPr>
                <p:extLst>
                  <p:ext uri="{D42A27DB-BD31-4B8C-83A1-F6EECF244321}">
                    <p14:modId xmlns:p14="http://schemas.microsoft.com/office/powerpoint/2010/main" val="1067368839"/>
                  </p:ext>
                </p:extLst>
              </p:nvPr>
            </p:nvGraphicFramePr>
            <p:xfrm>
              <a:off x="3240186" y="5890557"/>
              <a:ext cx="747568" cy="420507"/>
            </p:xfrm>
            <a:graphic>
              <a:graphicData uri="http://schemas.microsoft.com/office/powerpoint/2016/sectionzoom">
                <psez:sectionZm>
                  <psez:sectionZmObj sectionId="{E9B169EA-6367-401B-B5CF-B38D6D07473F}">
                    <psez:zmPr id="{AB0965E9-A0DC-4150-BAE2-FE5960B7B5C9}" transitionDur="1000">
                      <p166:blipFill xmlns:p166="http://schemas.microsoft.com/office/powerpoint/2016/6/main">
                        <a:blip r:embed="rId6"/>
                        <a:stretch>
                          <a:fillRect/>
                        </a:stretch>
                      </p166:blipFill>
                      <p166:spPr xmlns:p166="http://schemas.microsoft.com/office/powerpoint/2016/6/main">
                        <a:xfrm>
                          <a:off x="0" y="0"/>
                          <a:ext cx="747568" cy="420507"/>
                        </a:xfrm>
                        <a:prstGeom prst="rect">
                          <a:avLst/>
                        </a:prstGeom>
                        <a:ln w="3175">
                          <a:solidFill>
                            <a:prstClr val="ltGray"/>
                          </a:solidFill>
                        </a:ln>
                      </p166:spPr>
                    </psez:zmPr>
                  </psez:sectionZmObj>
                </psez:sectionZm>
              </a:graphicData>
            </a:graphic>
          </p:graphicFrame>
        </mc:Choice>
        <mc:Fallback>
          <p:pic>
            <p:nvPicPr>
              <p:cNvPr id="49" name="Section Zoom 48">
                <a:hlinkClick r:id="rId7" action="ppaction://hlinksldjump"/>
                <a:extLst>
                  <a:ext uri="{FF2B5EF4-FFF2-40B4-BE49-F238E27FC236}">
                    <a16:creationId xmlns:a16="http://schemas.microsoft.com/office/drawing/2014/main" id="{30479DEE-A491-4414-0743-1F4044F9EE05}"/>
                  </a:ext>
                </a:extLst>
              </p:cNvPr>
              <p:cNvPicPr>
                <a:picLocks noGrp="1" noRot="1" noChangeAspect="1" noMove="1" noResize="1" noEditPoints="1" noAdjustHandles="1" noChangeArrowheads="1" noChangeShapeType="1"/>
              </p:cNvPicPr>
              <p:nvPr/>
            </p:nvPicPr>
            <p:blipFill>
              <a:blip r:embed="rId6"/>
              <a:stretch>
                <a:fillRect/>
              </a:stretch>
            </p:blipFill>
            <p:spPr>
              <a:xfrm>
                <a:off x="3240186" y="5890557"/>
                <a:ext cx="747568" cy="420507"/>
              </a:xfrm>
              <a:prstGeom prst="rect">
                <a:avLst/>
              </a:prstGeom>
              <a:ln w="3175">
                <a:solidFill>
                  <a:prstClr val="ltGray"/>
                </a:solidFill>
              </a:ln>
            </p:spPr>
          </p:pic>
        </mc:Fallback>
      </mc:AlternateContent>
      <mc:AlternateContent xmlns:mc="http://schemas.openxmlformats.org/markup-compatibility/2006">
        <mc:Choice xmlns:psez="http://schemas.microsoft.com/office/powerpoint/2016/sectionzoom" Requires="psez">
          <p:graphicFrame>
            <p:nvGraphicFramePr>
              <p:cNvPr id="51" name="Section Zoom 50">
                <a:extLst>
                  <a:ext uri="{FF2B5EF4-FFF2-40B4-BE49-F238E27FC236}">
                    <a16:creationId xmlns:a16="http://schemas.microsoft.com/office/drawing/2014/main" id="{ED0A5B90-89AC-B1F2-885A-E2C5B010A39C}"/>
                  </a:ext>
                </a:extLst>
              </p:cNvPr>
              <p:cNvGraphicFramePr>
                <a:graphicFrameLocks noChangeAspect="1"/>
              </p:cNvGraphicFramePr>
              <p:nvPr>
                <p:extLst>
                  <p:ext uri="{D42A27DB-BD31-4B8C-83A1-F6EECF244321}">
                    <p14:modId xmlns:p14="http://schemas.microsoft.com/office/powerpoint/2010/main" val="4108324924"/>
                  </p:ext>
                </p:extLst>
              </p:nvPr>
            </p:nvGraphicFramePr>
            <p:xfrm>
              <a:off x="6876325" y="5890557"/>
              <a:ext cx="747568" cy="420507"/>
            </p:xfrm>
            <a:graphic>
              <a:graphicData uri="http://schemas.microsoft.com/office/powerpoint/2016/sectionzoom">
                <psez:sectionZm>
                  <psez:sectionZmObj sectionId="{3F62F486-6244-44AD-8E6B-B41A59BD9357}">
                    <psez:zmPr id="{AA77A0D3-BE62-431E-BB4E-66FE2164F370}" transitionDur="1000">
                      <p166:blipFill xmlns:p166="http://schemas.microsoft.com/office/powerpoint/2016/6/main">
                        <a:blip r:embed="rId8"/>
                        <a:stretch>
                          <a:fillRect/>
                        </a:stretch>
                      </p166:blipFill>
                      <p166:spPr xmlns:p166="http://schemas.microsoft.com/office/powerpoint/2016/6/main">
                        <a:xfrm>
                          <a:off x="0" y="0"/>
                          <a:ext cx="747568" cy="420507"/>
                        </a:xfrm>
                        <a:prstGeom prst="rect">
                          <a:avLst/>
                        </a:prstGeom>
                        <a:ln w="3175">
                          <a:solidFill>
                            <a:prstClr val="ltGray"/>
                          </a:solidFill>
                        </a:ln>
                      </p166:spPr>
                    </psez:zmPr>
                  </psez:sectionZmObj>
                </psez:sectionZm>
              </a:graphicData>
            </a:graphic>
          </p:graphicFrame>
        </mc:Choice>
        <mc:Fallback>
          <p:pic>
            <p:nvPicPr>
              <p:cNvPr id="51" name="Section Zoom 50">
                <a:hlinkClick r:id="rId9" action="ppaction://hlinksldjump"/>
                <a:extLst>
                  <a:ext uri="{FF2B5EF4-FFF2-40B4-BE49-F238E27FC236}">
                    <a16:creationId xmlns:a16="http://schemas.microsoft.com/office/drawing/2014/main" id="{ED0A5B90-89AC-B1F2-885A-E2C5B010A39C}"/>
                  </a:ext>
                </a:extLst>
              </p:cNvPr>
              <p:cNvPicPr>
                <a:picLocks noGrp="1" noRot="1" noChangeAspect="1" noMove="1" noResize="1" noEditPoints="1" noAdjustHandles="1" noChangeArrowheads="1" noChangeShapeType="1"/>
              </p:cNvPicPr>
              <p:nvPr/>
            </p:nvPicPr>
            <p:blipFill>
              <a:blip r:embed="rId8"/>
              <a:stretch>
                <a:fillRect/>
              </a:stretch>
            </p:blipFill>
            <p:spPr>
              <a:xfrm>
                <a:off x="6876325" y="5890557"/>
                <a:ext cx="747568" cy="420507"/>
              </a:xfrm>
              <a:prstGeom prst="rect">
                <a:avLst/>
              </a:prstGeom>
              <a:ln w="3175">
                <a:solidFill>
                  <a:prstClr val="ltGray"/>
                </a:solidFill>
              </a:ln>
            </p:spPr>
          </p:pic>
        </mc:Fallback>
      </mc:AlternateContent>
      <mc:AlternateContent xmlns:mc="http://schemas.openxmlformats.org/markup-compatibility/2006">
        <mc:Choice xmlns:psez="http://schemas.microsoft.com/office/powerpoint/2016/sectionzoom" Requires="psez">
          <p:graphicFrame>
            <p:nvGraphicFramePr>
              <p:cNvPr id="53" name="Section Zoom 52">
                <a:extLst>
                  <a:ext uri="{FF2B5EF4-FFF2-40B4-BE49-F238E27FC236}">
                    <a16:creationId xmlns:a16="http://schemas.microsoft.com/office/drawing/2014/main" id="{BEE9332A-2C2D-93C5-E4F7-450010D9B683}"/>
                  </a:ext>
                </a:extLst>
              </p:cNvPr>
              <p:cNvGraphicFramePr>
                <a:graphicFrameLocks noChangeAspect="1"/>
              </p:cNvGraphicFramePr>
              <p:nvPr>
                <p:extLst>
                  <p:ext uri="{D42A27DB-BD31-4B8C-83A1-F6EECF244321}">
                    <p14:modId xmlns:p14="http://schemas.microsoft.com/office/powerpoint/2010/main" val="2859968991"/>
                  </p:ext>
                </p:extLst>
              </p:nvPr>
            </p:nvGraphicFramePr>
            <p:xfrm>
              <a:off x="10619144" y="5890557"/>
              <a:ext cx="747568" cy="420507"/>
            </p:xfrm>
            <a:graphic>
              <a:graphicData uri="http://schemas.microsoft.com/office/powerpoint/2016/sectionzoom">
                <psez:sectionZm>
                  <psez:sectionZmObj sectionId="{81DCABB5-C227-4883-B177-DF044F8BBA4E}">
                    <psez:zmPr id="{742D3F2E-F3F3-4449-8BE0-00C4671246ED}" transitionDur="1000">
                      <p166:blipFill xmlns:p166="http://schemas.microsoft.com/office/powerpoint/2016/6/main">
                        <a:blip r:embed="rId10"/>
                        <a:stretch>
                          <a:fillRect/>
                        </a:stretch>
                      </p166:blipFill>
                      <p166:spPr xmlns:p166="http://schemas.microsoft.com/office/powerpoint/2016/6/main">
                        <a:xfrm>
                          <a:off x="0" y="0"/>
                          <a:ext cx="747568" cy="420507"/>
                        </a:xfrm>
                        <a:prstGeom prst="rect">
                          <a:avLst/>
                        </a:prstGeom>
                        <a:ln w="3175">
                          <a:solidFill>
                            <a:prstClr val="ltGray"/>
                          </a:solidFill>
                        </a:ln>
                      </p166:spPr>
                    </psez:zmPr>
                  </psez:sectionZmObj>
                </psez:sectionZm>
              </a:graphicData>
            </a:graphic>
          </p:graphicFrame>
        </mc:Choice>
        <mc:Fallback>
          <p:pic>
            <p:nvPicPr>
              <p:cNvPr id="53" name="Section Zoom 52">
                <a:hlinkClick r:id="rId11" action="ppaction://hlinksldjump"/>
                <a:extLst>
                  <a:ext uri="{FF2B5EF4-FFF2-40B4-BE49-F238E27FC236}">
                    <a16:creationId xmlns:a16="http://schemas.microsoft.com/office/drawing/2014/main" id="{BEE9332A-2C2D-93C5-E4F7-450010D9B683}"/>
                  </a:ext>
                </a:extLst>
              </p:cNvPr>
              <p:cNvPicPr>
                <a:picLocks noGrp="1" noRot="1" noChangeAspect="1" noMove="1" noResize="1" noEditPoints="1" noAdjustHandles="1" noChangeArrowheads="1" noChangeShapeType="1"/>
              </p:cNvPicPr>
              <p:nvPr/>
            </p:nvPicPr>
            <p:blipFill>
              <a:blip r:embed="rId10"/>
              <a:stretch>
                <a:fillRect/>
              </a:stretch>
            </p:blipFill>
            <p:spPr>
              <a:xfrm>
                <a:off x="10619144" y="5890557"/>
                <a:ext cx="747568" cy="420507"/>
              </a:xfrm>
              <a:prstGeom prst="rect">
                <a:avLst/>
              </a:prstGeom>
              <a:ln w="3175">
                <a:solidFill>
                  <a:prstClr val="ltGray"/>
                </a:solidFill>
              </a:ln>
            </p:spPr>
          </p:pic>
        </mc:Fallback>
      </mc:AlternateContent>
    </p:spTree>
    <p:extLst>
      <p:ext uri="{BB962C8B-B14F-4D97-AF65-F5344CB8AC3E}">
        <p14:creationId xmlns:p14="http://schemas.microsoft.com/office/powerpoint/2010/main" val="6621144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7">
            <a:extLst>
              <a:ext uri="{FF2B5EF4-FFF2-40B4-BE49-F238E27FC236}">
                <a16:creationId xmlns:a16="http://schemas.microsoft.com/office/drawing/2014/main" id="{5EFFC4CB-9819-8374-0910-214792C16F7F}"/>
              </a:ext>
            </a:extLst>
          </p:cNvPr>
          <p:cNvSpPr>
            <a:spLocks noGrp="1"/>
          </p:cNvSpPr>
          <p:nvPr>
            <p:ph type="sldNum" sz="quarter" idx="4"/>
          </p:nvPr>
        </p:nvSpPr>
        <p:spPr>
          <a:xfrm>
            <a:off x="563718" y="6492875"/>
            <a:ext cx="2743200" cy="199745"/>
          </a:xfrm>
          <a:prstGeom prst="rect">
            <a:avLst/>
          </a:prstGeom>
        </p:spPr>
        <p:txBody>
          <a:bodyPr/>
          <a:lstStyle>
            <a:lvl1pPr>
              <a:defRPr lang="en-SA" sz="1100" kern="0" smtClean="0">
                <a:solidFill>
                  <a:schemeClr val="bg1"/>
                </a:solidFill>
                <a:latin typeface="FRUTIGER LT 57 CONDENSED" panose="02000503000000000000" pitchFamily="2" charset="0"/>
                <a:cs typeface="Frutiger LT Arabic 55 Roman" pitchFamily="2" charset="-7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2257332-3783-B646-B256-B06D944FA1CA}" type="slidenum">
              <a:rPr kumimoji="0" lang="en-SA" sz="1100" b="0" i="0" u="none" strike="noStrike" kern="0" cap="none" spc="0" normalizeH="0" baseline="0" noProof="0" smtClean="0">
                <a:ln>
                  <a:noFill/>
                </a:ln>
                <a:solidFill>
                  <a:srgbClr val="FFFFFF"/>
                </a:solidFill>
                <a:effectLst/>
                <a:uLnTx/>
                <a:uFillTx/>
                <a:latin typeface="Frutiger LT Arabic 55 Roman" pitchFamily="2" charset="-78"/>
                <a:ea typeface="+mn-ea"/>
                <a:cs typeface="Frutiger LT Arabic 55 Roman" pitchFamily="2" charset="-78"/>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SA" sz="1100" b="0" i="0" u="none" strike="noStrike" kern="0" cap="none" spc="0" normalizeH="0" baseline="0" noProof="0" dirty="0">
              <a:ln>
                <a:noFill/>
              </a:ln>
              <a:solidFill>
                <a:srgbClr val="FFFFFF"/>
              </a:solidFill>
              <a:effectLst/>
              <a:uLnTx/>
              <a:uFillTx/>
              <a:latin typeface="Frutiger LT Arabic 55 Roman" pitchFamily="2" charset="-78"/>
              <a:ea typeface="+mn-ea"/>
              <a:cs typeface="Frutiger LT Arabic 55 Roman" pitchFamily="2" charset="-78"/>
            </a:endParaRPr>
          </a:p>
        </p:txBody>
      </p:sp>
      <p:grpSp>
        <p:nvGrpSpPr>
          <p:cNvPr id="17" name="Group 16">
            <a:extLst>
              <a:ext uri="{FF2B5EF4-FFF2-40B4-BE49-F238E27FC236}">
                <a16:creationId xmlns:a16="http://schemas.microsoft.com/office/drawing/2014/main" id="{BBF41D10-A41F-3BB3-4028-CA2FEE357CAF}"/>
              </a:ext>
            </a:extLst>
          </p:cNvPr>
          <p:cNvGrpSpPr/>
          <p:nvPr/>
        </p:nvGrpSpPr>
        <p:grpSpPr>
          <a:xfrm rot="5400000">
            <a:off x="-532097" y="2217951"/>
            <a:ext cx="1191128" cy="240066"/>
            <a:chOff x="4904872" y="4638761"/>
            <a:chExt cx="1191128" cy="240066"/>
          </a:xfrm>
        </p:grpSpPr>
        <p:sp>
          <p:nvSpPr>
            <p:cNvPr id="18" name="Rectangle: Top Corners Rounded 17">
              <a:extLst>
                <a:ext uri="{FF2B5EF4-FFF2-40B4-BE49-F238E27FC236}">
                  <a16:creationId xmlns:a16="http://schemas.microsoft.com/office/drawing/2014/main" id="{D616C799-4F45-4CC5-56F5-F86811C0B5C5}"/>
                </a:ext>
              </a:extLst>
            </p:cNvPr>
            <p:cNvSpPr/>
            <p:nvPr/>
          </p:nvSpPr>
          <p:spPr>
            <a:xfrm>
              <a:off x="4933950" y="4653578"/>
              <a:ext cx="1162050" cy="177982"/>
            </a:xfrm>
            <a:prstGeom prst="round2SameRect">
              <a:avLst>
                <a:gd name="adj1" fmla="val 27402"/>
                <a:gd name="adj2" fmla="val 0"/>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19" name="مستطيل 1">
              <a:extLst>
                <a:ext uri="{FF2B5EF4-FFF2-40B4-BE49-F238E27FC236}">
                  <a16:creationId xmlns:a16="http://schemas.microsoft.com/office/drawing/2014/main" id="{A5DBBAC4-0DBE-245C-B12A-21D2197E3574}"/>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1</a:t>
              </a:r>
              <a:endParaRPr lang="en-US" sz="1000" dirty="0">
                <a:solidFill>
                  <a:schemeClr val="bg1"/>
                </a:solidFill>
                <a:latin typeface="Arimo" panose="020B0604020202020204" charset="0"/>
              </a:endParaRPr>
            </a:p>
          </p:txBody>
        </p:sp>
      </p:grpSp>
      <p:pic>
        <p:nvPicPr>
          <p:cNvPr id="2" name="Image 0" descr="preencoded.png">
            <a:extLst>
              <a:ext uri="{FF2B5EF4-FFF2-40B4-BE49-F238E27FC236}">
                <a16:creationId xmlns:a16="http://schemas.microsoft.com/office/drawing/2014/main" id="{F74585A3-9E84-82EF-29E0-2D2F0F425DAB}"/>
              </a:ext>
            </a:extLst>
          </p:cNvPr>
          <p:cNvPicPr>
            <a:picLocks noChangeAspect="1"/>
          </p:cNvPicPr>
          <p:nvPr/>
        </p:nvPicPr>
        <p:blipFill>
          <a:blip r:embed="rId2"/>
          <a:stretch>
            <a:fillRect/>
          </a:stretch>
        </p:blipFill>
        <p:spPr>
          <a:xfrm>
            <a:off x="7620000" y="0"/>
            <a:ext cx="4572000" cy="6858000"/>
          </a:xfrm>
          <a:prstGeom prst="rect">
            <a:avLst/>
          </a:prstGeom>
        </p:spPr>
      </p:pic>
      <p:grpSp>
        <p:nvGrpSpPr>
          <p:cNvPr id="13" name="Group 12">
            <a:extLst>
              <a:ext uri="{FF2B5EF4-FFF2-40B4-BE49-F238E27FC236}">
                <a16:creationId xmlns:a16="http://schemas.microsoft.com/office/drawing/2014/main" id="{ECB9C419-AF75-E229-CCC4-1F6703AC60F6}"/>
              </a:ext>
            </a:extLst>
          </p:cNvPr>
          <p:cNvGrpSpPr/>
          <p:nvPr/>
        </p:nvGrpSpPr>
        <p:grpSpPr>
          <a:xfrm rot="5400000">
            <a:off x="-532097" y="3372381"/>
            <a:ext cx="1191128" cy="240066"/>
            <a:chOff x="4904872" y="4638761"/>
            <a:chExt cx="1191128" cy="240066"/>
          </a:xfrm>
        </p:grpSpPr>
        <p:sp>
          <p:nvSpPr>
            <p:cNvPr id="14" name="Rectangle: Top Corners Rounded 13">
              <a:extLst>
                <a:ext uri="{FF2B5EF4-FFF2-40B4-BE49-F238E27FC236}">
                  <a16:creationId xmlns:a16="http://schemas.microsoft.com/office/drawing/2014/main" id="{E5A67153-B9CE-7B03-63AA-40D1FC657913}"/>
                </a:ext>
              </a:extLst>
            </p:cNvPr>
            <p:cNvSpPr/>
            <p:nvPr/>
          </p:nvSpPr>
          <p:spPr>
            <a:xfrm>
              <a:off x="4933950" y="4653578"/>
              <a:ext cx="1162050" cy="177982"/>
            </a:xfrm>
            <a:prstGeom prst="round2SameRect">
              <a:avLst>
                <a:gd name="adj1" fmla="val 27402"/>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15" name="مستطيل 1">
              <a:extLst>
                <a:ext uri="{FF2B5EF4-FFF2-40B4-BE49-F238E27FC236}">
                  <a16:creationId xmlns:a16="http://schemas.microsoft.com/office/drawing/2014/main" id="{A26D6A37-7DBB-99D9-8DB6-F8A7CC0D73E9}"/>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a:t>
              </a:r>
              <a:r>
                <a:rPr lang="ar-SA" sz="1000" dirty="0">
                  <a:solidFill>
                    <a:schemeClr val="bg1"/>
                  </a:solidFill>
                  <a:latin typeface="Arimo" pitchFamily="34" charset="0"/>
                  <a:ea typeface="Arimo" pitchFamily="34" charset="-122"/>
                  <a:cs typeface="Arimo" pitchFamily="34" charset="-120"/>
                </a:rPr>
                <a:t>2</a:t>
              </a:r>
              <a:endParaRPr lang="en-US" sz="1000" dirty="0">
                <a:solidFill>
                  <a:schemeClr val="bg1"/>
                </a:solidFill>
                <a:latin typeface="Arimo" panose="020B0604020202020204" charset="0"/>
              </a:endParaRPr>
            </a:p>
          </p:txBody>
        </p:sp>
      </p:grpSp>
      <p:grpSp>
        <p:nvGrpSpPr>
          <p:cNvPr id="16" name="Group 15">
            <a:extLst>
              <a:ext uri="{FF2B5EF4-FFF2-40B4-BE49-F238E27FC236}">
                <a16:creationId xmlns:a16="http://schemas.microsoft.com/office/drawing/2014/main" id="{54FF4F39-2B3D-7161-23C2-F4108ECF9C2D}"/>
              </a:ext>
            </a:extLst>
          </p:cNvPr>
          <p:cNvGrpSpPr/>
          <p:nvPr/>
        </p:nvGrpSpPr>
        <p:grpSpPr>
          <a:xfrm rot="5400000">
            <a:off x="-532097" y="4526811"/>
            <a:ext cx="1191128" cy="240066"/>
            <a:chOff x="4904872" y="4638761"/>
            <a:chExt cx="1191128" cy="240066"/>
          </a:xfrm>
        </p:grpSpPr>
        <p:sp>
          <p:nvSpPr>
            <p:cNvPr id="20" name="Rectangle: Top Corners Rounded 19">
              <a:extLst>
                <a:ext uri="{FF2B5EF4-FFF2-40B4-BE49-F238E27FC236}">
                  <a16:creationId xmlns:a16="http://schemas.microsoft.com/office/drawing/2014/main" id="{862F3971-F8DA-7F08-7FE8-5B64A8749666}"/>
                </a:ext>
              </a:extLst>
            </p:cNvPr>
            <p:cNvSpPr/>
            <p:nvPr/>
          </p:nvSpPr>
          <p:spPr>
            <a:xfrm>
              <a:off x="4933950" y="4653578"/>
              <a:ext cx="1162050" cy="177982"/>
            </a:xfrm>
            <a:prstGeom prst="round2SameRect">
              <a:avLst>
                <a:gd name="adj1" fmla="val 27402"/>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21" name="مستطيل 1">
              <a:extLst>
                <a:ext uri="{FF2B5EF4-FFF2-40B4-BE49-F238E27FC236}">
                  <a16:creationId xmlns:a16="http://schemas.microsoft.com/office/drawing/2014/main" id="{400D66D4-7442-DC01-3F6A-D119AC90D445}"/>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a:t>
              </a:r>
              <a:r>
                <a:rPr lang="ar-SA" sz="1000" dirty="0">
                  <a:solidFill>
                    <a:schemeClr val="bg1"/>
                  </a:solidFill>
                  <a:latin typeface="Arimo" pitchFamily="34" charset="0"/>
                  <a:ea typeface="Arimo" pitchFamily="34" charset="-122"/>
                  <a:cs typeface="Arimo" pitchFamily="34" charset="-120"/>
                </a:rPr>
                <a:t>3</a:t>
              </a:r>
              <a:endParaRPr lang="en-US" sz="1000" dirty="0">
                <a:solidFill>
                  <a:schemeClr val="bg1"/>
                </a:solidFill>
                <a:latin typeface="Arimo" panose="020B0604020202020204" charset="0"/>
              </a:endParaRPr>
            </a:p>
          </p:txBody>
        </p:sp>
      </p:grpSp>
      <p:sp>
        <p:nvSpPr>
          <p:cNvPr id="24" name="Text 0">
            <a:extLst>
              <a:ext uri="{FF2B5EF4-FFF2-40B4-BE49-F238E27FC236}">
                <a16:creationId xmlns:a16="http://schemas.microsoft.com/office/drawing/2014/main" id="{60CAC59B-011D-C155-DE95-90437531508D}"/>
              </a:ext>
            </a:extLst>
          </p:cNvPr>
          <p:cNvSpPr/>
          <p:nvPr/>
        </p:nvSpPr>
        <p:spPr>
          <a:xfrm>
            <a:off x="661493" y="1947664"/>
            <a:ext cx="6573697" cy="2290477"/>
          </a:xfrm>
          <a:prstGeom prst="rect">
            <a:avLst/>
          </a:prstGeom>
          <a:noFill/>
          <a:ln/>
        </p:spPr>
        <p:txBody>
          <a:bodyPr wrap="square" lIns="0" tIns="0" rIns="0" bIns="0" rtlCol="0" anchor="t">
            <a:normAutofit fontScale="92500"/>
          </a:bodyPr>
          <a:lstStyle/>
          <a:p>
            <a:pPr defTabSz="1219170">
              <a:lnSpc>
                <a:spcPct val="104000"/>
              </a:lnSpc>
            </a:pPr>
            <a:r>
              <a:rPr lang="en-US" sz="7100" dirty="0">
                <a:solidFill>
                  <a:schemeClr val="tx1">
                    <a:lumMod val="25000"/>
                    <a:lumOff val="75000"/>
                  </a:schemeClr>
                </a:solidFill>
                <a:latin typeface="Outfit ExtraBold" pitchFamily="34" charset="0"/>
                <a:ea typeface="Outfit ExtraBold" pitchFamily="34" charset="-122"/>
                <a:cs typeface="Outfit ExtraBold" pitchFamily="34" charset="-120"/>
              </a:rPr>
              <a:t>Pillar 1:</a:t>
            </a:r>
          </a:p>
          <a:p>
            <a:pPr defTabSz="1219170">
              <a:lnSpc>
                <a:spcPct val="104000"/>
              </a:lnSpc>
            </a:pPr>
            <a:r>
              <a:rPr lang="en-GB" sz="3667" dirty="0">
                <a:solidFill>
                  <a:schemeClr val="bg1"/>
                </a:solidFill>
                <a:latin typeface="Outfit ExtraBold" pitchFamily="34" charset="0"/>
                <a:ea typeface="Outfit ExtraBold" pitchFamily="34" charset="-122"/>
                <a:cs typeface="Outfit ExtraBold" pitchFamily="34" charset="-120"/>
              </a:rPr>
              <a:t>The National Earth Observation Laboratory (NEOL)</a:t>
            </a:r>
            <a:endParaRPr lang="en-US" sz="3667" dirty="0">
              <a:solidFill>
                <a:schemeClr val="bg1"/>
              </a:solidFill>
              <a:latin typeface="Arimo" panose="020B0604020202020204" charset="0"/>
            </a:endParaRPr>
          </a:p>
        </p:txBody>
      </p:sp>
      <p:sp>
        <p:nvSpPr>
          <p:cNvPr id="25" name="Text 1">
            <a:extLst>
              <a:ext uri="{FF2B5EF4-FFF2-40B4-BE49-F238E27FC236}">
                <a16:creationId xmlns:a16="http://schemas.microsoft.com/office/drawing/2014/main" id="{831615B2-F3A0-8830-6868-B721D6FC2A81}"/>
              </a:ext>
            </a:extLst>
          </p:cNvPr>
          <p:cNvSpPr/>
          <p:nvPr/>
        </p:nvSpPr>
        <p:spPr>
          <a:xfrm>
            <a:off x="661493" y="4326302"/>
            <a:ext cx="6297017" cy="907256"/>
          </a:xfrm>
          <a:prstGeom prst="rect">
            <a:avLst/>
          </a:prstGeom>
          <a:noFill/>
          <a:ln/>
        </p:spPr>
        <p:txBody>
          <a:bodyPr wrap="square" lIns="0" tIns="0" rIns="0" bIns="0" rtlCol="0" anchor="t">
            <a:normAutofit/>
          </a:bodyPr>
          <a:lstStyle/>
          <a:p>
            <a:pPr defTabSz="1219170">
              <a:lnSpc>
                <a:spcPct val="133000"/>
              </a:lnSpc>
            </a:pPr>
            <a:r>
              <a:rPr lang="en-US" sz="1467" dirty="0">
                <a:solidFill>
                  <a:schemeClr val="bg1"/>
                </a:solidFill>
                <a:latin typeface="Arimo" pitchFamily="34" charset="0"/>
                <a:ea typeface="Arimo" pitchFamily="34" charset="-122"/>
                <a:cs typeface="Arimo" pitchFamily="34" charset="-120"/>
              </a:rPr>
              <a:t>A strategic framework transitioning IESS from a traditional research model to an </a:t>
            </a:r>
            <a:r>
              <a:rPr lang="en-US" sz="1467" b="1" dirty="0">
                <a:solidFill>
                  <a:schemeClr val="accent4">
                    <a:lumMod val="60000"/>
                    <a:lumOff val="40000"/>
                  </a:schemeClr>
                </a:solidFill>
                <a:latin typeface="Arimo Bold" pitchFamily="34" charset="0"/>
                <a:ea typeface="Arimo Bold" pitchFamily="34" charset="-122"/>
                <a:cs typeface="Arimo Bold" pitchFamily="34" charset="-120"/>
              </a:rPr>
              <a:t>impact-driven, revenue-generating architecture</a:t>
            </a:r>
            <a:r>
              <a:rPr lang="en-US" sz="1467" dirty="0">
                <a:solidFill>
                  <a:schemeClr val="accent4">
                    <a:lumMod val="60000"/>
                    <a:lumOff val="40000"/>
                  </a:schemeClr>
                </a:solidFill>
                <a:latin typeface="Arimo" pitchFamily="34" charset="0"/>
                <a:ea typeface="Arimo" pitchFamily="34" charset="-122"/>
                <a:cs typeface="Arimo" pitchFamily="34" charset="-120"/>
              </a:rPr>
              <a:t> </a:t>
            </a:r>
            <a:r>
              <a:rPr lang="en-US" sz="1467" dirty="0">
                <a:solidFill>
                  <a:schemeClr val="bg1"/>
                </a:solidFill>
                <a:latin typeface="Arimo" pitchFamily="34" charset="0"/>
                <a:ea typeface="Arimo" pitchFamily="34" charset="-122"/>
                <a:cs typeface="Arimo" pitchFamily="34" charset="-120"/>
              </a:rPr>
              <a:t>powered by Artificial Intelligence and emerging technologies.</a:t>
            </a:r>
            <a:endParaRPr lang="en-US" sz="1467" dirty="0">
              <a:solidFill>
                <a:schemeClr val="bg1"/>
              </a:solidFill>
              <a:latin typeface="Arimo" panose="020B0604020202020204" charset="0"/>
            </a:endParaRPr>
          </a:p>
        </p:txBody>
      </p:sp>
      <p:sp>
        <p:nvSpPr>
          <p:cNvPr id="26" name="Round Same Side Corner Rectangle 10">
            <a:extLst>
              <a:ext uri="{FF2B5EF4-FFF2-40B4-BE49-F238E27FC236}">
                <a16:creationId xmlns:a16="http://schemas.microsoft.com/office/drawing/2014/main" id="{AF048A05-6024-F04C-64BB-C85922608F11}"/>
              </a:ext>
            </a:extLst>
          </p:cNvPr>
          <p:cNvSpPr/>
          <p:nvPr/>
        </p:nvSpPr>
        <p:spPr>
          <a:xfrm rot="16200000" flipH="1">
            <a:off x="10384622" y="3353114"/>
            <a:ext cx="3461648" cy="127708"/>
          </a:xfrm>
          <a:prstGeom prst="round2SameRect">
            <a:avLst>
              <a:gd name="adj1" fmla="val 45834"/>
              <a:gd name="adj2" fmla="val 0"/>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A" sz="1800" b="0" i="0" u="none" strike="noStrike" kern="0" cap="none" spc="0" normalizeH="0" baseline="0" noProof="0">
              <a:ln>
                <a:noFill/>
              </a:ln>
              <a:solidFill>
                <a:srgbClr val="FFFFFF"/>
              </a:solidFill>
              <a:effectLst/>
              <a:uLnTx/>
              <a:uFillTx/>
              <a:latin typeface="Frutiger LT Arabic 55 Roman" pitchFamily="2" charset="-78"/>
              <a:ea typeface="+mn-ea"/>
              <a:cs typeface="Frutiger LT Arabic 55 Roman" pitchFamily="2" charset="-78"/>
            </a:endParaRPr>
          </a:p>
        </p:txBody>
      </p:sp>
    </p:spTree>
    <p:extLst>
      <p:ext uri="{BB962C8B-B14F-4D97-AF65-F5344CB8AC3E}">
        <p14:creationId xmlns:p14="http://schemas.microsoft.com/office/powerpoint/2010/main" val="387747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DFE02-D919-89FB-417F-A73CAB5786C3}"/>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id="{CD724106-CFB8-A0D0-08D3-EA3ACA4F4CCA}"/>
              </a:ext>
            </a:extLst>
          </p:cNvPr>
          <p:cNvSpPr/>
          <p:nvPr/>
        </p:nvSpPr>
        <p:spPr>
          <a:xfrm>
            <a:off x="-12470" y="0"/>
            <a:ext cx="4626846" cy="62862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mo" panose="020B0604020202020204" charset="0"/>
            </a:endParaRPr>
          </a:p>
        </p:txBody>
      </p:sp>
      <p:sp>
        <p:nvSpPr>
          <p:cNvPr id="14" name="TextBox 13">
            <a:extLst>
              <a:ext uri="{FF2B5EF4-FFF2-40B4-BE49-F238E27FC236}">
                <a16:creationId xmlns:a16="http://schemas.microsoft.com/office/drawing/2014/main" id="{5CA6C536-DFCF-D573-BD00-13D92ECEC337}"/>
              </a:ext>
            </a:extLst>
          </p:cNvPr>
          <p:cNvSpPr txBox="1"/>
          <p:nvPr/>
        </p:nvSpPr>
        <p:spPr>
          <a:xfrm>
            <a:off x="380445" y="3210745"/>
            <a:ext cx="3841015" cy="3175816"/>
          </a:xfrm>
          <a:prstGeom prst="rect">
            <a:avLst/>
          </a:prstGeom>
          <a:noFill/>
          <a:ln/>
        </p:spPr>
        <p:txBody>
          <a:bodyPr wrap="square" lIns="0" tIns="0" rIns="0" bIns="0" rtlCol="0" anchor="t">
            <a:normAutofit fontScale="92500"/>
          </a:bodyPr>
          <a:lstStyle>
            <a:lvl1pPr indent="0">
              <a:lnSpc>
                <a:spcPct val="133000"/>
              </a:lnSpc>
              <a:buNone/>
              <a:defRPr sz="1450">
                <a:solidFill>
                  <a:srgbClr val="2A2742"/>
                </a:solidFill>
                <a:latin typeface="Arimo" pitchFamily="34" charset="0"/>
                <a:ea typeface="Arimo" pitchFamily="34" charset="-122"/>
                <a:cs typeface="Arimo" pitchFamily="34" charset="-120"/>
              </a:defRPr>
            </a:lvl1pPr>
          </a:lstStyle>
          <a:p>
            <a:pPr algn="justLow"/>
            <a:r>
              <a:rPr lang="en-US" dirty="0"/>
              <a:t>Within this context, the Earth &amp; Space Science Institute (IESS) emerges, after a 40‑year track record of scientific achievement, as a sovereign enabler for building a national space ecosystem driven by research, development, and innovation. This strategy aligns with KACST 2030 directions and positions the Institute to evolve from a traditional research center into a national platform for high‑precision geospatial data, advanced space technologies, and innovation‑led production.</a:t>
            </a:r>
          </a:p>
        </p:txBody>
      </p:sp>
      <p:sp>
        <p:nvSpPr>
          <p:cNvPr id="22" name="Title 1">
            <a:extLst>
              <a:ext uri="{FF2B5EF4-FFF2-40B4-BE49-F238E27FC236}">
                <a16:creationId xmlns:a16="http://schemas.microsoft.com/office/drawing/2014/main" id="{F5ECFC28-4A27-37FA-8310-A1993E37FC97}"/>
              </a:ext>
            </a:extLst>
          </p:cNvPr>
          <p:cNvSpPr txBox="1">
            <a:spLocks/>
          </p:cNvSpPr>
          <p:nvPr/>
        </p:nvSpPr>
        <p:spPr>
          <a:xfrm>
            <a:off x="203394" y="803854"/>
            <a:ext cx="4800600" cy="1118576"/>
          </a:xfrm>
          <a:prstGeom prst="rect">
            <a:avLst/>
          </a:prstGeom>
        </p:spPr>
        <p:txBody>
          <a:bodyPr/>
          <a:lstStyle>
            <a:lvl1pPr algn="ctr" defTabSz="2176729" rtl="0" eaLnBrk="1" latinLnBrk="0" hangingPunct="1">
              <a:spcBef>
                <a:spcPct val="0"/>
              </a:spcBef>
              <a:buNone/>
              <a:defRPr sz="10500" kern="1200">
                <a:solidFill>
                  <a:schemeClr val="tx1"/>
                </a:solidFill>
                <a:latin typeface="+mj-lt"/>
                <a:ea typeface="+mj-ea"/>
                <a:cs typeface="+mj-cs"/>
              </a:defRPr>
            </a:lvl1pPr>
          </a:lstStyle>
          <a:p>
            <a:pPr algn="l"/>
            <a:r>
              <a:rPr lang="en-US" sz="4000" dirty="0">
                <a:latin typeface="Arimo" panose="020B0604020202020204" charset="0"/>
                <a:ea typeface="Arimo" panose="020B0604020202020204" charset="0"/>
              </a:rPr>
              <a:t>Table of</a:t>
            </a:r>
            <a:br>
              <a:rPr lang="en-US" sz="6000" dirty="0">
                <a:latin typeface="Arimo" panose="020B0604020202020204" charset="0"/>
                <a:ea typeface="Arimo" panose="020B0604020202020204" charset="0"/>
              </a:rPr>
            </a:br>
            <a:r>
              <a:rPr lang="en-US" sz="4800" dirty="0">
                <a:solidFill>
                  <a:srgbClr val="231971"/>
                </a:solidFill>
                <a:latin typeface="Outfit ExtraBold" pitchFamily="34" charset="0"/>
                <a:cs typeface="Tajawal ExtraBold" panose="00000800000000000000" pitchFamily="2" charset="-78"/>
              </a:rPr>
              <a:t>Content</a:t>
            </a:r>
          </a:p>
        </p:txBody>
      </p:sp>
      <p:sp>
        <p:nvSpPr>
          <p:cNvPr id="4" name="Round Same Side Corner Rectangle 4">
            <a:extLst>
              <a:ext uri="{FF2B5EF4-FFF2-40B4-BE49-F238E27FC236}">
                <a16:creationId xmlns:a16="http://schemas.microsoft.com/office/drawing/2014/main" id="{2A223FEA-87F5-EBBD-B164-EEC8FD410027}"/>
              </a:ext>
            </a:extLst>
          </p:cNvPr>
          <p:cNvSpPr/>
          <p:nvPr/>
        </p:nvSpPr>
        <p:spPr>
          <a:xfrm rot="5400000">
            <a:off x="-494950" y="1471596"/>
            <a:ext cx="1028423" cy="76201"/>
          </a:xfrm>
          <a:prstGeom prst="round2SameRect">
            <a:avLst>
              <a:gd name="adj1" fmla="val 45834"/>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SA" sz="1800" b="0" i="0" u="none" strike="noStrike" kern="0" cap="none" spc="0" normalizeH="0" baseline="0" noProof="0" dirty="0">
              <a:ln>
                <a:noFill/>
              </a:ln>
              <a:solidFill>
                <a:srgbClr val="FFFFFF"/>
              </a:solidFill>
              <a:effectLst/>
              <a:uLnTx/>
              <a:uFillTx/>
              <a:latin typeface="Arimo" panose="020B0604020202020204" charset="0"/>
              <a:ea typeface="+mn-ea"/>
              <a:cs typeface="+mn-cs"/>
            </a:endParaRPr>
          </a:p>
        </p:txBody>
      </p:sp>
      <p:pic>
        <p:nvPicPr>
          <p:cNvPr id="51" name="Image 0" descr="preencoded.png">
            <a:extLst>
              <a:ext uri="{FF2B5EF4-FFF2-40B4-BE49-F238E27FC236}">
                <a16:creationId xmlns:a16="http://schemas.microsoft.com/office/drawing/2014/main" id="{C007B7C0-9F13-60C0-CA34-ED5C3CD1C7C9}"/>
              </a:ext>
            </a:extLst>
          </p:cNvPr>
          <p:cNvPicPr>
            <a:picLocks noGrp="1" noChangeAspect="1"/>
          </p:cNvPicPr>
          <p:nvPr>
            <p:ph type="pic" sz="quarter" idx="10"/>
          </p:nvPr>
        </p:nvPicPr>
        <p:blipFill>
          <a:blip r:embed="rId2"/>
          <a:srcRect t="-1081" b="7006"/>
          <a:stretch>
            <a:fillRect/>
          </a:stretch>
        </p:blipFill>
        <p:spPr>
          <a:xfrm>
            <a:off x="6477000" y="-58189"/>
            <a:ext cx="5715000" cy="6916190"/>
          </a:xfrm>
          <a:prstGeom prst="rect">
            <a:avLst/>
          </a:prstGeom>
        </p:spPr>
      </p:pic>
      <p:pic>
        <p:nvPicPr>
          <p:cNvPr id="56" name="Picture 55" descr="Background pattern&#10;&#10;Description automatically generated">
            <a:extLst>
              <a:ext uri="{FF2B5EF4-FFF2-40B4-BE49-F238E27FC236}">
                <a16:creationId xmlns:a16="http://schemas.microsoft.com/office/drawing/2014/main" id="{C59FE284-35FF-A170-0949-D23454972BFB}"/>
              </a:ext>
            </a:extLst>
          </p:cNvPr>
          <p:cNvPicPr>
            <a:picLocks noChangeAspect="1"/>
          </p:cNvPicPr>
          <p:nvPr/>
        </p:nvPicPr>
        <p:blipFill rotWithShape="1">
          <a:blip r:embed="rId3">
            <a:alphaModFix amt="50000"/>
          </a:blip>
          <a:srcRect r="7246" b="7246"/>
          <a:stretch/>
        </p:blipFill>
        <p:spPr>
          <a:xfrm flipH="1">
            <a:off x="6477000" y="22815"/>
            <a:ext cx="5715000" cy="6835185"/>
          </a:xfrm>
          <a:prstGeom prst="rect">
            <a:avLst/>
          </a:prstGeom>
        </p:spPr>
      </p:pic>
      <p:sp>
        <p:nvSpPr>
          <p:cNvPr id="62" name="Freeform 11">
            <a:extLst>
              <a:ext uri="{FF2B5EF4-FFF2-40B4-BE49-F238E27FC236}">
                <a16:creationId xmlns:a16="http://schemas.microsoft.com/office/drawing/2014/main" id="{C7D6BA7B-BFB7-047A-46D4-87FB23B36DB6}"/>
              </a:ext>
            </a:extLst>
          </p:cNvPr>
          <p:cNvSpPr/>
          <p:nvPr/>
        </p:nvSpPr>
        <p:spPr>
          <a:xfrm>
            <a:off x="11377820" y="1509697"/>
            <a:ext cx="814180" cy="662003"/>
          </a:xfrm>
          <a:custGeom>
            <a:avLst/>
            <a:gdLst>
              <a:gd name="connsiteX0" fmla="*/ 460067 w 475634"/>
              <a:gd name="connsiteY0" fmla="*/ 355600 h 386734"/>
              <a:gd name="connsiteX1" fmla="*/ 475634 w 475634"/>
              <a:gd name="connsiteY1" fmla="*/ 371167 h 386734"/>
              <a:gd name="connsiteX2" fmla="*/ 460067 w 475634"/>
              <a:gd name="connsiteY2" fmla="*/ 386734 h 386734"/>
              <a:gd name="connsiteX3" fmla="*/ 444500 w 475634"/>
              <a:gd name="connsiteY3" fmla="*/ 371167 h 386734"/>
              <a:gd name="connsiteX4" fmla="*/ 460067 w 475634"/>
              <a:gd name="connsiteY4" fmla="*/ 355600 h 386734"/>
              <a:gd name="connsiteX5" fmla="*/ 371167 w 475634"/>
              <a:gd name="connsiteY5" fmla="*/ 355600 h 386734"/>
              <a:gd name="connsiteX6" fmla="*/ 386734 w 475634"/>
              <a:gd name="connsiteY6" fmla="*/ 371167 h 386734"/>
              <a:gd name="connsiteX7" fmla="*/ 371167 w 475634"/>
              <a:gd name="connsiteY7" fmla="*/ 386734 h 386734"/>
              <a:gd name="connsiteX8" fmla="*/ 355600 w 475634"/>
              <a:gd name="connsiteY8" fmla="*/ 371167 h 386734"/>
              <a:gd name="connsiteX9" fmla="*/ 371167 w 475634"/>
              <a:gd name="connsiteY9" fmla="*/ 355600 h 386734"/>
              <a:gd name="connsiteX10" fmla="*/ 282267 w 475634"/>
              <a:gd name="connsiteY10" fmla="*/ 355600 h 386734"/>
              <a:gd name="connsiteX11" fmla="*/ 297834 w 475634"/>
              <a:gd name="connsiteY11" fmla="*/ 371167 h 386734"/>
              <a:gd name="connsiteX12" fmla="*/ 282267 w 475634"/>
              <a:gd name="connsiteY12" fmla="*/ 386734 h 386734"/>
              <a:gd name="connsiteX13" fmla="*/ 266700 w 475634"/>
              <a:gd name="connsiteY13" fmla="*/ 371167 h 386734"/>
              <a:gd name="connsiteX14" fmla="*/ 282267 w 475634"/>
              <a:gd name="connsiteY14" fmla="*/ 355600 h 386734"/>
              <a:gd name="connsiteX15" fmla="*/ 193367 w 475634"/>
              <a:gd name="connsiteY15" fmla="*/ 355600 h 386734"/>
              <a:gd name="connsiteX16" fmla="*/ 208934 w 475634"/>
              <a:gd name="connsiteY16" fmla="*/ 371167 h 386734"/>
              <a:gd name="connsiteX17" fmla="*/ 193367 w 475634"/>
              <a:gd name="connsiteY17" fmla="*/ 386734 h 386734"/>
              <a:gd name="connsiteX18" fmla="*/ 177800 w 475634"/>
              <a:gd name="connsiteY18" fmla="*/ 371167 h 386734"/>
              <a:gd name="connsiteX19" fmla="*/ 193367 w 475634"/>
              <a:gd name="connsiteY19" fmla="*/ 355600 h 386734"/>
              <a:gd name="connsiteX20" fmla="*/ 104467 w 475634"/>
              <a:gd name="connsiteY20" fmla="*/ 355600 h 386734"/>
              <a:gd name="connsiteX21" fmla="*/ 120034 w 475634"/>
              <a:gd name="connsiteY21" fmla="*/ 371167 h 386734"/>
              <a:gd name="connsiteX22" fmla="*/ 104467 w 475634"/>
              <a:gd name="connsiteY22" fmla="*/ 386734 h 386734"/>
              <a:gd name="connsiteX23" fmla="*/ 88900 w 475634"/>
              <a:gd name="connsiteY23" fmla="*/ 371167 h 386734"/>
              <a:gd name="connsiteX24" fmla="*/ 104467 w 475634"/>
              <a:gd name="connsiteY24" fmla="*/ 355600 h 386734"/>
              <a:gd name="connsiteX25" fmla="*/ 15567 w 475634"/>
              <a:gd name="connsiteY25" fmla="*/ 355600 h 386734"/>
              <a:gd name="connsiteX26" fmla="*/ 31134 w 475634"/>
              <a:gd name="connsiteY26" fmla="*/ 371167 h 386734"/>
              <a:gd name="connsiteX27" fmla="*/ 15567 w 475634"/>
              <a:gd name="connsiteY27" fmla="*/ 386734 h 386734"/>
              <a:gd name="connsiteX28" fmla="*/ 0 w 475634"/>
              <a:gd name="connsiteY28" fmla="*/ 371167 h 386734"/>
              <a:gd name="connsiteX29" fmla="*/ 15567 w 475634"/>
              <a:gd name="connsiteY29" fmla="*/ 355600 h 386734"/>
              <a:gd name="connsiteX30" fmla="*/ 460067 w 475634"/>
              <a:gd name="connsiteY30" fmla="*/ 266700 h 386734"/>
              <a:gd name="connsiteX31" fmla="*/ 475634 w 475634"/>
              <a:gd name="connsiteY31" fmla="*/ 282267 h 386734"/>
              <a:gd name="connsiteX32" fmla="*/ 460067 w 475634"/>
              <a:gd name="connsiteY32" fmla="*/ 297834 h 386734"/>
              <a:gd name="connsiteX33" fmla="*/ 444500 w 475634"/>
              <a:gd name="connsiteY33" fmla="*/ 282267 h 386734"/>
              <a:gd name="connsiteX34" fmla="*/ 460067 w 475634"/>
              <a:gd name="connsiteY34" fmla="*/ 266700 h 386734"/>
              <a:gd name="connsiteX35" fmla="*/ 371167 w 475634"/>
              <a:gd name="connsiteY35" fmla="*/ 266700 h 386734"/>
              <a:gd name="connsiteX36" fmla="*/ 386734 w 475634"/>
              <a:gd name="connsiteY36" fmla="*/ 282267 h 386734"/>
              <a:gd name="connsiteX37" fmla="*/ 371167 w 475634"/>
              <a:gd name="connsiteY37" fmla="*/ 297834 h 386734"/>
              <a:gd name="connsiteX38" fmla="*/ 355600 w 475634"/>
              <a:gd name="connsiteY38" fmla="*/ 282267 h 386734"/>
              <a:gd name="connsiteX39" fmla="*/ 371167 w 475634"/>
              <a:gd name="connsiteY39" fmla="*/ 266700 h 386734"/>
              <a:gd name="connsiteX40" fmla="*/ 282267 w 475634"/>
              <a:gd name="connsiteY40" fmla="*/ 266700 h 386734"/>
              <a:gd name="connsiteX41" fmla="*/ 297834 w 475634"/>
              <a:gd name="connsiteY41" fmla="*/ 282267 h 386734"/>
              <a:gd name="connsiteX42" fmla="*/ 282267 w 475634"/>
              <a:gd name="connsiteY42" fmla="*/ 297834 h 386734"/>
              <a:gd name="connsiteX43" fmla="*/ 266700 w 475634"/>
              <a:gd name="connsiteY43" fmla="*/ 282267 h 386734"/>
              <a:gd name="connsiteX44" fmla="*/ 282267 w 475634"/>
              <a:gd name="connsiteY44" fmla="*/ 266700 h 386734"/>
              <a:gd name="connsiteX45" fmla="*/ 193367 w 475634"/>
              <a:gd name="connsiteY45" fmla="*/ 266700 h 386734"/>
              <a:gd name="connsiteX46" fmla="*/ 208934 w 475634"/>
              <a:gd name="connsiteY46" fmla="*/ 282267 h 386734"/>
              <a:gd name="connsiteX47" fmla="*/ 193367 w 475634"/>
              <a:gd name="connsiteY47" fmla="*/ 297834 h 386734"/>
              <a:gd name="connsiteX48" fmla="*/ 177800 w 475634"/>
              <a:gd name="connsiteY48" fmla="*/ 282267 h 386734"/>
              <a:gd name="connsiteX49" fmla="*/ 193367 w 475634"/>
              <a:gd name="connsiteY49" fmla="*/ 266700 h 386734"/>
              <a:gd name="connsiteX50" fmla="*/ 104467 w 475634"/>
              <a:gd name="connsiteY50" fmla="*/ 266700 h 386734"/>
              <a:gd name="connsiteX51" fmla="*/ 120034 w 475634"/>
              <a:gd name="connsiteY51" fmla="*/ 282267 h 386734"/>
              <a:gd name="connsiteX52" fmla="*/ 104467 w 475634"/>
              <a:gd name="connsiteY52" fmla="*/ 297834 h 386734"/>
              <a:gd name="connsiteX53" fmla="*/ 88900 w 475634"/>
              <a:gd name="connsiteY53" fmla="*/ 282267 h 386734"/>
              <a:gd name="connsiteX54" fmla="*/ 104467 w 475634"/>
              <a:gd name="connsiteY54" fmla="*/ 266700 h 386734"/>
              <a:gd name="connsiteX55" fmla="*/ 15567 w 475634"/>
              <a:gd name="connsiteY55" fmla="*/ 266700 h 386734"/>
              <a:gd name="connsiteX56" fmla="*/ 31134 w 475634"/>
              <a:gd name="connsiteY56" fmla="*/ 282267 h 386734"/>
              <a:gd name="connsiteX57" fmla="*/ 15567 w 475634"/>
              <a:gd name="connsiteY57" fmla="*/ 297834 h 386734"/>
              <a:gd name="connsiteX58" fmla="*/ 0 w 475634"/>
              <a:gd name="connsiteY58" fmla="*/ 282267 h 386734"/>
              <a:gd name="connsiteX59" fmla="*/ 15567 w 475634"/>
              <a:gd name="connsiteY59" fmla="*/ 266700 h 386734"/>
              <a:gd name="connsiteX60" fmla="*/ 460067 w 475634"/>
              <a:gd name="connsiteY60" fmla="*/ 177800 h 386734"/>
              <a:gd name="connsiteX61" fmla="*/ 475634 w 475634"/>
              <a:gd name="connsiteY61" fmla="*/ 193367 h 386734"/>
              <a:gd name="connsiteX62" fmla="*/ 460067 w 475634"/>
              <a:gd name="connsiteY62" fmla="*/ 208934 h 386734"/>
              <a:gd name="connsiteX63" fmla="*/ 444500 w 475634"/>
              <a:gd name="connsiteY63" fmla="*/ 193367 h 386734"/>
              <a:gd name="connsiteX64" fmla="*/ 460067 w 475634"/>
              <a:gd name="connsiteY64" fmla="*/ 177800 h 386734"/>
              <a:gd name="connsiteX65" fmla="*/ 371167 w 475634"/>
              <a:gd name="connsiteY65" fmla="*/ 177800 h 386734"/>
              <a:gd name="connsiteX66" fmla="*/ 386734 w 475634"/>
              <a:gd name="connsiteY66" fmla="*/ 193367 h 386734"/>
              <a:gd name="connsiteX67" fmla="*/ 371167 w 475634"/>
              <a:gd name="connsiteY67" fmla="*/ 208934 h 386734"/>
              <a:gd name="connsiteX68" fmla="*/ 355600 w 475634"/>
              <a:gd name="connsiteY68" fmla="*/ 193367 h 386734"/>
              <a:gd name="connsiteX69" fmla="*/ 371167 w 475634"/>
              <a:gd name="connsiteY69" fmla="*/ 177800 h 386734"/>
              <a:gd name="connsiteX70" fmla="*/ 282267 w 475634"/>
              <a:gd name="connsiteY70" fmla="*/ 177800 h 386734"/>
              <a:gd name="connsiteX71" fmla="*/ 297834 w 475634"/>
              <a:gd name="connsiteY71" fmla="*/ 193367 h 386734"/>
              <a:gd name="connsiteX72" fmla="*/ 282267 w 475634"/>
              <a:gd name="connsiteY72" fmla="*/ 208934 h 386734"/>
              <a:gd name="connsiteX73" fmla="*/ 266700 w 475634"/>
              <a:gd name="connsiteY73" fmla="*/ 193367 h 386734"/>
              <a:gd name="connsiteX74" fmla="*/ 282267 w 475634"/>
              <a:gd name="connsiteY74" fmla="*/ 177800 h 386734"/>
              <a:gd name="connsiteX75" fmla="*/ 193367 w 475634"/>
              <a:gd name="connsiteY75" fmla="*/ 177800 h 386734"/>
              <a:gd name="connsiteX76" fmla="*/ 208934 w 475634"/>
              <a:gd name="connsiteY76" fmla="*/ 193367 h 386734"/>
              <a:gd name="connsiteX77" fmla="*/ 193367 w 475634"/>
              <a:gd name="connsiteY77" fmla="*/ 208934 h 386734"/>
              <a:gd name="connsiteX78" fmla="*/ 177800 w 475634"/>
              <a:gd name="connsiteY78" fmla="*/ 193367 h 386734"/>
              <a:gd name="connsiteX79" fmla="*/ 193367 w 475634"/>
              <a:gd name="connsiteY79" fmla="*/ 177800 h 386734"/>
              <a:gd name="connsiteX80" fmla="*/ 104467 w 475634"/>
              <a:gd name="connsiteY80" fmla="*/ 177800 h 386734"/>
              <a:gd name="connsiteX81" fmla="*/ 120034 w 475634"/>
              <a:gd name="connsiteY81" fmla="*/ 193367 h 386734"/>
              <a:gd name="connsiteX82" fmla="*/ 104467 w 475634"/>
              <a:gd name="connsiteY82" fmla="*/ 208934 h 386734"/>
              <a:gd name="connsiteX83" fmla="*/ 88900 w 475634"/>
              <a:gd name="connsiteY83" fmla="*/ 193367 h 386734"/>
              <a:gd name="connsiteX84" fmla="*/ 104467 w 475634"/>
              <a:gd name="connsiteY84" fmla="*/ 177800 h 386734"/>
              <a:gd name="connsiteX85" fmla="*/ 15567 w 475634"/>
              <a:gd name="connsiteY85" fmla="*/ 177800 h 386734"/>
              <a:gd name="connsiteX86" fmla="*/ 31134 w 475634"/>
              <a:gd name="connsiteY86" fmla="*/ 193367 h 386734"/>
              <a:gd name="connsiteX87" fmla="*/ 15567 w 475634"/>
              <a:gd name="connsiteY87" fmla="*/ 208934 h 386734"/>
              <a:gd name="connsiteX88" fmla="*/ 0 w 475634"/>
              <a:gd name="connsiteY88" fmla="*/ 193367 h 386734"/>
              <a:gd name="connsiteX89" fmla="*/ 15567 w 475634"/>
              <a:gd name="connsiteY89" fmla="*/ 177800 h 386734"/>
              <a:gd name="connsiteX90" fmla="*/ 460067 w 475634"/>
              <a:gd name="connsiteY90" fmla="*/ 88900 h 386734"/>
              <a:gd name="connsiteX91" fmla="*/ 475634 w 475634"/>
              <a:gd name="connsiteY91" fmla="*/ 104467 h 386734"/>
              <a:gd name="connsiteX92" fmla="*/ 460067 w 475634"/>
              <a:gd name="connsiteY92" fmla="*/ 120034 h 386734"/>
              <a:gd name="connsiteX93" fmla="*/ 444500 w 475634"/>
              <a:gd name="connsiteY93" fmla="*/ 104467 h 386734"/>
              <a:gd name="connsiteX94" fmla="*/ 460067 w 475634"/>
              <a:gd name="connsiteY94" fmla="*/ 88900 h 386734"/>
              <a:gd name="connsiteX95" fmla="*/ 371167 w 475634"/>
              <a:gd name="connsiteY95" fmla="*/ 88900 h 386734"/>
              <a:gd name="connsiteX96" fmla="*/ 386734 w 475634"/>
              <a:gd name="connsiteY96" fmla="*/ 104467 h 386734"/>
              <a:gd name="connsiteX97" fmla="*/ 371167 w 475634"/>
              <a:gd name="connsiteY97" fmla="*/ 120034 h 386734"/>
              <a:gd name="connsiteX98" fmla="*/ 355600 w 475634"/>
              <a:gd name="connsiteY98" fmla="*/ 104467 h 386734"/>
              <a:gd name="connsiteX99" fmla="*/ 371167 w 475634"/>
              <a:gd name="connsiteY99" fmla="*/ 88900 h 386734"/>
              <a:gd name="connsiteX100" fmla="*/ 282267 w 475634"/>
              <a:gd name="connsiteY100" fmla="*/ 88900 h 386734"/>
              <a:gd name="connsiteX101" fmla="*/ 297834 w 475634"/>
              <a:gd name="connsiteY101" fmla="*/ 104467 h 386734"/>
              <a:gd name="connsiteX102" fmla="*/ 282267 w 475634"/>
              <a:gd name="connsiteY102" fmla="*/ 120034 h 386734"/>
              <a:gd name="connsiteX103" fmla="*/ 266700 w 475634"/>
              <a:gd name="connsiteY103" fmla="*/ 104467 h 386734"/>
              <a:gd name="connsiteX104" fmla="*/ 282267 w 475634"/>
              <a:gd name="connsiteY104" fmla="*/ 88900 h 386734"/>
              <a:gd name="connsiteX105" fmla="*/ 193367 w 475634"/>
              <a:gd name="connsiteY105" fmla="*/ 88900 h 386734"/>
              <a:gd name="connsiteX106" fmla="*/ 208934 w 475634"/>
              <a:gd name="connsiteY106" fmla="*/ 104467 h 386734"/>
              <a:gd name="connsiteX107" fmla="*/ 193367 w 475634"/>
              <a:gd name="connsiteY107" fmla="*/ 120034 h 386734"/>
              <a:gd name="connsiteX108" fmla="*/ 177800 w 475634"/>
              <a:gd name="connsiteY108" fmla="*/ 104467 h 386734"/>
              <a:gd name="connsiteX109" fmla="*/ 193367 w 475634"/>
              <a:gd name="connsiteY109" fmla="*/ 88900 h 386734"/>
              <a:gd name="connsiteX110" fmla="*/ 104467 w 475634"/>
              <a:gd name="connsiteY110" fmla="*/ 88900 h 386734"/>
              <a:gd name="connsiteX111" fmla="*/ 120034 w 475634"/>
              <a:gd name="connsiteY111" fmla="*/ 104467 h 386734"/>
              <a:gd name="connsiteX112" fmla="*/ 104467 w 475634"/>
              <a:gd name="connsiteY112" fmla="*/ 120034 h 386734"/>
              <a:gd name="connsiteX113" fmla="*/ 88900 w 475634"/>
              <a:gd name="connsiteY113" fmla="*/ 104467 h 386734"/>
              <a:gd name="connsiteX114" fmla="*/ 104467 w 475634"/>
              <a:gd name="connsiteY114" fmla="*/ 88900 h 386734"/>
              <a:gd name="connsiteX115" fmla="*/ 15567 w 475634"/>
              <a:gd name="connsiteY115" fmla="*/ 88900 h 386734"/>
              <a:gd name="connsiteX116" fmla="*/ 31134 w 475634"/>
              <a:gd name="connsiteY116" fmla="*/ 104467 h 386734"/>
              <a:gd name="connsiteX117" fmla="*/ 15567 w 475634"/>
              <a:gd name="connsiteY117" fmla="*/ 120034 h 386734"/>
              <a:gd name="connsiteX118" fmla="*/ 0 w 475634"/>
              <a:gd name="connsiteY118" fmla="*/ 104467 h 386734"/>
              <a:gd name="connsiteX119" fmla="*/ 15567 w 475634"/>
              <a:gd name="connsiteY119" fmla="*/ 88900 h 386734"/>
              <a:gd name="connsiteX120" fmla="*/ 460067 w 475634"/>
              <a:gd name="connsiteY120" fmla="*/ 0 h 386734"/>
              <a:gd name="connsiteX121" fmla="*/ 475634 w 475634"/>
              <a:gd name="connsiteY121" fmla="*/ 15567 h 386734"/>
              <a:gd name="connsiteX122" fmla="*/ 460067 w 475634"/>
              <a:gd name="connsiteY122" fmla="*/ 31134 h 386734"/>
              <a:gd name="connsiteX123" fmla="*/ 444500 w 475634"/>
              <a:gd name="connsiteY123" fmla="*/ 15567 h 386734"/>
              <a:gd name="connsiteX124" fmla="*/ 460067 w 475634"/>
              <a:gd name="connsiteY124" fmla="*/ 0 h 386734"/>
              <a:gd name="connsiteX125" fmla="*/ 371167 w 475634"/>
              <a:gd name="connsiteY125" fmla="*/ 0 h 386734"/>
              <a:gd name="connsiteX126" fmla="*/ 386734 w 475634"/>
              <a:gd name="connsiteY126" fmla="*/ 15567 h 386734"/>
              <a:gd name="connsiteX127" fmla="*/ 371167 w 475634"/>
              <a:gd name="connsiteY127" fmla="*/ 31134 h 386734"/>
              <a:gd name="connsiteX128" fmla="*/ 355600 w 475634"/>
              <a:gd name="connsiteY128" fmla="*/ 15567 h 386734"/>
              <a:gd name="connsiteX129" fmla="*/ 371167 w 475634"/>
              <a:gd name="connsiteY129" fmla="*/ 0 h 386734"/>
              <a:gd name="connsiteX130" fmla="*/ 282267 w 475634"/>
              <a:gd name="connsiteY130" fmla="*/ 0 h 386734"/>
              <a:gd name="connsiteX131" fmla="*/ 297834 w 475634"/>
              <a:gd name="connsiteY131" fmla="*/ 15567 h 386734"/>
              <a:gd name="connsiteX132" fmla="*/ 282267 w 475634"/>
              <a:gd name="connsiteY132" fmla="*/ 31134 h 386734"/>
              <a:gd name="connsiteX133" fmla="*/ 266700 w 475634"/>
              <a:gd name="connsiteY133" fmla="*/ 15567 h 386734"/>
              <a:gd name="connsiteX134" fmla="*/ 282267 w 475634"/>
              <a:gd name="connsiteY134" fmla="*/ 0 h 386734"/>
              <a:gd name="connsiteX135" fmla="*/ 193367 w 475634"/>
              <a:gd name="connsiteY135" fmla="*/ 0 h 386734"/>
              <a:gd name="connsiteX136" fmla="*/ 208934 w 475634"/>
              <a:gd name="connsiteY136" fmla="*/ 15567 h 386734"/>
              <a:gd name="connsiteX137" fmla="*/ 193367 w 475634"/>
              <a:gd name="connsiteY137" fmla="*/ 31134 h 386734"/>
              <a:gd name="connsiteX138" fmla="*/ 177800 w 475634"/>
              <a:gd name="connsiteY138" fmla="*/ 15567 h 386734"/>
              <a:gd name="connsiteX139" fmla="*/ 193367 w 475634"/>
              <a:gd name="connsiteY139" fmla="*/ 0 h 386734"/>
              <a:gd name="connsiteX140" fmla="*/ 104467 w 475634"/>
              <a:gd name="connsiteY140" fmla="*/ 0 h 386734"/>
              <a:gd name="connsiteX141" fmla="*/ 120034 w 475634"/>
              <a:gd name="connsiteY141" fmla="*/ 15567 h 386734"/>
              <a:gd name="connsiteX142" fmla="*/ 104467 w 475634"/>
              <a:gd name="connsiteY142" fmla="*/ 31134 h 386734"/>
              <a:gd name="connsiteX143" fmla="*/ 88900 w 475634"/>
              <a:gd name="connsiteY143" fmla="*/ 15567 h 386734"/>
              <a:gd name="connsiteX144" fmla="*/ 104467 w 475634"/>
              <a:gd name="connsiteY144" fmla="*/ 0 h 386734"/>
              <a:gd name="connsiteX145" fmla="*/ 15567 w 475634"/>
              <a:gd name="connsiteY145" fmla="*/ 0 h 386734"/>
              <a:gd name="connsiteX146" fmla="*/ 31134 w 475634"/>
              <a:gd name="connsiteY146" fmla="*/ 15567 h 386734"/>
              <a:gd name="connsiteX147" fmla="*/ 15567 w 475634"/>
              <a:gd name="connsiteY147" fmla="*/ 31134 h 386734"/>
              <a:gd name="connsiteX148" fmla="*/ 0 w 475634"/>
              <a:gd name="connsiteY148" fmla="*/ 15567 h 386734"/>
              <a:gd name="connsiteX149" fmla="*/ 15567 w 475634"/>
              <a:gd name="connsiteY149" fmla="*/ 0 h 38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5634" h="386734">
                <a:moveTo>
                  <a:pt x="460067" y="355600"/>
                </a:moveTo>
                <a:cubicBezTo>
                  <a:pt x="468664" y="355600"/>
                  <a:pt x="475634" y="362570"/>
                  <a:pt x="475634" y="371167"/>
                </a:cubicBezTo>
                <a:cubicBezTo>
                  <a:pt x="475634" y="379764"/>
                  <a:pt x="468664" y="386734"/>
                  <a:pt x="460067" y="386734"/>
                </a:cubicBezTo>
                <a:cubicBezTo>
                  <a:pt x="451470" y="386734"/>
                  <a:pt x="444500" y="379764"/>
                  <a:pt x="444500" y="371167"/>
                </a:cubicBezTo>
                <a:cubicBezTo>
                  <a:pt x="444500" y="362570"/>
                  <a:pt x="451470" y="355600"/>
                  <a:pt x="460067" y="355600"/>
                </a:cubicBezTo>
                <a:close/>
                <a:moveTo>
                  <a:pt x="371167" y="355600"/>
                </a:moveTo>
                <a:cubicBezTo>
                  <a:pt x="379764" y="355600"/>
                  <a:pt x="386734" y="362570"/>
                  <a:pt x="386734" y="371167"/>
                </a:cubicBezTo>
                <a:cubicBezTo>
                  <a:pt x="386734" y="379764"/>
                  <a:pt x="379764" y="386734"/>
                  <a:pt x="371167" y="386734"/>
                </a:cubicBezTo>
                <a:cubicBezTo>
                  <a:pt x="362570" y="386734"/>
                  <a:pt x="355600" y="379764"/>
                  <a:pt x="355600" y="371167"/>
                </a:cubicBezTo>
                <a:cubicBezTo>
                  <a:pt x="355600" y="362570"/>
                  <a:pt x="362570" y="355600"/>
                  <a:pt x="371167" y="355600"/>
                </a:cubicBezTo>
                <a:close/>
                <a:moveTo>
                  <a:pt x="282267" y="355600"/>
                </a:moveTo>
                <a:cubicBezTo>
                  <a:pt x="290864" y="355600"/>
                  <a:pt x="297834" y="362570"/>
                  <a:pt x="297834" y="371167"/>
                </a:cubicBezTo>
                <a:cubicBezTo>
                  <a:pt x="297834" y="379764"/>
                  <a:pt x="290864" y="386734"/>
                  <a:pt x="282267" y="386734"/>
                </a:cubicBezTo>
                <a:cubicBezTo>
                  <a:pt x="273670" y="386734"/>
                  <a:pt x="266700" y="379764"/>
                  <a:pt x="266700" y="371167"/>
                </a:cubicBezTo>
                <a:cubicBezTo>
                  <a:pt x="266700" y="362570"/>
                  <a:pt x="273670" y="355600"/>
                  <a:pt x="282267" y="355600"/>
                </a:cubicBezTo>
                <a:close/>
                <a:moveTo>
                  <a:pt x="193367" y="355600"/>
                </a:moveTo>
                <a:cubicBezTo>
                  <a:pt x="201964" y="355600"/>
                  <a:pt x="208934" y="362570"/>
                  <a:pt x="208934" y="371167"/>
                </a:cubicBezTo>
                <a:cubicBezTo>
                  <a:pt x="208934" y="379764"/>
                  <a:pt x="201964" y="386734"/>
                  <a:pt x="193367" y="386734"/>
                </a:cubicBezTo>
                <a:cubicBezTo>
                  <a:pt x="184770" y="386734"/>
                  <a:pt x="177800" y="379764"/>
                  <a:pt x="177800" y="371167"/>
                </a:cubicBezTo>
                <a:cubicBezTo>
                  <a:pt x="177800" y="362570"/>
                  <a:pt x="184770" y="355600"/>
                  <a:pt x="193367" y="355600"/>
                </a:cubicBezTo>
                <a:close/>
                <a:moveTo>
                  <a:pt x="104467" y="355600"/>
                </a:moveTo>
                <a:cubicBezTo>
                  <a:pt x="113064" y="355600"/>
                  <a:pt x="120034" y="362570"/>
                  <a:pt x="120034" y="371167"/>
                </a:cubicBezTo>
                <a:cubicBezTo>
                  <a:pt x="120034" y="379764"/>
                  <a:pt x="113064" y="386734"/>
                  <a:pt x="104467" y="386734"/>
                </a:cubicBezTo>
                <a:cubicBezTo>
                  <a:pt x="95870" y="386734"/>
                  <a:pt x="88900" y="379764"/>
                  <a:pt x="88900" y="371167"/>
                </a:cubicBezTo>
                <a:cubicBezTo>
                  <a:pt x="88900" y="362570"/>
                  <a:pt x="95870" y="355600"/>
                  <a:pt x="104467" y="355600"/>
                </a:cubicBezTo>
                <a:close/>
                <a:moveTo>
                  <a:pt x="15567" y="355600"/>
                </a:moveTo>
                <a:cubicBezTo>
                  <a:pt x="24164" y="355600"/>
                  <a:pt x="31134" y="362570"/>
                  <a:pt x="31134" y="371167"/>
                </a:cubicBezTo>
                <a:cubicBezTo>
                  <a:pt x="31134" y="379764"/>
                  <a:pt x="24164" y="386734"/>
                  <a:pt x="15567" y="386734"/>
                </a:cubicBezTo>
                <a:cubicBezTo>
                  <a:pt x="6970" y="386734"/>
                  <a:pt x="0" y="379764"/>
                  <a:pt x="0" y="371167"/>
                </a:cubicBezTo>
                <a:cubicBezTo>
                  <a:pt x="0" y="362570"/>
                  <a:pt x="6970" y="355600"/>
                  <a:pt x="15567" y="355600"/>
                </a:cubicBezTo>
                <a:close/>
                <a:moveTo>
                  <a:pt x="460067" y="266700"/>
                </a:moveTo>
                <a:cubicBezTo>
                  <a:pt x="468664" y="266700"/>
                  <a:pt x="475634" y="273670"/>
                  <a:pt x="475634" y="282267"/>
                </a:cubicBezTo>
                <a:cubicBezTo>
                  <a:pt x="475634" y="290864"/>
                  <a:pt x="468664" y="297834"/>
                  <a:pt x="460067" y="297834"/>
                </a:cubicBezTo>
                <a:cubicBezTo>
                  <a:pt x="451470" y="297834"/>
                  <a:pt x="444500" y="290864"/>
                  <a:pt x="444500" y="282267"/>
                </a:cubicBezTo>
                <a:cubicBezTo>
                  <a:pt x="444500" y="273670"/>
                  <a:pt x="451470" y="266700"/>
                  <a:pt x="460067" y="266700"/>
                </a:cubicBezTo>
                <a:close/>
                <a:moveTo>
                  <a:pt x="371167" y="266700"/>
                </a:moveTo>
                <a:cubicBezTo>
                  <a:pt x="379764" y="266700"/>
                  <a:pt x="386734" y="273670"/>
                  <a:pt x="386734" y="282267"/>
                </a:cubicBezTo>
                <a:cubicBezTo>
                  <a:pt x="386734" y="290864"/>
                  <a:pt x="379764" y="297834"/>
                  <a:pt x="371167" y="297834"/>
                </a:cubicBezTo>
                <a:cubicBezTo>
                  <a:pt x="362570" y="297834"/>
                  <a:pt x="355600" y="290864"/>
                  <a:pt x="355600" y="282267"/>
                </a:cubicBezTo>
                <a:cubicBezTo>
                  <a:pt x="355600" y="273670"/>
                  <a:pt x="362570" y="266700"/>
                  <a:pt x="371167" y="266700"/>
                </a:cubicBezTo>
                <a:close/>
                <a:moveTo>
                  <a:pt x="282267" y="266700"/>
                </a:moveTo>
                <a:cubicBezTo>
                  <a:pt x="290864" y="266700"/>
                  <a:pt x="297834" y="273670"/>
                  <a:pt x="297834" y="282267"/>
                </a:cubicBezTo>
                <a:cubicBezTo>
                  <a:pt x="297834" y="290864"/>
                  <a:pt x="290864" y="297834"/>
                  <a:pt x="282267" y="297834"/>
                </a:cubicBezTo>
                <a:cubicBezTo>
                  <a:pt x="273670" y="297834"/>
                  <a:pt x="266700" y="290864"/>
                  <a:pt x="266700" y="282267"/>
                </a:cubicBezTo>
                <a:cubicBezTo>
                  <a:pt x="266700" y="273670"/>
                  <a:pt x="273670" y="266700"/>
                  <a:pt x="282267" y="266700"/>
                </a:cubicBezTo>
                <a:close/>
                <a:moveTo>
                  <a:pt x="193367" y="266700"/>
                </a:moveTo>
                <a:cubicBezTo>
                  <a:pt x="201964" y="266700"/>
                  <a:pt x="208934" y="273670"/>
                  <a:pt x="208934" y="282267"/>
                </a:cubicBezTo>
                <a:cubicBezTo>
                  <a:pt x="208934" y="290864"/>
                  <a:pt x="201964" y="297834"/>
                  <a:pt x="193367" y="297834"/>
                </a:cubicBezTo>
                <a:cubicBezTo>
                  <a:pt x="184770" y="297834"/>
                  <a:pt x="177800" y="290864"/>
                  <a:pt x="177800" y="282267"/>
                </a:cubicBezTo>
                <a:cubicBezTo>
                  <a:pt x="177800" y="273670"/>
                  <a:pt x="184770" y="266700"/>
                  <a:pt x="193367" y="266700"/>
                </a:cubicBezTo>
                <a:close/>
                <a:moveTo>
                  <a:pt x="104467" y="266700"/>
                </a:moveTo>
                <a:cubicBezTo>
                  <a:pt x="113064" y="266700"/>
                  <a:pt x="120034" y="273670"/>
                  <a:pt x="120034" y="282267"/>
                </a:cubicBezTo>
                <a:cubicBezTo>
                  <a:pt x="120034" y="290864"/>
                  <a:pt x="113064" y="297834"/>
                  <a:pt x="104467" y="297834"/>
                </a:cubicBezTo>
                <a:cubicBezTo>
                  <a:pt x="95870" y="297834"/>
                  <a:pt x="88900" y="290864"/>
                  <a:pt x="88900" y="282267"/>
                </a:cubicBezTo>
                <a:cubicBezTo>
                  <a:pt x="88900" y="273670"/>
                  <a:pt x="95870" y="266700"/>
                  <a:pt x="104467" y="266700"/>
                </a:cubicBezTo>
                <a:close/>
                <a:moveTo>
                  <a:pt x="15567" y="266700"/>
                </a:moveTo>
                <a:cubicBezTo>
                  <a:pt x="24164" y="266700"/>
                  <a:pt x="31134" y="273670"/>
                  <a:pt x="31134" y="282267"/>
                </a:cubicBezTo>
                <a:cubicBezTo>
                  <a:pt x="31134" y="290864"/>
                  <a:pt x="24164" y="297834"/>
                  <a:pt x="15567" y="297834"/>
                </a:cubicBezTo>
                <a:cubicBezTo>
                  <a:pt x="6970" y="297834"/>
                  <a:pt x="0" y="290864"/>
                  <a:pt x="0" y="282267"/>
                </a:cubicBezTo>
                <a:cubicBezTo>
                  <a:pt x="0" y="273670"/>
                  <a:pt x="6970" y="266700"/>
                  <a:pt x="15567" y="266700"/>
                </a:cubicBezTo>
                <a:close/>
                <a:moveTo>
                  <a:pt x="460067" y="177800"/>
                </a:moveTo>
                <a:cubicBezTo>
                  <a:pt x="468664" y="177800"/>
                  <a:pt x="475634" y="184770"/>
                  <a:pt x="475634" y="193367"/>
                </a:cubicBezTo>
                <a:cubicBezTo>
                  <a:pt x="475634" y="201964"/>
                  <a:pt x="468664" y="208934"/>
                  <a:pt x="460067" y="208934"/>
                </a:cubicBezTo>
                <a:cubicBezTo>
                  <a:pt x="451470" y="208934"/>
                  <a:pt x="444500" y="201964"/>
                  <a:pt x="444500" y="193367"/>
                </a:cubicBezTo>
                <a:cubicBezTo>
                  <a:pt x="444500" y="184770"/>
                  <a:pt x="451470" y="177800"/>
                  <a:pt x="460067" y="177800"/>
                </a:cubicBezTo>
                <a:close/>
                <a:moveTo>
                  <a:pt x="371167" y="177800"/>
                </a:moveTo>
                <a:cubicBezTo>
                  <a:pt x="379764" y="177800"/>
                  <a:pt x="386734" y="184770"/>
                  <a:pt x="386734" y="193367"/>
                </a:cubicBezTo>
                <a:cubicBezTo>
                  <a:pt x="386734" y="201964"/>
                  <a:pt x="379764" y="208934"/>
                  <a:pt x="371167" y="208934"/>
                </a:cubicBezTo>
                <a:cubicBezTo>
                  <a:pt x="362570" y="208934"/>
                  <a:pt x="355600" y="201964"/>
                  <a:pt x="355600" y="193367"/>
                </a:cubicBezTo>
                <a:cubicBezTo>
                  <a:pt x="355600" y="184770"/>
                  <a:pt x="362570" y="177800"/>
                  <a:pt x="371167" y="177800"/>
                </a:cubicBezTo>
                <a:close/>
                <a:moveTo>
                  <a:pt x="282267" y="177800"/>
                </a:moveTo>
                <a:cubicBezTo>
                  <a:pt x="290864" y="177800"/>
                  <a:pt x="297834" y="184770"/>
                  <a:pt x="297834" y="193367"/>
                </a:cubicBezTo>
                <a:cubicBezTo>
                  <a:pt x="297834" y="201964"/>
                  <a:pt x="290864" y="208934"/>
                  <a:pt x="282267" y="208934"/>
                </a:cubicBezTo>
                <a:cubicBezTo>
                  <a:pt x="273670" y="208934"/>
                  <a:pt x="266700" y="201964"/>
                  <a:pt x="266700" y="193367"/>
                </a:cubicBezTo>
                <a:cubicBezTo>
                  <a:pt x="266700" y="184770"/>
                  <a:pt x="273670" y="177800"/>
                  <a:pt x="282267" y="177800"/>
                </a:cubicBezTo>
                <a:close/>
                <a:moveTo>
                  <a:pt x="193367" y="177800"/>
                </a:moveTo>
                <a:cubicBezTo>
                  <a:pt x="201964" y="177800"/>
                  <a:pt x="208934" y="184770"/>
                  <a:pt x="208934" y="193367"/>
                </a:cubicBezTo>
                <a:cubicBezTo>
                  <a:pt x="208934" y="201964"/>
                  <a:pt x="201964" y="208934"/>
                  <a:pt x="193367" y="208934"/>
                </a:cubicBezTo>
                <a:cubicBezTo>
                  <a:pt x="184770" y="208934"/>
                  <a:pt x="177800" y="201964"/>
                  <a:pt x="177800" y="193367"/>
                </a:cubicBezTo>
                <a:cubicBezTo>
                  <a:pt x="177800" y="184770"/>
                  <a:pt x="184770" y="177800"/>
                  <a:pt x="193367" y="177800"/>
                </a:cubicBezTo>
                <a:close/>
                <a:moveTo>
                  <a:pt x="104467" y="177800"/>
                </a:moveTo>
                <a:cubicBezTo>
                  <a:pt x="113064" y="177800"/>
                  <a:pt x="120034" y="184770"/>
                  <a:pt x="120034" y="193367"/>
                </a:cubicBezTo>
                <a:cubicBezTo>
                  <a:pt x="120034" y="201964"/>
                  <a:pt x="113064" y="208934"/>
                  <a:pt x="104467" y="208934"/>
                </a:cubicBezTo>
                <a:cubicBezTo>
                  <a:pt x="95870" y="208934"/>
                  <a:pt x="88900" y="201964"/>
                  <a:pt x="88900" y="193367"/>
                </a:cubicBezTo>
                <a:cubicBezTo>
                  <a:pt x="88900" y="184770"/>
                  <a:pt x="95870" y="177800"/>
                  <a:pt x="104467" y="177800"/>
                </a:cubicBezTo>
                <a:close/>
                <a:moveTo>
                  <a:pt x="15567" y="177800"/>
                </a:moveTo>
                <a:cubicBezTo>
                  <a:pt x="24164" y="177800"/>
                  <a:pt x="31134" y="184770"/>
                  <a:pt x="31134" y="193367"/>
                </a:cubicBezTo>
                <a:cubicBezTo>
                  <a:pt x="31134" y="201964"/>
                  <a:pt x="24164" y="208934"/>
                  <a:pt x="15567" y="208934"/>
                </a:cubicBezTo>
                <a:cubicBezTo>
                  <a:pt x="6970" y="208934"/>
                  <a:pt x="0" y="201964"/>
                  <a:pt x="0" y="193367"/>
                </a:cubicBezTo>
                <a:cubicBezTo>
                  <a:pt x="0" y="184770"/>
                  <a:pt x="6970" y="177800"/>
                  <a:pt x="15567" y="177800"/>
                </a:cubicBezTo>
                <a:close/>
                <a:moveTo>
                  <a:pt x="460067" y="88900"/>
                </a:moveTo>
                <a:cubicBezTo>
                  <a:pt x="468664" y="88900"/>
                  <a:pt x="475634" y="95870"/>
                  <a:pt x="475634" y="104467"/>
                </a:cubicBezTo>
                <a:cubicBezTo>
                  <a:pt x="475634" y="113064"/>
                  <a:pt x="468664" y="120034"/>
                  <a:pt x="460067" y="120034"/>
                </a:cubicBezTo>
                <a:cubicBezTo>
                  <a:pt x="451470" y="120034"/>
                  <a:pt x="444500" y="113064"/>
                  <a:pt x="444500" y="104467"/>
                </a:cubicBezTo>
                <a:cubicBezTo>
                  <a:pt x="444500" y="95870"/>
                  <a:pt x="451470" y="88900"/>
                  <a:pt x="460067" y="88900"/>
                </a:cubicBezTo>
                <a:close/>
                <a:moveTo>
                  <a:pt x="371167" y="88900"/>
                </a:moveTo>
                <a:cubicBezTo>
                  <a:pt x="379764" y="88900"/>
                  <a:pt x="386734" y="95870"/>
                  <a:pt x="386734" y="104467"/>
                </a:cubicBezTo>
                <a:cubicBezTo>
                  <a:pt x="386734" y="113064"/>
                  <a:pt x="379764" y="120034"/>
                  <a:pt x="371167" y="120034"/>
                </a:cubicBezTo>
                <a:cubicBezTo>
                  <a:pt x="362570" y="120034"/>
                  <a:pt x="355600" y="113064"/>
                  <a:pt x="355600" y="104467"/>
                </a:cubicBezTo>
                <a:cubicBezTo>
                  <a:pt x="355600" y="95870"/>
                  <a:pt x="362570" y="88900"/>
                  <a:pt x="371167" y="88900"/>
                </a:cubicBezTo>
                <a:close/>
                <a:moveTo>
                  <a:pt x="282267" y="88900"/>
                </a:moveTo>
                <a:cubicBezTo>
                  <a:pt x="290864" y="88900"/>
                  <a:pt x="297834" y="95870"/>
                  <a:pt x="297834" y="104467"/>
                </a:cubicBezTo>
                <a:cubicBezTo>
                  <a:pt x="297834" y="113064"/>
                  <a:pt x="290864" y="120034"/>
                  <a:pt x="282267" y="120034"/>
                </a:cubicBezTo>
                <a:cubicBezTo>
                  <a:pt x="273670" y="120034"/>
                  <a:pt x="266700" y="113064"/>
                  <a:pt x="266700" y="104467"/>
                </a:cubicBezTo>
                <a:cubicBezTo>
                  <a:pt x="266700" y="95870"/>
                  <a:pt x="273670" y="88900"/>
                  <a:pt x="282267" y="88900"/>
                </a:cubicBezTo>
                <a:close/>
                <a:moveTo>
                  <a:pt x="193367" y="88900"/>
                </a:moveTo>
                <a:cubicBezTo>
                  <a:pt x="201964" y="88900"/>
                  <a:pt x="208934" y="95870"/>
                  <a:pt x="208934" y="104467"/>
                </a:cubicBezTo>
                <a:cubicBezTo>
                  <a:pt x="208934" y="113064"/>
                  <a:pt x="201964" y="120034"/>
                  <a:pt x="193367" y="120034"/>
                </a:cubicBezTo>
                <a:cubicBezTo>
                  <a:pt x="184770" y="120034"/>
                  <a:pt x="177800" y="113064"/>
                  <a:pt x="177800" y="104467"/>
                </a:cubicBezTo>
                <a:cubicBezTo>
                  <a:pt x="177800" y="95870"/>
                  <a:pt x="184770" y="88900"/>
                  <a:pt x="193367" y="88900"/>
                </a:cubicBezTo>
                <a:close/>
                <a:moveTo>
                  <a:pt x="104467" y="88900"/>
                </a:moveTo>
                <a:cubicBezTo>
                  <a:pt x="113064" y="88900"/>
                  <a:pt x="120034" y="95870"/>
                  <a:pt x="120034" y="104467"/>
                </a:cubicBezTo>
                <a:cubicBezTo>
                  <a:pt x="120034" y="113064"/>
                  <a:pt x="113064" y="120034"/>
                  <a:pt x="104467" y="120034"/>
                </a:cubicBezTo>
                <a:cubicBezTo>
                  <a:pt x="95870" y="120034"/>
                  <a:pt x="88900" y="113064"/>
                  <a:pt x="88900" y="104467"/>
                </a:cubicBezTo>
                <a:cubicBezTo>
                  <a:pt x="88900" y="95870"/>
                  <a:pt x="95870" y="88900"/>
                  <a:pt x="104467" y="88900"/>
                </a:cubicBezTo>
                <a:close/>
                <a:moveTo>
                  <a:pt x="15567" y="88900"/>
                </a:moveTo>
                <a:cubicBezTo>
                  <a:pt x="24164" y="88900"/>
                  <a:pt x="31134" y="95870"/>
                  <a:pt x="31134" y="104467"/>
                </a:cubicBezTo>
                <a:cubicBezTo>
                  <a:pt x="31134" y="113064"/>
                  <a:pt x="24164" y="120034"/>
                  <a:pt x="15567" y="120034"/>
                </a:cubicBezTo>
                <a:cubicBezTo>
                  <a:pt x="6970" y="120034"/>
                  <a:pt x="0" y="113064"/>
                  <a:pt x="0" y="104467"/>
                </a:cubicBezTo>
                <a:cubicBezTo>
                  <a:pt x="0" y="95870"/>
                  <a:pt x="6970" y="88900"/>
                  <a:pt x="15567" y="88900"/>
                </a:cubicBezTo>
                <a:close/>
                <a:moveTo>
                  <a:pt x="460067" y="0"/>
                </a:moveTo>
                <a:cubicBezTo>
                  <a:pt x="468664" y="0"/>
                  <a:pt x="475634" y="6970"/>
                  <a:pt x="475634" y="15567"/>
                </a:cubicBezTo>
                <a:cubicBezTo>
                  <a:pt x="475634" y="24164"/>
                  <a:pt x="468664" y="31134"/>
                  <a:pt x="460067" y="31134"/>
                </a:cubicBezTo>
                <a:cubicBezTo>
                  <a:pt x="451470" y="31134"/>
                  <a:pt x="444500" y="24164"/>
                  <a:pt x="444500" y="15567"/>
                </a:cubicBezTo>
                <a:cubicBezTo>
                  <a:pt x="444500" y="6970"/>
                  <a:pt x="451470" y="0"/>
                  <a:pt x="460067" y="0"/>
                </a:cubicBezTo>
                <a:close/>
                <a:moveTo>
                  <a:pt x="371167" y="0"/>
                </a:moveTo>
                <a:cubicBezTo>
                  <a:pt x="379764" y="0"/>
                  <a:pt x="386734" y="6970"/>
                  <a:pt x="386734" y="15567"/>
                </a:cubicBezTo>
                <a:cubicBezTo>
                  <a:pt x="386734" y="24164"/>
                  <a:pt x="379764" y="31134"/>
                  <a:pt x="371167" y="31134"/>
                </a:cubicBezTo>
                <a:cubicBezTo>
                  <a:pt x="362570" y="31134"/>
                  <a:pt x="355600" y="24164"/>
                  <a:pt x="355600" y="15567"/>
                </a:cubicBezTo>
                <a:cubicBezTo>
                  <a:pt x="355600" y="6970"/>
                  <a:pt x="362570" y="0"/>
                  <a:pt x="371167" y="0"/>
                </a:cubicBezTo>
                <a:close/>
                <a:moveTo>
                  <a:pt x="282267" y="0"/>
                </a:moveTo>
                <a:cubicBezTo>
                  <a:pt x="290864" y="0"/>
                  <a:pt x="297834" y="6970"/>
                  <a:pt x="297834" y="15567"/>
                </a:cubicBezTo>
                <a:cubicBezTo>
                  <a:pt x="297834" y="24164"/>
                  <a:pt x="290864" y="31134"/>
                  <a:pt x="282267" y="31134"/>
                </a:cubicBezTo>
                <a:cubicBezTo>
                  <a:pt x="273670" y="31134"/>
                  <a:pt x="266700" y="24164"/>
                  <a:pt x="266700" y="15567"/>
                </a:cubicBezTo>
                <a:cubicBezTo>
                  <a:pt x="266700" y="6970"/>
                  <a:pt x="273670" y="0"/>
                  <a:pt x="282267" y="0"/>
                </a:cubicBezTo>
                <a:close/>
                <a:moveTo>
                  <a:pt x="193367" y="0"/>
                </a:moveTo>
                <a:cubicBezTo>
                  <a:pt x="201964" y="0"/>
                  <a:pt x="208934" y="6970"/>
                  <a:pt x="208934" y="15567"/>
                </a:cubicBezTo>
                <a:cubicBezTo>
                  <a:pt x="208934" y="24164"/>
                  <a:pt x="201964" y="31134"/>
                  <a:pt x="193367" y="31134"/>
                </a:cubicBezTo>
                <a:cubicBezTo>
                  <a:pt x="184770" y="31134"/>
                  <a:pt x="177800" y="24164"/>
                  <a:pt x="177800" y="15567"/>
                </a:cubicBezTo>
                <a:cubicBezTo>
                  <a:pt x="177800" y="6970"/>
                  <a:pt x="184770" y="0"/>
                  <a:pt x="193367" y="0"/>
                </a:cubicBezTo>
                <a:close/>
                <a:moveTo>
                  <a:pt x="104467" y="0"/>
                </a:moveTo>
                <a:cubicBezTo>
                  <a:pt x="113064" y="0"/>
                  <a:pt x="120034" y="6970"/>
                  <a:pt x="120034" y="15567"/>
                </a:cubicBezTo>
                <a:cubicBezTo>
                  <a:pt x="120034" y="24164"/>
                  <a:pt x="113064" y="31134"/>
                  <a:pt x="104467" y="31134"/>
                </a:cubicBezTo>
                <a:cubicBezTo>
                  <a:pt x="95870" y="31134"/>
                  <a:pt x="88900" y="24164"/>
                  <a:pt x="88900" y="15567"/>
                </a:cubicBezTo>
                <a:cubicBezTo>
                  <a:pt x="88900" y="6970"/>
                  <a:pt x="95870" y="0"/>
                  <a:pt x="104467" y="0"/>
                </a:cubicBezTo>
                <a:close/>
                <a:moveTo>
                  <a:pt x="15567" y="0"/>
                </a:moveTo>
                <a:cubicBezTo>
                  <a:pt x="24164" y="0"/>
                  <a:pt x="31134" y="6970"/>
                  <a:pt x="31134" y="15567"/>
                </a:cubicBezTo>
                <a:cubicBezTo>
                  <a:pt x="31134" y="24164"/>
                  <a:pt x="24164" y="31134"/>
                  <a:pt x="15567" y="31134"/>
                </a:cubicBezTo>
                <a:cubicBezTo>
                  <a:pt x="6970" y="31134"/>
                  <a:pt x="0" y="24164"/>
                  <a:pt x="0" y="15567"/>
                </a:cubicBezTo>
                <a:cubicBezTo>
                  <a:pt x="0" y="6970"/>
                  <a:pt x="6970" y="0"/>
                  <a:pt x="15567" y="0"/>
                </a:cubicBezTo>
                <a:close/>
              </a:path>
            </a:pathLst>
          </a:custGeom>
          <a:solidFill>
            <a:schemeClr val="bg2"/>
          </a:solidFill>
          <a:ln w="12700">
            <a:miter lim="400000"/>
          </a:ln>
        </p:spPr>
        <p:txBody>
          <a:bodyPr wrap="square" lIns="19050" tIns="19050" rIns="19050" bIns="19050" anchor="ctr">
            <a:noAutofit/>
          </a:bodyPr>
          <a:lstStyle/>
          <a:p>
            <a:pPr>
              <a:defRPr sz="3000">
                <a:solidFill>
                  <a:srgbClr val="FFFFFF"/>
                </a:solidFill>
                <a:effectLst>
                  <a:outerShdw blurRad="38100" dist="12700" dir="5400000" rotWithShape="0">
                    <a:srgbClr val="000000">
                      <a:alpha val="50000"/>
                    </a:srgbClr>
                  </a:outerShdw>
                </a:effectLst>
              </a:defRPr>
            </a:pPr>
            <a:endParaRPr sz="1500" dirty="0">
              <a:latin typeface="Arimo" panose="020B0604020202020204" charset="0"/>
            </a:endParaRPr>
          </a:p>
        </p:txBody>
      </p:sp>
      <mc:AlternateContent xmlns:mc="http://schemas.openxmlformats.org/markup-compatibility/2006">
        <mc:Choice xmlns:psez="http://schemas.microsoft.com/office/powerpoint/2016/sectionzoom" Requires="psez">
          <p:graphicFrame>
            <p:nvGraphicFramePr>
              <p:cNvPr id="80" name="Section Zoom 79">
                <a:extLst>
                  <a:ext uri="{FF2B5EF4-FFF2-40B4-BE49-F238E27FC236}">
                    <a16:creationId xmlns:a16="http://schemas.microsoft.com/office/drawing/2014/main" id="{94258EE2-C2FD-97ED-71E0-51F0288DF0FD}"/>
                  </a:ext>
                </a:extLst>
              </p:cNvPr>
              <p:cNvGraphicFramePr>
                <a:graphicFrameLocks noChangeAspect="1"/>
              </p:cNvGraphicFramePr>
              <p:nvPr>
                <p:extLst>
                  <p:ext uri="{D42A27DB-BD31-4B8C-83A1-F6EECF244321}">
                    <p14:modId xmlns:p14="http://schemas.microsoft.com/office/powerpoint/2010/main" val="635378024"/>
                  </p:ext>
                </p:extLst>
              </p:nvPr>
            </p:nvGraphicFramePr>
            <p:xfrm>
              <a:off x="5503896" y="471517"/>
              <a:ext cx="2403545" cy="1351994"/>
            </p:xfrm>
            <a:graphic>
              <a:graphicData uri="http://schemas.microsoft.com/office/powerpoint/2016/sectionzoom">
                <psez:sectionZm>
                  <psez:sectionZmObj sectionId="{05C12491-2424-4715-9891-D7936213B3B3}">
                    <psez:zmPr id="{A2D20C3F-E796-4728-B707-8046E0FCE85B}" transitionDur="1000">
                      <p166:blipFill xmlns:p166="http://schemas.microsoft.com/office/powerpoint/2016/6/main">
                        <a:blip r:embed="rId4"/>
                        <a:stretch>
                          <a:fillRect/>
                        </a:stretch>
                      </p166:blipFill>
                      <p166:spPr xmlns:p166="http://schemas.microsoft.com/office/powerpoint/2016/6/main">
                        <a:xfrm>
                          <a:off x="0" y="0"/>
                          <a:ext cx="2403545" cy="1351994"/>
                        </a:xfrm>
                        <a:prstGeom prst="rect">
                          <a:avLst/>
                        </a:prstGeom>
                        <a:ln w="3175">
                          <a:solidFill>
                            <a:prstClr val="ltGray"/>
                          </a:solidFill>
                        </a:ln>
                      </p166:spPr>
                    </psez:zmPr>
                  </psez:sectionZmObj>
                </psez:sectionZm>
              </a:graphicData>
            </a:graphic>
          </p:graphicFrame>
        </mc:Choice>
        <mc:Fallback>
          <p:pic>
            <p:nvPicPr>
              <p:cNvPr id="80" name="Section Zoom 79">
                <a:hlinkClick r:id="rId5" action="ppaction://hlinksldjump"/>
                <a:extLst>
                  <a:ext uri="{FF2B5EF4-FFF2-40B4-BE49-F238E27FC236}">
                    <a16:creationId xmlns:a16="http://schemas.microsoft.com/office/drawing/2014/main" id="{94258EE2-C2FD-97ED-71E0-51F0288DF0FD}"/>
                  </a:ext>
                </a:extLst>
              </p:cNvPr>
              <p:cNvPicPr>
                <a:picLocks noGrp="1" noRot="1" noChangeAspect="1" noMove="1" noResize="1" noEditPoints="1" noAdjustHandles="1" noChangeArrowheads="1" noChangeShapeType="1"/>
              </p:cNvPicPr>
              <p:nvPr/>
            </p:nvPicPr>
            <p:blipFill>
              <a:blip r:embed="rId4"/>
              <a:stretch>
                <a:fillRect/>
              </a:stretch>
            </p:blipFill>
            <p:spPr>
              <a:xfrm>
                <a:off x="5503896" y="471517"/>
                <a:ext cx="2403545" cy="1351994"/>
              </a:xfrm>
              <a:prstGeom prst="rect">
                <a:avLst/>
              </a:prstGeom>
              <a:ln w="3175">
                <a:solidFill>
                  <a:prstClr val="ltGray"/>
                </a:solidFill>
              </a:ln>
            </p:spPr>
          </p:pic>
        </mc:Fallback>
      </mc:AlternateContent>
      <mc:AlternateContent xmlns:mc="http://schemas.openxmlformats.org/markup-compatibility/2006">
        <mc:Choice xmlns:psez="http://schemas.microsoft.com/office/powerpoint/2016/sectionzoom" Requires="psez">
          <p:graphicFrame>
            <p:nvGraphicFramePr>
              <p:cNvPr id="82" name="Section Zoom 81">
                <a:extLst>
                  <a:ext uri="{FF2B5EF4-FFF2-40B4-BE49-F238E27FC236}">
                    <a16:creationId xmlns:a16="http://schemas.microsoft.com/office/drawing/2014/main" id="{CC9323B7-6337-8063-A36C-3D6A9B9E448F}"/>
                  </a:ext>
                </a:extLst>
              </p:cNvPr>
              <p:cNvGraphicFramePr>
                <a:graphicFrameLocks noChangeAspect="1"/>
              </p:cNvGraphicFramePr>
              <p:nvPr>
                <p:extLst>
                  <p:ext uri="{D42A27DB-BD31-4B8C-83A1-F6EECF244321}">
                    <p14:modId xmlns:p14="http://schemas.microsoft.com/office/powerpoint/2010/main" val="3243804639"/>
                  </p:ext>
                </p:extLst>
              </p:nvPr>
            </p:nvGraphicFramePr>
            <p:xfrm>
              <a:off x="5503896" y="1959088"/>
              <a:ext cx="2403545" cy="1351994"/>
            </p:xfrm>
            <a:graphic>
              <a:graphicData uri="http://schemas.microsoft.com/office/powerpoint/2016/sectionzoom">
                <psez:sectionZm>
                  <psez:sectionZmObj sectionId="{B6BD9813-6949-43C2-89C0-F174E291F162}">
                    <psez:zmPr id="{89BA18CC-E18C-4391-BB93-8E98FE3B3267}" transitionDur="1000">
                      <p166:blipFill xmlns:p166="http://schemas.microsoft.com/office/powerpoint/2016/6/main">
                        <a:blip r:embed="rId6"/>
                        <a:stretch>
                          <a:fillRect/>
                        </a:stretch>
                      </p166:blipFill>
                      <p166:spPr xmlns:p166="http://schemas.microsoft.com/office/powerpoint/2016/6/main">
                        <a:xfrm>
                          <a:off x="0" y="0"/>
                          <a:ext cx="2403545" cy="1351994"/>
                        </a:xfrm>
                        <a:prstGeom prst="rect">
                          <a:avLst/>
                        </a:prstGeom>
                        <a:ln w="3175">
                          <a:solidFill>
                            <a:prstClr val="ltGray"/>
                          </a:solidFill>
                        </a:ln>
                      </p166:spPr>
                    </psez:zmPr>
                  </psez:sectionZmObj>
                </psez:sectionZm>
              </a:graphicData>
            </a:graphic>
          </p:graphicFrame>
        </mc:Choice>
        <mc:Fallback>
          <p:pic>
            <p:nvPicPr>
              <p:cNvPr id="82" name="Section Zoom 81">
                <a:hlinkClick r:id="rId7" action="ppaction://hlinksldjump"/>
                <a:extLst>
                  <a:ext uri="{FF2B5EF4-FFF2-40B4-BE49-F238E27FC236}">
                    <a16:creationId xmlns:a16="http://schemas.microsoft.com/office/drawing/2014/main" id="{CC9323B7-6337-8063-A36C-3D6A9B9E448F}"/>
                  </a:ext>
                </a:extLst>
              </p:cNvPr>
              <p:cNvPicPr>
                <a:picLocks noGrp="1" noRot="1" noChangeAspect="1" noMove="1" noResize="1" noEditPoints="1" noAdjustHandles="1" noChangeArrowheads="1" noChangeShapeType="1"/>
              </p:cNvPicPr>
              <p:nvPr/>
            </p:nvPicPr>
            <p:blipFill>
              <a:blip r:embed="rId6"/>
              <a:stretch>
                <a:fillRect/>
              </a:stretch>
            </p:blipFill>
            <p:spPr>
              <a:xfrm>
                <a:off x="5503896" y="1959088"/>
                <a:ext cx="2403545" cy="1351994"/>
              </a:xfrm>
              <a:prstGeom prst="rect">
                <a:avLst/>
              </a:prstGeom>
              <a:ln w="3175">
                <a:solidFill>
                  <a:prstClr val="ltGray"/>
                </a:solidFill>
              </a:ln>
            </p:spPr>
          </p:pic>
        </mc:Fallback>
      </mc:AlternateContent>
      <mc:AlternateContent xmlns:mc="http://schemas.openxmlformats.org/markup-compatibility/2006">
        <mc:Choice xmlns:psez="http://schemas.microsoft.com/office/powerpoint/2016/sectionzoom" Requires="psez">
          <p:graphicFrame>
            <p:nvGraphicFramePr>
              <p:cNvPr id="84" name="Section Zoom 83">
                <a:extLst>
                  <a:ext uri="{FF2B5EF4-FFF2-40B4-BE49-F238E27FC236}">
                    <a16:creationId xmlns:a16="http://schemas.microsoft.com/office/drawing/2014/main" id="{6BCCFC7D-9A13-F5DA-2FCE-CB21DD84AA36}"/>
                  </a:ext>
                </a:extLst>
              </p:cNvPr>
              <p:cNvGraphicFramePr>
                <a:graphicFrameLocks noChangeAspect="1"/>
              </p:cNvGraphicFramePr>
              <p:nvPr>
                <p:extLst>
                  <p:ext uri="{D42A27DB-BD31-4B8C-83A1-F6EECF244321}">
                    <p14:modId xmlns:p14="http://schemas.microsoft.com/office/powerpoint/2010/main" val="561125486"/>
                  </p:ext>
                </p:extLst>
              </p:nvPr>
            </p:nvGraphicFramePr>
            <p:xfrm>
              <a:off x="5503896" y="3446659"/>
              <a:ext cx="2403545" cy="1351994"/>
            </p:xfrm>
            <a:graphic>
              <a:graphicData uri="http://schemas.microsoft.com/office/powerpoint/2016/sectionzoom">
                <psez:sectionZm>
                  <psez:sectionZmObj sectionId="{EDBB453B-C452-43AB-9452-1E52E81F3A6A}">
                    <psez:zmPr id="{CCEF7EDA-3E13-4FE5-B607-A470144060F6}" transitionDur="1000">
                      <p166:blipFill xmlns:p166="http://schemas.microsoft.com/office/powerpoint/2016/6/main">
                        <a:blip r:embed="rId8"/>
                        <a:stretch>
                          <a:fillRect/>
                        </a:stretch>
                      </p166:blipFill>
                      <p166:spPr xmlns:p166="http://schemas.microsoft.com/office/powerpoint/2016/6/main">
                        <a:xfrm>
                          <a:off x="0" y="0"/>
                          <a:ext cx="2403545" cy="1351994"/>
                        </a:xfrm>
                        <a:prstGeom prst="rect">
                          <a:avLst/>
                        </a:prstGeom>
                        <a:ln w="3175">
                          <a:solidFill>
                            <a:prstClr val="ltGray"/>
                          </a:solidFill>
                        </a:ln>
                      </p166:spPr>
                    </psez:zmPr>
                  </psez:sectionZmObj>
                </psez:sectionZm>
              </a:graphicData>
            </a:graphic>
          </p:graphicFrame>
        </mc:Choice>
        <mc:Fallback>
          <p:pic>
            <p:nvPicPr>
              <p:cNvPr id="84" name="Section Zoom 83">
                <a:hlinkClick r:id="rId9" action="ppaction://hlinksldjump"/>
                <a:extLst>
                  <a:ext uri="{FF2B5EF4-FFF2-40B4-BE49-F238E27FC236}">
                    <a16:creationId xmlns:a16="http://schemas.microsoft.com/office/drawing/2014/main" id="{6BCCFC7D-9A13-F5DA-2FCE-CB21DD84AA36}"/>
                  </a:ext>
                </a:extLst>
              </p:cNvPr>
              <p:cNvPicPr>
                <a:picLocks noGrp="1" noRot="1" noChangeAspect="1" noMove="1" noResize="1" noEditPoints="1" noAdjustHandles="1" noChangeArrowheads="1" noChangeShapeType="1"/>
              </p:cNvPicPr>
              <p:nvPr/>
            </p:nvPicPr>
            <p:blipFill>
              <a:blip r:embed="rId8"/>
              <a:stretch>
                <a:fillRect/>
              </a:stretch>
            </p:blipFill>
            <p:spPr>
              <a:xfrm>
                <a:off x="5503896" y="3446659"/>
                <a:ext cx="2403545" cy="1351994"/>
              </a:xfrm>
              <a:prstGeom prst="rect">
                <a:avLst/>
              </a:prstGeom>
              <a:ln w="3175">
                <a:solidFill>
                  <a:prstClr val="ltGray"/>
                </a:solidFill>
              </a:ln>
            </p:spPr>
          </p:pic>
        </mc:Fallback>
      </mc:AlternateContent>
      <mc:AlternateContent xmlns:mc="http://schemas.openxmlformats.org/markup-compatibility/2006">
        <mc:Choice xmlns:psez="http://schemas.microsoft.com/office/powerpoint/2016/sectionzoom" Requires="psez">
          <p:graphicFrame>
            <p:nvGraphicFramePr>
              <p:cNvPr id="86" name="Section Zoom 85">
                <a:extLst>
                  <a:ext uri="{FF2B5EF4-FFF2-40B4-BE49-F238E27FC236}">
                    <a16:creationId xmlns:a16="http://schemas.microsoft.com/office/drawing/2014/main" id="{A173857F-FA41-F80F-1ADE-042DCC6E406A}"/>
                  </a:ext>
                </a:extLst>
              </p:cNvPr>
              <p:cNvGraphicFramePr>
                <a:graphicFrameLocks noChangeAspect="1"/>
              </p:cNvGraphicFramePr>
              <p:nvPr>
                <p:extLst>
                  <p:ext uri="{D42A27DB-BD31-4B8C-83A1-F6EECF244321}">
                    <p14:modId xmlns:p14="http://schemas.microsoft.com/office/powerpoint/2010/main" val="3153579469"/>
                  </p:ext>
                </p:extLst>
              </p:nvPr>
            </p:nvGraphicFramePr>
            <p:xfrm>
              <a:off x="5503896" y="4934229"/>
              <a:ext cx="2403546" cy="1351994"/>
            </p:xfrm>
            <a:graphic>
              <a:graphicData uri="http://schemas.microsoft.com/office/powerpoint/2016/sectionzoom">
                <psez:sectionZm>
                  <psez:sectionZmObj sectionId="{C95E0AEE-25DB-4303-8CAC-0E609BB35D1E}">
                    <psez:zmPr id="{8A43AAC9-D652-4BF9-86CC-9E85D184F684}" transitionDur="1000">
                      <p166:blipFill xmlns:p166="http://schemas.microsoft.com/office/powerpoint/2016/6/main">
                        <a:blip r:embed="rId10"/>
                        <a:stretch>
                          <a:fillRect/>
                        </a:stretch>
                      </p166:blipFill>
                      <p166:spPr xmlns:p166="http://schemas.microsoft.com/office/powerpoint/2016/6/main">
                        <a:xfrm>
                          <a:off x="0" y="0"/>
                          <a:ext cx="2403546" cy="1351994"/>
                        </a:xfrm>
                        <a:prstGeom prst="rect">
                          <a:avLst/>
                        </a:prstGeom>
                        <a:ln w="3175">
                          <a:solidFill>
                            <a:prstClr val="ltGray"/>
                          </a:solidFill>
                        </a:ln>
                      </p166:spPr>
                    </psez:zmPr>
                  </psez:sectionZmObj>
                </psez:sectionZm>
              </a:graphicData>
            </a:graphic>
          </p:graphicFrame>
        </mc:Choice>
        <mc:Fallback>
          <p:pic>
            <p:nvPicPr>
              <p:cNvPr id="86" name="Section Zoom 85">
                <a:hlinkClick r:id="rId11" action="ppaction://hlinksldjump"/>
                <a:extLst>
                  <a:ext uri="{FF2B5EF4-FFF2-40B4-BE49-F238E27FC236}">
                    <a16:creationId xmlns:a16="http://schemas.microsoft.com/office/drawing/2014/main" id="{A173857F-FA41-F80F-1ADE-042DCC6E406A}"/>
                  </a:ext>
                </a:extLst>
              </p:cNvPr>
              <p:cNvPicPr>
                <a:picLocks noGrp="1" noRot="1" noChangeAspect="1" noMove="1" noResize="1" noEditPoints="1" noAdjustHandles="1" noChangeArrowheads="1" noChangeShapeType="1"/>
              </p:cNvPicPr>
              <p:nvPr/>
            </p:nvPicPr>
            <p:blipFill>
              <a:blip r:embed="rId10"/>
              <a:stretch>
                <a:fillRect/>
              </a:stretch>
            </p:blipFill>
            <p:spPr>
              <a:xfrm>
                <a:off x="5503896" y="4934229"/>
                <a:ext cx="2403546" cy="1351994"/>
              </a:xfrm>
              <a:prstGeom prst="rect">
                <a:avLst/>
              </a:prstGeom>
              <a:ln w="3175">
                <a:solidFill>
                  <a:prstClr val="ltGray"/>
                </a:solidFill>
              </a:ln>
            </p:spPr>
          </p:pic>
        </mc:Fallback>
      </mc:AlternateContent>
    </p:spTree>
    <p:extLst>
      <p:ext uri="{BB962C8B-B14F-4D97-AF65-F5344CB8AC3E}">
        <p14:creationId xmlns:p14="http://schemas.microsoft.com/office/powerpoint/2010/main" val="503621032"/>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2"/>
          <p:cNvSpPr/>
          <p:nvPr/>
        </p:nvSpPr>
        <p:spPr>
          <a:xfrm>
            <a:off x="661493" y="555029"/>
            <a:ext cx="10869017" cy="498376"/>
          </a:xfrm>
          <a:prstGeom prst="rect">
            <a:avLst/>
          </a:prstGeom>
          <a:noFill/>
          <a:ln/>
        </p:spPr>
        <p:txBody>
          <a:bodyPr wrap="none" lIns="0" tIns="0" rIns="0" bIns="0" rtlCol="0" anchor="t"/>
          <a:lstStyle/>
          <a:p>
            <a:pPr defTabSz="1219170">
              <a:lnSpc>
                <a:spcPct val="104000"/>
              </a:lnSpc>
            </a:pPr>
            <a:r>
              <a:rPr lang="en-US" sz="3133" dirty="0">
                <a:latin typeface="Outfit ExtraBold" pitchFamily="34" charset="0"/>
                <a:ea typeface="Outfit ExtraBold" pitchFamily="34" charset="-122"/>
                <a:cs typeface="Outfit ExtraBold" pitchFamily="34" charset="-120"/>
              </a:rPr>
              <a:t>The National Earth Observation Laboratory (NEOL)</a:t>
            </a:r>
            <a:endParaRPr lang="en-US" sz="3133" dirty="0">
              <a:latin typeface="Arimo" panose="020B0604020202020204" charset="0"/>
            </a:endParaRPr>
          </a:p>
        </p:txBody>
      </p:sp>
      <p:sp>
        <p:nvSpPr>
          <p:cNvPr id="5" name="Text 3"/>
          <p:cNvSpPr/>
          <p:nvPr/>
        </p:nvSpPr>
        <p:spPr>
          <a:xfrm>
            <a:off x="661493" y="1551186"/>
            <a:ext cx="10869017" cy="1091903"/>
          </a:xfrm>
          <a:prstGeom prst="rect">
            <a:avLst/>
          </a:prstGeom>
          <a:noFill/>
          <a:ln/>
        </p:spPr>
        <p:txBody>
          <a:bodyPr wrap="square" lIns="0" tIns="0" rIns="0" bIns="0" rtlCol="0" anchor="t">
            <a:normAutofit/>
          </a:bodyPr>
          <a:lstStyle/>
          <a:p>
            <a:pPr defTabSz="1219170">
              <a:lnSpc>
                <a:spcPct val="123000"/>
              </a:lnSpc>
            </a:pPr>
            <a:r>
              <a:rPr lang="en-US" sz="1200" dirty="0">
                <a:solidFill>
                  <a:srgbClr val="2A2742"/>
                </a:solidFill>
                <a:latin typeface="Arimo" pitchFamily="34" charset="0"/>
                <a:ea typeface="Arimo" pitchFamily="34" charset="-122"/>
                <a:cs typeface="Arimo" pitchFamily="34" charset="-120"/>
              </a:rPr>
              <a:t>Building on the strategic transition from a traditional research model to an impact-driven architecture, the National Earth Observation Laboratory (NEOL) will be structured to serve as a </a:t>
            </a:r>
            <a:r>
              <a:rPr lang="en-US" sz="1200" b="1" dirty="0">
                <a:solidFill>
                  <a:srgbClr val="5E4CE6"/>
                </a:solidFill>
                <a:latin typeface="Arimo Bold" pitchFamily="34" charset="0"/>
                <a:ea typeface="Arimo Bold" pitchFamily="34" charset="-122"/>
                <a:cs typeface="Arimo Bold" pitchFamily="34" charset="-120"/>
              </a:rPr>
              <a:t>premier autonomous intelligence and predictive analytics hub</a:t>
            </a:r>
            <a:r>
              <a:rPr lang="en-US" sz="1200" dirty="0">
                <a:solidFill>
                  <a:srgbClr val="2A2742"/>
                </a:solidFill>
                <a:latin typeface="Arimo" pitchFamily="34" charset="0"/>
                <a:ea typeface="Arimo" pitchFamily="34" charset="-122"/>
                <a:cs typeface="Arimo" pitchFamily="34" charset="-120"/>
              </a:rPr>
              <a:t>.</a:t>
            </a:r>
            <a:endParaRPr lang="en-US" sz="1200" dirty="0">
              <a:solidFill>
                <a:prstClr val="black"/>
              </a:solidFill>
              <a:latin typeface="Arimo" panose="020B0604020202020204" charset="0"/>
            </a:endParaRPr>
          </a:p>
          <a:p>
            <a:pPr defTabSz="1219170">
              <a:lnSpc>
                <a:spcPct val="123000"/>
              </a:lnSpc>
            </a:pPr>
            <a:r>
              <a:rPr lang="en-US" sz="1200" dirty="0">
                <a:solidFill>
                  <a:srgbClr val="2A2742"/>
                </a:solidFill>
                <a:latin typeface="Arimo" pitchFamily="34" charset="0"/>
                <a:ea typeface="Arimo" pitchFamily="34" charset="-122"/>
                <a:cs typeface="Arimo" pitchFamily="34" charset="-120"/>
              </a:rPr>
              <a:t>By embedding artificial intelligence, computer vision, and big data architectures directly into the satellite data lifecycle, NEOL will convert raw imagery into high-margin, actionable downstream products, specialized training modules, and strategic consultations for national beneficiaries.</a:t>
            </a:r>
            <a:endParaRPr lang="en-US" sz="1200" dirty="0">
              <a:solidFill>
                <a:prstClr val="black"/>
              </a:solidFill>
              <a:latin typeface="Arimo" panose="020B0604020202020204" charset="0"/>
            </a:endParaRPr>
          </a:p>
        </p:txBody>
      </p:sp>
      <p:pic>
        <p:nvPicPr>
          <p:cNvPr id="6"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61493" y="2794398"/>
            <a:ext cx="3533279" cy="3508573"/>
          </a:xfrm>
          <a:prstGeom prst="rect">
            <a:avLst/>
          </a:prstGeom>
        </p:spPr>
      </p:pic>
      <p:sp>
        <p:nvSpPr>
          <p:cNvPr id="7" name="Text 4"/>
          <p:cNvSpPr/>
          <p:nvPr/>
        </p:nvSpPr>
        <p:spPr>
          <a:xfrm>
            <a:off x="916186" y="2972892"/>
            <a:ext cx="3100089" cy="249139"/>
          </a:xfrm>
          <a:prstGeom prst="rect">
            <a:avLst/>
          </a:prstGeom>
          <a:noFill/>
          <a:ln/>
        </p:spPr>
        <p:txBody>
          <a:bodyPr wrap="none" lIns="0" tIns="0" rIns="0" bIns="0" rtlCol="0" anchor="t"/>
          <a:lstStyle/>
          <a:p>
            <a:pPr defTabSz="1219170">
              <a:lnSpc>
                <a:spcPct val="104000"/>
              </a:lnSpc>
            </a:pPr>
            <a:r>
              <a:rPr lang="en-US" sz="1533" dirty="0">
                <a:solidFill>
                  <a:srgbClr val="2A2742"/>
                </a:solidFill>
                <a:latin typeface="Outfit ExtraBold" pitchFamily="34" charset="0"/>
                <a:ea typeface="Outfit ExtraBold" pitchFamily="34" charset="-122"/>
                <a:cs typeface="Outfit ExtraBold" pitchFamily="34" charset="-120"/>
              </a:rPr>
              <a:t>Strategic Imperative</a:t>
            </a:r>
            <a:endParaRPr lang="en-US" sz="1533" dirty="0">
              <a:solidFill>
                <a:prstClr val="black"/>
              </a:solidFill>
              <a:latin typeface="Arimo" panose="020B0604020202020204" charset="0"/>
            </a:endParaRPr>
          </a:p>
        </p:txBody>
      </p:sp>
      <p:sp>
        <p:nvSpPr>
          <p:cNvPr id="8" name="Text 5"/>
          <p:cNvSpPr/>
          <p:nvPr/>
        </p:nvSpPr>
        <p:spPr>
          <a:xfrm>
            <a:off x="916186" y="3302696"/>
            <a:ext cx="3100089" cy="940593"/>
          </a:xfrm>
          <a:prstGeom prst="rect">
            <a:avLst/>
          </a:prstGeom>
          <a:noFill/>
          <a:ln/>
        </p:spPr>
        <p:txBody>
          <a:bodyPr wrap="square" lIns="0" tIns="0" rIns="0" bIns="0" rtlCol="0" anchor="t">
            <a:normAutofit/>
          </a:bodyPr>
          <a:lstStyle/>
          <a:p>
            <a:pPr defTabSz="1219170">
              <a:lnSpc>
                <a:spcPct val="123000"/>
              </a:lnSpc>
            </a:pPr>
            <a:r>
              <a:rPr lang="en-US" sz="1200" dirty="0">
                <a:solidFill>
                  <a:srgbClr val="2A2742"/>
                </a:solidFill>
                <a:latin typeface="Arimo" pitchFamily="34" charset="0"/>
                <a:ea typeface="Arimo" pitchFamily="34" charset="-122"/>
                <a:cs typeface="Arimo" pitchFamily="34" charset="-120"/>
              </a:rPr>
              <a:t>Transition from passive data gathering to an active, predictive analytics ecosystem that services defense, environmental, and infrastructure stakeholders.</a:t>
            </a:r>
            <a:endParaRPr lang="en-US" sz="1200" dirty="0">
              <a:solidFill>
                <a:prstClr val="black"/>
              </a:solidFill>
              <a:latin typeface="Arimo" panose="020B0604020202020204" charset="0"/>
            </a:endParaRPr>
          </a:p>
        </p:txBody>
      </p:sp>
      <p:pic>
        <p:nvPicPr>
          <p:cNvPr id="9" name="Image 1"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329311" y="2794398"/>
            <a:ext cx="3533279" cy="3508573"/>
          </a:xfrm>
          <a:prstGeom prst="rect">
            <a:avLst/>
          </a:prstGeom>
        </p:spPr>
      </p:pic>
      <p:sp>
        <p:nvSpPr>
          <p:cNvPr id="10" name="Text 6"/>
          <p:cNvSpPr/>
          <p:nvPr/>
        </p:nvSpPr>
        <p:spPr>
          <a:xfrm>
            <a:off x="4584006" y="2972893"/>
            <a:ext cx="3100089" cy="498276"/>
          </a:xfrm>
          <a:prstGeom prst="rect">
            <a:avLst/>
          </a:prstGeom>
          <a:noFill/>
          <a:ln/>
        </p:spPr>
        <p:txBody>
          <a:bodyPr wrap="square" lIns="0" tIns="0" rIns="0" bIns="0" rtlCol="0" anchor="t">
            <a:normAutofit/>
          </a:bodyPr>
          <a:lstStyle/>
          <a:p>
            <a:pPr defTabSz="1219170">
              <a:lnSpc>
                <a:spcPct val="104000"/>
              </a:lnSpc>
            </a:pPr>
            <a:r>
              <a:rPr lang="en-US" sz="1533" dirty="0">
                <a:solidFill>
                  <a:srgbClr val="2A2742"/>
                </a:solidFill>
                <a:latin typeface="Outfit ExtraBold" pitchFamily="34" charset="0"/>
                <a:ea typeface="Outfit ExtraBold" pitchFamily="34" charset="-122"/>
                <a:cs typeface="Outfit ExtraBold" pitchFamily="34" charset="-120"/>
              </a:rPr>
              <a:t>AI-Driven &amp; Emerging Tech Capabilities</a:t>
            </a:r>
            <a:endParaRPr lang="en-US" sz="1533" dirty="0">
              <a:solidFill>
                <a:prstClr val="black"/>
              </a:solidFill>
              <a:latin typeface="Arimo" panose="020B0604020202020204" charset="0"/>
            </a:endParaRPr>
          </a:p>
        </p:txBody>
      </p:sp>
      <p:sp>
        <p:nvSpPr>
          <p:cNvPr id="11" name="Text 7"/>
          <p:cNvSpPr/>
          <p:nvPr/>
        </p:nvSpPr>
        <p:spPr>
          <a:xfrm>
            <a:off x="4584006" y="3551834"/>
            <a:ext cx="3100089" cy="1881188"/>
          </a:xfrm>
          <a:prstGeom prst="rect">
            <a:avLst/>
          </a:prstGeom>
          <a:noFill/>
          <a:ln/>
        </p:spPr>
        <p:txBody>
          <a:bodyPr wrap="square" lIns="0" tIns="0" rIns="0" bIns="0" rtlCol="0" anchor="t">
            <a:normAutofit/>
          </a:bodyPr>
          <a:lstStyle/>
          <a:p>
            <a:pPr defTabSz="1219170">
              <a:lnSpc>
                <a:spcPct val="123000"/>
              </a:lnSpc>
            </a:pPr>
            <a:r>
              <a:rPr lang="en-US" sz="1200" dirty="0">
                <a:solidFill>
                  <a:srgbClr val="2A2742"/>
                </a:solidFill>
                <a:latin typeface="Arimo" pitchFamily="34" charset="0"/>
                <a:ea typeface="Arimo" pitchFamily="34" charset="-122"/>
                <a:cs typeface="Arimo" pitchFamily="34" charset="-120"/>
              </a:rPr>
              <a:t>Deploy deep learning architectures (Convolutional Neural Networks and Vision Transformers) directly onto multi-modal sensor streams. Melt distinct tracking capabilities, fusing Electro-Optical (EO), Infrared (IR), Hyperspectral, and Synthetic Aperture Radar (SAR), into unified, real-time tracking pipelines.</a:t>
            </a:r>
            <a:endParaRPr lang="en-US" sz="1200" dirty="0">
              <a:solidFill>
                <a:prstClr val="black"/>
              </a:solidFill>
              <a:latin typeface="Arimo" panose="020B0604020202020204" charset="0"/>
            </a:endParaRPr>
          </a:p>
        </p:txBody>
      </p:sp>
      <p:pic>
        <p:nvPicPr>
          <p:cNvPr id="12" name="Image 2"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997131" y="2794398"/>
            <a:ext cx="3533279" cy="3508573"/>
          </a:xfrm>
          <a:prstGeom prst="rect">
            <a:avLst/>
          </a:prstGeom>
        </p:spPr>
      </p:pic>
      <p:sp>
        <p:nvSpPr>
          <p:cNvPr id="13" name="Text 8"/>
          <p:cNvSpPr/>
          <p:nvPr/>
        </p:nvSpPr>
        <p:spPr>
          <a:xfrm>
            <a:off x="8251826" y="2972892"/>
            <a:ext cx="3100089" cy="249139"/>
          </a:xfrm>
          <a:prstGeom prst="rect">
            <a:avLst/>
          </a:prstGeom>
          <a:noFill/>
          <a:ln/>
        </p:spPr>
        <p:txBody>
          <a:bodyPr wrap="none" lIns="0" tIns="0" rIns="0" bIns="0" rtlCol="0" anchor="t"/>
          <a:lstStyle/>
          <a:p>
            <a:pPr defTabSz="1219170">
              <a:lnSpc>
                <a:spcPct val="104000"/>
              </a:lnSpc>
            </a:pPr>
            <a:r>
              <a:rPr lang="en-US" sz="1533" dirty="0">
                <a:solidFill>
                  <a:srgbClr val="2A2742"/>
                </a:solidFill>
                <a:latin typeface="Outfit ExtraBold" pitchFamily="34" charset="0"/>
                <a:ea typeface="Outfit ExtraBold" pitchFamily="34" charset="-122"/>
                <a:cs typeface="Outfit ExtraBold" pitchFamily="34" charset="-120"/>
              </a:rPr>
              <a:t>Monetization &amp; Products</a:t>
            </a:r>
            <a:endParaRPr lang="en-US" sz="1533" dirty="0">
              <a:solidFill>
                <a:prstClr val="black"/>
              </a:solidFill>
              <a:latin typeface="Arimo" panose="020B0604020202020204" charset="0"/>
            </a:endParaRPr>
          </a:p>
        </p:txBody>
      </p:sp>
      <p:sp>
        <p:nvSpPr>
          <p:cNvPr id="14" name="Text 9"/>
          <p:cNvSpPr/>
          <p:nvPr/>
        </p:nvSpPr>
        <p:spPr>
          <a:xfrm>
            <a:off x="8251826" y="3302695"/>
            <a:ext cx="3100089" cy="2821781"/>
          </a:xfrm>
          <a:prstGeom prst="rect">
            <a:avLst/>
          </a:prstGeom>
          <a:noFill/>
          <a:ln/>
        </p:spPr>
        <p:txBody>
          <a:bodyPr wrap="square" lIns="0" tIns="0" rIns="0" bIns="0" rtlCol="0" anchor="t">
            <a:normAutofit/>
          </a:bodyPr>
          <a:lstStyle/>
          <a:p>
            <a:pPr defTabSz="1219170">
              <a:lnSpc>
                <a:spcPct val="123000"/>
              </a:lnSpc>
            </a:pPr>
            <a:r>
              <a:rPr lang="en-US" sz="1200" b="1" dirty="0">
                <a:solidFill>
                  <a:srgbClr val="2A2742"/>
                </a:solidFill>
                <a:latin typeface="Arimo Bold" pitchFamily="34" charset="0"/>
                <a:ea typeface="Arimo Bold" pitchFamily="34" charset="-122"/>
                <a:cs typeface="Arimo Bold" pitchFamily="34" charset="-120"/>
              </a:rPr>
              <a:t>Imagery API</a:t>
            </a:r>
            <a:r>
              <a:rPr lang="en-US" sz="1200" dirty="0">
                <a:solidFill>
                  <a:srgbClr val="2A2742"/>
                </a:solidFill>
                <a:latin typeface="Arimo" pitchFamily="34" charset="0"/>
                <a:ea typeface="Arimo" pitchFamily="34" charset="-122"/>
                <a:cs typeface="Arimo" pitchFamily="34" charset="-120"/>
              </a:rPr>
              <a:t> — Commercialize the institute's unique, continuous 40-year satellite archive via a subscription API tailored for urban development historical analyses and legal property boundary assessments.</a:t>
            </a:r>
            <a:endParaRPr lang="en-US" sz="1200" dirty="0">
              <a:solidFill>
                <a:prstClr val="black"/>
              </a:solidFill>
              <a:latin typeface="Arimo" panose="020B0604020202020204" charset="0"/>
            </a:endParaRPr>
          </a:p>
          <a:p>
            <a:pPr defTabSz="1219170">
              <a:lnSpc>
                <a:spcPct val="123000"/>
              </a:lnSpc>
            </a:pPr>
            <a:r>
              <a:rPr lang="en-US" sz="1200" b="1" dirty="0">
                <a:solidFill>
                  <a:srgbClr val="2A2742"/>
                </a:solidFill>
                <a:latin typeface="Arimo Bold" pitchFamily="34" charset="0"/>
                <a:ea typeface="Arimo Bold" pitchFamily="34" charset="-122"/>
                <a:cs typeface="Arimo Bold" pitchFamily="34" charset="-120"/>
              </a:rPr>
              <a:t>Early Awareness System</a:t>
            </a:r>
            <a:r>
              <a:rPr lang="en-US" sz="1200" dirty="0">
                <a:solidFill>
                  <a:srgbClr val="2A2742"/>
                </a:solidFill>
                <a:latin typeface="Arimo" pitchFamily="34" charset="0"/>
                <a:ea typeface="Arimo" pitchFamily="34" charset="-122"/>
                <a:cs typeface="Arimo" pitchFamily="34" charset="-120"/>
              </a:rPr>
              <a:t> — Sell real-time anomaly detection pipelines to civil defense and municipal authorities for early detection of flash floods, active sandstorms, structural pipeline compromises, or industrial carbon emission spikes.</a:t>
            </a:r>
            <a:endParaRPr lang="en-US" sz="1200" dirty="0">
              <a:solidFill>
                <a:prstClr val="black"/>
              </a:solidFill>
              <a:latin typeface="Arimo" panose="020B0604020202020204" charset="0"/>
            </a:endParaRPr>
          </a:p>
        </p:txBody>
      </p:sp>
      <p:grpSp>
        <p:nvGrpSpPr>
          <p:cNvPr id="18" name="Group 17">
            <a:extLst>
              <a:ext uri="{FF2B5EF4-FFF2-40B4-BE49-F238E27FC236}">
                <a16:creationId xmlns:a16="http://schemas.microsoft.com/office/drawing/2014/main" id="{E1DB2EF7-7A7D-8CB5-3AEC-28590F382501}"/>
              </a:ext>
            </a:extLst>
          </p:cNvPr>
          <p:cNvGrpSpPr/>
          <p:nvPr/>
        </p:nvGrpSpPr>
        <p:grpSpPr>
          <a:xfrm rot="5400000">
            <a:off x="-532097" y="2217951"/>
            <a:ext cx="1191128" cy="240066"/>
            <a:chOff x="4904872" y="4638761"/>
            <a:chExt cx="1191128" cy="240066"/>
          </a:xfrm>
        </p:grpSpPr>
        <p:sp>
          <p:nvSpPr>
            <p:cNvPr id="19" name="Rectangle: Top Corners Rounded 18">
              <a:extLst>
                <a:ext uri="{FF2B5EF4-FFF2-40B4-BE49-F238E27FC236}">
                  <a16:creationId xmlns:a16="http://schemas.microsoft.com/office/drawing/2014/main" id="{333866E7-46B8-3234-65FA-F6C240523F07}"/>
                </a:ext>
              </a:extLst>
            </p:cNvPr>
            <p:cNvSpPr/>
            <p:nvPr/>
          </p:nvSpPr>
          <p:spPr>
            <a:xfrm>
              <a:off x="4933950" y="4653578"/>
              <a:ext cx="1162050" cy="177982"/>
            </a:xfrm>
            <a:prstGeom prst="round2SameRect">
              <a:avLst>
                <a:gd name="adj1" fmla="val 27402"/>
                <a:gd name="adj2" fmla="val 0"/>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20" name="مستطيل 1">
              <a:extLst>
                <a:ext uri="{FF2B5EF4-FFF2-40B4-BE49-F238E27FC236}">
                  <a16:creationId xmlns:a16="http://schemas.microsoft.com/office/drawing/2014/main" id="{CA9D704C-F65B-DD0F-F1AC-5439122BC715}"/>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1</a:t>
              </a:r>
              <a:endParaRPr lang="en-US" sz="1000" dirty="0">
                <a:solidFill>
                  <a:schemeClr val="bg1"/>
                </a:solidFill>
                <a:latin typeface="Arimo" panose="020B0604020202020204" charset="0"/>
              </a:endParaRPr>
            </a:p>
          </p:txBody>
        </p:sp>
      </p:grpSp>
      <p:grpSp>
        <p:nvGrpSpPr>
          <p:cNvPr id="21" name="Group 20">
            <a:extLst>
              <a:ext uri="{FF2B5EF4-FFF2-40B4-BE49-F238E27FC236}">
                <a16:creationId xmlns:a16="http://schemas.microsoft.com/office/drawing/2014/main" id="{30CCE652-8267-BEDE-4E7D-82561D7BDCDD}"/>
              </a:ext>
            </a:extLst>
          </p:cNvPr>
          <p:cNvGrpSpPr/>
          <p:nvPr/>
        </p:nvGrpSpPr>
        <p:grpSpPr>
          <a:xfrm rot="5400000">
            <a:off x="-532097" y="3372381"/>
            <a:ext cx="1191128" cy="240066"/>
            <a:chOff x="4904872" y="4638761"/>
            <a:chExt cx="1191128" cy="240066"/>
          </a:xfrm>
        </p:grpSpPr>
        <p:sp>
          <p:nvSpPr>
            <p:cNvPr id="22" name="Rectangle: Top Corners Rounded 21">
              <a:extLst>
                <a:ext uri="{FF2B5EF4-FFF2-40B4-BE49-F238E27FC236}">
                  <a16:creationId xmlns:a16="http://schemas.microsoft.com/office/drawing/2014/main" id="{1AADB4B1-92F0-05CA-3F6B-4812BE8E9E8E}"/>
                </a:ext>
              </a:extLst>
            </p:cNvPr>
            <p:cNvSpPr/>
            <p:nvPr/>
          </p:nvSpPr>
          <p:spPr>
            <a:xfrm>
              <a:off x="4933950" y="4653578"/>
              <a:ext cx="1162050" cy="177982"/>
            </a:xfrm>
            <a:prstGeom prst="round2SameRect">
              <a:avLst>
                <a:gd name="adj1" fmla="val 27402"/>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23" name="مستطيل 1">
              <a:extLst>
                <a:ext uri="{FF2B5EF4-FFF2-40B4-BE49-F238E27FC236}">
                  <a16:creationId xmlns:a16="http://schemas.microsoft.com/office/drawing/2014/main" id="{164BFC60-944C-D491-6200-1F728286E656}"/>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a:t>
              </a:r>
              <a:r>
                <a:rPr lang="ar-SA" sz="1000" dirty="0">
                  <a:solidFill>
                    <a:schemeClr val="bg1"/>
                  </a:solidFill>
                  <a:latin typeface="Arimo" pitchFamily="34" charset="0"/>
                  <a:ea typeface="Arimo" pitchFamily="34" charset="-122"/>
                  <a:cs typeface="Arimo" pitchFamily="34" charset="-120"/>
                </a:rPr>
                <a:t>2</a:t>
              </a:r>
              <a:endParaRPr lang="en-US" sz="1000" dirty="0">
                <a:solidFill>
                  <a:schemeClr val="bg1"/>
                </a:solidFill>
                <a:latin typeface="Arimo" panose="020B0604020202020204" charset="0"/>
              </a:endParaRPr>
            </a:p>
          </p:txBody>
        </p:sp>
      </p:grpSp>
      <p:grpSp>
        <p:nvGrpSpPr>
          <p:cNvPr id="24" name="Group 23">
            <a:extLst>
              <a:ext uri="{FF2B5EF4-FFF2-40B4-BE49-F238E27FC236}">
                <a16:creationId xmlns:a16="http://schemas.microsoft.com/office/drawing/2014/main" id="{E89CEE28-06F4-943B-30A5-1CCB854954DD}"/>
              </a:ext>
            </a:extLst>
          </p:cNvPr>
          <p:cNvGrpSpPr/>
          <p:nvPr/>
        </p:nvGrpSpPr>
        <p:grpSpPr>
          <a:xfrm rot="5400000">
            <a:off x="-532097" y="4526811"/>
            <a:ext cx="1191128" cy="240066"/>
            <a:chOff x="4904872" y="4638761"/>
            <a:chExt cx="1191128" cy="240066"/>
          </a:xfrm>
        </p:grpSpPr>
        <p:sp>
          <p:nvSpPr>
            <p:cNvPr id="25" name="Rectangle: Top Corners Rounded 24">
              <a:extLst>
                <a:ext uri="{FF2B5EF4-FFF2-40B4-BE49-F238E27FC236}">
                  <a16:creationId xmlns:a16="http://schemas.microsoft.com/office/drawing/2014/main" id="{BA3F7703-EA9A-C49C-826E-19C59E440805}"/>
                </a:ext>
              </a:extLst>
            </p:cNvPr>
            <p:cNvSpPr/>
            <p:nvPr/>
          </p:nvSpPr>
          <p:spPr>
            <a:xfrm>
              <a:off x="4933950" y="4653578"/>
              <a:ext cx="1162050" cy="177982"/>
            </a:xfrm>
            <a:prstGeom prst="round2SameRect">
              <a:avLst>
                <a:gd name="adj1" fmla="val 27402"/>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26" name="مستطيل 1">
              <a:extLst>
                <a:ext uri="{FF2B5EF4-FFF2-40B4-BE49-F238E27FC236}">
                  <a16:creationId xmlns:a16="http://schemas.microsoft.com/office/drawing/2014/main" id="{5660180B-190B-E3EC-5D60-CD4A5AEB84BD}"/>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a:t>
              </a:r>
              <a:r>
                <a:rPr lang="ar-SA" sz="1000" dirty="0">
                  <a:solidFill>
                    <a:schemeClr val="bg1"/>
                  </a:solidFill>
                  <a:latin typeface="Arimo" pitchFamily="34" charset="0"/>
                  <a:ea typeface="Arimo" pitchFamily="34" charset="-122"/>
                  <a:cs typeface="Arimo" pitchFamily="34" charset="-120"/>
                </a:rPr>
                <a:t>3</a:t>
              </a:r>
              <a:endParaRPr lang="en-US" sz="1000" dirty="0">
                <a:solidFill>
                  <a:schemeClr val="bg1"/>
                </a:solidFill>
                <a:latin typeface="Arimo" panose="020B0604020202020204" charset="0"/>
              </a:endParaRPr>
            </a:p>
          </p:txBody>
        </p:sp>
      </p:grpSp>
      <p:sp>
        <p:nvSpPr>
          <p:cNvPr id="28" name="Round Same Side Corner Rectangle 4">
            <a:extLst>
              <a:ext uri="{FF2B5EF4-FFF2-40B4-BE49-F238E27FC236}">
                <a16:creationId xmlns:a16="http://schemas.microsoft.com/office/drawing/2014/main" id="{548F4B6D-201A-C726-F2BD-52214AFAEEBB}"/>
              </a:ext>
            </a:extLst>
          </p:cNvPr>
          <p:cNvSpPr/>
          <p:nvPr/>
        </p:nvSpPr>
        <p:spPr>
          <a:xfrm rot="5400000">
            <a:off x="-344566" y="720590"/>
            <a:ext cx="740391" cy="76201"/>
          </a:xfrm>
          <a:prstGeom prst="round2SameRect">
            <a:avLst>
              <a:gd name="adj1" fmla="val 45834"/>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SA" sz="1800" b="0" i="0" u="none" strike="noStrike" kern="0" cap="none" spc="0" normalizeH="0" baseline="0" noProof="0" dirty="0">
              <a:ln>
                <a:noFill/>
              </a:ln>
              <a:solidFill>
                <a:srgbClr val="FFFFFF"/>
              </a:solidFill>
              <a:effectLst/>
              <a:uLnTx/>
              <a:uFillTx/>
              <a:latin typeface="Arimo" panose="020B0604020202020204" charset="0"/>
              <a:ea typeface="+mn-ea"/>
              <a:cs typeface="+mn-cs"/>
            </a:endParaRPr>
          </a:p>
        </p:txBody>
      </p:sp>
      <p:pic>
        <p:nvPicPr>
          <p:cNvPr id="29" name="Picture 28">
            <a:extLst>
              <a:ext uri="{FF2B5EF4-FFF2-40B4-BE49-F238E27FC236}">
                <a16:creationId xmlns:a16="http://schemas.microsoft.com/office/drawing/2014/main" id="{5BFB71C4-A82A-66A0-A4C1-DD38D526227D}"/>
              </a:ext>
            </a:extLst>
          </p:cNvPr>
          <p:cNvPicPr>
            <a:picLocks noChangeAspect="1"/>
          </p:cNvPicPr>
          <p:nvPr/>
        </p:nvPicPr>
        <p:blipFill>
          <a:blip r:embed="rId4"/>
          <a:srcRect r="62439"/>
          <a:stretch>
            <a:fillRect/>
          </a:stretch>
        </p:blipFill>
        <p:spPr>
          <a:xfrm>
            <a:off x="10972983" y="397100"/>
            <a:ext cx="718789" cy="861531"/>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97732" y="767555"/>
            <a:ext cx="10869017" cy="590649"/>
          </a:xfrm>
          <a:prstGeom prst="rect">
            <a:avLst/>
          </a:prstGeom>
          <a:noFill/>
          <a:ln/>
        </p:spPr>
        <p:txBody>
          <a:bodyPr wrap="none" lIns="0" tIns="0" rIns="0" bIns="0" rtlCol="0" anchor="t"/>
          <a:lstStyle/>
          <a:p>
            <a:pPr defTabSz="1219170">
              <a:lnSpc>
                <a:spcPct val="104000"/>
              </a:lnSpc>
            </a:pPr>
            <a:r>
              <a:rPr lang="en-US" sz="3667" dirty="0">
                <a:latin typeface="Outfit ExtraBold" pitchFamily="34" charset="0"/>
                <a:ea typeface="Outfit ExtraBold" pitchFamily="34" charset="-122"/>
                <a:cs typeface="Outfit ExtraBold" pitchFamily="34" charset="-120"/>
              </a:rPr>
              <a:t>AI-Driven &amp; Emerging Technology Infrastructure</a:t>
            </a:r>
            <a:endParaRPr lang="en-US" sz="3667" dirty="0">
              <a:latin typeface="Arimo" panose="020B0604020202020204" charset="0"/>
            </a:endParaRPr>
          </a:p>
        </p:txBody>
      </p:sp>
      <p:sp>
        <p:nvSpPr>
          <p:cNvPr id="3" name="Text 1"/>
          <p:cNvSpPr/>
          <p:nvPr/>
        </p:nvSpPr>
        <p:spPr>
          <a:xfrm>
            <a:off x="897732" y="1506330"/>
            <a:ext cx="10869017" cy="604837"/>
          </a:xfrm>
          <a:prstGeom prst="rect">
            <a:avLst/>
          </a:prstGeom>
          <a:noFill/>
          <a:ln/>
        </p:spPr>
        <p:txBody>
          <a:bodyPr wrap="square" lIns="0" tIns="0" rIns="0" bIns="0" rtlCol="0" anchor="t">
            <a:normAutofit/>
          </a:bodyPr>
          <a:lstStyle/>
          <a:p>
            <a:pPr defTabSz="1219170">
              <a:lnSpc>
                <a:spcPct val="133000"/>
              </a:lnSpc>
            </a:pPr>
            <a:r>
              <a:rPr lang="en-US" sz="1467" dirty="0">
                <a:solidFill>
                  <a:srgbClr val="2A2742"/>
                </a:solidFill>
                <a:latin typeface="Arimo" pitchFamily="34" charset="0"/>
                <a:ea typeface="Arimo" pitchFamily="34" charset="-122"/>
                <a:cs typeface="Arimo" pitchFamily="34" charset="-120"/>
              </a:rPr>
              <a:t>To move past manual image analysis, NEOL will deploy an integrated, cloud-native computational pipeline capable of processing massive volumes of multi-modal data automatically.</a:t>
            </a:r>
            <a:endParaRPr lang="en-US" sz="1467" dirty="0">
              <a:solidFill>
                <a:prstClr val="black"/>
              </a:solidFill>
              <a:latin typeface="Arimo" panose="020B0604020202020204" charset="0"/>
            </a:endParaRPr>
          </a:p>
        </p:txBody>
      </p:sp>
      <p:pic>
        <p:nvPicPr>
          <p:cNvPr id="4"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72003" y="2761000"/>
            <a:ext cx="472480" cy="472480"/>
          </a:xfrm>
          <a:prstGeom prst="rect">
            <a:avLst/>
          </a:prstGeom>
        </p:spPr>
      </p:pic>
      <p:sp>
        <p:nvSpPr>
          <p:cNvPr id="5" name="Text 2"/>
          <p:cNvSpPr/>
          <p:nvPr/>
        </p:nvSpPr>
        <p:spPr>
          <a:xfrm>
            <a:off x="772003" y="3469721"/>
            <a:ext cx="3465512" cy="590551"/>
          </a:xfrm>
          <a:prstGeom prst="rect">
            <a:avLst/>
          </a:prstGeom>
          <a:noFill/>
          <a:ln/>
        </p:spPr>
        <p:txBody>
          <a:bodyPr wrap="square" lIns="0" tIns="0" rIns="0" bIns="0" rtlCol="0" anchor="t">
            <a:normAutofit/>
          </a:bodyPr>
          <a:lstStyle/>
          <a:p>
            <a:pPr defTabSz="1219170">
              <a:lnSpc>
                <a:spcPct val="104000"/>
              </a:lnSpc>
            </a:pPr>
            <a:r>
              <a:rPr lang="en-US" dirty="0">
                <a:solidFill>
                  <a:srgbClr val="2A2742"/>
                </a:solidFill>
                <a:latin typeface="Outfit ExtraBold" pitchFamily="34" charset="0"/>
                <a:ea typeface="Outfit ExtraBold" pitchFamily="34" charset="-122"/>
                <a:cs typeface="Outfit ExtraBold" pitchFamily="34" charset="-120"/>
              </a:rPr>
              <a:t>Computer Vision &amp; Deep Learning Foundation</a:t>
            </a:r>
            <a:endParaRPr lang="en-US" dirty="0">
              <a:solidFill>
                <a:prstClr val="black"/>
              </a:solidFill>
              <a:latin typeface="Arimo" panose="020B0604020202020204" charset="0"/>
            </a:endParaRPr>
          </a:p>
        </p:txBody>
      </p:sp>
      <p:sp>
        <p:nvSpPr>
          <p:cNvPr id="6" name="Text 3"/>
          <p:cNvSpPr/>
          <p:nvPr/>
        </p:nvSpPr>
        <p:spPr>
          <a:xfrm>
            <a:off x="772003" y="4173677"/>
            <a:ext cx="3465512" cy="1814512"/>
          </a:xfrm>
          <a:prstGeom prst="rect">
            <a:avLst/>
          </a:prstGeom>
          <a:noFill/>
          <a:ln/>
        </p:spPr>
        <p:txBody>
          <a:bodyPr wrap="square" lIns="0" tIns="0" rIns="0" bIns="0" rtlCol="0" anchor="t">
            <a:normAutofit/>
          </a:bodyPr>
          <a:lstStyle/>
          <a:p>
            <a:pPr defTabSz="1219170">
              <a:lnSpc>
                <a:spcPct val="133000"/>
              </a:lnSpc>
            </a:pPr>
            <a:r>
              <a:rPr lang="en-US" sz="1467" dirty="0">
                <a:solidFill>
                  <a:srgbClr val="2A2742"/>
                </a:solidFill>
                <a:latin typeface="Arimo" pitchFamily="34" charset="0"/>
                <a:ea typeface="Arimo" pitchFamily="34" charset="-122"/>
                <a:cs typeface="Arimo" pitchFamily="34" charset="-120"/>
              </a:rPr>
              <a:t>Utilizing deep neural networks (such as custom-trained Vision Transformers and convolutional architectures) to execute automated object detection, multi-class semantic segmentation, and instant feature extraction at scale.</a:t>
            </a:r>
            <a:endParaRPr lang="en-US" sz="1467" dirty="0">
              <a:solidFill>
                <a:prstClr val="black"/>
              </a:solidFill>
              <a:latin typeface="Arimo" panose="020B0604020202020204" charset="0"/>
            </a:endParaRPr>
          </a:p>
        </p:txBody>
      </p:sp>
      <p:pic>
        <p:nvPicPr>
          <p:cNvPr id="7"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473755" y="2761000"/>
            <a:ext cx="472480" cy="472480"/>
          </a:xfrm>
          <a:prstGeom prst="rect">
            <a:avLst/>
          </a:prstGeom>
        </p:spPr>
      </p:pic>
      <p:sp>
        <p:nvSpPr>
          <p:cNvPr id="8" name="Text 4"/>
          <p:cNvSpPr/>
          <p:nvPr/>
        </p:nvSpPr>
        <p:spPr>
          <a:xfrm>
            <a:off x="4473755" y="3469720"/>
            <a:ext cx="3465512" cy="295275"/>
          </a:xfrm>
          <a:prstGeom prst="rect">
            <a:avLst/>
          </a:prstGeom>
          <a:noFill/>
          <a:ln/>
        </p:spPr>
        <p:txBody>
          <a:bodyPr wrap="none" lIns="0" tIns="0" rIns="0" bIns="0" rtlCol="0" anchor="t"/>
          <a:lstStyle/>
          <a:p>
            <a:pPr defTabSz="1219170">
              <a:lnSpc>
                <a:spcPct val="104000"/>
              </a:lnSpc>
            </a:pPr>
            <a:r>
              <a:rPr lang="en-US" dirty="0">
                <a:solidFill>
                  <a:srgbClr val="2A2742"/>
                </a:solidFill>
                <a:latin typeface="Outfit ExtraBold" pitchFamily="34" charset="0"/>
                <a:ea typeface="Outfit ExtraBold" pitchFamily="34" charset="-122"/>
                <a:cs typeface="Outfit ExtraBold" pitchFamily="34" charset="-120"/>
              </a:rPr>
              <a:t>Multi-Modal Data Fusion</a:t>
            </a:r>
            <a:endParaRPr lang="en-US" dirty="0">
              <a:solidFill>
                <a:prstClr val="black"/>
              </a:solidFill>
              <a:latin typeface="Arimo" panose="020B0604020202020204" charset="0"/>
            </a:endParaRPr>
          </a:p>
        </p:txBody>
      </p:sp>
      <p:sp>
        <p:nvSpPr>
          <p:cNvPr id="9" name="Text 5"/>
          <p:cNvSpPr/>
          <p:nvPr/>
        </p:nvSpPr>
        <p:spPr>
          <a:xfrm>
            <a:off x="4473755" y="3878402"/>
            <a:ext cx="3465512" cy="2419351"/>
          </a:xfrm>
          <a:prstGeom prst="rect">
            <a:avLst/>
          </a:prstGeom>
          <a:noFill/>
          <a:ln/>
        </p:spPr>
        <p:txBody>
          <a:bodyPr wrap="square" lIns="0" tIns="0" rIns="0" bIns="0" rtlCol="0" anchor="t">
            <a:normAutofit/>
          </a:bodyPr>
          <a:lstStyle/>
          <a:p>
            <a:pPr defTabSz="1219170">
              <a:lnSpc>
                <a:spcPct val="133000"/>
              </a:lnSpc>
            </a:pPr>
            <a:r>
              <a:rPr lang="en-US" sz="1467" dirty="0">
                <a:solidFill>
                  <a:srgbClr val="2A2742"/>
                </a:solidFill>
                <a:latin typeface="Arimo" pitchFamily="34" charset="0"/>
                <a:ea typeface="Arimo" pitchFamily="34" charset="-122"/>
                <a:cs typeface="Arimo" pitchFamily="34" charset="-120"/>
              </a:rPr>
              <a:t>Fusing disparate sensor streams—combining high-resolution Electro-Optical (EO) crispness, Thermal/Infrared (IR) signatures, Hyperspectral chemical footprints, and day/night Synthetic Aperture Radar (SAR) waveforms—into a single, consolidated operational dashboard.</a:t>
            </a:r>
            <a:endParaRPr lang="en-US" sz="1467" dirty="0">
              <a:solidFill>
                <a:prstClr val="black"/>
              </a:solidFill>
              <a:latin typeface="Arimo" panose="020B0604020202020204" charset="0"/>
            </a:endParaRPr>
          </a:p>
        </p:txBody>
      </p:sp>
      <p:pic>
        <p:nvPicPr>
          <p:cNvPr id="10"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175507" y="2761000"/>
            <a:ext cx="472480" cy="472480"/>
          </a:xfrm>
          <a:prstGeom prst="rect">
            <a:avLst/>
          </a:prstGeom>
        </p:spPr>
      </p:pic>
      <p:sp>
        <p:nvSpPr>
          <p:cNvPr id="11" name="Text 6"/>
          <p:cNvSpPr/>
          <p:nvPr/>
        </p:nvSpPr>
        <p:spPr>
          <a:xfrm>
            <a:off x="8175507" y="3469721"/>
            <a:ext cx="3465512" cy="590551"/>
          </a:xfrm>
          <a:prstGeom prst="rect">
            <a:avLst/>
          </a:prstGeom>
          <a:noFill/>
          <a:ln/>
        </p:spPr>
        <p:txBody>
          <a:bodyPr wrap="square" lIns="0" tIns="0" rIns="0" bIns="0" rtlCol="0" anchor="t">
            <a:normAutofit/>
          </a:bodyPr>
          <a:lstStyle/>
          <a:p>
            <a:pPr defTabSz="1219170">
              <a:lnSpc>
                <a:spcPct val="104000"/>
              </a:lnSpc>
            </a:pPr>
            <a:r>
              <a:rPr lang="en-US" dirty="0">
                <a:solidFill>
                  <a:srgbClr val="2A2742"/>
                </a:solidFill>
                <a:latin typeface="Outfit ExtraBold" pitchFamily="34" charset="0"/>
                <a:ea typeface="Outfit ExtraBold" pitchFamily="34" charset="-122"/>
                <a:cs typeface="Outfit ExtraBold" pitchFamily="34" charset="-120"/>
              </a:rPr>
              <a:t>Automated InSAR &amp; Deformation Stacks</a:t>
            </a:r>
            <a:endParaRPr lang="en-US" dirty="0">
              <a:solidFill>
                <a:prstClr val="black"/>
              </a:solidFill>
              <a:latin typeface="Arimo" panose="020B0604020202020204" charset="0"/>
            </a:endParaRPr>
          </a:p>
        </p:txBody>
      </p:sp>
      <p:sp>
        <p:nvSpPr>
          <p:cNvPr id="12" name="Text 7"/>
          <p:cNvSpPr/>
          <p:nvPr/>
        </p:nvSpPr>
        <p:spPr>
          <a:xfrm>
            <a:off x="8175507" y="4173677"/>
            <a:ext cx="3465512" cy="2116931"/>
          </a:xfrm>
          <a:prstGeom prst="rect">
            <a:avLst/>
          </a:prstGeom>
          <a:noFill/>
          <a:ln/>
        </p:spPr>
        <p:txBody>
          <a:bodyPr wrap="square" lIns="0" tIns="0" rIns="0" bIns="0" rtlCol="0" anchor="t">
            <a:normAutofit/>
          </a:bodyPr>
          <a:lstStyle/>
          <a:p>
            <a:pPr defTabSz="1219170">
              <a:lnSpc>
                <a:spcPct val="133000"/>
              </a:lnSpc>
            </a:pPr>
            <a:r>
              <a:rPr lang="en-US" sz="1467" dirty="0">
                <a:solidFill>
                  <a:srgbClr val="2A2742"/>
                </a:solidFill>
                <a:latin typeface="Arimo" pitchFamily="34" charset="0"/>
                <a:ea typeface="Arimo" pitchFamily="34" charset="-122"/>
                <a:cs typeface="Arimo" pitchFamily="34" charset="-120"/>
              </a:rPr>
              <a:t>Deploying continuous, automated Interferometric SAR (InSAR) processing loops to solve for millimeter-level surface displacement and vertical land deformation across the entire geography of the Kingdom without human intervention.</a:t>
            </a:r>
            <a:endParaRPr lang="en-US" sz="1467" dirty="0">
              <a:solidFill>
                <a:prstClr val="black"/>
              </a:solidFill>
              <a:latin typeface="Arimo" panose="020B0604020202020204" charset="0"/>
            </a:endParaRPr>
          </a:p>
        </p:txBody>
      </p:sp>
      <p:sp>
        <p:nvSpPr>
          <p:cNvPr id="19" name="Text 0">
            <a:extLst>
              <a:ext uri="{FF2B5EF4-FFF2-40B4-BE49-F238E27FC236}">
                <a16:creationId xmlns:a16="http://schemas.microsoft.com/office/drawing/2014/main" id="{BEB2375D-785F-BA68-C156-46C45D159101}"/>
              </a:ext>
            </a:extLst>
          </p:cNvPr>
          <p:cNvSpPr/>
          <p:nvPr/>
        </p:nvSpPr>
        <p:spPr>
          <a:xfrm>
            <a:off x="176011" y="371829"/>
            <a:ext cx="970962" cy="1832731"/>
          </a:xfrm>
          <a:prstGeom prst="rect">
            <a:avLst/>
          </a:prstGeom>
          <a:noFill/>
          <a:ln/>
        </p:spPr>
        <p:txBody>
          <a:bodyPr wrap="none" lIns="0" tIns="0" rIns="0" bIns="0" rtlCol="0" anchor="t"/>
          <a:lstStyle/>
          <a:p>
            <a:pPr defTabSz="1219170">
              <a:lnSpc>
                <a:spcPct val="104000"/>
              </a:lnSpc>
            </a:pPr>
            <a:r>
              <a:rPr lang="en-GB" sz="9600" b="1" dirty="0">
                <a:solidFill>
                  <a:schemeClr val="tx1">
                    <a:lumMod val="10000"/>
                    <a:lumOff val="90000"/>
                  </a:schemeClr>
                </a:solidFill>
                <a:latin typeface="Outfit ExtraBold" pitchFamily="34" charset="0"/>
              </a:rPr>
              <a:t>1</a:t>
            </a:r>
            <a:endParaRPr lang="en-US" sz="9600" b="1" dirty="0">
              <a:solidFill>
                <a:schemeClr val="tx1">
                  <a:lumMod val="10000"/>
                  <a:lumOff val="90000"/>
                </a:schemeClr>
              </a:solidFill>
              <a:latin typeface="Outfit ExtraBold" pitchFamily="34" charset="0"/>
            </a:endParaRPr>
          </a:p>
        </p:txBody>
      </p:sp>
      <p:grpSp>
        <p:nvGrpSpPr>
          <p:cNvPr id="24" name="Group 23">
            <a:extLst>
              <a:ext uri="{FF2B5EF4-FFF2-40B4-BE49-F238E27FC236}">
                <a16:creationId xmlns:a16="http://schemas.microsoft.com/office/drawing/2014/main" id="{49E11D6C-7CD9-7401-6F8D-468469569246}"/>
              </a:ext>
            </a:extLst>
          </p:cNvPr>
          <p:cNvGrpSpPr/>
          <p:nvPr/>
        </p:nvGrpSpPr>
        <p:grpSpPr>
          <a:xfrm rot="5400000">
            <a:off x="-532097" y="2217951"/>
            <a:ext cx="1191128" cy="240066"/>
            <a:chOff x="4904872" y="4638761"/>
            <a:chExt cx="1191128" cy="240066"/>
          </a:xfrm>
        </p:grpSpPr>
        <p:sp>
          <p:nvSpPr>
            <p:cNvPr id="25" name="Rectangle: Top Corners Rounded 24">
              <a:extLst>
                <a:ext uri="{FF2B5EF4-FFF2-40B4-BE49-F238E27FC236}">
                  <a16:creationId xmlns:a16="http://schemas.microsoft.com/office/drawing/2014/main" id="{66B5FCCD-BFB5-5609-8107-A94AB17BF141}"/>
                </a:ext>
              </a:extLst>
            </p:cNvPr>
            <p:cNvSpPr/>
            <p:nvPr/>
          </p:nvSpPr>
          <p:spPr>
            <a:xfrm>
              <a:off x="4933950" y="4653578"/>
              <a:ext cx="1162050" cy="177982"/>
            </a:xfrm>
            <a:prstGeom prst="round2SameRect">
              <a:avLst>
                <a:gd name="adj1" fmla="val 27402"/>
                <a:gd name="adj2" fmla="val 0"/>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26" name="مستطيل 1">
              <a:extLst>
                <a:ext uri="{FF2B5EF4-FFF2-40B4-BE49-F238E27FC236}">
                  <a16:creationId xmlns:a16="http://schemas.microsoft.com/office/drawing/2014/main" id="{63005C18-BCCC-3D92-9205-AB3CB75B043C}"/>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1</a:t>
              </a:r>
              <a:endParaRPr lang="en-US" sz="1000" dirty="0">
                <a:solidFill>
                  <a:schemeClr val="bg1"/>
                </a:solidFill>
                <a:latin typeface="Arimo" panose="020B0604020202020204" charset="0"/>
              </a:endParaRPr>
            </a:p>
          </p:txBody>
        </p:sp>
      </p:grpSp>
      <p:grpSp>
        <p:nvGrpSpPr>
          <p:cNvPr id="27" name="Group 26">
            <a:extLst>
              <a:ext uri="{FF2B5EF4-FFF2-40B4-BE49-F238E27FC236}">
                <a16:creationId xmlns:a16="http://schemas.microsoft.com/office/drawing/2014/main" id="{39F6E350-DA88-C42E-1796-7C1F5C0B6F39}"/>
              </a:ext>
            </a:extLst>
          </p:cNvPr>
          <p:cNvGrpSpPr/>
          <p:nvPr/>
        </p:nvGrpSpPr>
        <p:grpSpPr>
          <a:xfrm rot="5400000">
            <a:off x="-532097" y="3372381"/>
            <a:ext cx="1191128" cy="240066"/>
            <a:chOff x="4904872" y="4638761"/>
            <a:chExt cx="1191128" cy="240066"/>
          </a:xfrm>
        </p:grpSpPr>
        <p:sp>
          <p:nvSpPr>
            <p:cNvPr id="28" name="Rectangle: Top Corners Rounded 27">
              <a:extLst>
                <a:ext uri="{FF2B5EF4-FFF2-40B4-BE49-F238E27FC236}">
                  <a16:creationId xmlns:a16="http://schemas.microsoft.com/office/drawing/2014/main" id="{AC757B9B-5BFA-3499-50CD-103F74DFF7EB}"/>
                </a:ext>
              </a:extLst>
            </p:cNvPr>
            <p:cNvSpPr/>
            <p:nvPr/>
          </p:nvSpPr>
          <p:spPr>
            <a:xfrm>
              <a:off x="4933950" y="4653578"/>
              <a:ext cx="1162050" cy="177982"/>
            </a:xfrm>
            <a:prstGeom prst="round2SameRect">
              <a:avLst>
                <a:gd name="adj1" fmla="val 27402"/>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29" name="مستطيل 1">
              <a:extLst>
                <a:ext uri="{FF2B5EF4-FFF2-40B4-BE49-F238E27FC236}">
                  <a16:creationId xmlns:a16="http://schemas.microsoft.com/office/drawing/2014/main" id="{EA7CE3E9-9049-1FDB-5049-03115711529D}"/>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a:t>
              </a:r>
              <a:r>
                <a:rPr lang="ar-SA" sz="1000" dirty="0">
                  <a:solidFill>
                    <a:schemeClr val="bg1"/>
                  </a:solidFill>
                  <a:latin typeface="Arimo" pitchFamily="34" charset="0"/>
                  <a:ea typeface="Arimo" pitchFamily="34" charset="-122"/>
                  <a:cs typeface="Arimo" pitchFamily="34" charset="-120"/>
                </a:rPr>
                <a:t>2</a:t>
              </a:r>
              <a:endParaRPr lang="en-US" sz="1000" dirty="0">
                <a:solidFill>
                  <a:schemeClr val="bg1"/>
                </a:solidFill>
                <a:latin typeface="Arimo" panose="020B0604020202020204" charset="0"/>
              </a:endParaRPr>
            </a:p>
          </p:txBody>
        </p:sp>
      </p:grpSp>
      <p:grpSp>
        <p:nvGrpSpPr>
          <p:cNvPr id="30" name="Group 29">
            <a:extLst>
              <a:ext uri="{FF2B5EF4-FFF2-40B4-BE49-F238E27FC236}">
                <a16:creationId xmlns:a16="http://schemas.microsoft.com/office/drawing/2014/main" id="{A71E1619-B737-F3DB-EFF4-9BC3314BE9C3}"/>
              </a:ext>
            </a:extLst>
          </p:cNvPr>
          <p:cNvGrpSpPr/>
          <p:nvPr/>
        </p:nvGrpSpPr>
        <p:grpSpPr>
          <a:xfrm rot="5400000">
            <a:off x="-532097" y="4526811"/>
            <a:ext cx="1191128" cy="240066"/>
            <a:chOff x="4904872" y="4638761"/>
            <a:chExt cx="1191128" cy="240066"/>
          </a:xfrm>
        </p:grpSpPr>
        <p:sp>
          <p:nvSpPr>
            <p:cNvPr id="31" name="Rectangle: Top Corners Rounded 30">
              <a:extLst>
                <a:ext uri="{FF2B5EF4-FFF2-40B4-BE49-F238E27FC236}">
                  <a16:creationId xmlns:a16="http://schemas.microsoft.com/office/drawing/2014/main" id="{54BFA5F6-2940-D7B7-4F07-706FAA824186}"/>
                </a:ext>
              </a:extLst>
            </p:cNvPr>
            <p:cNvSpPr/>
            <p:nvPr/>
          </p:nvSpPr>
          <p:spPr>
            <a:xfrm>
              <a:off x="4933950" y="4653578"/>
              <a:ext cx="1162050" cy="177982"/>
            </a:xfrm>
            <a:prstGeom prst="round2SameRect">
              <a:avLst>
                <a:gd name="adj1" fmla="val 27402"/>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32" name="مستطيل 1">
              <a:extLst>
                <a:ext uri="{FF2B5EF4-FFF2-40B4-BE49-F238E27FC236}">
                  <a16:creationId xmlns:a16="http://schemas.microsoft.com/office/drawing/2014/main" id="{5A6465EA-E525-ED11-D40B-02867D7631B4}"/>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a:t>
              </a:r>
              <a:r>
                <a:rPr lang="ar-SA" sz="1000" dirty="0">
                  <a:solidFill>
                    <a:schemeClr val="bg1"/>
                  </a:solidFill>
                  <a:latin typeface="Arimo" pitchFamily="34" charset="0"/>
                  <a:ea typeface="Arimo" pitchFamily="34" charset="-122"/>
                  <a:cs typeface="Arimo" pitchFamily="34" charset="-120"/>
                </a:rPr>
                <a:t>3</a:t>
              </a:r>
              <a:endParaRPr lang="en-US" sz="1000" dirty="0">
                <a:solidFill>
                  <a:schemeClr val="bg1"/>
                </a:solidFill>
                <a:latin typeface="Arimo" panose="020B0604020202020204" charset="0"/>
              </a:endParaRP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0" descr="preencoded.png"/>
          <p:cNvPicPr>
            <a:picLocks noChangeAspect="1"/>
          </p:cNvPicPr>
          <p:nvPr/>
        </p:nvPicPr>
        <p:blipFill>
          <a:blip r:embed="rId3"/>
          <a:stretch>
            <a:fillRect/>
          </a:stretch>
        </p:blipFill>
        <p:spPr>
          <a:xfrm>
            <a:off x="661492" y="2227856"/>
            <a:ext cx="6984107" cy="3928467"/>
          </a:xfrm>
          <a:prstGeom prst="rect">
            <a:avLst/>
          </a:prstGeom>
        </p:spPr>
      </p:pic>
      <p:sp>
        <p:nvSpPr>
          <p:cNvPr id="5" name="Text 2"/>
          <p:cNvSpPr/>
          <p:nvPr/>
        </p:nvSpPr>
        <p:spPr>
          <a:xfrm>
            <a:off x="7882533" y="2302293"/>
            <a:ext cx="3654227" cy="147637"/>
          </a:xfrm>
          <a:prstGeom prst="rect">
            <a:avLst/>
          </a:prstGeom>
          <a:noFill/>
          <a:ln/>
        </p:spPr>
        <p:txBody>
          <a:bodyPr wrap="square" lIns="0" tIns="0" rIns="0" bIns="0" rtlCol="0" anchor="t">
            <a:noAutofit/>
          </a:bodyPr>
          <a:lstStyle/>
          <a:p>
            <a:pPr defTabSz="1219170">
              <a:lnSpc>
                <a:spcPct val="104000"/>
              </a:lnSpc>
            </a:pPr>
            <a:r>
              <a:rPr lang="en-US" sz="2400" dirty="0">
                <a:solidFill>
                  <a:schemeClr val="tx1">
                    <a:lumMod val="50000"/>
                    <a:lumOff val="50000"/>
                  </a:schemeClr>
                </a:solidFill>
                <a:latin typeface="Outfit ExtraBold" pitchFamily="34" charset="0"/>
                <a:ea typeface="Outfit ExtraBold" pitchFamily="34" charset="-122"/>
                <a:cs typeface="Outfit ExtraBold" pitchFamily="34" charset="-120"/>
              </a:rPr>
              <a:t>A. National Security &amp; Tactical Reconnaissance</a:t>
            </a:r>
            <a:endParaRPr lang="en-US" sz="2400" dirty="0">
              <a:solidFill>
                <a:schemeClr val="tx1">
                  <a:lumMod val="50000"/>
                  <a:lumOff val="50000"/>
                </a:schemeClr>
              </a:solidFill>
              <a:latin typeface="Arimo" panose="020B0604020202020204" charset="0"/>
            </a:endParaRPr>
          </a:p>
        </p:txBody>
      </p:sp>
      <p:sp>
        <p:nvSpPr>
          <p:cNvPr id="6" name="Text 3"/>
          <p:cNvSpPr/>
          <p:nvPr/>
        </p:nvSpPr>
        <p:spPr>
          <a:xfrm>
            <a:off x="7882533" y="3262411"/>
            <a:ext cx="3654227" cy="3768816"/>
          </a:xfrm>
          <a:prstGeom prst="rect">
            <a:avLst/>
          </a:prstGeom>
          <a:noFill/>
          <a:ln/>
        </p:spPr>
        <p:txBody>
          <a:bodyPr wrap="square" lIns="0" tIns="0" rIns="0" bIns="0" rtlCol="0" anchor="t">
            <a:noAutofit/>
          </a:bodyPr>
          <a:lstStyle/>
          <a:p>
            <a:pPr marL="149010" indent="-149010" defTabSz="1219170">
              <a:spcAft>
                <a:spcPts val="1200"/>
              </a:spcAft>
              <a:buSzPct val="100000"/>
              <a:buFontTx/>
              <a:buChar char="•"/>
            </a:pPr>
            <a:r>
              <a:rPr lang="en-US" sz="1200" b="1" dirty="0">
                <a:solidFill>
                  <a:srgbClr val="2A2742"/>
                </a:solidFill>
                <a:latin typeface="Arimo Bold" pitchFamily="34" charset="0"/>
                <a:ea typeface="Arimo Bold" pitchFamily="34" charset="-122"/>
                <a:cs typeface="Arimo Bold" pitchFamily="34" charset="-120"/>
              </a:rPr>
              <a:t>Independent Border Surveillance</a:t>
            </a:r>
            <a:r>
              <a:rPr lang="en-US" sz="1200" dirty="0">
                <a:solidFill>
                  <a:srgbClr val="2A2742"/>
                </a:solidFill>
                <a:latin typeface="Arimo" pitchFamily="34" charset="0"/>
                <a:ea typeface="Arimo" pitchFamily="34" charset="-122"/>
                <a:cs typeface="Arimo" pitchFamily="34" charset="-120"/>
              </a:rPr>
              <a:t> — Autonomous computer vision pipelines trained to run anomaly and change detection across strategic land borders and maritime corridors, automatically flagging un-flagged structural assets or vehicles.</a:t>
            </a:r>
            <a:endParaRPr lang="en-US" sz="1200" dirty="0">
              <a:solidFill>
                <a:prstClr val="black"/>
              </a:solidFill>
              <a:latin typeface="Arimo" panose="020B0604020202020204" charset="0"/>
            </a:endParaRPr>
          </a:p>
          <a:p>
            <a:pPr marL="149010" indent="-149010" defTabSz="1219170">
              <a:spcAft>
                <a:spcPts val="1200"/>
              </a:spcAft>
              <a:buSzPct val="100000"/>
              <a:buFontTx/>
              <a:buChar char="•"/>
            </a:pPr>
            <a:r>
              <a:rPr lang="en-US" sz="1200" b="1" dirty="0">
                <a:solidFill>
                  <a:srgbClr val="2A2742"/>
                </a:solidFill>
                <a:latin typeface="Arimo Bold" pitchFamily="34" charset="0"/>
                <a:ea typeface="Arimo Bold" pitchFamily="34" charset="-122"/>
                <a:cs typeface="Arimo Bold" pitchFamily="34" charset="-120"/>
              </a:rPr>
              <a:t>Strategic Foreign Asset Monitoring</a:t>
            </a:r>
            <a:r>
              <a:rPr lang="en-US" sz="1200" dirty="0">
                <a:solidFill>
                  <a:srgbClr val="2A2742"/>
                </a:solidFill>
                <a:latin typeface="Arimo" pitchFamily="34" charset="0"/>
                <a:ea typeface="Arimo" pitchFamily="34" charset="-122"/>
                <a:cs typeface="Arimo" pitchFamily="34" charset="-120"/>
              </a:rPr>
              <a:t> — Supplying localized intelligence agencies with custom, high-accuracy tasking capabilities to observe and map global developments relevant to Saudi Arabia's defense interests.</a:t>
            </a:r>
            <a:endParaRPr lang="en-US" sz="1200" dirty="0">
              <a:solidFill>
                <a:prstClr val="black"/>
              </a:solidFill>
              <a:latin typeface="Arimo" panose="020B0604020202020204" charset="0"/>
            </a:endParaRPr>
          </a:p>
          <a:p>
            <a:pPr marL="149010" indent="-149010" defTabSz="1219170">
              <a:spcAft>
                <a:spcPts val="1200"/>
              </a:spcAft>
              <a:buSzPct val="100000"/>
              <a:buFontTx/>
              <a:buChar char="•"/>
            </a:pPr>
            <a:r>
              <a:rPr lang="en-US" sz="1200" b="1" dirty="0">
                <a:solidFill>
                  <a:srgbClr val="2A2742"/>
                </a:solidFill>
                <a:latin typeface="Arimo Bold" pitchFamily="34" charset="0"/>
                <a:ea typeface="Arimo Bold" pitchFamily="34" charset="-122"/>
                <a:cs typeface="Arimo Bold" pitchFamily="34" charset="-120"/>
              </a:rPr>
              <a:t>Military Mobility Maps</a:t>
            </a:r>
            <a:r>
              <a:rPr lang="en-US" sz="1200" dirty="0">
                <a:solidFill>
                  <a:srgbClr val="2A2742"/>
                </a:solidFill>
                <a:latin typeface="Arimo" pitchFamily="34" charset="0"/>
                <a:ea typeface="Arimo" pitchFamily="34" charset="-122"/>
                <a:cs typeface="Arimo" pitchFamily="34" charset="-120"/>
              </a:rPr>
              <a:t> — Fusing optical and SAR datasets to deliver dynamic terrain trafficability mapping, soil moisture composition metrics, and precise tactical navigation base-layers.</a:t>
            </a:r>
            <a:endParaRPr lang="en-US" sz="1200" dirty="0">
              <a:solidFill>
                <a:prstClr val="black"/>
              </a:solidFill>
              <a:latin typeface="Arimo" panose="020B0604020202020204" charset="0"/>
            </a:endParaRPr>
          </a:p>
        </p:txBody>
      </p:sp>
      <p:grpSp>
        <p:nvGrpSpPr>
          <p:cNvPr id="10" name="Group 9">
            <a:extLst>
              <a:ext uri="{FF2B5EF4-FFF2-40B4-BE49-F238E27FC236}">
                <a16:creationId xmlns:a16="http://schemas.microsoft.com/office/drawing/2014/main" id="{9B527189-C9A5-356D-EDB5-CC3274ED4D1F}"/>
              </a:ext>
            </a:extLst>
          </p:cNvPr>
          <p:cNvGrpSpPr/>
          <p:nvPr/>
        </p:nvGrpSpPr>
        <p:grpSpPr>
          <a:xfrm rot="5400000">
            <a:off x="-532097" y="2217951"/>
            <a:ext cx="1191128" cy="240066"/>
            <a:chOff x="4904872" y="4638761"/>
            <a:chExt cx="1191128" cy="240066"/>
          </a:xfrm>
        </p:grpSpPr>
        <p:sp>
          <p:nvSpPr>
            <p:cNvPr id="11" name="Rectangle: Top Corners Rounded 10">
              <a:extLst>
                <a:ext uri="{FF2B5EF4-FFF2-40B4-BE49-F238E27FC236}">
                  <a16:creationId xmlns:a16="http://schemas.microsoft.com/office/drawing/2014/main" id="{28F94430-9055-1232-789D-3332BCF0DB45}"/>
                </a:ext>
              </a:extLst>
            </p:cNvPr>
            <p:cNvSpPr/>
            <p:nvPr/>
          </p:nvSpPr>
          <p:spPr>
            <a:xfrm>
              <a:off x="4933950" y="4653578"/>
              <a:ext cx="1162050" cy="177982"/>
            </a:xfrm>
            <a:prstGeom prst="round2SameRect">
              <a:avLst>
                <a:gd name="adj1" fmla="val 27402"/>
                <a:gd name="adj2" fmla="val 0"/>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12" name="مستطيل 1">
              <a:extLst>
                <a:ext uri="{FF2B5EF4-FFF2-40B4-BE49-F238E27FC236}">
                  <a16:creationId xmlns:a16="http://schemas.microsoft.com/office/drawing/2014/main" id="{8431C022-2FEA-F12B-5CBE-307149850BA7}"/>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1</a:t>
              </a:r>
              <a:endParaRPr lang="en-US" sz="1000" dirty="0">
                <a:solidFill>
                  <a:schemeClr val="bg1"/>
                </a:solidFill>
                <a:latin typeface="Arimo" panose="020B0604020202020204" charset="0"/>
              </a:endParaRPr>
            </a:p>
          </p:txBody>
        </p:sp>
      </p:grpSp>
      <p:grpSp>
        <p:nvGrpSpPr>
          <p:cNvPr id="13" name="Group 12">
            <a:extLst>
              <a:ext uri="{FF2B5EF4-FFF2-40B4-BE49-F238E27FC236}">
                <a16:creationId xmlns:a16="http://schemas.microsoft.com/office/drawing/2014/main" id="{0DC5A819-64CC-8EDB-6FCB-4F5C27C9A29F}"/>
              </a:ext>
            </a:extLst>
          </p:cNvPr>
          <p:cNvGrpSpPr/>
          <p:nvPr/>
        </p:nvGrpSpPr>
        <p:grpSpPr>
          <a:xfrm rot="5400000">
            <a:off x="-532097" y="3372381"/>
            <a:ext cx="1191128" cy="240066"/>
            <a:chOff x="4904872" y="4638761"/>
            <a:chExt cx="1191128" cy="240066"/>
          </a:xfrm>
        </p:grpSpPr>
        <p:sp>
          <p:nvSpPr>
            <p:cNvPr id="14" name="Rectangle: Top Corners Rounded 13">
              <a:extLst>
                <a:ext uri="{FF2B5EF4-FFF2-40B4-BE49-F238E27FC236}">
                  <a16:creationId xmlns:a16="http://schemas.microsoft.com/office/drawing/2014/main" id="{107308E5-A6D2-5E11-6E67-B79F63A0A727}"/>
                </a:ext>
              </a:extLst>
            </p:cNvPr>
            <p:cNvSpPr/>
            <p:nvPr/>
          </p:nvSpPr>
          <p:spPr>
            <a:xfrm>
              <a:off x="4933950" y="4653578"/>
              <a:ext cx="1162050" cy="177982"/>
            </a:xfrm>
            <a:prstGeom prst="round2SameRect">
              <a:avLst>
                <a:gd name="adj1" fmla="val 27402"/>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15" name="مستطيل 1">
              <a:extLst>
                <a:ext uri="{FF2B5EF4-FFF2-40B4-BE49-F238E27FC236}">
                  <a16:creationId xmlns:a16="http://schemas.microsoft.com/office/drawing/2014/main" id="{BD083B76-4146-6996-73F2-C9CD75CD910C}"/>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a:t>
              </a:r>
              <a:r>
                <a:rPr lang="ar-SA" sz="1000" dirty="0">
                  <a:solidFill>
                    <a:schemeClr val="bg1"/>
                  </a:solidFill>
                  <a:latin typeface="Arimo" pitchFamily="34" charset="0"/>
                  <a:ea typeface="Arimo" pitchFamily="34" charset="-122"/>
                  <a:cs typeface="Arimo" pitchFamily="34" charset="-120"/>
                </a:rPr>
                <a:t>2</a:t>
              </a:r>
              <a:endParaRPr lang="en-US" sz="1000" dirty="0">
                <a:solidFill>
                  <a:schemeClr val="bg1"/>
                </a:solidFill>
                <a:latin typeface="Arimo" panose="020B0604020202020204" charset="0"/>
              </a:endParaRPr>
            </a:p>
          </p:txBody>
        </p:sp>
      </p:grpSp>
      <p:grpSp>
        <p:nvGrpSpPr>
          <p:cNvPr id="16" name="Group 15">
            <a:extLst>
              <a:ext uri="{FF2B5EF4-FFF2-40B4-BE49-F238E27FC236}">
                <a16:creationId xmlns:a16="http://schemas.microsoft.com/office/drawing/2014/main" id="{535F31FE-BD47-1895-EDF4-C386B3473641}"/>
              </a:ext>
            </a:extLst>
          </p:cNvPr>
          <p:cNvGrpSpPr/>
          <p:nvPr/>
        </p:nvGrpSpPr>
        <p:grpSpPr>
          <a:xfrm rot="5400000">
            <a:off x="-532097" y="4526811"/>
            <a:ext cx="1191128" cy="240066"/>
            <a:chOff x="4904872" y="4638761"/>
            <a:chExt cx="1191128" cy="240066"/>
          </a:xfrm>
        </p:grpSpPr>
        <p:sp>
          <p:nvSpPr>
            <p:cNvPr id="17" name="Rectangle: Top Corners Rounded 16">
              <a:extLst>
                <a:ext uri="{FF2B5EF4-FFF2-40B4-BE49-F238E27FC236}">
                  <a16:creationId xmlns:a16="http://schemas.microsoft.com/office/drawing/2014/main" id="{0E4E190B-699B-C5B2-1F56-B3A2DD0B4598}"/>
                </a:ext>
              </a:extLst>
            </p:cNvPr>
            <p:cNvSpPr/>
            <p:nvPr/>
          </p:nvSpPr>
          <p:spPr>
            <a:xfrm>
              <a:off x="4933950" y="4653578"/>
              <a:ext cx="1162050" cy="177982"/>
            </a:xfrm>
            <a:prstGeom prst="round2SameRect">
              <a:avLst>
                <a:gd name="adj1" fmla="val 27402"/>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18" name="مستطيل 1">
              <a:extLst>
                <a:ext uri="{FF2B5EF4-FFF2-40B4-BE49-F238E27FC236}">
                  <a16:creationId xmlns:a16="http://schemas.microsoft.com/office/drawing/2014/main" id="{2683CBAB-356B-0610-6B5A-E25F2F80BED5}"/>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a:t>
              </a:r>
              <a:r>
                <a:rPr lang="ar-SA" sz="1000" dirty="0">
                  <a:solidFill>
                    <a:schemeClr val="bg1"/>
                  </a:solidFill>
                  <a:latin typeface="Arimo" pitchFamily="34" charset="0"/>
                  <a:ea typeface="Arimo" pitchFamily="34" charset="-122"/>
                  <a:cs typeface="Arimo" pitchFamily="34" charset="-120"/>
                </a:rPr>
                <a:t>3</a:t>
              </a:r>
              <a:endParaRPr lang="en-US" sz="1000" dirty="0">
                <a:solidFill>
                  <a:schemeClr val="bg1"/>
                </a:solidFill>
                <a:latin typeface="Arimo" panose="020B0604020202020204" charset="0"/>
              </a:endParaRPr>
            </a:p>
          </p:txBody>
        </p:sp>
      </p:grpSp>
      <p:sp>
        <p:nvSpPr>
          <p:cNvPr id="20" name="Text 0">
            <a:extLst>
              <a:ext uri="{FF2B5EF4-FFF2-40B4-BE49-F238E27FC236}">
                <a16:creationId xmlns:a16="http://schemas.microsoft.com/office/drawing/2014/main" id="{3694C989-4D67-2641-C08D-E54B8B55D1B9}"/>
              </a:ext>
            </a:extLst>
          </p:cNvPr>
          <p:cNvSpPr/>
          <p:nvPr/>
        </p:nvSpPr>
        <p:spPr>
          <a:xfrm>
            <a:off x="1057733" y="573905"/>
            <a:ext cx="10869017" cy="295275"/>
          </a:xfrm>
          <a:prstGeom prst="rect">
            <a:avLst/>
          </a:prstGeom>
          <a:noFill/>
          <a:ln/>
        </p:spPr>
        <p:txBody>
          <a:bodyPr wrap="none" lIns="0" tIns="0" rIns="0" bIns="0" rtlCol="0" anchor="t"/>
          <a:lstStyle/>
          <a:p>
            <a:pPr defTabSz="1219170">
              <a:lnSpc>
                <a:spcPct val="104000"/>
              </a:lnSpc>
            </a:pPr>
            <a:r>
              <a:rPr lang="fr-FR" sz="3600" dirty="0" err="1">
                <a:latin typeface="Outfit ExtraBold" pitchFamily="34" charset="0"/>
              </a:rPr>
              <a:t>Core</a:t>
            </a:r>
            <a:r>
              <a:rPr lang="fr-FR" sz="3600" dirty="0">
                <a:latin typeface="Outfit ExtraBold" pitchFamily="34" charset="0"/>
              </a:rPr>
              <a:t> Application </a:t>
            </a:r>
            <a:r>
              <a:rPr lang="fr-FR" sz="3600" dirty="0" err="1">
                <a:latin typeface="Outfit ExtraBold" pitchFamily="34" charset="0"/>
              </a:rPr>
              <a:t>Domains</a:t>
            </a:r>
            <a:r>
              <a:rPr lang="fr-FR" sz="3600" dirty="0">
                <a:latin typeface="Outfit ExtraBold" pitchFamily="34" charset="0"/>
              </a:rPr>
              <a:t> &amp; Product Suites</a:t>
            </a:r>
            <a:endParaRPr lang="en-US" sz="3600" dirty="0">
              <a:latin typeface="Outfit ExtraBold" pitchFamily="34" charset="0"/>
            </a:endParaRPr>
          </a:p>
        </p:txBody>
      </p:sp>
      <p:sp>
        <p:nvSpPr>
          <p:cNvPr id="21" name="Text 1">
            <a:extLst>
              <a:ext uri="{FF2B5EF4-FFF2-40B4-BE49-F238E27FC236}">
                <a16:creationId xmlns:a16="http://schemas.microsoft.com/office/drawing/2014/main" id="{68DE0207-BD97-2886-E102-D140B7F5ECC2}"/>
              </a:ext>
            </a:extLst>
          </p:cNvPr>
          <p:cNvSpPr/>
          <p:nvPr/>
        </p:nvSpPr>
        <p:spPr>
          <a:xfrm>
            <a:off x="1057733" y="1209581"/>
            <a:ext cx="11134267" cy="427870"/>
          </a:xfrm>
          <a:prstGeom prst="rect">
            <a:avLst/>
          </a:prstGeom>
        </p:spPr>
        <p:txBody>
          <a:bodyPr wrap="square" lIns="0" tIns="0" rIns="0" bIns="0" rtlCol="0" anchor="t"/>
          <a:lstStyle/>
          <a:p>
            <a:pPr defTabSz="1219170"/>
            <a:r>
              <a:rPr lang="en-US" sz="1400" dirty="0">
                <a:solidFill>
                  <a:srgbClr val="2A2742"/>
                </a:solidFill>
                <a:latin typeface="Arimo" pitchFamily="34" charset="0"/>
                <a:ea typeface="Arimo" pitchFamily="34" charset="-122"/>
                <a:cs typeface="Arimo" pitchFamily="34" charset="-120"/>
              </a:rPr>
              <a:t>NEOL will align its technical outputs with distinct commercial product suites to satisfy the operational needs of national civil, defense, and industrial partners.</a:t>
            </a:r>
          </a:p>
        </p:txBody>
      </p:sp>
      <p:sp>
        <p:nvSpPr>
          <p:cNvPr id="22" name="Text 0">
            <a:extLst>
              <a:ext uri="{FF2B5EF4-FFF2-40B4-BE49-F238E27FC236}">
                <a16:creationId xmlns:a16="http://schemas.microsoft.com/office/drawing/2014/main" id="{B43F4ABD-C884-4F6B-7478-3B204EB2DFC0}"/>
              </a:ext>
            </a:extLst>
          </p:cNvPr>
          <p:cNvSpPr/>
          <p:nvPr/>
        </p:nvSpPr>
        <p:spPr>
          <a:xfrm>
            <a:off x="176011" y="371829"/>
            <a:ext cx="970962" cy="1832731"/>
          </a:xfrm>
          <a:prstGeom prst="rect">
            <a:avLst/>
          </a:prstGeom>
          <a:noFill/>
          <a:ln/>
        </p:spPr>
        <p:txBody>
          <a:bodyPr wrap="none" lIns="0" tIns="0" rIns="0" bIns="0" rtlCol="0" anchor="t"/>
          <a:lstStyle/>
          <a:p>
            <a:pPr defTabSz="1219170">
              <a:lnSpc>
                <a:spcPct val="104000"/>
              </a:lnSpc>
            </a:pPr>
            <a:r>
              <a:rPr lang="en-GB" sz="9600" b="1" dirty="0">
                <a:solidFill>
                  <a:schemeClr val="tx1">
                    <a:lumMod val="10000"/>
                    <a:lumOff val="90000"/>
                  </a:schemeClr>
                </a:solidFill>
                <a:latin typeface="Outfit ExtraBold" pitchFamily="34" charset="0"/>
              </a:rPr>
              <a:t>2</a:t>
            </a:r>
            <a:endParaRPr lang="en-US" sz="9600" b="1" dirty="0">
              <a:solidFill>
                <a:schemeClr val="tx1">
                  <a:lumMod val="10000"/>
                  <a:lumOff val="90000"/>
                </a:schemeClr>
              </a:solidFill>
              <a:latin typeface="Outfit ExtraBold" pitchFamily="34" charset="0"/>
            </a:endParaRPr>
          </a:p>
        </p:txBody>
      </p:sp>
      <p:pic>
        <p:nvPicPr>
          <p:cNvPr id="23" name="Picture 22">
            <a:extLst>
              <a:ext uri="{FF2B5EF4-FFF2-40B4-BE49-F238E27FC236}">
                <a16:creationId xmlns:a16="http://schemas.microsoft.com/office/drawing/2014/main" id="{4C662FE0-884D-5EF2-4419-D5E7D81A7C60}"/>
              </a:ext>
            </a:extLst>
          </p:cNvPr>
          <p:cNvPicPr>
            <a:picLocks noChangeAspect="1"/>
          </p:cNvPicPr>
          <p:nvPr/>
        </p:nvPicPr>
        <p:blipFill>
          <a:blip r:embed="rId4"/>
          <a:srcRect r="62439"/>
          <a:stretch>
            <a:fillRect/>
          </a:stretch>
        </p:blipFill>
        <p:spPr>
          <a:xfrm>
            <a:off x="10972983" y="397100"/>
            <a:ext cx="718789" cy="861531"/>
          </a:xfrm>
          <a:prstGeom prst="rect">
            <a:avLst/>
          </a:prstGeom>
        </p:spPr>
      </p:pic>
      <p:sp>
        <p:nvSpPr>
          <p:cNvPr id="30" name="Shape 0">
            <a:extLst>
              <a:ext uri="{FF2B5EF4-FFF2-40B4-BE49-F238E27FC236}">
                <a16:creationId xmlns:a16="http://schemas.microsoft.com/office/drawing/2014/main" id="{DFE4299C-9D36-C606-7DFC-2002D1D1F16C}"/>
              </a:ext>
            </a:extLst>
          </p:cNvPr>
          <p:cNvSpPr/>
          <p:nvPr/>
        </p:nvSpPr>
        <p:spPr>
          <a:xfrm>
            <a:off x="892984" y="-563292"/>
            <a:ext cx="4254203" cy="269180"/>
          </a:xfrm>
          <a:prstGeom prst="roundRect">
            <a:avLst>
              <a:gd name="adj" fmla="val 22120"/>
            </a:avLst>
          </a:prstGeom>
          <a:noFill/>
          <a:ln w="4763">
            <a:solidFill>
              <a:schemeClr val="accent1"/>
            </a:solidFill>
            <a:prstDash val="solid"/>
          </a:ln>
        </p:spPr>
        <p:txBody>
          <a:bodyPr/>
          <a:lstStyle/>
          <a:p>
            <a:pPr defTabSz="1219170"/>
            <a:endParaRPr lang="en-GB" sz="2400" dirty="0">
              <a:solidFill>
                <a:prstClr val="black"/>
              </a:solidFill>
              <a:latin typeface="Arimo" panose="020B0604020202020204" charset="0"/>
            </a:endParaRPr>
          </a:p>
        </p:txBody>
      </p:sp>
      <p:sp>
        <p:nvSpPr>
          <p:cNvPr id="31" name="Text 1">
            <a:extLst>
              <a:ext uri="{FF2B5EF4-FFF2-40B4-BE49-F238E27FC236}">
                <a16:creationId xmlns:a16="http://schemas.microsoft.com/office/drawing/2014/main" id="{26566184-D51F-4108-1E63-9D0B46E6224E}"/>
              </a:ext>
            </a:extLst>
          </p:cNvPr>
          <p:cNvSpPr/>
          <p:nvPr/>
        </p:nvSpPr>
        <p:spPr>
          <a:xfrm>
            <a:off x="999247" y="-521785"/>
            <a:ext cx="4651276" cy="163016"/>
          </a:xfrm>
          <a:prstGeom prst="rect">
            <a:avLst/>
          </a:prstGeom>
          <a:noFill/>
          <a:ln/>
        </p:spPr>
        <p:txBody>
          <a:bodyPr wrap="none" lIns="0" tIns="0" rIns="0" bIns="0" rtlCol="0" anchor="t"/>
          <a:lstStyle/>
          <a:p>
            <a:pPr defTabSz="1219170">
              <a:lnSpc>
                <a:spcPct val="96000"/>
              </a:lnSpc>
            </a:pPr>
            <a:r>
              <a:rPr lang="fr-FR" sz="1400" dirty="0">
                <a:solidFill>
                  <a:schemeClr val="accent1"/>
                </a:solidFill>
                <a:latin typeface="Arimo" pitchFamily="34" charset="0"/>
                <a:ea typeface="Arimo" pitchFamily="34" charset="-122"/>
                <a:cs typeface="Arimo" pitchFamily="34" charset="-120"/>
              </a:rPr>
              <a:t>2. </a:t>
            </a:r>
            <a:r>
              <a:rPr lang="fr-FR" sz="1400" dirty="0" err="1">
                <a:solidFill>
                  <a:schemeClr val="accent1"/>
                </a:solidFill>
                <a:latin typeface="Arimo" pitchFamily="34" charset="0"/>
                <a:ea typeface="Arimo" pitchFamily="34" charset="-122"/>
                <a:cs typeface="Arimo" pitchFamily="34" charset="-120"/>
              </a:rPr>
              <a:t>Core</a:t>
            </a:r>
            <a:r>
              <a:rPr lang="fr-FR" sz="1400" dirty="0">
                <a:solidFill>
                  <a:schemeClr val="accent1"/>
                </a:solidFill>
                <a:latin typeface="Arimo" pitchFamily="34" charset="0"/>
                <a:ea typeface="Arimo" pitchFamily="34" charset="-122"/>
                <a:cs typeface="Arimo" pitchFamily="34" charset="-120"/>
              </a:rPr>
              <a:t> Application </a:t>
            </a:r>
            <a:r>
              <a:rPr lang="fr-FR" sz="1400" dirty="0" err="1">
                <a:solidFill>
                  <a:schemeClr val="accent1"/>
                </a:solidFill>
                <a:latin typeface="Arimo" pitchFamily="34" charset="0"/>
                <a:ea typeface="Arimo" pitchFamily="34" charset="-122"/>
                <a:cs typeface="Arimo" pitchFamily="34" charset="-120"/>
              </a:rPr>
              <a:t>Domains</a:t>
            </a:r>
            <a:r>
              <a:rPr lang="fr-FR" sz="1400" dirty="0">
                <a:solidFill>
                  <a:schemeClr val="accent1"/>
                </a:solidFill>
                <a:latin typeface="Arimo" pitchFamily="34" charset="0"/>
                <a:ea typeface="Arimo" pitchFamily="34" charset="-122"/>
                <a:cs typeface="Arimo" pitchFamily="34" charset="-120"/>
              </a:rPr>
              <a:t> &amp; Product Suites</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BBF2D-47C0-D517-3717-940911CD3D83}"/>
            </a:ext>
          </a:extLst>
        </p:cNvPr>
        <p:cNvGrpSpPr/>
        <p:nvPr/>
      </p:nvGrpSpPr>
      <p:grpSpPr>
        <a:xfrm>
          <a:off x="0" y="0"/>
          <a:ext cx="0" cy="0"/>
          <a:chOff x="0" y="0"/>
          <a:chExt cx="0" cy="0"/>
        </a:xfrm>
      </p:grpSpPr>
      <p:sp>
        <p:nvSpPr>
          <p:cNvPr id="7" name="Text 4">
            <a:extLst>
              <a:ext uri="{FF2B5EF4-FFF2-40B4-BE49-F238E27FC236}">
                <a16:creationId xmlns:a16="http://schemas.microsoft.com/office/drawing/2014/main" id="{AD1CEF39-C368-4497-C326-E2032ACEEAFD}"/>
              </a:ext>
            </a:extLst>
          </p:cNvPr>
          <p:cNvSpPr/>
          <p:nvPr/>
        </p:nvSpPr>
        <p:spPr>
          <a:xfrm>
            <a:off x="661492" y="930214"/>
            <a:ext cx="5669860" cy="498010"/>
          </a:xfrm>
          <a:prstGeom prst="rect">
            <a:avLst/>
          </a:prstGeom>
          <a:noFill/>
          <a:ln/>
        </p:spPr>
        <p:txBody>
          <a:bodyPr wrap="square" lIns="0" tIns="0" rIns="0" bIns="0" rtlCol="0" anchor="t">
            <a:noAutofit/>
          </a:bodyPr>
          <a:lstStyle/>
          <a:p>
            <a:pPr defTabSz="1219170">
              <a:lnSpc>
                <a:spcPct val="104000"/>
              </a:lnSpc>
            </a:pPr>
            <a:r>
              <a:rPr lang="en-US" sz="3200" dirty="0">
                <a:solidFill>
                  <a:schemeClr val="accent1"/>
                </a:solidFill>
                <a:latin typeface="Outfit ExtraBold" pitchFamily="34" charset="0"/>
              </a:rPr>
              <a:t>B. Smart Cities &amp; Urban Twins</a:t>
            </a:r>
          </a:p>
        </p:txBody>
      </p:sp>
      <p:sp>
        <p:nvSpPr>
          <p:cNvPr id="8" name="Text 5">
            <a:extLst>
              <a:ext uri="{FF2B5EF4-FFF2-40B4-BE49-F238E27FC236}">
                <a16:creationId xmlns:a16="http://schemas.microsoft.com/office/drawing/2014/main" id="{0BE765EB-7F43-1742-1FA9-6A23729BE463}"/>
              </a:ext>
            </a:extLst>
          </p:cNvPr>
          <p:cNvSpPr/>
          <p:nvPr/>
        </p:nvSpPr>
        <p:spPr>
          <a:xfrm>
            <a:off x="661492" y="1955824"/>
            <a:ext cx="3654227" cy="1167011"/>
          </a:xfrm>
          <a:prstGeom prst="rect">
            <a:avLst/>
          </a:prstGeom>
          <a:noFill/>
          <a:ln/>
        </p:spPr>
        <p:txBody>
          <a:bodyPr wrap="square" lIns="0" tIns="0" rIns="0" bIns="0" rtlCol="0" anchor="t">
            <a:noAutofit/>
          </a:bodyPr>
          <a:lstStyle/>
          <a:p>
            <a:pPr marL="149010" indent="-149010" defTabSz="1219170">
              <a:lnSpc>
                <a:spcPts val="1700"/>
              </a:lnSpc>
              <a:spcAft>
                <a:spcPts val="1200"/>
              </a:spcAft>
              <a:buSzPct val="100000"/>
              <a:buFontTx/>
              <a:buChar char="•"/>
            </a:pPr>
            <a:r>
              <a:rPr lang="en-US" sz="1200" b="1" dirty="0">
                <a:solidFill>
                  <a:srgbClr val="2A2742"/>
                </a:solidFill>
                <a:latin typeface="Arimo Bold" pitchFamily="34" charset="0"/>
                <a:ea typeface="Arimo Bold" pitchFamily="34" charset="-122"/>
                <a:cs typeface="Arimo Bold" pitchFamily="34" charset="-120"/>
              </a:rPr>
              <a:t>Dynamic Urban Landscape Tracking — </a:t>
            </a:r>
            <a:r>
              <a:rPr lang="en-US" sz="1200" dirty="0">
                <a:solidFill>
                  <a:srgbClr val="2A2742"/>
                </a:solidFill>
                <a:latin typeface="Arimo" pitchFamily="34" charset="0"/>
                <a:ea typeface="Arimo" pitchFamily="34" charset="-122"/>
                <a:cs typeface="Arimo" pitchFamily="34" charset="-120"/>
              </a:rPr>
              <a:t>Delivering continuous, automated spatial data directly to entities like MOMAH and NEOM to monitor physical construction velocities, structural vertical alignment, and zoning compliance.</a:t>
            </a:r>
          </a:p>
          <a:p>
            <a:pPr marL="149010" indent="-149010" defTabSz="1219170">
              <a:lnSpc>
                <a:spcPts val="1700"/>
              </a:lnSpc>
              <a:spcAft>
                <a:spcPts val="1200"/>
              </a:spcAft>
              <a:buSzPct val="100000"/>
              <a:buFontTx/>
              <a:buChar char="•"/>
            </a:pPr>
            <a:r>
              <a:rPr lang="en-US" sz="1200" b="1" dirty="0">
                <a:solidFill>
                  <a:srgbClr val="2A2742"/>
                </a:solidFill>
                <a:latin typeface="Arimo Bold" pitchFamily="34" charset="0"/>
                <a:ea typeface="Arimo Bold" pitchFamily="34" charset="-122"/>
                <a:cs typeface="Arimo Bold" pitchFamily="34" charset="-120"/>
              </a:rPr>
              <a:t>Predictive Urban Heat-Island Modeling — </a:t>
            </a:r>
            <a:r>
              <a:rPr lang="en-US" sz="1200" dirty="0">
                <a:solidFill>
                  <a:srgbClr val="2A2742"/>
                </a:solidFill>
                <a:latin typeface="Arimo" pitchFamily="34" charset="0"/>
                <a:ea typeface="Arimo" pitchFamily="34" charset="-122"/>
                <a:cs typeface="Arimo" pitchFamily="34" charset="-120"/>
              </a:rPr>
              <a:t>Leveraging thermal infrared sensor channels to generate surface temperature trends, allowing municipal planners to optimize green infrastructure layouts and achieve the target of reducing summer surface temperatures by 4°C.</a:t>
            </a:r>
          </a:p>
          <a:p>
            <a:pPr marL="149010" indent="-149010" defTabSz="1219170">
              <a:lnSpc>
                <a:spcPts val="1700"/>
              </a:lnSpc>
              <a:spcAft>
                <a:spcPts val="1200"/>
              </a:spcAft>
              <a:buSzPct val="100000"/>
              <a:buFontTx/>
              <a:buChar char="•"/>
            </a:pPr>
            <a:r>
              <a:rPr lang="en-US" sz="1200" b="1" dirty="0">
                <a:solidFill>
                  <a:srgbClr val="2A2742"/>
                </a:solidFill>
                <a:latin typeface="Arimo Bold" pitchFamily="34" charset="0"/>
                <a:ea typeface="Arimo Bold" pitchFamily="34" charset="-122"/>
                <a:cs typeface="Arimo Bold" pitchFamily="34" charset="-120"/>
              </a:rPr>
              <a:t>Infrastructure Health Alerts — </a:t>
            </a:r>
            <a:r>
              <a:rPr lang="en-US" sz="1200" dirty="0">
                <a:solidFill>
                  <a:srgbClr val="2A2742"/>
                </a:solidFill>
                <a:latin typeface="Arimo" pitchFamily="34" charset="0"/>
                <a:ea typeface="Arimo" pitchFamily="34" charset="-122"/>
                <a:cs typeface="Arimo" pitchFamily="34" charset="-120"/>
              </a:rPr>
              <a:t>Automated alerts for critical national infrastructure via InSAR, identifying subtle pavement cracking, structural bridge shifting, or airport runway sinking before failure occurs.</a:t>
            </a:r>
          </a:p>
        </p:txBody>
      </p:sp>
      <p:pic>
        <p:nvPicPr>
          <p:cNvPr id="9" name="Image 1" descr="preencoded.png">
            <a:extLst>
              <a:ext uri="{FF2B5EF4-FFF2-40B4-BE49-F238E27FC236}">
                <a16:creationId xmlns:a16="http://schemas.microsoft.com/office/drawing/2014/main" id="{65845C87-4ED4-B3E4-ABC7-D474475E5BB7}"/>
              </a:ext>
            </a:extLst>
          </p:cNvPr>
          <p:cNvPicPr>
            <a:picLocks noChangeAspect="1"/>
          </p:cNvPicPr>
          <p:nvPr/>
        </p:nvPicPr>
        <p:blipFill>
          <a:blip r:embed="rId3"/>
          <a:stretch>
            <a:fillRect/>
          </a:stretch>
        </p:blipFill>
        <p:spPr>
          <a:xfrm>
            <a:off x="4552652" y="1897949"/>
            <a:ext cx="6984107" cy="3928467"/>
          </a:xfrm>
          <a:prstGeom prst="rect">
            <a:avLst/>
          </a:prstGeom>
        </p:spPr>
      </p:pic>
      <p:grpSp>
        <p:nvGrpSpPr>
          <p:cNvPr id="14" name="Group 13">
            <a:extLst>
              <a:ext uri="{FF2B5EF4-FFF2-40B4-BE49-F238E27FC236}">
                <a16:creationId xmlns:a16="http://schemas.microsoft.com/office/drawing/2014/main" id="{4C1F3392-5F51-8DA1-0972-B1960D6FEB61}"/>
              </a:ext>
            </a:extLst>
          </p:cNvPr>
          <p:cNvGrpSpPr/>
          <p:nvPr/>
        </p:nvGrpSpPr>
        <p:grpSpPr>
          <a:xfrm rot="5400000">
            <a:off x="-532097" y="2217951"/>
            <a:ext cx="1191128" cy="240066"/>
            <a:chOff x="4904872" y="4638761"/>
            <a:chExt cx="1191128" cy="240066"/>
          </a:xfrm>
        </p:grpSpPr>
        <p:sp>
          <p:nvSpPr>
            <p:cNvPr id="15" name="Rectangle: Top Corners Rounded 14">
              <a:extLst>
                <a:ext uri="{FF2B5EF4-FFF2-40B4-BE49-F238E27FC236}">
                  <a16:creationId xmlns:a16="http://schemas.microsoft.com/office/drawing/2014/main" id="{2E52E36A-97C7-8C06-C115-891379161284}"/>
                </a:ext>
              </a:extLst>
            </p:cNvPr>
            <p:cNvSpPr/>
            <p:nvPr/>
          </p:nvSpPr>
          <p:spPr>
            <a:xfrm>
              <a:off x="4933950" y="4653578"/>
              <a:ext cx="1162050" cy="177982"/>
            </a:xfrm>
            <a:prstGeom prst="round2SameRect">
              <a:avLst>
                <a:gd name="adj1" fmla="val 27402"/>
                <a:gd name="adj2" fmla="val 0"/>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16" name="مستطيل 1">
              <a:extLst>
                <a:ext uri="{FF2B5EF4-FFF2-40B4-BE49-F238E27FC236}">
                  <a16:creationId xmlns:a16="http://schemas.microsoft.com/office/drawing/2014/main" id="{C86F2421-C148-575C-4468-C450123048BD}"/>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1</a:t>
              </a:r>
              <a:endParaRPr lang="en-US" sz="1000" dirty="0">
                <a:solidFill>
                  <a:schemeClr val="bg1"/>
                </a:solidFill>
                <a:latin typeface="Arimo" panose="020B0604020202020204" charset="0"/>
              </a:endParaRPr>
            </a:p>
          </p:txBody>
        </p:sp>
      </p:grpSp>
      <p:grpSp>
        <p:nvGrpSpPr>
          <p:cNvPr id="17" name="Group 16">
            <a:extLst>
              <a:ext uri="{FF2B5EF4-FFF2-40B4-BE49-F238E27FC236}">
                <a16:creationId xmlns:a16="http://schemas.microsoft.com/office/drawing/2014/main" id="{E981CDF7-DF28-C399-3713-432B83811526}"/>
              </a:ext>
            </a:extLst>
          </p:cNvPr>
          <p:cNvGrpSpPr/>
          <p:nvPr/>
        </p:nvGrpSpPr>
        <p:grpSpPr>
          <a:xfrm rot="5400000">
            <a:off x="-532097" y="3372381"/>
            <a:ext cx="1191128" cy="240066"/>
            <a:chOff x="4904872" y="4638761"/>
            <a:chExt cx="1191128" cy="240066"/>
          </a:xfrm>
        </p:grpSpPr>
        <p:sp>
          <p:nvSpPr>
            <p:cNvPr id="18" name="Rectangle: Top Corners Rounded 17">
              <a:extLst>
                <a:ext uri="{FF2B5EF4-FFF2-40B4-BE49-F238E27FC236}">
                  <a16:creationId xmlns:a16="http://schemas.microsoft.com/office/drawing/2014/main" id="{E0E0D16B-850B-5F42-BC9C-2804D43080BC}"/>
                </a:ext>
              </a:extLst>
            </p:cNvPr>
            <p:cNvSpPr/>
            <p:nvPr/>
          </p:nvSpPr>
          <p:spPr>
            <a:xfrm>
              <a:off x="4933950" y="4653578"/>
              <a:ext cx="1162050" cy="177982"/>
            </a:xfrm>
            <a:prstGeom prst="round2SameRect">
              <a:avLst>
                <a:gd name="adj1" fmla="val 27402"/>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19" name="مستطيل 1">
              <a:extLst>
                <a:ext uri="{FF2B5EF4-FFF2-40B4-BE49-F238E27FC236}">
                  <a16:creationId xmlns:a16="http://schemas.microsoft.com/office/drawing/2014/main" id="{1235436D-B3C0-3155-99D7-8BC4F5F5E12F}"/>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a:t>
              </a:r>
              <a:r>
                <a:rPr lang="ar-SA" sz="1000" dirty="0">
                  <a:solidFill>
                    <a:schemeClr val="bg1"/>
                  </a:solidFill>
                  <a:latin typeface="Arimo" pitchFamily="34" charset="0"/>
                  <a:ea typeface="Arimo" pitchFamily="34" charset="-122"/>
                  <a:cs typeface="Arimo" pitchFamily="34" charset="-120"/>
                </a:rPr>
                <a:t>2</a:t>
              </a:r>
              <a:endParaRPr lang="en-US" sz="1000" dirty="0">
                <a:solidFill>
                  <a:schemeClr val="bg1"/>
                </a:solidFill>
                <a:latin typeface="Arimo" panose="020B0604020202020204" charset="0"/>
              </a:endParaRPr>
            </a:p>
          </p:txBody>
        </p:sp>
      </p:grpSp>
      <p:grpSp>
        <p:nvGrpSpPr>
          <p:cNvPr id="20" name="Group 19">
            <a:extLst>
              <a:ext uri="{FF2B5EF4-FFF2-40B4-BE49-F238E27FC236}">
                <a16:creationId xmlns:a16="http://schemas.microsoft.com/office/drawing/2014/main" id="{B8713A22-39E4-13C3-E25E-99AED1EF76FA}"/>
              </a:ext>
            </a:extLst>
          </p:cNvPr>
          <p:cNvGrpSpPr/>
          <p:nvPr/>
        </p:nvGrpSpPr>
        <p:grpSpPr>
          <a:xfrm rot="5400000">
            <a:off x="-532097" y="4526811"/>
            <a:ext cx="1191128" cy="240066"/>
            <a:chOff x="4904872" y="4638761"/>
            <a:chExt cx="1191128" cy="240066"/>
          </a:xfrm>
        </p:grpSpPr>
        <p:sp>
          <p:nvSpPr>
            <p:cNvPr id="21" name="Rectangle: Top Corners Rounded 20">
              <a:extLst>
                <a:ext uri="{FF2B5EF4-FFF2-40B4-BE49-F238E27FC236}">
                  <a16:creationId xmlns:a16="http://schemas.microsoft.com/office/drawing/2014/main" id="{712EB9A4-3CDE-0CFF-AA09-A48061E9CD62}"/>
                </a:ext>
              </a:extLst>
            </p:cNvPr>
            <p:cNvSpPr/>
            <p:nvPr/>
          </p:nvSpPr>
          <p:spPr>
            <a:xfrm>
              <a:off x="4933950" y="4653578"/>
              <a:ext cx="1162050" cy="177982"/>
            </a:xfrm>
            <a:prstGeom prst="round2SameRect">
              <a:avLst>
                <a:gd name="adj1" fmla="val 27402"/>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22" name="مستطيل 1">
              <a:extLst>
                <a:ext uri="{FF2B5EF4-FFF2-40B4-BE49-F238E27FC236}">
                  <a16:creationId xmlns:a16="http://schemas.microsoft.com/office/drawing/2014/main" id="{66251911-BBA6-66D9-9161-F0D88AD845A1}"/>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a:t>
              </a:r>
              <a:r>
                <a:rPr lang="ar-SA" sz="1000" dirty="0">
                  <a:solidFill>
                    <a:schemeClr val="bg1"/>
                  </a:solidFill>
                  <a:latin typeface="Arimo" pitchFamily="34" charset="0"/>
                  <a:ea typeface="Arimo" pitchFamily="34" charset="-122"/>
                  <a:cs typeface="Arimo" pitchFamily="34" charset="-120"/>
                </a:rPr>
                <a:t>3</a:t>
              </a:r>
              <a:endParaRPr lang="en-US" sz="1000" dirty="0">
                <a:solidFill>
                  <a:schemeClr val="bg1"/>
                </a:solidFill>
                <a:latin typeface="Arimo" panose="020B0604020202020204" charset="0"/>
              </a:endParaRPr>
            </a:p>
          </p:txBody>
        </p:sp>
      </p:grpSp>
      <p:pic>
        <p:nvPicPr>
          <p:cNvPr id="25" name="Picture 24">
            <a:extLst>
              <a:ext uri="{FF2B5EF4-FFF2-40B4-BE49-F238E27FC236}">
                <a16:creationId xmlns:a16="http://schemas.microsoft.com/office/drawing/2014/main" id="{3EF2DBCA-458E-104C-10FF-7ADB2C174688}"/>
              </a:ext>
            </a:extLst>
          </p:cNvPr>
          <p:cNvPicPr>
            <a:picLocks noChangeAspect="1"/>
          </p:cNvPicPr>
          <p:nvPr/>
        </p:nvPicPr>
        <p:blipFill>
          <a:blip r:embed="rId4"/>
          <a:srcRect r="62439"/>
          <a:stretch>
            <a:fillRect/>
          </a:stretch>
        </p:blipFill>
        <p:spPr>
          <a:xfrm>
            <a:off x="10664373" y="748454"/>
            <a:ext cx="718789" cy="861531"/>
          </a:xfrm>
          <a:prstGeom prst="rect">
            <a:avLst/>
          </a:prstGeom>
        </p:spPr>
      </p:pic>
      <p:sp>
        <p:nvSpPr>
          <p:cNvPr id="31" name="Shape 0">
            <a:extLst>
              <a:ext uri="{FF2B5EF4-FFF2-40B4-BE49-F238E27FC236}">
                <a16:creationId xmlns:a16="http://schemas.microsoft.com/office/drawing/2014/main" id="{4CDF6C63-C07E-1FC5-4E99-07AA1BF438B1}"/>
              </a:ext>
            </a:extLst>
          </p:cNvPr>
          <p:cNvSpPr/>
          <p:nvPr/>
        </p:nvSpPr>
        <p:spPr>
          <a:xfrm>
            <a:off x="603617" y="520106"/>
            <a:ext cx="4254203" cy="269180"/>
          </a:xfrm>
          <a:prstGeom prst="roundRect">
            <a:avLst>
              <a:gd name="adj" fmla="val 22120"/>
            </a:avLst>
          </a:prstGeom>
          <a:noFill/>
          <a:ln w="4763">
            <a:solidFill>
              <a:schemeClr val="accent1"/>
            </a:solidFill>
            <a:prstDash val="solid"/>
          </a:ln>
        </p:spPr>
        <p:txBody>
          <a:bodyPr/>
          <a:lstStyle/>
          <a:p>
            <a:pPr defTabSz="1219170"/>
            <a:endParaRPr lang="en-GB" sz="2400" dirty="0">
              <a:solidFill>
                <a:prstClr val="black"/>
              </a:solidFill>
              <a:latin typeface="Arimo" panose="020B0604020202020204" charset="0"/>
            </a:endParaRPr>
          </a:p>
        </p:txBody>
      </p:sp>
      <p:sp>
        <p:nvSpPr>
          <p:cNvPr id="32" name="Text 1">
            <a:extLst>
              <a:ext uri="{FF2B5EF4-FFF2-40B4-BE49-F238E27FC236}">
                <a16:creationId xmlns:a16="http://schemas.microsoft.com/office/drawing/2014/main" id="{FA4BCBB2-BD21-D53E-4BCE-9FCBA3DE2ADE}"/>
              </a:ext>
            </a:extLst>
          </p:cNvPr>
          <p:cNvSpPr/>
          <p:nvPr/>
        </p:nvSpPr>
        <p:spPr>
          <a:xfrm>
            <a:off x="709880" y="561613"/>
            <a:ext cx="4651276" cy="163016"/>
          </a:xfrm>
          <a:prstGeom prst="rect">
            <a:avLst/>
          </a:prstGeom>
          <a:noFill/>
          <a:ln/>
        </p:spPr>
        <p:txBody>
          <a:bodyPr wrap="none" lIns="0" tIns="0" rIns="0" bIns="0" rtlCol="0" anchor="t"/>
          <a:lstStyle/>
          <a:p>
            <a:pPr defTabSz="1219170">
              <a:lnSpc>
                <a:spcPct val="96000"/>
              </a:lnSpc>
            </a:pPr>
            <a:r>
              <a:rPr lang="fr-FR" sz="1400" dirty="0">
                <a:solidFill>
                  <a:schemeClr val="accent1"/>
                </a:solidFill>
                <a:latin typeface="Arimo" pitchFamily="34" charset="0"/>
                <a:ea typeface="Arimo" pitchFamily="34" charset="-122"/>
                <a:cs typeface="Arimo" pitchFamily="34" charset="-120"/>
              </a:rPr>
              <a:t>2. </a:t>
            </a:r>
            <a:r>
              <a:rPr lang="fr-FR" sz="1400" dirty="0" err="1">
                <a:solidFill>
                  <a:schemeClr val="accent1"/>
                </a:solidFill>
                <a:latin typeface="Arimo" pitchFamily="34" charset="0"/>
                <a:ea typeface="Arimo" pitchFamily="34" charset="-122"/>
                <a:cs typeface="Arimo" pitchFamily="34" charset="-120"/>
              </a:rPr>
              <a:t>Core</a:t>
            </a:r>
            <a:r>
              <a:rPr lang="fr-FR" sz="1400" dirty="0">
                <a:solidFill>
                  <a:schemeClr val="accent1"/>
                </a:solidFill>
                <a:latin typeface="Arimo" pitchFamily="34" charset="0"/>
                <a:ea typeface="Arimo" pitchFamily="34" charset="-122"/>
                <a:cs typeface="Arimo" pitchFamily="34" charset="-120"/>
              </a:rPr>
              <a:t> Application </a:t>
            </a:r>
            <a:r>
              <a:rPr lang="fr-FR" sz="1400" dirty="0" err="1">
                <a:solidFill>
                  <a:schemeClr val="accent1"/>
                </a:solidFill>
                <a:latin typeface="Arimo" pitchFamily="34" charset="0"/>
                <a:ea typeface="Arimo" pitchFamily="34" charset="-122"/>
                <a:cs typeface="Arimo" pitchFamily="34" charset="-120"/>
              </a:rPr>
              <a:t>Domains</a:t>
            </a:r>
            <a:r>
              <a:rPr lang="fr-FR" sz="1400" dirty="0">
                <a:solidFill>
                  <a:schemeClr val="accent1"/>
                </a:solidFill>
                <a:latin typeface="Arimo" pitchFamily="34" charset="0"/>
                <a:ea typeface="Arimo" pitchFamily="34" charset="-122"/>
                <a:cs typeface="Arimo" pitchFamily="34" charset="-120"/>
              </a:rPr>
              <a:t> &amp; Product Suites</a:t>
            </a:r>
          </a:p>
        </p:txBody>
      </p:sp>
    </p:spTree>
    <p:extLst>
      <p:ext uri="{BB962C8B-B14F-4D97-AF65-F5344CB8AC3E}">
        <p14:creationId xmlns:p14="http://schemas.microsoft.com/office/powerpoint/2010/main" val="32308073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0" descr="preencoded.png"/>
          <p:cNvPicPr>
            <a:picLocks noChangeAspect="1"/>
          </p:cNvPicPr>
          <p:nvPr/>
        </p:nvPicPr>
        <p:blipFill>
          <a:blip r:embed="rId3"/>
          <a:stretch>
            <a:fillRect/>
          </a:stretch>
        </p:blipFill>
        <p:spPr>
          <a:xfrm>
            <a:off x="661492" y="2000253"/>
            <a:ext cx="6984107" cy="3928467"/>
          </a:xfrm>
          <a:prstGeom prst="rect">
            <a:avLst/>
          </a:prstGeom>
        </p:spPr>
      </p:pic>
      <p:sp>
        <p:nvSpPr>
          <p:cNvPr id="4" name="Text 1"/>
          <p:cNvSpPr/>
          <p:nvPr/>
        </p:nvSpPr>
        <p:spPr>
          <a:xfrm>
            <a:off x="533245" y="906624"/>
            <a:ext cx="10490522" cy="599731"/>
          </a:xfrm>
          <a:prstGeom prst="rect">
            <a:avLst/>
          </a:prstGeom>
          <a:noFill/>
          <a:ln/>
        </p:spPr>
        <p:txBody>
          <a:bodyPr wrap="square" lIns="0" tIns="0" rIns="0" bIns="0" rtlCol="0" anchor="t">
            <a:noAutofit/>
          </a:bodyPr>
          <a:lstStyle/>
          <a:p>
            <a:pPr defTabSz="1219170">
              <a:lnSpc>
                <a:spcPct val="104000"/>
              </a:lnSpc>
            </a:pPr>
            <a:r>
              <a:rPr lang="en-US" sz="3200" dirty="0">
                <a:solidFill>
                  <a:schemeClr val="accent1"/>
                </a:solidFill>
                <a:latin typeface="Outfit ExtraBold" pitchFamily="34" charset="0"/>
              </a:rPr>
              <a:t>C. Environmental Monitoring &amp; Climate Sustainability</a:t>
            </a:r>
          </a:p>
        </p:txBody>
      </p:sp>
      <p:sp>
        <p:nvSpPr>
          <p:cNvPr id="5" name="Text 2"/>
          <p:cNvSpPr/>
          <p:nvPr/>
        </p:nvSpPr>
        <p:spPr>
          <a:xfrm>
            <a:off x="7882533" y="2097907"/>
            <a:ext cx="3654227" cy="1167011"/>
          </a:xfrm>
          <a:prstGeom prst="rect">
            <a:avLst/>
          </a:prstGeom>
          <a:noFill/>
          <a:ln/>
        </p:spPr>
        <p:txBody>
          <a:bodyPr wrap="square" lIns="0" tIns="0" rIns="0" bIns="0" rtlCol="0" anchor="t">
            <a:noAutofit/>
          </a:bodyPr>
          <a:lstStyle/>
          <a:p>
            <a:pPr marL="149010" indent="-149010" defTabSz="1219170">
              <a:lnSpc>
                <a:spcPts val="1600"/>
              </a:lnSpc>
              <a:spcAft>
                <a:spcPts val="1200"/>
              </a:spcAft>
              <a:buSzPct val="100000"/>
              <a:buFontTx/>
              <a:buChar char="•"/>
            </a:pPr>
            <a:r>
              <a:rPr lang="en-US" sz="1200" b="1" dirty="0">
                <a:solidFill>
                  <a:srgbClr val="2A2742"/>
                </a:solidFill>
                <a:latin typeface="Arimo Bold" pitchFamily="34" charset="0"/>
                <a:ea typeface="Arimo Bold" pitchFamily="34" charset="-122"/>
                <a:cs typeface="Arimo Bold" pitchFamily="34" charset="-120"/>
              </a:rPr>
              <a:t>The Saudi Green Initiative Engine — </a:t>
            </a:r>
            <a:r>
              <a:rPr lang="en-US" sz="1200" dirty="0">
                <a:solidFill>
                  <a:srgbClr val="2A2742"/>
                </a:solidFill>
                <a:latin typeface="Arimo" pitchFamily="34" charset="0"/>
                <a:ea typeface="Arimo" pitchFamily="34" charset="-122"/>
                <a:cs typeface="Arimo" pitchFamily="34" charset="-120"/>
              </a:rPr>
              <a:t>Serving as the definitive auditing node for the "Plant 10Bn Trees by 2040" mission by utilizing hyperspectral data to verify precise plant counts, evaluate crop health parameters, and measure localized carbon sequestration </a:t>
            </a:r>
            <a:r>
              <a:rPr lang="en-US" sz="1200" b="1" dirty="0">
                <a:solidFill>
                  <a:srgbClr val="2A2742"/>
                </a:solidFill>
                <a:latin typeface="Arimo Bold" pitchFamily="34" charset="0"/>
                <a:ea typeface="Arimo Bold" pitchFamily="34" charset="-122"/>
                <a:cs typeface="Arimo Bold" pitchFamily="34" charset="-120"/>
              </a:rPr>
              <a:t>densities.</a:t>
            </a:r>
          </a:p>
          <a:p>
            <a:pPr marL="149010" indent="-149010" defTabSz="1219170">
              <a:lnSpc>
                <a:spcPts val="1600"/>
              </a:lnSpc>
              <a:spcAft>
                <a:spcPts val="1200"/>
              </a:spcAft>
              <a:buSzPct val="100000"/>
              <a:buFontTx/>
              <a:buChar char="•"/>
            </a:pPr>
            <a:r>
              <a:rPr lang="en-US" sz="1200" b="1" dirty="0">
                <a:solidFill>
                  <a:srgbClr val="2A2742"/>
                </a:solidFill>
                <a:latin typeface="Arimo Bold" pitchFamily="34" charset="0"/>
                <a:ea typeface="Arimo Bold" pitchFamily="34" charset="-122"/>
                <a:cs typeface="Arimo Bold" pitchFamily="34" charset="-120"/>
              </a:rPr>
              <a:t>Early Warning Disaster Infrastructure — </a:t>
            </a:r>
            <a:r>
              <a:rPr lang="en-US" sz="1200" dirty="0">
                <a:solidFill>
                  <a:srgbClr val="2A2742"/>
                </a:solidFill>
                <a:latin typeface="Arimo" pitchFamily="34" charset="0"/>
                <a:ea typeface="Arimo" pitchFamily="34" charset="-122"/>
                <a:cs typeface="Arimo" pitchFamily="34" charset="-120"/>
              </a:rPr>
              <a:t>Deploying proactive predictive models to mitigate risks from flash flooding, dynamic sandstorm propagation, and active wildfire spread, feeding directly into local early warning systems.</a:t>
            </a:r>
          </a:p>
          <a:p>
            <a:pPr marL="149010" indent="-149010" defTabSz="1219170">
              <a:lnSpc>
                <a:spcPts val="1600"/>
              </a:lnSpc>
              <a:spcAft>
                <a:spcPts val="1200"/>
              </a:spcAft>
              <a:buSzPct val="100000"/>
              <a:buFontTx/>
              <a:buChar char="•"/>
            </a:pPr>
            <a:r>
              <a:rPr lang="en-US" sz="1200" b="1" dirty="0">
                <a:solidFill>
                  <a:srgbClr val="2A2742"/>
                </a:solidFill>
                <a:latin typeface="Arimo Bold" pitchFamily="34" charset="0"/>
                <a:ea typeface="Arimo Bold" pitchFamily="34" charset="-122"/>
                <a:cs typeface="Arimo Bold" pitchFamily="34" charset="-120"/>
              </a:rPr>
              <a:t>Aquifer &amp; Marine Ecosystem Auditing — </a:t>
            </a:r>
            <a:r>
              <a:rPr lang="en-US" sz="1200" dirty="0">
                <a:solidFill>
                  <a:srgbClr val="2A2742"/>
                </a:solidFill>
                <a:latin typeface="Arimo" pitchFamily="34" charset="0"/>
                <a:ea typeface="Arimo" pitchFamily="34" charset="-122"/>
                <a:cs typeface="Arimo" pitchFamily="34" charset="-120"/>
              </a:rPr>
              <a:t>Monitoring surface deformation variables to evaluate groundwater extraction impacts and sustainable aquifer capacity, alongside tracking coastal oil spills and coral reef health.</a:t>
            </a:r>
          </a:p>
        </p:txBody>
      </p:sp>
      <p:grpSp>
        <p:nvGrpSpPr>
          <p:cNvPr id="12" name="Group 11">
            <a:extLst>
              <a:ext uri="{FF2B5EF4-FFF2-40B4-BE49-F238E27FC236}">
                <a16:creationId xmlns:a16="http://schemas.microsoft.com/office/drawing/2014/main" id="{79B4917C-5F8B-255F-D0F5-9B364453C3F7}"/>
              </a:ext>
            </a:extLst>
          </p:cNvPr>
          <p:cNvGrpSpPr/>
          <p:nvPr/>
        </p:nvGrpSpPr>
        <p:grpSpPr>
          <a:xfrm rot="5400000">
            <a:off x="-532097" y="2217951"/>
            <a:ext cx="1191128" cy="240066"/>
            <a:chOff x="4904872" y="4638761"/>
            <a:chExt cx="1191128" cy="240066"/>
          </a:xfrm>
        </p:grpSpPr>
        <p:sp>
          <p:nvSpPr>
            <p:cNvPr id="13" name="Rectangle: Top Corners Rounded 12">
              <a:extLst>
                <a:ext uri="{FF2B5EF4-FFF2-40B4-BE49-F238E27FC236}">
                  <a16:creationId xmlns:a16="http://schemas.microsoft.com/office/drawing/2014/main" id="{B45FA155-5F09-C0F4-B288-C072665E8042}"/>
                </a:ext>
              </a:extLst>
            </p:cNvPr>
            <p:cNvSpPr/>
            <p:nvPr/>
          </p:nvSpPr>
          <p:spPr>
            <a:xfrm>
              <a:off x="4933950" y="4653578"/>
              <a:ext cx="1162050" cy="177982"/>
            </a:xfrm>
            <a:prstGeom prst="round2SameRect">
              <a:avLst>
                <a:gd name="adj1" fmla="val 27402"/>
                <a:gd name="adj2" fmla="val 0"/>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14" name="مستطيل 1">
              <a:extLst>
                <a:ext uri="{FF2B5EF4-FFF2-40B4-BE49-F238E27FC236}">
                  <a16:creationId xmlns:a16="http://schemas.microsoft.com/office/drawing/2014/main" id="{75CB3DBC-5B80-ECAC-1AFB-C780E6BA0B1B}"/>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1</a:t>
              </a:r>
              <a:endParaRPr lang="en-US" sz="1000" dirty="0">
                <a:solidFill>
                  <a:schemeClr val="bg1"/>
                </a:solidFill>
                <a:latin typeface="Arimo" panose="020B0604020202020204" charset="0"/>
              </a:endParaRPr>
            </a:p>
          </p:txBody>
        </p:sp>
      </p:grpSp>
      <p:grpSp>
        <p:nvGrpSpPr>
          <p:cNvPr id="15" name="Group 14">
            <a:extLst>
              <a:ext uri="{FF2B5EF4-FFF2-40B4-BE49-F238E27FC236}">
                <a16:creationId xmlns:a16="http://schemas.microsoft.com/office/drawing/2014/main" id="{99828B6F-DE74-469E-7594-DD153320271F}"/>
              </a:ext>
            </a:extLst>
          </p:cNvPr>
          <p:cNvGrpSpPr/>
          <p:nvPr/>
        </p:nvGrpSpPr>
        <p:grpSpPr>
          <a:xfrm rot="5400000">
            <a:off x="-532097" y="3372381"/>
            <a:ext cx="1191128" cy="240066"/>
            <a:chOff x="4904872" y="4638761"/>
            <a:chExt cx="1191128" cy="240066"/>
          </a:xfrm>
        </p:grpSpPr>
        <p:sp>
          <p:nvSpPr>
            <p:cNvPr id="16" name="Rectangle: Top Corners Rounded 15">
              <a:extLst>
                <a:ext uri="{FF2B5EF4-FFF2-40B4-BE49-F238E27FC236}">
                  <a16:creationId xmlns:a16="http://schemas.microsoft.com/office/drawing/2014/main" id="{A9C8BD9E-D42C-B863-3F93-0AA2C9BAF7BA}"/>
                </a:ext>
              </a:extLst>
            </p:cNvPr>
            <p:cNvSpPr/>
            <p:nvPr/>
          </p:nvSpPr>
          <p:spPr>
            <a:xfrm>
              <a:off x="4933950" y="4653578"/>
              <a:ext cx="1162050" cy="177982"/>
            </a:xfrm>
            <a:prstGeom prst="round2SameRect">
              <a:avLst>
                <a:gd name="adj1" fmla="val 27402"/>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17" name="مستطيل 1">
              <a:extLst>
                <a:ext uri="{FF2B5EF4-FFF2-40B4-BE49-F238E27FC236}">
                  <a16:creationId xmlns:a16="http://schemas.microsoft.com/office/drawing/2014/main" id="{867DA2F2-50EE-E3C8-0A62-7BEA4E325A7D}"/>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a:t>
              </a:r>
              <a:r>
                <a:rPr lang="ar-SA" sz="1000" dirty="0">
                  <a:solidFill>
                    <a:schemeClr val="bg1"/>
                  </a:solidFill>
                  <a:latin typeface="Arimo" pitchFamily="34" charset="0"/>
                  <a:ea typeface="Arimo" pitchFamily="34" charset="-122"/>
                  <a:cs typeface="Arimo" pitchFamily="34" charset="-120"/>
                </a:rPr>
                <a:t>2</a:t>
              </a:r>
              <a:endParaRPr lang="en-US" sz="1000" dirty="0">
                <a:solidFill>
                  <a:schemeClr val="bg1"/>
                </a:solidFill>
                <a:latin typeface="Arimo" panose="020B0604020202020204" charset="0"/>
              </a:endParaRPr>
            </a:p>
          </p:txBody>
        </p:sp>
      </p:grpSp>
      <p:grpSp>
        <p:nvGrpSpPr>
          <p:cNvPr id="18" name="Group 17">
            <a:extLst>
              <a:ext uri="{FF2B5EF4-FFF2-40B4-BE49-F238E27FC236}">
                <a16:creationId xmlns:a16="http://schemas.microsoft.com/office/drawing/2014/main" id="{8FF51A34-B09A-D540-DEDF-ADB53874CCD4}"/>
              </a:ext>
            </a:extLst>
          </p:cNvPr>
          <p:cNvGrpSpPr/>
          <p:nvPr/>
        </p:nvGrpSpPr>
        <p:grpSpPr>
          <a:xfrm rot="5400000">
            <a:off x="-532097" y="4526811"/>
            <a:ext cx="1191128" cy="240066"/>
            <a:chOff x="4904872" y="4638761"/>
            <a:chExt cx="1191128" cy="240066"/>
          </a:xfrm>
        </p:grpSpPr>
        <p:sp>
          <p:nvSpPr>
            <p:cNvPr id="19" name="Rectangle: Top Corners Rounded 18">
              <a:extLst>
                <a:ext uri="{FF2B5EF4-FFF2-40B4-BE49-F238E27FC236}">
                  <a16:creationId xmlns:a16="http://schemas.microsoft.com/office/drawing/2014/main" id="{01354573-9020-54D8-AF22-A7FEB3BDEB66}"/>
                </a:ext>
              </a:extLst>
            </p:cNvPr>
            <p:cNvSpPr/>
            <p:nvPr/>
          </p:nvSpPr>
          <p:spPr>
            <a:xfrm>
              <a:off x="4933950" y="4653578"/>
              <a:ext cx="1162050" cy="177982"/>
            </a:xfrm>
            <a:prstGeom prst="round2SameRect">
              <a:avLst>
                <a:gd name="adj1" fmla="val 27402"/>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20" name="مستطيل 1">
              <a:extLst>
                <a:ext uri="{FF2B5EF4-FFF2-40B4-BE49-F238E27FC236}">
                  <a16:creationId xmlns:a16="http://schemas.microsoft.com/office/drawing/2014/main" id="{93F14C4F-7A5B-62EC-4039-7C83EDDA29DF}"/>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a:t>
              </a:r>
              <a:r>
                <a:rPr lang="ar-SA" sz="1000" dirty="0">
                  <a:solidFill>
                    <a:schemeClr val="bg1"/>
                  </a:solidFill>
                  <a:latin typeface="Arimo" pitchFamily="34" charset="0"/>
                  <a:ea typeface="Arimo" pitchFamily="34" charset="-122"/>
                  <a:cs typeface="Arimo" pitchFamily="34" charset="-120"/>
                </a:rPr>
                <a:t>3</a:t>
              </a:r>
              <a:endParaRPr lang="en-US" sz="1000" dirty="0">
                <a:solidFill>
                  <a:schemeClr val="bg1"/>
                </a:solidFill>
                <a:latin typeface="Arimo" panose="020B0604020202020204" charset="0"/>
              </a:endParaRPr>
            </a:p>
          </p:txBody>
        </p:sp>
      </p:grpSp>
      <p:pic>
        <p:nvPicPr>
          <p:cNvPr id="25" name="Picture 24">
            <a:extLst>
              <a:ext uri="{FF2B5EF4-FFF2-40B4-BE49-F238E27FC236}">
                <a16:creationId xmlns:a16="http://schemas.microsoft.com/office/drawing/2014/main" id="{BBFB428B-75CA-BBAC-249A-0297A2CD45A1}"/>
              </a:ext>
            </a:extLst>
          </p:cNvPr>
          <p:cNvPicPr>
            <a:picLocks noChangeAspect="1"/>
          </p:cNvPicPr>
          <p:nvPr/>
        </p:nvPicPr>
        <p:blipFill>
          <a:blip r:embed="rId4"/>
          <a:srcRect r="62439"/>
          <a:stretch>
            <a:fillRect/>
          </a:stretch>
        </p:blipFill>
        <p:spPr>
          <a:xfrm>
            <a:off x="10664373" y="794754"/>
            <a:ext cx="718789" cy="861531"/>
          </a:xfrm>
          <a:prstGeom prst="rect">
            <a:avLst/>
          </a:prstGeom>
        </p:spPr>
      </p:pic>
      <p:sp>
        <p:nvSpPr>
          <p:cNvPr id="28" name="Shape 0">
            <a:extLst>
              <a:ext uri="{FF2B5EF4-FFF2-40B4-BE49-F238E27FC236}">
                <a16:creationId xmlns:a16="http://schemas.microsoft.com/office/drawing/2014/main" id="{403E8DE6-B6EF-50F7-C284-73048AB00095}"/>
              </a:ext>
            </a:extLst>
          </p:cNvPr>
          <p:cNvSpPr/>
          <p:nvPr/>
        </p:nvSpPr>
        <p:spPr>
          <a:xfrm>
            <a:off x="603617" y="520106"/>
            <a:ext cx="4254203" cy="269180"/>
          </a:xfrm>
          <a:prstGeom prst="roundRect">
            <a:avLst>
              <a:gd name="adj" fmla="val 22120"/>
            </a:avLst>
          </a:prstGeom>
          <a:noFill/>
          <a:ln w="4763">
            <a:solidFill>
              <a:schemeClr val="accent1"/>
            </a:solidFill>
            <a:prstDash val="solid"/>
          </a:ln>
        </p:spPr>
        <p:txBody>
          <a:bodyPr/>
          <a:lstStyle/>
          <a:p>
            <a:pPr defTabSz="1219170"/>
            <a:endParaRPr lang="en-GB" sz="2400" dirty="0">
              <a:solidFill>
                <a:prstClr val="black"/>
              </a:solidFill>
              <a:latin typeface="Arimo" panose="020B0604020202020204" charset="0"/>
            </a:endParaRPr>
          </a:p>
        </p:txBody>
      </p:sp>
      <p:sp>
        <p:nvSpPr>
          <p:cNvPr id="29" name="Text 1">
            <a:extLst>
              <a:ext uri="{FF2B5EF4-FFF2-40B4-BE49-F238E27FC236}">
                <a16:creationId xmlns:a16="http://schemas.microsoft.com/office/drawing/2014/main" id="{A94F6776-F5C7-5A81-E0C6-6A562CD83FE3}"/>
              </a:ext>
            </a:extLst>
          </p:cNvPr>
          <p:cNvSpPr/>
          <p:nvPr/>
        </p:nvSpPr>
        <p:spPr>
          <a:xfrm>
            <a:off x="709880" y="561613"/>
            <a:ext cx="4651276" cy="163016"/>
          </a:xfrm>
          <a:prstGeom prst="rect">
            <a:avLst/>
          </a:prstGeom>
          <a:noFill/>
          <a:ln/>
        </p:spPr>
        <p:txBody>
          <a:bodyPr wrap="none" lIns="0" tIns="0" rIns="0" bIns="0" rtlCol="0" anchor="t"/>
          <a:lstStyle/>
          <a:p>
            <a:pPr defTabSz="1219170">
              <a:lnSpc>
                <a:spcPct val="96000"/>
              </a:lnSpc>
            </a:pPr>
            <a:r>
              <a:rPr lang="fr-FR" sz="1400" dirty="0">
                <a:solidFill>
                  <a:schemeClr val="accent1"/>
                </a:solidFill>
                <a:latin typeface="Arimo" pitchFamily="34" charset="0"/>
                <a:ea typeface="Arimo" pitchFamily="34" charset="-122"/>
                <a:cs typeface="Arimo" pitchFamily="34" charset="-120"/>
              </a:rPr>
              <a:t>2. </a:t>
            </a:r>
            <a:r>
              <a:rPr lang="fr-FR" sz="1400" dirty="0" err="1">
                <a:solidFill>
                  <a:schemeClr val="accent1"/>
                </a:solidFill>
                <a:latin typeface="Arimo" pitchFamily="34" charset="0"/>
                <a:ea typeface="Arimo" pitchFamily="34" charset="-122"/>
                <a:cs typeface="Arimo" pitchFamily="34" charset="-120"/>
              </a:rPr>
              <a:t>Core</a:t>
            </a:r>
            <a:r>
              <a:rPr lang="fr-FR" sz="1400" dirty="0">
                <a:solidFill>
                  <a:schemeClr val="accent1"/>
                </a:solidFill>
                <a:latin typeface="Arimo" pitchFamily="34" charset="0"/>
                <a:ea typeface="Arimo" pitchFamily="34" charset="-122"/>
                <a:cs typeface="Arimo" pitchFamily="34" charset="-120"/>
              </a:rPr>
              <a:t> Application </a:t>
            </a:r>
            <a:r>
              <a:rPr lang="fr-FR" sz="1400" dirty="0" err="1">
                <a:solidFill>
                  <a:schemeClr val="accent1"/>
                </a:solidFill>
                <a:latin typeface="Arimo" pitchFamily="34" charset="0"/>
                <a:ea typeface="Arimo" pitchFamily="34" charset="-122"/>
                <a:cs typeface="Arimo" pitchFamily="34" charset="-120"/>
              </a:rPr>
              <a:t>Domains</a:t>
            </a:r>
            <a:r>
              <a:rPr lang="fr-FR" sz="1400" dirty="0">
                <a:solidFill>
                  <a:schemeClr val="accent1"/>
                </a:solidFill>
                <a:latin typeface="Arimo" pitchFamily="34" charset="0"/>
                <a:ea typeface="Arimo" pitchFamily="34" charset="-122"/>
                <a:cs typeface="Arimo" pitchFamily="34" charset="-120"/>
              </a:rPr>
              <a:t> &amp; Product Suites</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530E7-3E5F-734F-7CEC-6F3370F8B342}"/>
            </a:ext>
          </a:extLst>
        </p:cNvPr>
        <p:cNvGrpSpPr/>
        <p:nvPr/>
      </p:nvGrpSpPr>
      <p:grpSpPr>
        <a:xfrm>
          <a:off x="0" y="0"/>
          <a:ext cx="0" cy="0"/>
          <a:chOff x="0" y="0"/>
          <a:chExt cx="0" cy="0"/>
        </a:xfrm>
      </p:grpSpPr>
      <p:sp>
        <p:nvSpPr>
          <p:cNvPr id="6" name="Text 3">
            <a:extLst>
              <a:ext uri="{FF2B5EF4-FFF2-40B4-BE49-F238E27FC236}">
                <a16:creationId xmlns:a16="http://schemas.microsoft.com/office/drawing/2014/main" id="{722D96B9-9628-90BA-834D-5E92431E08AA}"/>
              </a:ext>
            </a:extLst>
          </p:cNvPr>
          <p:cNvSpPr/>
          <p:nvPr/>
        </p:nvSpPr>
        <p:spPr>
          <a:xfrm>
            <a:off x="661493" y="2229807"/>
            <a:ext cx="3654227" cy="147637"/>
          </a:xfrm>
          <a:prstGeom prst="rect">
            <a:avLst/>
          </a:prstGeom>
          <a:noFill/>
          <a:ln/>
        </p:spPr>
        <p:txBody>
          <a:bodyPr wrap="square" lIns="0" tIns="0" rIns="0" bIns="0" rtlCol="0" anchor="t">
            <a:noAutofit/>
          </a:bodyPr>
          <a:lstStyle/>
          <a:p>
            <a:pPr defTabSz="1219170">
              <a:lnSpc>
                <a:spcPct val="104000"/>
              </a:lnSpc>
            </a:pPr>
            <a:endParaRPr lang="en-US" sz="2400" dirty="0">
              <a:solidFill>
                <a:schemeClr val="tx1">
                  <a:lumMod val="50000"/>
                  <a:lumOff val="50000"/>
                </a:schemeClr>
              </a:solidFill>
              <a:latin typeface="Outfit ExtraBold" pitchFamily="34" charset="0"/>
            </a:endParaRPr>
          </a:p>
        </p:txBody>
      </p:sp>
      <p:sp>
        <p:nvSpPr>
          <p:cNvPr id="7" name="Text 4">
            <a:extLst>
              <a:ext uri="{FF2B5EF4-FFF2-40B4-BE49-F238E27FC236}">
                <a16:creationId xmlns:a16="http://schemas.microsoft.com/office/drawing/2014/main" id="{C38133B5-9332-36F2-F06C-6F66A9408CD9}"/>
              </a:ext>
            </a:extLst>
          </p:cNvPr>
          <p:cNvSpPr/>
          <p:nvPr/>
        </p:nvSpPr>
        <p:spPr>
          <a:xfrm>
            <a:off x="661492" y="1985823"/>
            <a:ext cx="3654227" cy="696912"/>
          </a:xfrm>
          <a:prstGeom prst="rect">
            <a:avLst/>
          </a:prstGeom>
          <a:noFill/>
          <a:ln/>
        </p:spPr>
        <p:txBody>
          <a:bodyPr wrap="square" lIns="0" tIns="0" rIns="0" bIns="0" rtlCol="0" anchor="t">
            <a:noAutofit/>
          </a:bodyPr>
          <a:lstStyle/>
          <a:p>
            <a:pPr marL="149010" indent="-149010" defTabSz="1219170">
              <a:lnSpc>
                <a:spcPct val="150000"/>
              </a:lnSpc>
              <a:spcAft>
                <a:spcPts val="1200"/>
              </a:spcAft>
              <a:buSzPct val="100000"/>
              <a:buFontTx/>
              <a:buChar char="•"/>
            </a:pPr>
            <a:r>
              <a:rPr lang="en-US" sz="1200" b="1" dirty="0">
                <a:solidFill>
                  <a:srgbClr val="2A2742"/>
                </a:solidFill>
                <a:latin typeface="Arimo Bold" pitchFamily="34" charset="0"/>
                <a:ea typeface="Arimo Bold" pitchFamily="34" charset="-122"/>
                <a:cs typeface="Arimo Bold" pitchFamily="34" charset="-120"/>
              </a:rPr>
              <a:t>Pipeline Integrity Monitoring </a:t>
            </a:r>
            <a:r>
              <a:rPr lang="en-US" sz="1200" dirty="0">
                <a:solidFill>
                  <a:srgbClr val="2A2742"/>
                </a:solidFill>
                <a:latin typeface="Arimo" pitchFamily="34" charset="0"/>
                <a:ea typeface="Arimo" pitchFamily="34" charset="-122"/>
                <a:cs typeface="Arimo" pitchFamily="34" charset="-120"/>
              </a:rPr>
              <a:t>— Drone and micro-satellite sensor loops scanning vast oil and gas transport segments to catch un-mapped leakages, structural ground shifts, or vegetation encroachment risks.</a:t>
            </a:r>
          </a:p>
          <a:p>
            <a:pPr marL="149010" indent="-149010" defTabSz="1219170">
              <a:lnSpc>
                <a:spcPct val="150000"/>
              </a:lnSpc>
              <a:spcAft>
                <a:spcPts val="1200"/>
              </a:spcAft>
              <a:buSzPct val="100000"/>
              <a:buFontTx/>
              <a:buChar char="•"/>
            </a:pPr>
            <a:r>
              <a:rPr lang="en-US" sz="1200" b="1" dirty="0">
                <a:solidFill>
                  <a:srgbClr val="2A2742"/>
                </a:solidFill>
                <a:latin typeface="Arimo Bold" pitchFamily="34" charset="0"/>
                <a:ea typeface="Arimo Bold" pitchFamily="34" charset="-122"/>
                <a:cs typeface="Arimo Bold" pitchFamily="34" charset="-120"/>
              </a:rPr>
              <a:t>Automated Mineral Exploration Support </a:t>
            </a:r>
            <a:r>
              <a:rPr lang="en-US" sz="1200" dirty="0">
                <a:solidFill>
                  <a:srgbClr val="2A2742"/>
                </a:solidFill>
                <a:latin typeface="Arimo" pitchFamily="34" charset="0"/>
                <a:ea typeface="Arimo" pitchFamily="34" charset="-122"/>
                <a:cs typeface="Arimo" pitchFamily="34" charset="-120"/>
              </a:rPr>
              <a:t>— Producing hyperspectral background imagery and geological baseline vectors to map mineral surface expressions and optimize mineral extraction programs.</a:t>
            </a:r>
          </a:p>
        </p:txBody>
      </p:sp>
      <p:pic>
        <p:nvPicPr>
          <p:cNvPr id="8" name="Image 1" descr="preencoded.png">
            <a:extLst>
              <a:ext uri="{FF2B5EF4-FFF2-40B4-BE49-F238E27FC236}">
                <a16:creationId xmlns:a16="http://schemas.microsoft.com/office/drawing/2014/main" id="{A7794FCB-E969-90D5-B35D-42C0F0D1AB9D}"/>
              </a:ext>
            </a:extLst>
          </p:cNvPr>
          <p:cNvPicPr>
            <a:picLocks noChangeAspect="1"/>
          </p:cNvPicPr>
          <p:nvPr/>
        </p:nvPicPr>
        <p:blipFill>
          <a:blip r:embed="rId3"/>
          <a:stretch>
            <a:fillRect/>
          </a:stretch>
        </p:blipFill>
        <p:spPr>
          <a:xfrm>
            <a:off x="4454867" y="2050583"/>
            <a:ext cx="6984107" cy="3928467"/>
          </a:xfrm>
          <a:prstGeom prst="rect">
            <a:avLst/>
          </a:prstGeom>
        </p:spPr>
      </p:pic>
      <p:grpSp>
        <p:nvGrpSpPr>
          <p:cNvPr id="12" name="Group 11">
            <a:extLst>
              <a:ext uri="{FF2B5EF4-FFF2-40B4-BE49-F238E27FC236}">
                <a16:creationId xmlns:a16="http://schemas.microsoft.com/office/drawing/2014/main" id="{ADAF870D-E1E3-2ECF-06E5-0DE84C539659}"/>
              </a:ext>
            </a:extLst>
          </p:cNvPr>
          <p:cNvGrpSpPr/>
          <p:nvPr/>
        </p:nvGrpSpPr>
        <p:grpSpPr>
          <a:xfrm rot="5400000">
            <a:off x="-532097" y="2217951"/>
            <a:ext cx="1191128" cy="240066"/>
            <a:chOff x="4904872" y="4638761"/>
            <a:chExt cx="1191128" cy="240066"/>
          </a:xfrm>
        </p:grpSpPr>
        <p:sp>
          <p:nvSpPr>
            <p:cNvPr id="13" name="Rectangle: Top Corners Rounded 12">
              <a:extLst>
                <a:ext uri="{FF2B5EF4-FFF2-40B4-BE49-F238E27FC236}">
                  <a16:creationId xmlns:a16="http://schemas.microsoft.com/office/drawing/2014/main" id="{0883CF31-018C-059D-6D36-5ECD6F5CB27F}"/>
                </a:ext>
              </a:extLst>
            </p:cNvPr>
            <p:cNvSpPr/>
            <p:nvPr/>
          </p:nvSpPr>
          <p:spPr>
            <a:xfrm>
              <a:off x="4933950" y="4653578"/>
              <a:ext cx="1162050" cy="177982"/>
            </a:xfrm>
            <a:prstGeom prst="round2SameRect">
              <a:avLst>
                <a:gd name="adj1" fmla="val 27402"/>
                <a:gd name="adj2" fmla="val 0"/>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14" name="مستطيل 1">
              <a:extLst>
                <a:ext uri="{FF2B5EF4-FFF2-40B4-BE49-F238E27FC236}">
                  <a16:creationId xmlns:a16="http://schemas.microsoft.com/office/drawing/2014/main" id="{6A8CA1A2-F179-919F-8A86-77565C72D27A}"/>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1</a:t>
              </a:r>
              <a:endParaRPr lang="en-US" sz="1000" dirty="0">
                <a:solidFill>
                  <a:schemeClr val="bg1"/>
                </a:solidFill>
                <a:latin typeface="Arimo" panose="020B0604020202020204" charset="0"/>
              </a:endParaRPr>
            </a:p>
          </p:txBody>
        </p:sp>
      </p:grpSp>
      <p:grpSp>
        <p:nvGrpSpPr>
          <p:cNvPr id="15" name="Group 14">
            <a:extLst>
              <a:ext uri="{FF2B5EF4-FFF2-40B4-BE49-F238E27FC236}">
                <a16:creationId xmlns:a16="http://schemas.microsoft.com/office/drawing/2014/main" id="{C0AFFD47-3279-0999-80E5-DD8A7BF8545D}"/>
              </a:ext>
            </a:extLst>
          </p:cNvPr>
          <p:cNvGrpSpPr/>
          <p:nvPr/>
        </p:nvGrpSpPr>
        <p:grpSpPr>
          <a:xfrm rot="5400000">
            <a:off x="-532097" y="3372381"/>
            <a:ext cx="1191128" cy="240066"/>
            <a:chOff x="4904872" y="4638761"/>
            <a:chExt cx="1191128" cy="240066"/>
          </a:xfrm>
        </p:grpSpPr>
        <p:sp>
          <p:nvSpPr>
            <p:cNvPr id="16" name="Rectangle: Top Corners Rounded 15">
              <a:extLst>
                <a:ext uri="{FF2B5EF4-FFF2-40B4-BE49-F238E27FC236}">
                  <a16:creationId xmlns:a16="http://schemas.microsoft.com/office/drawing/2014/main" id="{FE5B69D0-E5D2-44A3-8CA1-E1ACE8D11611}"/>
                </a:ext>
              </a:extLst>
            </p:cNvPr>
            <p:cNvSpPr/>
            <p:nvPr/>
          </p:nvSpPr>
          <p:spPr>
            <a:xfrm>
              <a:off x="4933950" y="4653578"/>
              <a:ext cx="1162050" cy="177982"/>
            </a:xfrm>
            <a:prstGeom prst="round2SameRect">
              <a:avLst>
                <a:gd name="adj1" fmla="val 27402"/>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17" name="مستطيل 1">
              <a:extLst>
                <a:ext uri="{FF2B5EF4-FFF2-40B4-BE49-F238E27FC236}">
                  <a16:creationId xmlns:a16="http://schemas.microsoft.com/office/drawing/2014/main" id="{70CE6A0D-98DA-6558-89A4-D79CAA374031}"/>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a:t>
              </a:r>
              <a:r>
                <a:rPr lang="ar-SA" sz="1000" dirty="0">
                  <a:solidFill>
                    <a:schemeClr val="bg1"/>
                  </a:solidFill>
                  <a:latin typeface="Arimo" pitchFamily="34" charset="0"/>
                  <a:ea typeface="Arimo" pitchFamily="34" charset="-122"/>
                  <a:cs typeface="Arimo" pitchFamily="34" charset="-120"/>
                </a:rPr>
                <a:t>2</a:t>
              </a:r>
              <a:endParaRPr lang="en-US" sz="1000" dirty="0">
                <a:solidFill>
                  <a:schemeClr val="bg1"/>
                </a:solidFill>
                <a:latin typeface="Arimo" panose="020B0604020202020204" charset="0"/>
              </a:endParaRPr>
            </a:p>
          </p:txBody>
        </p:sp>
      </p:grpSp>
      <p:grpSp>
        <p:nvGrpSpPr>
          <p:cNvPr id="18" name="Group 17">
            <a:extLst>
              <a:ext uri="{FF2B5EF4-FFF2-40B4-BE49-F238E27FC236}">
                <a16:creationId xmlns:a16="http://schemas.microsoft.com/office/drawing/2014/main" id="{DA334568-DDBB-55F3-EB80-983206FDD8CD}"/>
              </a:ext>
            </a:extLst>
          </p:cNvPr>
          <p:cNvGrpSpPr/>
          <p:nvPr/>
        </p:nvGrpSpPr>
        <p:grpSpPr>
          <a:xfrm rot="5400000">
            <a:off x="-532097" y="4526811"/>
            <a:ext cx="1191128" cy="240066"/>
            <a:chOff x="4904872" y="4638761"/>
            <a:chExt cx="1191128" cy="240066"/>
          </a:xfrm>
        </p:grpSpPr>
        <p:sp>
          <p:nvSpPr>
            <p:cNvPr id="19" name="Rectangle: Top Corners Rounded 18">
              <a:extLst>
                <a:ext uri="{FF2B5EF4-FFF2-40B4-BE49-F238E27FC236}">
                  <a16:creationId xmlns:a16="http://schemas.microsoft.com/office/drawing/2014/main" id="{5256F180-79E0-80EA-E509-031B501B4A67}"/>
                </a:ext>
              </a:extLst>
            </p:cNvPr>
            <p:cNvSpPr/>
            <p:nvPr/>
          </p:nvSpPr>
          <p:spPr>
            <a:xfrm>
              <a:off x="4933950" y="4653578"/>
              <a:ext cx="1162050" cy="177982"/>
            </a:xfrm>
            <a:prstGeom prst="round2SameRect">
              <a:avLst>
                <a:gd name="adj1" fmla="val 27402"/>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20" name="مستطيل 1">
              <a:extLst>
                <a:ext uri="{FF2B5EF4-FFF2-40B4-BE49-F238E27FC236}">
                  <a16:creationId xmlns:a16="http://schemas.microsoft.com/office/drawing/2014/main" id="{CA4787E0-7717-900C-C3A4-C6EF992E1A38}"/>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a:t>
              </a:r>
              <a:r>
                <a:rPr lang="ar-SA" sz="1000" dirty="0">
                  <a:solidFill>
                    <a:schemeClr val="bg1"/>
                  </a:solidFill>
                  <a:latin typeface="Arimo" pitchFamily="34" charset="0"/>
                  <a:ea typeface="Arimo" pitchFamily="34" charset="-122"/>
                  <a:cs typeface="Arimo" pitchFamily="34" charset="-120"/>
                </a:rPr>
                <a:t>3</a:t>
              </a:r>
              <a:endParaRPr lang="en-US" sz="1000" dirty="0">
                <a:solidFill>
                  <a:schemeClr val="bg1"/>
                </a:solidFill>
                <a:latin typeface="Arimo" panose="020B0604020202020204" charset="0"/>
              </a:endParaRPr>
            </a:p>
          </p:txBody>
        </p:sp>
      </p:grpSp>
      <p:sp>
        <p:nvSpPr>
          <p:cNvPr id="26" name="Shape 0">
            <a:extLst>
              <a:ext uri="{FF2B5EF4-FFF2-40B4-BE49-F238E27FC236}">
                <a16:creationId xmlns:a16="http://schemas.microsoft.com/office/drawing/2014/main" id="{7C77B298-1829-D508-DB7F-0D6B4F0EFC15}"/>
              </a:ext>
            </a:extLst>
          </p:cNvPr>
          <p:cNvSpPr/>
          <p:nvPr/>
        </p:nvSpPr>
        <p:spPr>
          <a:xfrm>
            <a:off x="603617" y="520106"/>
            <a:ext cx="4254203" cy="269180"/>
          </a:xfrm>
          <a:prstGeom prst="roundRect">
            <a:avLst>
              <a:gd name="adj" fmla="val 22120"/>
            </a:avLst>
          </a:prstGeom>
          <a:noFill/>
          <a:ln w="4763">
            <a:solidFill>
              <a:schemeClr val="accent1"/>
            </a:solidFill>
            <a:prstDash val="solid"/>
          </a:ln>
        </p:spPr>
        <p:txBody>
          <a:bodyPr/>
          <a:lstStyle/>
          <a:p>
            <a:pPr defTabSz="1219170"/>
            <a:endParaRPr lang="en-GB" sz="2400" dirty="0">
              <a:solidFill>
                <a:prstClr val="black"/>
              </a:solidFill>
              <a:latin typeface="Arimo" panose="020B0604020202020204" charset="0"/>
            </a:endParaRPr>
          </a:p>
        </p:txBody>
      </p:sp>
      <p:sp>
        <p:nvSpPr>
          <p:cNvPr id="27" name="Text 1">
            <a:extLst>
              <a:ext uri="{FF2B5EF4-FFF2-40B4-BE49-F238E27FC236}">
                <a16:creationId xmlns:a16="http://schemas.microsoft.com/office/drawing/2014/main" id="{517089B8-5A6E-2FCF-21B6-62CBCE42D5F6}"/>
              </a:ext>
            </a:extLst>
          </p:cNvPr>
          <p:cNvSpPr/>
          <p:nvPr/>
        </p:nvSpPr>
        <p:spPr>
          <a:xfrm>
            <a:off x="709880" y="561613"/>
            <a:ext cx="4651276" cy="163016"/>
          </a:xfrm>
          <a:prstGeom prst="rect">
            <a:avLst/>
          </a:prstGeom>
          <a:noFill/>
          <a:ln/>
        </p:spPr>
        <p:txBody>
          <a:bodyPr wrap="none" lIns="0" tIns="0" rIns="0" bIns="0" rtlCol="0" anchor="t"/>
          <a:lstStyle/>
          <a:p>
            <a:pPr defTabSz="1219170">
              <a:lnSpc>
                <a:spcPct val="96000"/>
              </a:lnSpc>
            </a:pPr>
            <a:r>
              <a:rPr lang="fr-FR" sz="1400" dirty="0">
                <a:solidFill>
                  <a:schemeClr val="accent1"/>
                </a:solidFill>
                <a:latin typeface="Arimo" pitchFamily="34" charset="0"/>
                <a:ea typeface="Arimo" pitchFamily="34" charset="-122"/>
                <a:cs typeface="Arimo" pitchFamily="34" charset="-120"/>
              </a:rPr>
              <a:t>2. </a:t>
            </a:r>
            <a:r>
              <a:rPr lang="fr-FR" sz="1400" dirty="0" err="1">
                <a:solidFill>
                  <a:schemeClr val="accent1"/>
                </a:solidFill>
                <a:latin typeface="Arimo" pitchFamily="34" charset="0"/>
                <a:ea typeface="Arimo" pitchFamily="34" charset="-122"/>
                <a:cs typeface="Arimo" pitchFamily="34" charset="-120"/>
              </a:rPr>
              <a:t>Core</a:t>
            </a:r>
            <a:r>
              <a:rPr lang="fr-FR" sz="1400" dirty="0">
                <a:solidFill>
                  <a:schemeClr val="accent1"/>
                </a:solidFill>
                <a:latin typeface="Arimo" pitchFamily="34" charset="0"/>
                <a:ea typeface="Arimo" pitchFamily="34" charset="-122"/>
                <a:cs typeface="Arimo" pitchFamily="34" charset="-120"/>
              </a:rPr>
              <a:t> Application </a:t>
            </a:r>
            <a:r>
              <a:rPr lang="fr-FR" sz="1400" dirty="0" err="1">
                <a:solidFill>
                  <a:schemeClr val="accent1"/>
                </a:solidFill>
                <a:latin typeface="Arimo" pitchFamily="34" charset="0"/>
                <a:ea typeface="Arimo" pitchFamily="34" charset="-122"/>
                <a:cs typeface="Arimo" pitchFamily="34" charset="-120"/>
              </a:rPr>
              <a:t>Domains</a:t>
            </a:r>
            <a:r>
              <a:rPr lang="fr-FR" sz="1400" dirty="0">
                <a:solidFill>
                  <a:schemeClr val="accent1"/>
                </a:solidFill>
                <a:latin typeface="Arimo" pitchFamily="34" charset="0"/>
                <a:ea typeface="Arimo" pitchFamily="34" charset="-122"/>
                <a:cs typeface="Arimo" pitchFamily="34" charset="-120"/>
              </a:rPr>
              <a:t> &amp; Product Suites</a:t>
            </a:r>
          </a:p>
        </p:txBody>
      </p:sp>
      <p:sp>
        <p:nvSpPr>
          <p:cNvPr id="28" name="Text 1">
            <a:extLst>
              <a:ext uri="{FF2B5EF4-FFF2-40B4-BE49-F238E27FC236}">
                <a16:creationId xmlns:a16="http://schemas.microsoft.com/office/drawing/2014/main" id="{2425EDF1-C265-A86A-D914-572937E7C799}"/>
              </a:ext>
            </a:extLst>
          </p:cNvPr>
          <p:cNvSpPr/>
          <p:nvPr/>
        </p:nvSpPr>
        <p:spPr>
          <a:xfrm>
            <a:off x="603617" y="1012724"/>
            <a:ext cx="10490522" cy="599731"/>
          </a:xfrm>
          <a:prstGeom prst="rect">
            <a:avLst/>
          </a:prstGeom>
          <a:noFill/>
          <a:ln/>
        </p:spPr>
        <p:txBody>
          <a:bodyPr wrap="square" lIns="0" tIns="0" rIns="0" bIns="0" rtlCol="0" anchor="t">
            <a:noAutofit/>
          </a:bodyPr>
          <a:lstStyle/>
          <a:p>
            <a:pPr defTabSz="1219170">
              <a:lnSpc>
                <a:spcPct val="104000"/>
              </a:lnSpc>
            </a:pPr>
            <a:r>
              <a:rPr lang="en-US" sz="3200" dirty="0">
                <a:solidFill>
                  <a:schemeClr val="accent1"/>
                </a:solidFill>
                <a:latin typeface="Outfit ExtraBold" pitchFamily="34" charset="0"/>
              </a:rPr>
              <a:t>D. Energy &amp; Mining Logistics</a:t>
            </a:r>
          </a:p>
        </p:txBody>
      </p:sp>
      <p:pic>
        <p:nvPicPr>
          <p:cNvPr id="29" name="Picture 28">
            <a:extLst>
              <a:ext uri="{FF2B5EF4-FFF2-40B4-BE49-F238E27FC236}">
                <a16:creationId xmlns:a16="http://schemas.microsoft.com/office/drawing/2014/main" id="{4D279214-7AD9-4BCE-4BC1-76EDE50FC68F}"/>
              </a:ext>
            </a:extLst>
          </p:cNvPr>
          <p:cNvPicPr>
            <a:picLocks noChangeAspect="1"/>
          </p:cNvPicPr>
          <p:nvPr/>
        </p:nvPicPr>
        <p:blipFill>
          <a:blip r:embed="rId4"/>
          <a:srcRect r="62439"/>
          <a:stretch>
            <a:fillRect/>
          </a:stretch>
        </p:blipFill>
        <p:spPr>
          <a:xfrm>
            <a:off x="10816773" y="900854"/>
            <a:ext cx="718789" cy="861531"/>
          </a:xfrm>
          <a:prstGeom prst="rect">
            <a:avLst/>
          </a:prstGeom>
        </p:spPr>
      </p:pic>
    </p:spTree>
    <p:extLst>
      <p:ext uri="{BB962C8B-B14F-4D97-AF65-F5344CB8AC3E}">
        <p14:creationId xmlns:p14="http://schemas.microsoft.com/office/powerpoint/2010/main" val="3001610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970103" y="818852"/>
            <a:ext cx="10869017" cy="479921"/>
          </a:xfrm>
          <a:prstGeom prst="rect">
            <a:avLst/>
          </a:prstGeom>
          <a:noFill/>
          <a:ln/>
        </p:spPr>
        <p:txBody>
          <a:bodyPr wrap="none" lIns="0" tIns="0" rIns="0" bIns="0" rtlCol="0" anchor="t"/>
          <a:lstStyle/>
          <a:p>
            <a:pPr defTabSz="1219170">
              <a:lnSpc>
                <a:spcPct val="104000"/>
              </a:lnSpc>
            </a:pPr>
            <a:r>
              <a:rPr lang="en-US" sz="3000" dirty="0">
                <a:latin typeface="Outfit ExtraBold" pitchFamily="34" charset="0"/>
                <a:ea typeface="Outfit ExtraBold" pitchFamily="34" charset="-122"/>
                <a:cs typeface="Outfit ExtraBold" pitchFamily="34" charset="-120"/>
              </a:rPr>
              <a:t>Specialized Training, Consultations &amp; Academic Acceleration</a:t>
            </a:r>
            <a:endParaRPr lang="en-US" sz="3000" dirty="0">
              <a:latin typeface="Arimo" panose="020B0604020202020204" charset="0"/>
            </a:endParaRPr>
          </a:p>
        </p:txBody>
      </p:sp>
      <p:sp>
        <p:nvSpPr>
          <p:cNvPr id="3" name="Text 1"/>
          <p:cNvSpPr/>
          <p:nvPr/>
        </p:nvSpPr>
        <p:spPr>
          <a:xfrm>
            <a:off x="970103" y="1367471"/>
            <a:ext cx="10869017" cy="302462"/>
          </a:xfrm>
          <a:prstGeom prst="rect">
            <a:avLst/>
          </a:prstGeom>
          <a:noFill/>
          <a:ln/>
        </p:spPr>
        <p:txBody>
          <a:bodyPr wrap="square" lIns="0" tIns="0" rIns="0" bIns="0" rtlCol="0" anchor="t"/>
          <a:lstStyle/>
          <a:p>
            <a:pPr defTabSz="1219170">
              <a:lnSpc>
                <a:spcPct val="121000"/>
              </a:lnSpc>
            </a:pPr>
            <a:r>
              <a:rPr lang="en-US" sz="1467" dirty="0">
                <a:solidFill>
                  <a:srgbClr val="2A2742"/>
                </a:solidFill>
                <a:latin typeface="Arimo" pitchFamily="34" charset="0"/>
                <a:ea typeface="Arimo" pitchFamily="34" charset="-122"/>
                <a:cs typeface="Arimo" pitchFamily="34" charset="-120"/>
              </a:rPr>
              <a:t>To cultivate a sustainable local space sector ecosystem, NEOL will operate a dedicated, revenue-generating knowledge transfer and advisory division.</a:t>
            </a:r>
          </a:p>
        </p:txBody>
      </p:sp>
      <p:pic>
        <p:nvPicPr>
          <p:cNvPr id="4"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61493" y="1971279"/>
            <a:ext cx="3539828" cy="4269680"/>
          </a:xfrm>
          <a:prstGeom prst="rect">
            <a:avLst/>
          </a:prstGeom>
        </p:spPr>
      </p:pic>
      <p:pic>
        <p:nvPicPr>
          <p:cNvPr id="5"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316262" y="2102249"/>
            <a:ext cx="230287" cy="230287"/>
          </a:xfrm>
          <a:prstGeom prst="rect">
            <a:avLst/>
          </a:prstGeom>
        </p:spPr>
      </p:pic>
      <p:sp>
        <p:nvSpPr>
          <p:cNvPr id="6" name="Text 2"/>
          <p:cNvSpPr/>
          <p:nvPr/>
        </p:nvSpPr>
        <p:spPr>
          <a:xfrm>
            <a:off x="834033" y="2575720"/>
            <a:ext cx="3194744" cy="479821"/>
          </a:xfrm>
          <a:prstGeom prst="rect">
            <a:avLst/>
          </a:prstGeom>
          <a:noFill/>
          <a:ln/>
        </p:spPr>
        <p:txBody>
          <a:bodyPr wrap="square" lIns="0" tIns="0" rIns="0" bIns="0" rtlCol="0" anchor="t">
            <a:normAutofit/>
          </a:bodyPr>
          <a:lstStyle/>
          <a:p>
            <a:pPr defTabSz="1219170">
              <a:lnSpc>
                <a:spcPct val="104000"/>
              </a:lnSpc>
            </a:pPr>
            <a:r>
              <a:rPr lang="en-US" sz="1467" dirty="0">
                <a:solidFill>
                  <a:srgbClr val="2A2742"/>
                </a:solidFill>
                <a:latin typeface="Outfit ExtraBold" pitchFamily="34" charset="0"/>
                <a:ea typeface="Outfit ExtraBold" pitchFamily="34" charset="-122"/>
                <a:cs typeface="Outfit ExtraBold" pitchFamily="34" charset="-120"/>
              </a:rPr>
              <a:t>A. Professional Training &amp; Certification Programs</a:t>
            </a:r>
            <a:endParaRPr lang="en-US" sz="1467" dirty="0">
              <a:solidFill>
                <a:prstClr val="black"/>
              </a:solidFill>
              <a:latin typeface="Arimo" panose="020B0604020202020204" charset="0"/>
            </a:endParaRPr>
          </a:p>
        </p:txBody>
      </p:sp>
      <p:sp>
        <p:nvSpPr>
          <p:cNvPr id="7" name="Text 3"/>
          <p:cNvSpPr/>
          <p:nvPr/>
        </p:nvSpPr>
        <p:spPr>
          <a:xfrm>
            <a:off x="834033" y="3130354"/>
            <a:ext cx="3194744" cy="2938065"/>
          </a:xfrm>
          <a:prstGeom prst="rect">
            <a:avLst/>
          </a:prstGeom>
          <a:noFill/>
          <a:ln/>
        </p:spPr>
        <p:txBody>
          <a:bodyPr wrap="square" lIns="0" tIns="0" rIns="0" bIns="0" rtlCol="0" anchor="t">
            <a:normAutofit/>
          </a:bodyPr>
          <a:lstStyle/>
          <a:p>
            <a:pPr marL="243834" indent="-243834" defTabSz="1219170">
              <a:lnSpc>
                <a:spcPct val="121000"/>
              </a:lnSpc>
              <a:buSzPct val="100000"/>
              <a:buFontTx/>
              <a:buChar char="•"/>
            </a:pPr>
            <a:r>
              <a:rPr lang="en-US" sz="1200" b="1" dirty="0">
                <a:solidFill>
                  <a:srgbClr val="2A2742"/>
                </a:solidFill>
                <a:latin typeface="Arimo Bold" pitchFamily="34" charset="0"/>
                <a:ea typeface="Arimo Bold" pitchFamily="34" charset="-122"/>
                <a:cs typeface="Arimo Bold" pitchFamily="34" charset="-120"/>
              </a:rPr>
              <a:t>Applied Space-Data Engineering Academy</a:t>
            </a:r>
            <a:r>
              <a:rPr lang="en-US" sz="1200" dirty="0">
                <a:solidFill>
                  <a:srgbClr val="2A2742"/>
                </a:solidFill>
                <a:latin typeface="Arimo" pitchFamily="34" charset="0"/>
                <a:ea typeface="Arimo" pitchFamily="34" charset="-122"/>
                <a:cs typeface="Arimo" pitchFamily="34" charset="-120"/>
              </a:rPr>
              <a:t> — Offering multi-tiered professional certificates for remote sensing analysts, focusing on cloud architecture execution, scalable geospatial data engineering, and machine learning deployment.</a:t>
            </a:r>
            <a:endParaRPr lang="en-US" sz="1200" dirty="0">
              <a:solidFill>
                <a:prstClr val="black"/>
              </a:solidFill>
              <a:latin typeface="Arimo" panose="020B0604020202020204" charset="0"/>
            </a:endParaRPr>
          </a:p>
          <a:p>
            <a:pPr marL="243834" indent="-243834" defTabSz="1219170">
              <a:lnSpc>
                <a:spcPct val="121000"/>
              </a:lnSpc>
              <a:buSzPct val="100000"/>
              <a:buFontTx/>
              <a:buChar char="•"/>
            </a:pPr>
            <a:r>
              <a:rPr lang="en-US" sz="1200" b="1" dirty="0">
                <a:solidFill>
                  <a:srgbClr val="2A2742"/>
                </a:solidFill>
                <a:latin typeface="Arimo Bold" pitchFamily="34" charset="0"/>
                <a:ea typeface="Arimo Bold" pitchFamily="34" charset="-122"/>
                <a:cs typeface="Arimo Bold" pitchFamily="34" charset="-120"/>
              </a:rPr>
              <a:t>AI-Driven Remote Sensing Bootcamps</a:t>
            </a:r>
            <a:r>
              <a:rPr lang="en-US" sz="1200" dirty="0">
                <a:solidFill>
                  <a:srgbClr val="2A2742"/>
                </a:solidFill>
                <a:latin typeface="Arimo" pitchFamily="34" charset="0"/>
                <a:ea typeface="Arimo" pitchFamily="34" charset="-122"/>
                <a:cs typeface="Arimo" pitchFamily="34" charset="-120"/>
              </a:rPr>
              <a:t> — Direct training tracks tailored for data scientists within external ministries (e.g., Ministry of Defense, Ministry of Energy) to build custom domain-specific segmentation models.</a:t>
            </a:r>
            <a:endParaRPr lang="en-US" sz="1200" dirty="0">
              <a:solidFill>
                <a:prstClr val="black"/>
              </a:solidFill>
              <a:latin typeface="Arimo" panose="020B0604020202020204" charset="0"/>
            </a:endParaRPr>
          </a:p>
        </p:txBody>
      </p:sp>
      <p:pic>
        <p:nvPicPr>
          <p:cNvPr id="8" name="Image 2"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326038" y="1971279"/>
            <a:ext cx="3539828" cy="4269680"/>
          </a:xfrm>
          <a:prstGeom prst="rect">
            <a:avLst/>
          </a:prstGeom>
        </p:spPr>
      </p:pic>
      <p:pic>
        <p:nvPicPr>
          <p:cNvPr id="9" name="Image 3"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980807" y="2102249"/>
            <a:ext cx="230287" cy="230287"/>
          </a:xfrm>
          <a:prstGeom prst="rect">
            <a:avLst/>
          </a:prstGeom>
        </p:spPr>
      </p:pic>
      <p:sp>
        <p:nvSpPr>
          <p:cNvPr id="10" name="Text 4"/>
          <p:cNvSpPr/>
          <p:nvPr/>
        </p:nvSpPr>
        <p:spPr>
          <a:xfrm>
            <a:off x="4498579" y="2575720"/>
            <a:ext cx="3194744" cy="479821"/>
          </a:xfrm>
          <a:prstGeom prst="rect">
            <a:avLst/>
          </a:prstGeom>
          <a:noFill/>
          <a:ln/>
        </p:spPr>
        <p:txBody>
          <a:bodyPr wrap="square" lIns="0" tIns="0" rIns="0" bIns="0" rtlCol="0" anchor="t">
            <a:normAutofit/>
          </a:bodyPr>
          <a:lstStyle/>
          <a:p>
            <a:pPr defTabSz="1219170">
              <a:lnSpc>
                <a:spcPct val="104000"/>
              </a:lnSpc>
            </a:pPr>
            <a:r>
              <a:rPr lang="en-US" sz="1467" dirty="0">
                <a:solidFill>
                  <a:srgbClr val="2A2742"/>
                </a:solidFill>
                <a:latin typeface="Outfit ExtraBold" pitchFamily="34" charset="0"/>
                <a:ea typeface="Outfit ExtraBold" pitchFamily="34" charset="-122"/>
                <a:cs typeface="Outfit ExtraBold" pitchFamily="34" charset="-120"/>
              </a:rPr>
              <a:t>B. Strategic Consulting and Advisory Services</a:t>
            </a:r>
            <a:endParaRPr lang="en-US" sz="1467" dirty="0">
              <a:solidFill>
                <a:prstClr val="black"/>
              </a:solidFill>
              <a:latin typeface="Arimo" panose="020B0604020202020204" charset="0"/>
            </a:endParaRPr>
          </a:p>
        </p:txBody>
      </p:sp>
      <p:sp>
        <p:nvSpPr>
          <p:cNvPr id="11" name="Text 5"/>
          <p:cNvSpPr/>
          <p:nvPr/>
        </p:nvSpPr>
        <p:spPr>
          <a:xfrm>
            <a:off x="4498579" y="3130354"/>
            <a:ext cx="3194744" cy="2938065"/>
          </a:xfrm>
          <a:prstGeom prst="rect">
            <a:avLst/>
          </a:prstGeom>
          <a:noFill/>
          <a:ln/>
        </p:spPr>
        <p:txBody>
          <a:bodyPr wrap="square" lIns="0" tIns="0" rIns="0" bIns="0" rtlCol="0" anchor="t">
            <a:normAutofit/>
          </a:bodyPr>
          <a:lstStyle/>
          <a:p>
            <a:pPr marL="243834" indent="-243834" defTabSz="1219170">
              <a:lnSpc>
                <a:spcPct val="121000"/>
              </a:lnSpc>
              <a:buSzPct val="100000"/>
              <a:buFontTx/>
              <a:buChar char="•"/>
            </a:pPr>
            <a:r>
              <a:rPr lang="en-US" sz="1200" b="1" dirty="0">
                <a:solidFill>
                  <a:srgbClr val="2A2742"/>
                </a:solidFill>
                <a:latin typeface="Arimo Bold" pitchFamily="34" charset="0"/>
                <a:ea typeface="Arimo Bold" pitchFamily="34" charset="-122"/>
                <a:cs typeface="Arimo Bold" pitchFamily="34" charset="-120"/>
              </a:rPr>
              <a:t>Feasibility Studies and Mission Architecture Design</a:t>
            </a:r>
            <a:r>
              <a:rPr lang="en-US" sz="1200" dirty="0">
                <a:solidFill>
                  <a:srgbClr val="2A2742"/>
                </a:solidFill>
                <a:latin typeface="Arimo" pitchFamily="34" charset="0"/>
                <a:ea typeface="Arimo" pitchFamily="34" charset="-122"/>
                <a:cs typeface="Arimo" pitchFamily="34" charset="-120"/>
              </a:rPr>
              <a:t> — Acting as the primary state technical consultant to evaluate sensor payloads, orbital configurations, and downstream pipelines for any independent entity or private enterprise deploying space assets.</a:t>
            </a:r>
            <a:endParaRPr lang="en-US" sz="1200" dirty="0">
              <a:solidFill>
                <a:prstClr val="black"/>
              </a:solidFill>
              <a:latin typeface="Arimo" panose="020B0604020202020204" charset="0"/>
            </a:endParaRPr>
          </a:p>
          <a:p>
            <a:pPr marL="243834" indent="-243834" defTabSz="1219170">
              <a:lnSpc>
                <a:spcPct val="121000"/>
              </a:lnSpc>
              <a:buSzPct val="100000"/>
              <a:buFontTx/>
              <a:buChar char="•"/>
            </a:pPr>
            <a:r>
              <a:rPr lang="en-US" sz="1200" b="1" dirty="0">
                <a:solidFill>
                  <a:srgbClr val="2A2742"/>
                </a:solidFill>
                <a:latin typeface="Arimo Bold" pitchFamily="34" charset="0"/>
                <a:ea typeface="Arimo Bold" pitchFamily="34" charset="-122"/>
                <a:cs typeface="Arimo Bold" pitchFamily="34" charset="-120"/>
              </a:rPr>
              <a:t>National Standards Governance</a:t>
            </a:r>
            <a:r>
              <a:rPr lang="en-US" sz="1200" dirty="0">
                <a:solidFill>
                  <a:srgbClr val="2A2742"/>
                </a:solidFill>
                <a:latin typeface="Arimo" pitchFamily="34" charset="0"/>
                <a:ea typeface="Arimo" pitchFamily="34" charset="-122"/>
                <a:cs typeface="Arimo" pitchFamily="34" charset="-120"/>
              </a:rPr>
              <a:t> — Collaborating with regulatory bodies to define and maintain unified national metadata standards, precision criteria, and security classification levels for all earth observation activities.</a:t>
            </a:r>
            <a:endParaRPr lang="en-US" sz="1200" dirty="0">
              <a:solidFill>
                <a:prstClr val="black"/>
              </a:solidFill>
              <a:latin typeface="Arimo" panose="020B0604020202020204" charset="0"/>
            </a:endParaRPr>
          </a:p>
        </p:txBody>
      </p:sp>
      <p:pic>
        <p:nvPicPr>
          <p:cNvPr id="12" name="Image 4"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990583" y="1971279"/>
            <a:ext cx="3539828" cy="4269680"/>
          </a:xfrm>
          <a:prstGeom prst="rect">
            <a:avLst/>
          </a:prstGeom>
        </p:spPr>
      </p:pic>
      <p:pic>
        <p:nvPicPr>
          <p:cNvPr id="13" name="Image 5"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645353" y="2102249"/>
            <a:ext cx="230287" cy="230287"/>
          </a:xfrm>
          <a:prstGeom prst="rect">
            <a:avLst/>
          </a:prstGeom>
        </p:spPr>
      </p:pic>
      <p:sp>
        <p:nvSpPr>
          <p:cNvPr id="14" name="Text 6"/>
          <p:cNvSpPr/>
          <p:nvPr/>
        </p:nvSpPr>
        <p:spPr>
          <a:xfrm>
            <a:off x="8163124" y="2575720"/>
            <a:ext cx="3194744" cy="239911"/>
          </a:xfrm>
          <a:prstGeom prst="rect">
            <a:avLst/>
          </a:prstGeom>
          <a:noFill/>
          <a:ln/>
        </p:spPr>
        <p:txBody>
          <a:bodyPr wrap="none" lIns="0" tIns="0" rIns="0" bIns="0" rtlCol="0" anchor="t"/>
          <a:lstStyle/>
          <a:p>
            <a:pPr defTabSz="1219170">
              <a:lnSpc>
                <a:spcPct val="104000"/>
              </a:lnSpc>
            </a:pPr>
            <a:r>
              <a:rPr lang="en-US" sz="1467" dirty="0">
                <a:solidFill>
                  <a:srgbClr val="2A2742"/>
                </a:solidFill>
                <a:latin typeface="Outfit ExtraBold" pitchFamily="34" charset="0"/>
                <a:ea typeface="Outfit ExtraBold" pitchFamily="34" charset="-122"/>
                <a:cs typeface="Outfit ExtraBold" pitchFamily="34" charset="-120"/>
              </a:rPr>
              <a:t>C. Academic Co-Innovation Hubs</a:t>
            </a:r>
            <a:endParaRPr lang="en-US" sz="1467" dirty="0">
              <a:solidFill>
                <a:prstClr val="black"/>
              </a:solidFill>
              <a:latin typeface="Arimo" panose="020B0604020202020204" charset="0"/>
            </a:endParaRPr>
          </a:p>
        </p:txBody>
      </p:sp>
      <p:sp>
        <p:nvSpPr>
          <p:cNvPr id="15" name="Text 7"/>
          <p:cNvSpPr/>
          <p:nvPr/>
        </p:nvSpPr>
        <p:spPr>
          <a:xfrm>
            <a:off x="8163124" y="2890442"/>
            <a:ext cx="3194744" cy="2715419"/>
          </a:xfrm>
          <a:prstGeom prst="rect">
            <a:avLst/>
          </a:prstGeom>
          <a:noFill/>
          <a:ln/>
        </p:spPr>
        <p:txBody>
          <a:bodyPr wrap="square" lIns="0" tIns="0" rIns="0" bIns="0" rtlCol="0" anchor="t">
            <a:normAutofit/>
          </a:bodyPr>
          <a:lstStyle/>
          <a:p>
            <a:pPr marL="243834" indent="-243834" defTabSz="1219170">
              <a:lnSpc>
                <a:spcPct val="121000"/>
              </a:lnSpc>
              <a:buSzPct val="100000"/>
              <a:buFontTx/>
              <a:buChar char="•"/>
            </a:pPr>
            <a:r>
              <a:rPr lang="en-US" sz="1200" b="1" dirty="0">
                <a:solidFill>
                  <a:srgbClr val="2A2742"/>
                </a:solidFill>
                <a:latin typeface="Arimo Bold" pitchFamily="34" charset="0"/>
                <a:ea typeface="Arimo Bold" pitchFamily="34" charset="-122"/>
                <a:cs typeface="Arimo Bold" pitchFamily="34" charset="-120"/>
              </a:rPr>
              <a:t>Distributed Open-Data Repositories</a:t>
            </a:r>
            <a:r>
              <a:rPr lang="en-US" sz="1200" dirty="0">
                <a:solidFill>
                  <a:srgbClr val="2A2742"/>
                </a:solidFill>
                <a:latin typeface="Arimo" pitchFamily="34" charset="0"/>
                <a:ea typeface="Arimo" pitchFamily="34" charset="-122"/>
                <a:cs typeface="Arimo" pitchFamily="34" charset="-120"/>
              </a:rPr>
              <a:t> — Launching a secure sandbox environment that provides national universities with access to indexed, clean satellite data subsets, accelerating the publication of peer-reviewed scientific studies and national patents.</a:t>
            </a:r>
            <a:endParaRPr lang="en-US" sz="1200" dirty="0">
              <a:solidFill>
                <a:prstClr val="black"/>
              </a:solidFill>
              <a:latin typeface="Arimo" panose="020B0604020202020204" charset="0"/>
            </a:endParaRPr>
          </a:p>
          <a:p>
            <a:pPr marL="243834" indent="-243834" defTabSz="1219170">
              <a:lnSpc>
                <a:spcPct val="121000"/>
              </a:lnSpc>
              <a:buSzPct val="100000"/>
              <a:buFontTx/>
              <a:buChar char="•"/>
            </a:pPr>
            <a:r>
              <a:rPr lang="en-US" sz="1200" b="1" dirty="0">
                <a:solidFill>
                  <a:srgbClr val="2A2742"/>
                </a:solidFill>
                <a:latin typeface="Arimo Bold" pitchFamily="34" charset="0"/>
                <a:ea typeface="Arimo Bold" pitchFamily="34" charset="-122"/>
                <a:cs typeface="Arimo Bold" pitchFamily="34" charset="-120"/>
              </a:rPr>
              <a:t>Joint PhD and Post-Doc Fellowships</a:t>
            </a:r>
            <a:r>
              <a:rPr lang="en-US" sz="1200" dirty="0">
                <a:solidFill>
                  <a:srgbClr val="2A2742"/>
                </a:solidFill>
                <a:latin typeface="Arimo" pitchFamily="34" charset="0"/>
                <a:ea typeface="Arimo" pitchFamily="34" charset="-122"/>
                <a:cs typeface="Arimo" pitchFamily="34" charset="-120"/>
              </a:rPr>
              <a:t> — Sponsoring applied research theses centered on cutting-edge space problems to systematically build the domestic research cadre.</a:t>
            </a:r>
            <a:endParaRPr lang="en-US" sz="1200" dirty="0">
              <a:solidFill>
                <a:prstClr val="black"/>
              </a:solidFill>
              <a:latin typeface="Arimo" panose="020B0604020202020204" charset="0"/>
            </a:endParaRPr>
          </a:p>
        </p:txBody>
      </p:sp>
      <p:grpSp>
        <p:nvGrpSpPr>
          <p:cNvPr id="16" name="Group 15">
            <a:extLst>
              <a:ext uri="{FF2B5EF4-FFF2-40B4-BE49-F238E27FC236}">
                <a16:creationId xmlns:a16="http://schemas.microsoft.com/office/drawing/2014/main" id="{230E577F-A04D-A30E-16E7-A7A9F3BBA3AF}"/>
              </a:ext>
            </a:extLst>
          </p:cNvPr>
          <p:cNvGrpSpPr/>
          <p:nvPr/>
        </p:nvGrpSpPr>
        <p:grpSpPr>
          <a:xfrm rot="5400000">
            <a:off x="-532097" y="2217951"/>
            <a:ext cx="1191128" cy="240066"/>
            <a:chOff x="4904872" y="4638761"/>
            <a:chExt cx="1191128" cy="240066"/>
          </a:xfrm>
        </p:grpSpPr>
        <p:sp>
          <p:nvSpPr>
            <p:cNvPr id="17" name="Rectangle: Top Corners Rounded 16">
              <a:extLst>
                <a:ext uri="{FF2B5EF4-FFF2-40B4-BE49-F238E27FC236}">
                  <a16:creationId xmlns:a16="http://schemas.microsoft.com/office/drawing/2014/main" id="{A935ACCD-480D-7607-DC2A-711E90CCA580}"/>
                </a:ext>
              </a:extLst>
            </p:cNvPr>
            <p:cNvSpPr/>
            <p:nvPr/>
          </p:nvSpPr>
          <p:spPr>
            <a:xfrm>
              <a:off x="4933950" y="4653578"/>
              <a:ext cx="1162050" cy="177982"/>
            </a:xfrm>
            <a:prstGeom prst="round2SameRect">
              <a:avLst>
                <a:gd name="adj1" fmla="val 27402"/>
                <a:gd name="adj2" fmla="val 0"/>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18" name="مستطيل 1">
              <a:extLst>
                <a:ext uri="{FF2B5EF4-FFF2-40B4-BE49-F238E27FC236}">
                  <a16:creationId xmlns:a16="http://schemas.microsoft.com/office/drawing/2014/main" id="{3D4A1BEE-7E53-6CD3-DD5B-9D895B548FA5}"/>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1</a:t>
              </a:r>
              <a:endParaRPr lang="en-US" sz="1000" dirty="0">
                <a:solidFill>
                  <a:schemeClr val="bg1"/>
                </a:solidFill>
                <a:latin typeface="Arimo" panose="020B0604020202020204" charset="0"/>
              </a:endParaRPr>
            </a:p>
          </p:txBody>
        </p:sp>
      </p:grpSp>
      <p:grpSp>
        <p:nvGrpSpPr>
          <p:cNvPr id="19" name="Group 18">
            <a:extLst>
              <a:ext uri="{FF2B5EF4-FFF2-40B4-BE49-F238E27FC236}">
                <a16:creationId xmlns:a16="http://schemas.microsoft.com/office/drawing/2014/main" id="{AA9EAFD3-06AC-DF17-34C1-468BC6876640}"/>
              </a:ext>
            </a:extLst>
          </p:cNvPr>
          <p:cNvGrpSpPr/>
          <p:nvPr/>
        </p:nvGrpSpPr>
        <p:grpSpPr>
          <a:xfrm rot="5400000">
            <a:off x="-532097" y="3372381"/>
            <a:ext cx="1191128" cy="240066"/>
            <a:chOff x="4904872" y="4638761"/>
            <a:chExt cx="1191128" cy="240066"/>
          </a:xfrm>
        </p:grpSpPr>
        <p:sp>
          <p:nvSpPr>
            <p:cNvPr id="20" name="Rectangle: Top Corners Rounded 19">
              <a:extLst>
                <a:ext uri="{FF2B5EF4-FFF2-40B4-BE49-F238E27FC236}">
                  <a16:creationId xmlns:a16="http://schemas.microsoft.com/office/drawing/2014/main" id="{1449EFC1-DC26-19E0-CEDC-904BBE69919D}"/>
                </a:ext>
              </a:extLst>
            </p:cNvPr>
            <p:cNvSpPr/>
            <p:nvPr/>
          </p:nvSpPr>
          <p:spPr>
            <a:xfrm>
              <a:off x="4933950" y="4653578"/>
              <a:ext cx="1162050" cy="177982"/>
            </a:xfrm>
            <a:prstGeom prst="round2SameRect">
              <a:avLst>
                <a:gd name="adj1" fmla="val 27402"/>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21" name="مستطيل 1">
              <a:extLst>
                <a:ext uri="{FF2B5EF4-FFF2-40B4-BE49-F238E27FC236}">
                  <a16:creationId xmlns:a16="http://schemas.microsoft.com/office/drawing/2014/main" id="{C18A76F4-C447-CCCB-8F93-AC29716133A9}"/>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a:t>
              </a:r>
              <a:r>
                <a:rPr lang="ar-SA" sz="1000" dirty="0">
                  <a:solidFill>
                    <a:schemeClr val="bg1"/>
                  </a:solidFill>
                  <a:latin typeface="Arimo" pitchFamily="34" charset="0"/>
                  <a:ea typeface="Arimo" pitchFamily="34" charset="-122"/>
                  <a:cs typeface="Arimo" pitchFamily="34" charset="-120"/>
                </a:rPr>
                <a:t>2</a:t>
              </a:r>
              <a:endParaRPr lang="en-US" sz="1000" dirty="0">
                <a:solidFill>
                  <a:schemeClr val="bg1"/>
                </a:solidFill>
                <a:latin typeface="Arimo" panose="020B0604020202020204" charset="0"/>
              </a:endParaRPr>
            </a:p>
          </p:txBody>
        </p:sp>
      </p:grpSp>
      <p:grpSp>
        <p:nvGrpSpPr>
          <p:cNvPr id="22" name="Group 21">
            <a:extLst>
              <a:ext uri="{FF2B5EF4-FFF2-40B4-BE49-F238E27FC236}">
                <a16:creationId xmlns:a16="http://schemas.microsoft.com/office/drawing/2014/main" id="{C89515F7-3BF5-B023-E8DB-4D7A3F3CE197}"/>
              </a:ext>
            </a:extLst>
          </p:cNvPr>
          <p:cNvGrpSpPr/>
          <p:nvPr/>
        </p:nvGrpSpPr>
        <p:grpSpPr>
          <a:xfrm rot="5400000">
            <a:off x="-532097" y="4526811"/>
            <a:ext cx="1191128" cy="240066"/>
            <a:chOff x="4904872" y="4638761"/>
            <a:chExt cx="1191128" cy="240066"/>
          </a:xfrm>
        </p:grpSpPr>
        <p:sp>
          <p:nvSpPr>
            <p:cNvPr id="23" name="Rectangle: Top Corners Rounded 22">
              <a:extLst>
                <a:ext uri="{FF2B5EF4-FFF2-40B4-BE49-F238E27FC236}">
                  <a16:creationId xmlns:a16="http://schemas.microsoft.com/office/drawing/2014/main" id="{66159E01-1A59-62B3-C89B-D2B96520D31D}"/>
                </a:ext>
              </a:extLst>
            </p:cNvPr>
            <p:cNvSpPr/>
            <p:nvPr/>
          </p:nvSpPr>
          <p:spPr>
            <a:xfrm>
              <a:off x="4933950" y="4653578"/>
              <a:ext cx="1162050" cy="177982"/>
            </a:xfrm>
            <a:prstGeom prst="round2SameRect">
              <a:avLst>
                <a:gd name="adj1" fmla="val 27402"/>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24" name="مستطيل 1">
              <a:extLst>
                <a:ext uri="{FF2B5EF4-FFF2-40B4-BE49-F238E27FC236}">
                  <a16:creationId xmlns:a16="http://schemas.microsoft.com/office/drawing/2014/main" id="{7AF1F2A9-D77B-783F-3208-E28CE2ED001E}"/>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a:t>
              </a:r>
              <a:r>
                <a:rPr lang="ar-SA" sz="1000" dirty="0">
                  <a:solidFill>
                    <a:schemeClr val="bg1"/>
                  </a:solidFill>
                  <a:latin typeface="Arimo" pitchFamily="34" charset="0"/>
                  <a:ea typeface="Arimo" pitchFamily="34" charset="-122"/>
                  <a:cs typeface="Arimo" pitchFamily="34" charset="-120"/>
                </a:rPr>
                <a:t>3</a:t>
              </a:r>
              <a:endParaRPr lang="en-US" sz="1000" dirty="0">
                <a:solidFill>
                  <a:schemeClr val="bg1"/>
                </a:solidFill>
                <a:latin typeface="Arimo" panose="020B0604020202020204" charset="0"/>
              </a:endParaRPr>
            </a:p>
          </p:txBody>
        </p:sp>
      </p:grpSp>
      <p:sp>
        <p:nvSpPr>
          <p:cNvPr id="25" name="Text 0">
            <a:extLst>
              <a:ext uri="{FF2B5EF4-FFF2-40B4-BE49-F238E27FC236}">
                <a16:creationId xmlns:a16="http://schemas.microsoft.com/office/drawing/2014/main" id="{BEE7BD07-6B3B-59BE-3A50-D2ACBA1852EA}"/>
              </a:ext>
            </a:extLst>
          </p:cNvPr>
          <p:cNvSpPr/>
          <p:nvPr/>
        </p:nvSpPr>
        <p:spPr>
          <a:xfrm>
            <a:off x="176011" y="371829"/>
            <a:ext cx="970962" cy="1832731"/>
          </a:xfrm>
          <a:prstGeom prst="rect">
            <a:avLst/>
          </a:prstGeom>
          <a:noFill/>
          <a:ln/>
        </p:spPr>
        <p:txBody>
          <a:bodyPr wrap="none" lIns="0" tIns="0" rIns="0" bIns="0" rtlCol="0" anchor="t"/>
          <a:lstStyle/>
          <a:p>
            <a:pPr defTabSz="1219170">
              <a:lnSpc>
                <a:spcPct val="104000"/>
              </a:lnSpc>
            </a:pPr>
            <a:r>
              <a:rPr lang="en-GB" sz="9600" b="1" dirty="0">
                <a:solidFill>
                  <a:schemeClr val="tx1">
                    <a:lumMod val="10000"/>
                    <a:lumOff val="90000"/>
                  </a:schemeClr>
                </a:solidFill>
                <a:latin typeface="Outfit ExtraBold" pitchFamily="34" charset="0"/>
              </a:rPr>
              <a:t>3</a:t>
            </a:r>
            <a:endParaRPr lang="en-US" sz="9600" b="1" dirty="0">
              <a:solidFill>
                <a:schemeClr val="tx1">
                  <a:lumMod val="10000"/>
                  <a:lumOff val="90000"/>
                </a:schemeClr>
              </a:solidFill>
              <a:latin typeface="Outfit ExtraBold" pitchFamily="34" charset="0"/>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661493" y="578149"/>
            <a:ext cx="6297017" cy="452239"/>
          </a:xfrm>
          <a:prstGeom prst="rect">
            <a:avLst/>
          </a:prstGeom>
          <a:noFill/>
          <a:ln/>
        </p:spPr>
        <p:txBody>
          <a:bodyPr wrap="none" lIns="0" tIns="0" rIns="0" bIns="0" rtlCol="0" anchor="t"/>
          <a:lstStyle/>
          <a:p>
            <a:pPr defTabSz="1219170">
              <a:lnSpc>
                <a:spcPct val="104000"/>
              </a:lnSpc>
            </a:pPr>
            <a:r>
              <a:rPr lang="en-US" sz="2800" dirty="0">
                <a:latin typeface="Outfit ExtraBold" pitchFamily="34" charset="0"/>
                <a:ea typeface="Outfit ExtraBold" pitchFamily="34" charset="-122"/>
                <a:cs typeface="Outfit ExtraBold" pitchFamily="34" charset="-120"/>
              </a:rPr>
              <a:t>NEOL: A Strategic Economic Engine</a:t>
            </a:r>
            <a:endParaRPr lang="en-US" sz="2800" dirty="0">
              <a:latin typeface="Arimo" panose="020B0604020202020204" charset="0"/>
            </a:endParaRPr>
          </a:p>
        </p:txBody>
      </p:sp>
      <p:sp>
        <p:nvSpPr>
          <p:cNvPr id="4" name="Text 1"/>
          <p:cNvSpPr/>
          <p:nvPr/>
        </p:nvSpPr>
        <p:spPr>
          <a:xfrm>
            <a:off x="661493" y="1196579"/>
            <a:ext cx="6297017" cy="613172"/>
          </a:xfrm>
          <a:prstGeom prst="rect">
            <a:avLst/>
          </a:prstGeom>
          <a:noFill/>
          <a:ln/>
        </p:spPr>
        <p:txBody>
          <a:bodyPr wrap="square" lIns="0" tIns="0" rIns="0" bIns="0" rtlCol="0" anchor="t">
            <a:normAutofit/>
          </a:bodyPr>
          <a:lstStyle/>
          <a:p>
            <a:pPr defTabSz="1219170">
              <a:lnSpc>
                <a:spcPct val="118000"/>
              </a:lnSpc>
            </a:pPr>
            <a:r>
              <a:rPr lang="en-US" sz="1133" dirty="0">
                <a:solidFill>
                  <a:srgbClr val="2A2742"/>
                </a:solidFill>
                <a:latin typeface="Arimo" pitchFamily="34" charset="0"/>
                <a:ea typeface="Arimo" pitchFamily="34" charset="-122"/>
                <a:cs typeface="Arimo" pitchFamily="34" charset="-120"/>
              </a:rPr>
              <a:t>NEOL positions IESS as a </a:t>
            </a:r>
            <a:r>
              <a:rPr lang="en-US" sz="1133" b="1" dirty="0">
                <a:solidFill>
                  <a:srgbClr val="5E4CE6"/>
                </a:solidFill>
                <a:latin typeface="Arimo Bold" pitchFamily="34" charset="0"/>
                <a:ea typeface="Arimo Bold" pitchFamily="34" charset="-122"/>
                <a:cs typeface="Arimo Bold" pitchFamily="34" charset="-120"/>
              </a:rPr>
              <a:t>sovereign capability</a:t>
            </a:r>
            <a:r>
              <a:rPr lang="en-US" sz="1133" dirty="0">
                <a:solidFill>
                  <a:srgbClr val="2A2742"/>
                </a:solidFill>
                <a:latin typeface="Arimo" pitchFamily="34" charset="0"/>
                <a:ea typeface="Arimo" pitchFamily="34" charset="-122"/>
                <a:cs typeface="Arimo" pitchFamily="34" charset="-120"/>
              </a:rPr>
              <a:t> and </a:t>
            </a:r>
            <a:r>
              <a:rPr lang="en-US" sz="1133" b="1" dirty="0">
                <a:solidFill>
                  <a:srgbClr val="5E4CE6"/>
                </a:solidFill>
                <a:latin typeface="Arimo Bold" pitchFamily="34" charset="0"/>
                <a:ea typeface="Arimo Bold" pitchFamily="34" charset="-122"/>
                <a:cs typeface="Arimo Bold" pitchFamily="34" charset="-120"/>
              </a:rPr>
              <a:t>revenue-generating national asset</a:t>
            </a:r>
            <a:r>
              <a:rPr lang="en-US" sz="1133" dirty="0">
                <a:solidFill>
                  <a:srgbClr val="2A2742"/>
                </a:solidFill>
                <a:latin typeface="Arimo" pitchFamily="34" charset="0"/>
                <a:ea typeface="Arimo" pitchFamily="34" charset="-122"/>
                <a:cs typeface="Arimo" pitchFamily="34" charset="-120"/>
              </a:rPr>
              <a:t>—transforming satellite data into actionable intelligence for defense, environment, smart cities, and energy stakeholders across the Kingdom.</a:t>
            </a:r>
            <a:endParaRPr lang="en-US" sz="1133" dirty="0">
              <a:solidFill>
                <a:prstClr val="black"/>
              </a:solidFill>
              <a:latin typeface="Arimo" panose="020B0604020202020204" charset="0"/>
            </a:endParaRPr>
          </a:p>
        </p:txBody>
      </p:sp>
      <p:sp>
        <p:nvSpPr>
          <p:cNvPr id="5" name="Shape 2"/>
          <p:cNvSpPr/>
          <p:nvPr/>
        </p:nvSpPr>
        <p:spPr>
          <a:xfrm>
            <a:off x="661493" y="1934370"/>
            <a:ext cx="6297017" cy="1003300"/>
          </a:xfrm>
          <a:prstGeom prst="roundRect">
            <a:avLst>
              <a:gd name="adj" fmla="val 6058"/>
            </a:avLst>
          </a:prstGeom>
          <a:solidFill>
            <a:srgbClr val="E9E6FA"/>
          </a:solidFill>
          <a:ln w="4763">
            <a:solidFill>
              <a:srgbClr val="BDB8DF"/>
            </a:solidFill>
            <a:prstDash val="solid"/>
          </a:ln>
        </p:spPr>
        <p:txBody>
          <a:bodyPr/>
          <a:lstStyle/>
          <a:p>
            <a:pPr defTabSz="1219170"/>
            <a:endParaRPr lang="en-GB" sz="2400" dirty="0">
              <a:solidFill>
                <a:prstClr val="black"/>
              </a:solidFill>
              <a:latin typeface="Arimo" panose="020B0604020202020204" charset="0"/>
            </a:endParaRPr>
          </a:p>
        </p:txBody>
      </p:sp>
      <p:sp>
        <p:nvSpPr>
          <p:cNvPr id="6" name="Text 3"/>
          <p:cNvSpPr/>
          <p:nvPr/>
        </p:nvSpPr>
        <p:spPr>
          <a:xfrm>
            <a:off x="812503" y="2085381"/>
            <a:ext cx="5994995" cy="226020"/>
          </a:xfrm>
          <a:prstGeom prst="rect">
            <a:avLst/>
          </a:prstGeom>
          <a:noFill/>
          <a:ln/>
        </p:spPr>
        <p:txBody>
          <a:bodyPr wrap="none" lIns="0" tIns="0" rIns="0" bIns="0" rtlCol="0" anchor="t"/>
          <a:lstStyle/>
          <a:p>
            <a:pPr defTabSz="1219170">
              <a:lnSpc>
                <a:spcPct val="104000"/>
              </a:lnSpc>
            </a:pPr>
            <a:r>
              <a:rPr lang="en-US" sz="1400" dirty="0">
                <a:solidFill>
                  <a:srgbClr val="2A2742"/>
                </a:solidFill>
                <a:latin typeface="Outfit ExtraBold" pitchFamily="34" charset="0"/>
                <a:ea typeface="Outfit ExtraBold" pitchFamily="34" charset="-122"/>
                <a:cs typeface="Outfit ExtraBold" pitchFamily="34" charset="-120"/>
              </a:rPr>
              <a:t>Predictive Analytics Hub</a:t>
            </a:r>
            <a:endParaRPr lang="en-US" sz="1400" dirty="0">
              <a:solidFill>
                <a:prstClr val="black"/>
              </a:solidFill>
              <a:latin typeface="Arimo" panose="020B0604020202020204" charset="0"/>
            </a:endParaRPr>
          </a:p>
        </p:txBody>
      </p:sp>
      <p:sp>
        <p:nvSpPr>
          <p:cNvPr id="7" name="Text 4"/>
          <p:cNvSpPr/>
          <p:nvPr/>
        </p:nvSpPr>
        <p:spPr>
          <a:xfrm>
            <a:off x="812503" y="2377876"/>
            <a:ext cx="5994995" cy="408781"/>
          </a:xfrm>
          <a:prstGeom prst="rect">
            <a:avLst/>
          </a:prstGeom>
          <a:noFill/>
          <a:ln/>
        </p:spPr>
        <p:txBody>
          <a:bodyPr wrap="square" lIns="0" tIns="0" rIns="0" bIns="0" rtlCol="0" anchor="t">
            <a:normAutofit/>
          </a:bodyPr>
          <a:lstStyle/>
          <a:p>
            <a:pPr defTabSz="1219170">
              <a:lnSpc>
                <a:spcPct val="118000"/>
              </a:lnSpc>
            </a:pPr>
            <a:r>
              <a:rPr lang="en-US" sz="1133" dirty="0">
                <a:solidFill>
                  <a:srgbClr val="2A2742"/>
                </a:solidFill>
                <a:latin typeface="Arimo" pitchFamily="34" charset="0"/>
                <a:ea typeface="Arimo" pitchFamily="34" charset="-122"/>
                <a:cs typeface="Arimo" pitchFamily="34" charset="-120"/>
              </a:rPr>
              <a:t>AI-embedded satellite data lifecycle converting raw imagery into high-margin downstream products.</a:t>
            </a:r>
            <a:endParaRPr lang="en-US" sz="1133" dirty="0">
              <a:solidFill>
                <a:prstClr val="black"/>
              </a:solidFill>
              <a:latin typeface="Arimo" panose="020B0604020202020204" charset="0"/>
            </a:endParaRPr>
          </a:p>
        </p:txBody>
      </p:sp>
      <p:sp>
        <p:nvSpPr>
          <p:cNvPr id="8" name="Shape 5"/>
          <p:cNvSpPr/>
          <p:nvPr/>
        </p:nvSpPr>
        <p:spPr>
          <a:xfrm>
            <a:off x="661493" y="3048398"/>
            <a:ext cx="6297017" cy="1003300"/>
          </a:xfrm>
          <a:prstGeom prst="roundRect">
            <a:avLst>
              <a:gd name="adj" fmla="val 6058"/>
            </a:avLst>
          </a:prstGeom>
          <a:solidFill>
            <a:srgbClr val="E9E6FA"/>
          </a:solidFill>
          <a:ln w="4763">
            <a:solidFill>
              <a:srgbClr val="BDB8DF"/>
            </a:solidFill>
            <a:prstDash val="solid"/>
          </a:ln>
        </p:spPr>
        <p:txBody>
          <a:bodyPr/>
          <a:lstStyle/>
          <a:p>
            <a:pPr defTabSz="1219170"/>
            <a:endParaRPr lang="en-GB" sz="2400" dirty="0">
              <a:solidFill>
                <a:prstClr val="black"/>
              </a:solidFill>
              <a:latin typeface="Arimo" panose="020B0604020202020204" charset="0"/>
            </a:endParaRPr>
          </a:p>
        </p:txBody>
      </p:sp>
      <p:sp>
        <p:nvSpPr>
          <p:cNvPr id="9" name="Text 6"/>
          <p:cNvSpPr/>
          <p:nvPr/>
        </p:nvSpPr>
        <p:spPr>
          <a:xfrm>
            <a:off x="812503" y="3199409"/>
            <a:ext cx="5994995" cy="226020"/>
          </a:xfrm>
          <a:prstGeom prst="rect">
            <a:avLst/>
          </a:prstGeom>
          <a:noFill/>
          <a:ln/>
        </p:spPr>
        <p:txBody>
          <a:bodyPr wrap="none" lIns="0" tIns="0" rIns="0" bIns="0" rtlCol="0" anchor="t"/>
          <a:lstStyle/>
          <a:p>
            <a:pPr defTabSz="1219170">
              <a:lnSpc>
                <a:spcPct val="104000"/>
              </a:lnSpc>
            </a:pPr>
            <a:r>
              <a:rPr lang="en-US" sz="1400" dirty="0">
                <a:solidFill>
                  <a:srgbClr val="2A2742"/>
                </a:solidFill>
                <a:latin typeface="Outfit ExtraBold" pitchFamily="34" charset="0"/>
                <a:ea typeface="Outfit ExtraBold" pitchFamily="34" charset="-122"/>
                <a:cs typeface="Outfit ExtraBold" pitchFamily="34" charset="-120"/>
              </a:rPr>
              <a:t>Multi-Agency Alignment</a:t>
            </a:r>
            <a:endParaRPr lang="en-US" sz="1400" dirty="0">
              <a:solidFill>
                <a:prstClr val="black"/>
              </a:solidFill>
              <a:latin typeface="Arimo" panose="020B0604020202020204" charset="0"/>
            </a:endParaRPr>
          </a:p>
        </p:txBody>
      </p:sp>
      <p:sp>
        <p:nvSpPr>
          <p:cNvPr id="10" name="Text 7"/>
          <p:cNvSpPr/>
          <p:nvPr/>
        </p:nvSpPr>
        <p:spPr>
          <a:xfrm>
            <a:off x="812503" y="3491906"/>
            <a:ext cx="5994995" cy="408781"/>
          </a:xfrm>
          <a:prstGeom prst="rect">
            <a:avLst/>
          </a:prstGeom>
          <a:noFill/>
          <a:ln/>
        </p:spPr>
        <p:txBody>
          <a:bodyPr wrap="square" lIns="0" tIns="0" rIns="0" bIns="0" rtlCol="0" anchor="t">
            <a:normAutofit/>
          </a:bodyPr>
          <a:lstStyle/>
          <a:p>
            <a:pPr defTabSz="1219170">
              <a:lnSpc>
                <a:spcPct val="118000"/>
              </a:lnSpc>
            </a:pPr>
            <a:r>
              <a:rPr lang="en-US" sz="1133" dirty="0">
                <a:solidFill>
                  <a:srgbClr val="2A2742"/>
                </a:solidFill>
                <a:latin typeface="Arimo" pitchFamily="34" charset="0"/>
                <a:ea typeface="Arimo" pitchFamily="34" charset="-122"/>
                <a:cs typeface="Arimo" pitchFamily="34" charset="-120"/>
              </a:rPr>
              <a:t>Strategic interoperability with 11 national stakeholders across civil, military, and regulatory domains.</a:t>
            </a:r>
            <a:endParaRPr lang="en-US" sz="1133" dirty="0">
              <a:solidFill>
                <a:prstClr val="black"/>
              </a:solidFill>
              <a:latin typeface="Arimo" panose="020B0604020202020204" charset="0"/>
            </a:endParaRPr>
          </a:p>
        </p:txBody>
      </p:sp>
      <p:sp>
        <p:nvSpPr>
          <p:cNvPr id="11" name="Shape 8"/>
          <p:cNvSpPr/>
          <p:nvPr/>
        </p:nvSpPr>
        <p:spPr>
          <a:xfrm>
            <a:off x="661493" y="4162426"/>
            <a:ext cx="6297017" cy="1003300"/>
          </a:xfrm>
          <a:prstGeom prst="roundRect">
            <a:avLst>
              <a:gd name="adj" fmla="val 6058"/>
            </a:avLst>
          </a:prstGeom>
          <a:solidFill>
            <a:srgbClr val="E9E6FA"/>
          </a:solidFill>
          <a:ln w="4763">
            <a:solidFill>
              <a:srgbClr val="BDB8DF"/>
            </a:solidFill>
            <a:prstDash val="solid"/>
          </a:ln>
        </p:spPr>
        <p:txBody>
          <a:bodyPr/>
          <a:lstStyle/>
          <a:p>
            <a:pPr defTabSz="1219170"/>
            <a:endParaRPr lang="en-GB" sz="2400" dirty="0">
              <a:solidFill>
                <a:prstClr val="black"/>
              </a:solidFill>
              <a:latin typeface="Arimo" panose="020B0604020202020204" charset="0"/>
            </a:endParaRPr>
          </a:p>
        </p:txBody>
      </p:sp>
      <p:sp>
        <p:nvSpPr>
          <p:cNvPr id="12" name="Text 9"/>
          <p:cNvSpPr/>
          <p:nvPr/>
        </p:nvSpPr>
        <p:spPr>
          <a:xfrm>
            <a:off x="812503" y="4313437"/>
            <a:ext cx="5994995" cy="226020"/>
          </a:xfrm>
          <a:prstGeom prst="rect">
            <a:avLst/>
          </a:prstGeom>
          <a:noFill/>
          <a:ln/>
        </p:spPr>
        <p:txBody>
          <a:bodyPr wrap="none" lIns="0" tIns="0" rIns="0" bIns="0" rtlCol="0" anchor="t"/>
          <a:lstStyle/>
          <a:p>
            <a:pPr defTabSz="1219170">
              <a:lnSpc>
                <a:spcPct val="104000"/>
              </a:lnSpc>
            </a:pPr>
            <a:r>
              <a:rPr lang="en-US" sz="1400" dirty="0">
                <a:solidFill>
                  <a:srgbClr val="2A2742"/>
                </a:solidFill>
                <a:latin typeface="Outfit ExtraBold" pitchFamily="34" charset="0"/>
                <a:ea typeface="Outfit ExtraBold" pitchFamily="34" charset="-122"/>
                <a:cs typeface="Outfit ExtraBold" pitchFamily="34" charset="-120"/>
              </a:rPr>
              <a:t>Commercial Operating Model</a:t>
            </a:r>
            <a:endParaRPr lang="en-US" sz="1400" dirty="0">
              <a:solidFill>
                <a:prstClr val="black"/>
              </a:solidFill>
              <a:latin typeface="Arimo" panose="020B0604020202020204" charset="0"/>
            </a:endParaRPr>
          </a:p>
        </p:txBody>
      </p:sp>
      <p:sp>
        <p:nvSpPr>
          <p:cNvPr id="13" name="Text 10"/>
          <p:cNvSpPr/>
          <p:nvPr/>
        </p:nvSpPr>
        <p:spPr>
          <a:xfrm>
            <a:off x="812503" y="4605934"/>
            <a:ext cx="5994995" cy="408781"/>
          </a:xfrm>
          <a:prstGeom prst="rect">
            <a:avLst/>
          </a:prstGeom>
          <a:noFill/>
          <a:ln/>
        </p:spPr>
        <p:txBody>
          <a:bodyPr wrap="square" lIns="0" tIns="0" rIns="0" bIns="0" rtlCol="0" anchor="t">
            <a:normAutofit/>
          </a:bodyPr>
          <a:lstStyle/>
          <a:p>
            <a:pPr defTabSz="1219170">
              <a:lnSpc>
                <a:spcPct val="118000"/>
              </a:lnSpc>
            </a:pPr>
            <a:r>
              <a:rPr lang="en-US" sz="1133" dirty="0">
                <a:solidFill>
                  <a:srgbClr val="2A2742"/>
                </a:solidFill>
                <a:latin typeface="Arimo" pitchFamily="34" charset="0"/>
                <a:ea typeface="Arimo" pitchFamily="34" charset="-122"/>
                <a:cs typeface="Arimo" pitchFamily="34" charset="-120"/>
              </a:rPr>
              <a:t>Paid operations, subscription APIs, specialized consulting, and long-term government service contracts.</a:t>
            </a:r>
            <a:endParaRPr lang="en-US" sz="1133" dirty="0">
              <a:solidFill>
                <a:prstClr val="black"/>
              </a:solidFill>
              <a:latin typeface="Arimo" panose="020B0604020202020204" charset="0"/>
            </a:endParaRPr>
          </a:p>
        </p:txBody>
      </p:sp>
      <p:sp>
        <p:nvSpPr>
          <p:cNvPr id="14" name="Shape 11"/>
          <p:cNvSpPr/>
          <p:nvPr/>
        </p:nvSpPr>
        <p:spPr>
          <a:xfrm>
            <a:off x="661493" y="5276454"/>
            <a:ext cx="6297017" cy="1003300"/>
          </a:xfrm>
          <a:prstGeom prst="roundRect">
            <a:avLst>
              <a:gd name="adj" fmla="val 6058"/>
            </a:avLst>
          </a:prstGeom>
          <a:solidFill>
            <a:srgbClr val="E9E6FA"/>
          </a:solidFill>
          <a:ln w="4763">
            <a:solidFill>
              <a:srgbClr val="BDB8DF"/>
            </a:solidFill>
            <a:prstDash val="solid"/>
          </a:ln>
        </p:spPr>
        <p:txBody>
          <a:bodyPr/>
          <a:lstStyle/>
          <a:p>
            <a:pPr defTabSz="1219170"/>
            <a:endParaRPr lang="en-GB" sz="2400" dirty="0">
              <a:solidFill>
                <a:prstClr val="black"/>
              </a:solidFill>
              <a:latin typeface="Arimo" panose="020B0604020202020204" charset="0"/>
            </a:endParaRPr>
          </a:p>
        </p:txBody>
      </p:sp>
      <p:sp>
        <p:nvSpPr>
          <p:cNvPr id="15" name="Text 12"/>
          <p:cNvSpPr/>
          <p:nvPr/>
        </p:nvSpPr>
        <p:spPr>
          <a:xfrm>
            <a:off x="812503" y="5427465"/>
            <a:ext cx="5994995" cy="226020"/>
          </a:xfrm>
          <a:prstGeom prst="rect">
            <a:avLst/>
          </a:prstGeom>
          <a:noFill/>
          <a:ln/>
        </p:spPr>
        <p:txBody>
          <a:bodyPr wrap="none" lIns="0" tIns="0" rIns="0" bIns="0" rtlCol="0" anchor="t"/>
          <a:lstStyle/>
          <a:p>
            <a:pPr defTabSz="1219170">
              <a:lnSpc>
                <a:spcPct val="104000"/>
              </a:lnSpc>
            </a:pPr>
            <a:r>
              <a:rPr lang="en-US" sz="1400" dirty="0">
                <a:solidFill>
                  <a:srgbClr val="2A2742"/>
                </a:solidFill>
                <a:latin typeface="Outfit ExtraBold" pitchFamily="34" charset="0"/>
                <a:ea typeface="Outfit ExtraBold" pitchFamily="34" charset="-122"/>
                <a:cs typeface="Outfit ExtraBold" pitchFamily="34" charset="-120"/>
              </a:rPr>
              <a:t>Knowledge Economy</a:t>
            </a:r>
            <a:endParaRPr lang="en-US" sz="1400" dirty="0">
              <a:solidFill>
                <a:prstClr val="black"/>
              </a:solidFill>
              <a:latin typeface="Arimo" panose="020B0604020202020204" charset="0"/>
            </a:endParaRPr>
          </a:p>
        </p:txBody>
      </p:sp>
      <p:sp>
        <p:nvSpPr>
          <p:cNvPr id="16" name="Text 13"/>
          <p:cNvSpPr/>
          <p:nvPr/>
        </p:nvSpPr>
        <p:spPr>
          <a:xfrm>
            <a:off x="812503" y="5719962"/>
            <a:ext cx="5994995" cy="408781"/>
          </a:xfrm>
          <a:prstGeom prst="rect">
            <a:avLst/>
          </a:prstGeom>
          <a:noFill/>
          <a:ln/>
        </p:spPr>
        <p:txBody>
          <a:bodyPr wrap="square" lIns="0" tIns="0" rIns="0" bIns="0" rtlCol="0" anchor="t">
            <a:normAutofit/>
          </a:bodyPr>
          <a:lstStyle/>
          <a:p>
            <a:pPr defTabSz="1219170">
              <a:lnSpc>
                <a:spcPct val="118000"/>
              </a:lnSpc>
            </a:pPr>
            <a:r>
              <a:rPr lang="en-US" sz="1133" dirty="0">
                <a:solidFill>
                  <a:srgbClr val="2A2742"/>
                </a:solidFill>
                <a:latin typeface="Arimo" pitchFamily="34" charset="0"/>
                <a:ea typeface="Arimo" pitchFamily="34" charset="-122"/>
                <a:cs typeface="Arimo" pitchFamily="34" charset="-120"/>
              </a:rPr>
              <a:t>Professional certification, strategic advisory, and academic co-innovation to build the domestic research cadre.</a:t>
            </a:r>
            <a:endParaRPr lang="en-US" sz="1133" dirty="0">
              <a:solidFill>
                <a:prstClr val="black"/>
              </a:solidFill>
              <a:latin typeface="Arimo" panose="020B0604020202020204" charset="0"/>
            </a:endParaRPr>
          </a:p>
        </p:txBody>
      </p:sp>
      <p:sp>
        <p:nvSpPr>
          <p:cNvPr id="17" name="Round Same Side Corner Rectangle 4">
            <a:extLst>
              <a:ext uri="{FF2B5EF4-FFF2-40B4-BE49-F238E27FC236}">
                <a16:creationId xmlns:a16="http://schemas.microsoft.com/office/drawing/2014/main" id="{8CC0455B-AA5C-2C97-1AAD-E9E7E0A0E144}"/>
              </a:ext>
            </a:extLst>
          </p:cNvPr>
          <p:cNvSpPr/>
          <p:nvPr/>
        </p:nvSpPr>
        <p:spPr>
          <a:xfrm rot="5400000">
            <a:off x="-344566" y="720590"/>
            <a:ext cx="740391" cy="76201"/>
          </a:xfrm>
          <a:prstGeom prst="round2SameRect">
            <a:avLst>
              <a:gd name="adj1" fmla="val 45834"/>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SA" sz="1800" b="0" i="0" u="none" strike="noStrike" kern="0" cap="none" spc="0" normalizeH="0" baseline="0" noProof="0" dirty="0">
              <a:ln>
                <a:noFill/>
              </a:ln>
              <a:solidFill>
                <a:srgbClr val="FFFFFF"/>
              </a:solidFill>
              <a:effectLst/>
              <a:uLnTx/>
              <a:uFillTx/>
              <a:latin typeface="Arimo" panose="020B0604020202020204" charset="0"/>
              <a:ea typeface="+mn-ea"/>
              <a:cs typeface="+mn-cs"/>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43847-8736-2FD6-00A7-A22D1777AFE1}"/>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845868A4-38A9-A79E-4E6F-CB100AD7EF4C}"/>
              </a:ext>
            </a:extLst>
          </p:cNvPr>
          <p:cNvGrpSpPr/>
          <p:nvPr/>
        </p:nvGrpSpPr>
        <p:grpSpPr>
          <a:xfrm rot="5400000">
            <a:off x="-532097" y="2217951"/>
            <a:ext cx="1191128" cy="240066"/>
            <a:chOff x="4904872" y="4638761"/>
            <a:chExt cx="1191128" cy="240066"/>
          </a:xfrm>
        </p:grpSpPr>
        <p:sp>
          <p:nvSpPr>
            <p:cNvPr id="18" name="Rectangle: Top Corners Rounded 17">
              <a:extLst>
                <a:ext uri="{FF2B5EF4-FFF2-40B4-BE49-F238E27FC236}">
                  <a16:creationId xmlns:a16="http://schemas.microsoft.com/office/drawing/2014/main" id="{ABF939AD-3733-E118-F928-589DC2EE7616}"/>
                </a:ext>
              </a:extLst>
            </p:cNvPr>
            <p:cNvSpPr/>
            <p:nvPr/>
          </p:nvSpPr>
          <p:spPr>
            <a:xfrm>
              <a:off x="4933950" y="4653578"/>
              <a:ext cx="1162050" cy="177982"/>
            </a:xfrm>
            <a:prstGeom prst="round2SameRect">
              <a:avLst>
                <a:gd name="adj1" fmla="val 27402"/>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19" name="مستطيل 1">
              <a:extLst>
                <a:ext uri="{FF2B5EF4-FFF2-40B4-BE49-F238E27FC236}">
                  <a16:creationId xmlns:a16="http://schemas.microsoft.com/office/drawing/2014/main" id="{8FEC9C7C-ADB9-897B-23B3-307A86BAAF96}"/>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1</a:t>
              </a:r>
              <a:endParaRPr lang="en-US" sz="1000" dirty="0">
                <a:solidFill>
                  <a:schemeClr val="bg1"/>
                </a:solidFill>
                <a:latin typeface="Arimo" panose="020B0604020202020204" charset="0"/>
              </a:endParaRPr>
            </a:p>
          </p:txBody>
        </p:sp>
      </p:grpSp>
      <p:sp>
        <p:nvSpPr>
          <p:cNvPr id="3" name="Text 0">
            <a:extLst>
              <a:ext uri="{FF2B5EF4-FFF2-40B4-BE49-F238E27FC236}">
                <a16:creationId xmlns:a16="http://schemas.microsoft.com/office/drawing/2014/main" id="{58B5BFC1-136A-D177-BCCE-C027C78BCF93}"/>
              </a:ext>
            </a:extLst>
          </p:cNvPr>
          <p:cNvSpPr/>
          <p:nvPr/>
        </p:nvSpPr>
        <p:spPr>
          <a:xfrm>
            <a:off x="661493" y="1536184"/>
            <a:ext cx="6676567" cy="2378638"/>
          </a:xfrm>
          <a:prstGeom prst="rect">
            <a:avLst/>
          </a:prstGeom>
          <a:noFill/>
          <a:ln/>
        </p:spPr>
        <p:txBody>
          <a:bodyPr wrap="square" lIns="0" tIns="0" rIns="0" bIns="0" rtlCol="0" anchor="t">
            <a:normAutofit/>
          </a:bodyPr>
          <a:lstStyle/>
          <a:p>
            <a:pPr defTabSz="1219170">
              <a:lnSpc>
                <a:spcPct val="104000"/>
              </a:lnSpc>
            </a:pPr>
            <a:r>
              <a:rPr lang="en-US" sz="7100" dirty="0">
                <a:solidFill>
                  <a:schemeClr val="accent2"/>
                </a:solidFill>
                <a:latin typeface="Outfit ExtraBold" pitchFamily="34" charset="0"/>
                <a:ea typeface="Outfit ExtraBold" pitchFamily="34" charset="-122"/>
                <a:cs typeface="Outfit ExtraBold" pitchFamily="34" charset="-120"/>
              </a:rPr>
              <a:t>Pillar 2:</a:t>
            </a:r>
          </a:p>
          <a:p>
            <a:pPr defTabSz="1219170">
              <a:lnSpc>
                <a:spcPct val="104000"/>
              </a:lnSpc>
            </a:pPr>
            <a:r>
              <a:rPr lang="en-GB" sz="3667" dirty="0">
                <a:solidFill>
                  <a:schemeClr val="bg1"/>
                </a:solidFill>
                <a:latin typeface="Outfit ExtraBold" pitchFamily="34" charset="0"/>
                <a:ea typeface="Outfit ExtraBold" pitchFamily="34" charset="-122"/>
                <a:cs typeface="Outfit ExtraBold" pitchFamily="34" charset="-120"/>
              </a:rPr>
              <a:t>The National Geospatial Solutions Laboratory (NGSL)</a:t>
            </a:r>
          </a:p>
          <a:p>
            <a:pPr defTabSz="1219170">
              <a:lnSpc>
                <a:spcPct val="104000"/>
              </a:lnSpc>
            </a:pPr>
            <a:endParaRPr lang="en-US" sz="3667" dirty="0">
              <a:solidFill>
                <a:schemeClr val="bg1"/>
              </a:solidFill>
              <a:latin typeface="Arimo" panose="020B0604020202020204" charset="0"/>
            </a:endParaRPr>
          </a:p>
        </p:txBody>
      </p:sp>
      <p:sp>
        <p:nvSpPr>
          <p:cNvPr id="5" name="Text 1">
            <a:extLst>
              <a:ext uri="{FF2B5EF4-FFF2-40B4-BE49-F238E27FC236}">
                <a16:creationId xmlns:a16="http://schemas.microsoft.com/office/drawing/2014/main" id="{8F7AA788-5563-BFC6-E9CB-64A419A3D2A5}"/>
              </a:ext>
            </a:extLst>
          </p:cNvPr>
          <p:cNvSpPr/>
          <p:nvPr/>
        </p:nvSpPr>
        <p:spPr>
          <a:xfrm>
            <a:off x="661493" y="3981672"/>
            <a:ext cx="6297017" cy="2680288"/>
          </a:xfrm>
          <a:prstGeom prst="rect">
            <a:avLst/>
          </a:prstGeom>
          <a:noFill/>
          <a:ln/>
        </p:spPr>
        <p:txBody>
          <a:bodyPr wrap="square" lIns="0" tIns="0" rIns="0" bIns="0" rtlCol="0" anchor="t">
            <a:normAutofit fontScale="92500" lnSpcReduction="10000"/>
          </a:bodyPr>
          <a:lstStyle/>
          <a:p>
            <a:pPr defTabSz="1219170">
              <a:lnSpc>
                <a:spcPct val="133000"/>
              </a:lnSpc>
            </a:pPr>
            <a:r>
              <a:rPr lang="en-GB" sz="1467" dirty="0">
                <a:solidFill>
                  <a:schemeClr val="bg1"/>
                </a:solidFill>
                <a:latin typeface="Arimo" pitchFamily="34" charset="0"/>
                <a:ea typeface="Arimo" pitchFamily="34" charset="-122"/>
                <a:cs typeface="Arimo" pitchFamily="34" charset="-120"/>
              </a:rPr>
              <a:t>To complement the transformation of our Earth Observation capabilities, the National Geospatial Solutions Laboratory (NGSL) will serve as the engine room for the Kingdom's spatial data infrastructure. The primary focus of this national laboratory is to transition the institute from flat, static mapping into a provider of dynamic, multi-dimensional geospatial intelligence.</a:t>
            </a:r>
          </a:p>
          <a:p>
            <a:pPr defTabSz="1219170">
              <a:lnSpc>
                <a:spcPct val="133000"/>
              </a:lnSpc>
            </a:pPr>
            <a:endParaRPr lang="en-GB" sz="1467" dirty="0">
              <a:solidFill>
                <a:schemeClr val="bg1"/>
              </a:solidFill>
              <a:latin typeface="Arimo" pitchFamily="34" charset="0"/>
              <a:ea typeface="Arimo" pitchFamily="34" charset="-122"/>
              <a:cs typeface="Arimo" pitchFamily="34" charset="-120"/>
            </a:endParaRPr>
          </a:p>
          <a:p>
            <a:pPr defTabSz="1219170">
              <a:lnSpc>
                <a:spcPct val="133000"/>
              </a:lnSpc>
            </a:pPr>
            <a:r>
              <a:rPr lang="en-GB" sz="1467" dirty="0">
                <a:solidFill>
                  <a:schemeClr val="bg1"/>
                </a:solidFill>
                <a:latin typeface="Arimo" pitchFamily="34" charset="0"/>
                <a:ea typeface="Arimo" pitchFamily="34" charset="-122"/>
                <a:cs typeface="Arimo" pitchFamily="34" charset="-120"/>
              </a:rPr>
              <a:t>By modernizing our 40-year heritage in GIS, geodesy, and high-precision positioning, NGSL will leverage artificial intelligence, edge computing, and advanced spatial </a:t>
            </a:r>
            <a:r>
              <a:rPr lang="en-GB" sz="1467" dirty="0" err="1">
                <a:solidFill>
                  <a:schemeClr val="bg1"/>
                </a:solidFill>
                <a:latin typeface="Arimo" pitchFamily="34" charset="0"/>
                <a:ea typeface="Arimo" pitchFamily="34" charset="-122"/>
                <a:cs typeface="Arimo" pitchFamily="34" charset="-120"/>
              </a:rPr>
              <a:t>modeling</a:t>
            </a:r>
            <a:r>
              <a:rPr lang="en-GB" sz="1467" dirty="0">
                <a:solidFill>
                  <a:schemeClr val="bg1"/>
                </a:solidFill>
                <a:latin typeface="Arimo" pitchFamily="34" charset="0"/>
                <a:ea typeface="Arimo" pitchFamily="34" charset="-122"/>
                <a:cs typeface="Arimo" pitchFamily="34" charset="-120"/>
              </a:rPr>
              <a:t> to deliver premium downstream products, corporate certifications, and strategic spatial consultations.</a:t>
            </a:r>
          </a:p>
        </p:txBody>
      </p:sp>
      <p:grpSp>
        <p:nvGrpSpPr>
          <p:cNvPr id="13" name="Group 12">
            <a:extLst>
              <a:ext uri="{FF2B5EF4-FFF2-40B4-BE49-F238E27FC236}">
                <a16:creationId xmlns:a16="http://schemas.microsoft.com/office/drawing/2014/main" id="{4F82EE00-189A-11E5-2285-0554004123DC}"/>
              </a:ext>
            </a:extLst>
          </p:cNvPr>
          <p:cNvGrpSpPr/>
          <p:nvPr/>
        </p:nvGrpSpPr>
        <p:grpSpPr>
          <a:xfrm rot="5400000">
            <a:off x="-532097" y="3372381"/>
            <a:ext cx="1191128" cy="240066"/>
            <a:chOff x="4904872" y="4638761"/>
            <a:chExt cx="1191128" cy="240066"/>
          </a:xfrm>
        </p:grpSpPr>
        <p:sp>
          <p:nvSpPr>
            <p:cNvPr id="14" name="Rectangle: Top Corners Rounded 13">
              <a:extLst>
                <a:ext uri="{FF2B5EF4-FFF2-40B4-BE49-F238E27FC236}">
                  <a16:creationId xmlns:a16="http://schemas.microsoft.com/office/drawing/2014/main" id="{1D881811-55F3-0BC8-03E8-439677F6279E}"/>
                </a:ext>
              </a:extLst>
            </p:cNvPr>
            <p:cNvSpPr/>
            <p:nvPr/>
          </p:nvSpPr>
          <p:spPr>
            <a:xfrm>
              <a:off x="4933950" y="4653578"/>
              <a:ext cx="1162050" cy="177982"/>
            </a:xfrm>
            <a:prstGeom prst="round2SameRect">
              <a:avLst>
                <a:gd name="adj1" fmla="val 27402"/>
                <a:gd name="adj2" fmla="val 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15" name="مستطيل 1">
              <a:extLst>
                <a:ext uri="{FF2B5EF4-FFF2-40B4-BE49-F238E27FC236}">
                  <a16:creationId xmlns:a16="http://schemas.microsoft.com/office/drawing/2014/main" id="{5332A571-C16B-540A-829C-EBDCFF1765B9}"/>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a:t>
              </a:r>
              <a:r>
                <a:rPr lang="ar-SA" sz="1000" dirty="0">
                  <a:solidFill>
                    <a:schemeClr val="bg1"/>
                  </a:solidFill>
                  <a:latin typeface="Arimo" pitchFamily="34" charset="0"/>
                  <a:ea typeface="Arimo" pitchFamily="34" charset="-122"/>
                  <a:cs typeface="Arimo" pitchFamily="34" charset="-120"/>
                </a:rPr>
                <a:t>2</a:t>
              </a:r>
              <a:endParaRPr lang="en-US" sz="1000" dirty="0">
                <a:solidFill>
                  <a:schemeClr val="bg1"/>
                </a:solidFill>
                <a:latin typeface="Arimo" panose="020B0604020202020204" charset="0"/>
              </a:endParaRPr>
            </a:p>
          </p:txBody>
        </p:sp>
      </p:grpSp>
      <p:grpSp>
        <p:nvGrpSpPr>
          <p:cNvPr id="16" name="Group 15">
            <a:extLst>
              <a:ext uri="{FF2B5EF4-FFF2-40B4-BE49-F238E27FC236}">
                <a16:creationId xmlns:a16="http://schemas.microsoft.com/office/drawing/2014/main" id="{A1831EAF-9557-5310-FF06-E9AC3D8ADD9A}"/>
              </a:ext>
            </a:extLst>
          </p:cNvPr>
          <p:cNvGrpSpPr/>
          <p:nvPr/>
        </p:nvGrpSpPr>
        <p:grpSpPr>
          <a:xfrm rot="5400000">
            <a:off x="-532097" y="4526811"/>
            <a:ext cx="1191128" cy="240066"/>
            <a:chOff x="4904872" y="4638761"/>
            <a:chExt cx="1191128" cy="240066"/>
          </a:xfrm>
        </p:grpSpPr>
        <p:sp>
          <p:nvSpPr>
            <p:cNvPr id="20" name="Rectangle: Top Corners Rounded 19">
              <a:extLst>
                <a:ext uri="{FF2B5EF4-FFF2-40B4-BE49-F238E27FC236}">
                  <a16:creationId xmlns:a16="http://schemas.microsoft.com/office/drawing/2014/main" id="{BAD29542-E2E4-CAE6-D498-C963A98C396C}"/>
                </a:ext>
              </a:extLst>
            </p:cNvPr>
            <p:cNvSpPr/>
            <p:nvPr/>
          </p:nvSpPr>
          <p:spPr>
            <a:xfrm>
              <a:off x="4933950" y="4653578"/>
              <a:ext cx="1162050" cy="177982"/>
            </a:xfrm>
            <a:prstGeom prst="round2SameRect">
              <a:avLst>
                <a:gd name="adj1" fmla="val 27402"/>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21" name="مستطيل 1">
              <a:extLst>
                <a:ext uri="{FF2B5EF4-FFF2-40B4-BE49-F238E27FC236}">
                  <a16:creationId xmlns:a16="http://schemas.microsoft.com/office/drawing/2014/main" id="{A081A24F-5558-7023-20F1-DDD0EEB637DD}"/>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a:t>
              </a:r>
              <a:r>
                <a:rPr lang="ar-SA" sz="1000" dirty="0">
                  <a:solidFill>
                    <a:schemeClr val="bg1"/>
                  </a:solidFill>
                  <a:latin typeface="Arimo" pitchFamily="34" charset="0"/>
                  <a:ea typeface="Arimo" pitchFamily="34" charset="-122"/>
                  <a:cs typeface="Arimo" pitchFamily="34" charset="-120"/>
                </a:rPr>
                <a:t>3</a:t>
              </a:r>
              <a:endParaRPr lang="en-US" sz="1000" dirty="0">
                <a:solidFill>
                  <a:schemeClr val="bg1"/>
                </a:solidFill>
                <a:latin typeface="Arimo" panose="020B0604020202020204" charset="0"/>
              </a:endParaRPr>
            </a:p>
          </p:txBody>
        </p:sp>
      </p:grpSp>
      <p:pic>
        <p:nvPicPr>
          <p:cNvPr id="6" name="Image 0" descr="preencoded.png">
            <a:extLst>
              <a:ext uri="{FF2B5EF4-FFF2-40B4-BE49-F238E27FC236}">
                <a16:creationId xmlns:a16="http://schemas.microsoft.com/office/drawing/2014/main" id="{07FACD82-039E-8EFE-DCFB-6A87228EE311}"/>
              </a:ext>
            </a:extLst>
          </p:cNvPr>
          <p:cNvPicPr>
            <a:picLocks noChangeAspect="1"/>
          </p:cNvPicPr>
          <p:nvPr/>
        </p:nvPicPr>
        <p:blipFill>
          <a:blip r:embed="rId2"/>
          <a:stretch>
            <a:fillRect/>
          </a:stretch>
        </p:blipFill>
        <p:spPr>
          <a:xfrm>
            <a:off x="7620000" y="0"/>
            <a:ext cx="4572000" cy="6858000"/>
          </a:xfrm>
          <a:prstGeom prst="rect">
            <a:avLst/>
          </a:prstGeom>
        </p:spPr>
      </p:pic>
      <p:sp>
        <p:nvSpPr>
          <p:cNvPr id="7" name="Round Same Side Corner Rectangle 10">
            <a:extLst>
              <a:ext uri="{FF2B5EF4-FFF2-40B4-BE49-F238E27FC236}">
                <a16:creationId xmlns:a16="http://schemas.microsoft.com/office/drawing/2014/main" id="{E8795D97-D5A9-7D9E-1CD8-B193D1487824}"/>
              </a:ext>
            </a:extLst>
          </p:cNvPr>
          <p:cNvSpPr/>
          <p:nvPr/>
        </p:nvSpPr>
        <p:spPr>
          <a:xfrm rot="16200000" flipH="1">
            <a:off x="10384622" y="3353114"/>
            <a:ext cx="3461648" cy="127708"/>
          </a:xfrm>
          <a:prstGeom prst="round2SameRect">
            <a:avLst>
              <a:gd name="adj1" fmla="val 45834"/>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A" sz="1800" b="0" i="0" u="none" strike="noStrike" kern="0" cap="none" spc="0" normalizeH="0" baseline="0" noProof="0">
              <a:ln>
                <a:noFill/>
              </a:ln>
              <a:solidFill>
                <a:srgbClr val="FFFFFF"/>
              </a:solidFill>
              <a:effectLst/>
              <a:uLnTx/>
              <a:uFillTx/>
              <a:latin typeface="Frutiger LT Arabic 55 Roman" pitchFamily="2" charset="-78"/>
              <a:ea typeface="+mn-ea"/>
              <a:cs typeface="Frutiger LT Arabic 55 Roman" pitchFamily="2" charset="-78"/>
            </a:endParaRPr>
          </a:p>
        </p:txBody>
      </p:sp>
    </p:spTree>
    <p:extLst>
      <p:ext uri="{BB962C8B-B14F-4D97-AF65-F5344CB8AC3E}">
        <p14:creationId xmlns:p14="http://schemas.microsoft.com/office/powerpoint/2010/main" val="5166715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661493" y="575667"/>
            <a:ext cx="6297017" cy="959843"/>
          </a:xfrm>
          <a:prstGeom prst="rect">
            <a:avLst/>
          </a:prstGeom>
          <a:noFill/>
          <a:ln/>
        </p:spPr>
        <p:txBody>
          <a:bodyPr wrap="square" lIns="0" tIns="0" rIns="0" bIns="0" rtlCol="0" anchor="t">
            <a:normAutofit/>
          </a:bodyPr>
          <a:lstStyle/>
          <a:p>
            <a:pPr>
              <a:lnSpc>
                <a:spcPct val="104000"/>
              </a:lnSpc>
            </a:pPr>
            <a:r>
              <a:rPr lang="en-US" sz="3000" dirty="0">
                <a:latin typeface="Outfit ExtraBold" pitchFamily="34" charset="0"/>
                <a:ea typeface="Outfit ExtraBold" pitchFamily="34" charset="-122"/>
                <a:cs typeface="Outfit ExtraBold" pitchFamily="34" charset="-120"/>
              </a:rPr>
              <a:t>Strategic Imperative &amp; AI-Driven Capabilities</a:t>
            </a:r>
            <a:endParaRPr lang="en-US" sz="3000" dirty="0">
              <a:latin typeface="Arimo" panose="020B0604020202020204" charset="0"/>
            </a:endParaRPr>
          </a:p>
        </p:txBody>
      </p:sp>
      <p:sp>
        <p:nvSpPr>
          <p:cNvPr id="29" name="Free-form: Shape 28">
            <a:extLst>
              <a:ext uri="{FF2B5EF4-FFF2-40B4-BE49-F238E27FC236}">
                <a16:creationId xmlns:a16="http://schemas.microsoft.com/office/drawing/2014/main" id="{15B3A7A6-7354-9F67-0F79-4A5C58994821}"/>
              </a:ext>
            </a:extLst>
          </p:cNvPr>
          <p:cNvSpPr/>
          <p:nvPr/>
        </p:nvSpPr>
        <p:spPr>
          <a:xfrm>
            <a:off x="661493" y="1722636"/>
            <a:ext cx="6297017" cy="1105099"/>
          </a:xfrm>
          <a:custGeom>
            <a:avLst/>
            <a:gdLst>
              <a:gd name="csX0" fmla="*/ 76174 w 6297017"/>
              <a:gd name="csY0" fmla="*/ 0 h 1105099"/>
              <a:gd name="csX1" fmla="*/ 6243282 w 6297017"/>
              <a:gd name="csY1" fmla="*/ 0 h 1105099"/>
              <a:gd name="csX2" fmla="*/ 6297017 w 6297017"/>
              <a:gd name="csY2" fmla="*/ 53456 h 1105099"/>
              <a:gd name="csX3" fmla="*/ 6297017 w 6297017"/>
              <a:gd name="csY3" fmla="*/ 1051643 h 1105099"/>
              <a:gd name="csX4" fmla="*/ 6243282 w 6297017"/>
              <a:gd name="csY4" fmla="*/ 1105099 h 1105099"/>
              <a:gd name="csX5" fmla="*/ 76174 w 6297017"/>
              <a:gd name="csY5" fmla="*/ 1105099 h 1105099"/>
              <a:gd name="csX6" fmla="*/ 0 w 6297017"/>
              <a:gd name="csY6" fmla="*/ 1029321 h 1105099"/>
              <a:gd name="csX7" fmla="*/ 0 w 6297017"/>
              <a:gd name="csY7" fmla="*/ 75778 h 1105099"/>
              <a:gd name="csX8" fmla="*/ 76174 w 6297017"/>
              <a:gd name="csY8" fmla="*/ 0 h 11050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297017" h="1105099">
                <a:moveTo>
                  <a:pt x="76174" y="0"/>
                </a:moveTo>
                <a:lnTo>
                  <a:pt x="6243282" y="0"/>
                </a:lnTo>
                <a:cubicBezTo>
                  <a:pt x="6272959" y="0"/>
                  <a:pt x="6297017" y="23933"/>
                  <a:pt x="6297017" y="53456"/>
                </a:cubicBezTo>
                <a:lnTo>
                  <a:pt x="6297017" y="1051643"/>
                </a:lnTo>
                <a:cubicBezTo>
                  <a:pt x="6297017" y="1081166"/>
                  <a:pt x="6272959" y="1105099"/>
                  <a:pt x="6243282" y="1105099"/>
                </a:cubicBezTo>
                <a:lnTo>
                  <a:pt x="76174" y="1105099"/>
                </a:lnTo>
                <a:cubicBezTo>
                  <a:pt x="34104" y="1105099"/>
                  <a:pt x="0" y="1071172"/>
                  <a:pt x="0" y="1029321"/>
                </a:cubicBezTo>
                <a:lnTo>
                  <a:pt x="0" y="75778"/>
                </a:lnTo>
                <a:cubicBezTo>
                  <a:pt x="0" y="33927"/>
                  <a:pt x="34104" y="0"/>
                  <a:pt x="76174" y="0"/>
                </a:cubicBezTo>
              </a:path>
            </a:pathLst>
          </a:custGeom>
          <a:solidFill>
            <a:schemeClr val="bg1"/>
          </a:solidFill>
          <a:ln w="4763">
            <a:solidFill>
              <a:schemeClr val="accent2"/>
            </a:solidFill>
            <a:prstDash val="solid"/>
          </a:ln>
        </p:spPr>
        <p:txBody>
          <a:bodyPr/>
          <a:lstStyle/>
          <a:p>
            <a:endParaRPr lang="en-GB" sz="2400" dirty="0">
              <a:latin typeface="Arimo" panose="020B0604020202020204" charset="0"/>
            </a:endParaRPr>
          </a:p>
        </p:txBody>
      </p:sp>
      <p:sp>
        <p:nvSpPr>
          <p:cNvPr id="31" name="Free-form: Shape 30">
            <a:extLst>
              <a:ext uri="{FF2B5EF4-FFF2-40B4-BE49-F238E27FC236}">
                <a16:creationId xmlns:a16="http://schemas.microsoft.com/office/drawing/2014/main" id="{AD178D9C-FF93-4921-C1D9-47BA1917B92E}"/>
              </a:ext>
            </a:extLst>
          </p:cNvPr>
          <p:cNvSpPr/>
          <p:nvPr/>
        </p:nvSpPr>
        <p:spPr>
          <a:xfrm>
            <a:off x="661493" y="1722636"/>
            <a:ext cx="76173" cy="1105099"/>
          </a:xfrm>
          <a:custGeom>
            <a:avLst/>
            <a:gdLst>
              <a:gd name="csX0" fmla="*/ 53735 w 76173"/>
              <a:gd name="csY0" fmla="*/ 0 h 1105099"/>
              <a:gd name="csX1" fmla="*/ 76174 w 76173"/>
              <a:gd name="csY1" fmla="*/ 0 h 1105099"/>
              <a:gd name="csX2" fmla="*/ 76174 w 76173"/>
              <a:gd name="csY2" fmla="*/ 0 h 1105099"/>
              <a:gd name="csX3" fmla="*/ 76174 w 76173"/>
              <a:gd name="csY3" fmla="*/ 1105099 h 1105099"/>
              <a:gd name="csX4" fmla="*/ 76174 w 76173"/>
              <a:gd name="csY4" fmla="*/ 1105099 h 1105099"/>
              <a:gd name="csX5" fmla="*/ 53735 w 76173"/>
              <a:gd name="csY5" fmla="*/ 1105099 h 1105099"/>
              <a:gd name="csX6" fmla="*/ 0 w 76173"/>
              <a:gd name="csY6" fmla="*/ 1051643 h 1105099"/>
              <a:gd name="csX7" fmla="*/ 0 w 76173"/>
              <a:gd name="csY7" fmla="*/ 53456 h 1105099"/>
              <a:gd name="csX8" fmla="*/ 53735 w 76173"/>
              <a:gd name="csY8" fmla="*/ 0 h 11050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6173" h="1105099">
                <a:moveTo>
                  <a:pt x="53735" y="0"/>
                </a:moveTo>
                <a:lnTo>
                  <a:pt x="76174" y="0"/>
                </a:lnTo>
                <a:lnTo>
                  <a:pt x="76174" y="0"/>
                </a:lnTo>
                <a:lnTo>
                  <a:pt x="76174" y="1105099"/>
                </a:lnTo>
                <a:lnTo>
                  <a:pt x="76174" y="1105099"/>
                </a:lnTo>
                <a:lnTo>
                  <a:pt x="53735" y="1105099"/>
                </a:lnTo>
                <a:cubicBezTo>
                  <a:pt x="24058" y="1105099"/>
                  <a:pt x="0" y="1081166"/>
                  <a:pt x="0" y="1051643"/>
                </a:cubicBezTo>
                <a:lnTo>
                  <a:pt x="0" y="53456"/>
                </a:lnTo>
                <a:cubicBezTo>
                  <a:pt x="0" y="23933"/>
                  <a:pt x="24058" y="0"/>
                  <a:pt x="53735" y="0"/>
                </a:cubicBezTo>
              </a:path>
            </a:pathLst>
          </a:custGeom>
          <a:solidFill>
            <a:schemeClr val="accent3"/>
          </a:solidFill>
          <a:ln w="6347" cap="flat">
            <a:noFill/>
            <a:prstDash val="solid"/>
            <a:miter/>
          </a:ln>
        </p:spPr>
        <p:txBody>
          <a:bodyPr/>
          <a:lstStyle/>
          <a:p>
            <a:endParaRPr lang="en-GB" dirty="0">
              <a:latin typeface="Arimo" panose="020B0604020202020204" charset="0"/>
            </a:endParaRPr>
          </a:p>
        </p:txBody>
      </p:sp>
      <p:sp>
        <p:nvSpPr>
          <p:cNvPr id="5" name="Text 1"/>
          <p:cNvSpPr/>
          <p:nvPr/>
        </p:nvSpPr>
        <p:spPr>
          <a:xfrm>
            <a:off x="910234" y="1895178"/>
            <a:ext cx="5875735" cy="239911"/>
          </a:xfrm>
          <a:prstGeom prst="rect">
            <a:avLst/>
          </a:prstGeom>
          <a:noFill/>
          <a:ln/>
        </p:spPr>
        <p:txBody>
          <a:bodyPr wrap="none" lIns="0" tIns="0" rIns="0" bIns="0" rtlCol="0" anchor="t"/>
          <a:lstStyle/>
          <a:p>
            <a:pPr>
              <a:lnSpc>
                <a:spcPct val="104000"/>
              </a:lnSpc>
            </a:pPr>
            <a:r>
              <a:rPr lang="en-US" sz="1467" dirty="0">
                <a:solidFill>
                  <a:srgbClr val="2A2742"/>
                </a:solidFill>
                <a:latin typeface="Outfit ExtraBold" pitchFamily="34" charset="0"/>
                <a:ea typeface="Outfit ExtraBold" pitchFamily="34" charset="-122"/>
                <a:cs typeface="Outfit ExtraBold" pitchFamily="34" charset="-120"/>
              </a:rPr>
              <a:t>Strategic Imperative</a:t>
            </a:r>
            <a:endParaRPr lang="en-US" sz="1467" dirty="0">
              <a:latin typeface="Arimo" panose="020B0604020202020204" charset="0"/>
            </a:endParaRPr>
          </a:p>
        </p:txBody>
      </p:sp>
      <p:sp>
        <p:nvSpPr>
          <p:cNvPr id="6" name="Text 2"/>
          <p:cNvSpPr/>
          <p:nvPr/>
        </p:nvSpPr>
        <p:spPr>
          <a:xfrm>
            <a:off x="910234" y="2209899"/>
            <a:ext cx="5875735" cy="445293"/>
          </a:xfrm>
          <a:prstGeom prst="rect">
            <a:avLst/>
          </a:prstGeom>
          <a:noFill/>
          <a:ln/>
        </p:spPr>
        <p:txBody>
          <a:bodyPr wrap="square" lIns="0" tIns="0" rIns="0" bIns="0" rtlCol="0" anchor="t">
            <a:normAutofit/>
          </a:bodyPr>
          <a:lstStyle/>
          <a:p>
            <a:pPr>
              <a:lnSpc>
                <a:spcPct val="121000"/>
              </a:lnSpc>
            </a:pPr>
            <a:r>
              <a:rPr lang="en-US" sz="1200" dirty="0">
                <a:solidFill>
                  <a:srgbClr val="2A2742"/>
                </a:solidFill>
                <a:latin typeface="Arimo" pitchFamily="34" charset="0"/>
                <a:ea typeface="Arimo" pitchFamily="34" charset="-122"/>
                <a:cs typeface="Arimo" pitchFamily="34" charset="-120"/>
              </a:rPr>
              <a:t>Serve as the prime national repository and intelligence processing engine for geodetic reference networks and spatial lifecycle management.</a:t>
            </a:r>
            <a:endParaRPr lang="en-US" sz="1200" dirty="0">
              <a:latin typeface="Arimo" panose="020B0604020202020204" charset="0"/>
            </a:endParaRPr>
          </a:p>
        </p:txBody>
      </p:sp>
      <p:sp>
        <p:nvSpPr>
          <p:cNvPr id="25" name="Free-form: Shape 24">
            <a:extLst>
              <a:ext uri="{FF2B5EF4-FFF2-40B4-BE49-F238E27FC236}">
                <a16:creationId xmlns:a16="http://schemas.microsoft.com/office/drawing/2014/main" id="{44E40D4E-B540-E279-83EA-3ADB27923A4A}"/>
              </a:ext>
            </a:extLst>
          </p:cNvPr>
          <p:cNvSpPr/>
          <p:nvPr/>
        </p:nvSpPr>
        <p:spPr>
          <a:xfrm>
            <a:off x="661493" y="2952453"/>
            <a:ext cx="6297017" cy="1327745"/>
          </a:xfrm>
          <a:custGeom>
            <a:avLst/>
            <a:gdLst>
              <a:gd name="csX0" fmla="*/ 76174 w 6297017"/>
              <a:gd name="csY0" fmla="*/ 0 h 1327745"/>
              <a:gd name="csX1" fmla="*/ 6243282 w 6297017"/>
              <a:gd name="csY1" fmla="*/ 0 h 1327745"/>
              <a:gd name="csX2" fmla="*/ 6297017 w 6297017"/>
              <a:gd name="csY2" fmla="*/ 53522 h 1327745"/>
              <a:gd name="csX3" fmla="*/ 6297017 w 6297017"/>
              <a:gd name="csY3" fmla="*/ 1274224 h 1327745"/>
              <a:gd name="csX4" fmla="*/ 6243282 w 6297017"/>
              <a:gd name="csY4" fmla="*/ 1327745 h 1327745"/>
              <a:gd name="csX5" fmla="*/ 76174 w 6297017"/>
              <a:gd name="csY5" fmla="*/ 1327745 h 1327745"/>
              <a:gd name="csX6" fmla="*/ 0 w 6297017"/>
              <a:gd name="csY6" fmla="*/ 1251874 h 1327745"/>
              <a:gd name="csX7" fmla="*/ 0 w 6297017"/>
              <a:gd name="csY7" fmla="*/ 75871 h 1327745"/>
              <a:gd name="csX8" fmla="*/ 76174 w 6297017"/>
              <a:gd name="csY8" fmla="*/ 0 h 13277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297017" h="1327745">
                <a:moveTo>
                  <a:pt x="76174" y="0"/>
                </a:moveTo>
                <a:lnTo>
                  <a:pt x="6243282" y="0"/>
                </a:lnTo>
                <a:cubicBezTo>
                  <a:pt x="6272959" y="0"/>
                  <a:pt x="6297017" y="23962"/>
                  <a:pt x="6297017" y="53522"/>
                </a:cubicBezTo>
                <a:lnTo>
                  <a:pt x="6297017" y="1274224"/>
                </a:lnTo>
                <a:cubicBezTo>
                  <a:pt x="6297017" y="1303783"/>
                  <a:pt x="6272959" y="1327745"/>
                  <a:pt x="6243282" y="1327745"/>
                </a:cubicBezTo>
                <a:lnTo>
                  <a:pt x="76174" y="1327745"/>
                </a:lnTo>
                <a:cubicBezTo>
                  <a:pt x="34104" y="1327745"/>
                  <a:pt x="0" y="1293776"/>
                  <a:pt x="0" y="1251874"/>
                </a:cubicBezTo>
                <a:lnTo>
                  <a:pt x="0" y="75871"/>
                </a:lnTo>
                <a:cubicBezTo>
                  <a:pt x="0" y="33969"/>
                  <a:pt x="34104" y="0"/>
                  <a:pt x="76174" y="0"/>
                </a:cubicBezTo>
              </a:path>
            </a:pathLst>
          </a:custGeom>
          <a:solidFill>
            <a:schemeClr val="bg1"/>
          </a:solidFill>
          <a:ln w="4763">
            <a:solidFill>
              <a:schemeClr val="accent2"/>
            </a:solidFill>
            <a:prstDash val="solid"/>
          </a:ln>
        </p:spPr>
        <p:txBody>
          <a:bodyPr/>
          <a:lstStyle/>
          <a:p>
            <a:endParaRPr lang="en-GB" sz="2400" dirty="0">
              <a:latin typeface="Arimo" panose="020B0604020202020204" charset="0"/>
            </a:endParaRPr>
          </a:p>
        </p:txBody>
      </p:sp>
      <p:sp>
        <p:nvSpPr>
          <p:cNvPr id="27" name="Free-form: Shape 26">
            <a:extLst>
              <a:ext uri="{FF2B5EF4-FFF2-40B4-BE49-F238E27FC236}">
                <a16:creationId xmlns:a16="http://schemas.microsoft.com/office/drawing/2014/main" id="{A9A2CB69-5494-9DBD-8E1E-548836EEE21B}"/>
              </a:ext>
            </a:extLst>
          </p:cNvPr>
          <p:cNvSpPr/>
          <p:nvPr/>
        </p:nvSpPr>
        <p:spPr>
          <a:xfrm>
            <a:off x="661493" y="2952453"/>
            <a:ext cx="76173" cy="1327745"/>
          </a:xfrm>
          <a:custGeom>
            <a:avLst/>
            <a:gdLst>
              <a:gd name="csX0" fmla="*/ 53735 w 76173"/>
              <a:gd name="csY0" fmla="*/ 0 h 1327745"/>
              <a:gd name="csX1" fmla="*/ 76174 w 76173"/>
              <a:gd name="csY1" fmla="*/ 0 h 1327745"/>
              <a:gd name="csX2" fmla="*/ 76174 w 76173"/>
              <a:gd name="csY2" fmla="*/ 0 h 1327745"/>
              <a:gd name="csX3" fmla="*/ 76174 w 76173"/>
              <a:gd name="csY3" fmla="*/ 1327745 h 1327745"/>
              <a:gd name="csX4" fmla="*/ 76174 w 76173"/>
              <a:gd name="csY4" fmla="*/ 1327745 h 1327745"/>
              <a:gd name="csX5" fmla="*/ 53735 w 76173"/>
              <a:gd name="csY5" fmla="*/ 1327745 h 1327745"/>
              <a:gd name="csX6" fmla="*/ 0 w 76173"/>
              <a:gd name="csY6" fmla="*/ 1274224 h 1327745"/>
              <a:gd name="csX7" fmla="*/ 0 w 76173"/>
              <a:gd name="csY7" fmla="*/ 53522 h 1327745"/>
              <a:gd name="csX8" fmla="*/ 53735 w 76173"/>
              <a:gd name="csY8" fmla="*/ 0 h 13277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6173" h="1327745">
                <a:moveTo>
                  <a:pt x="53735" y="0"/>
                </a:moveTo>
                <a:lnTo>
                  <a:pt x="76174" y="0"/>
                </a:lnTo>
                <a:lnTo>
                  <a:pt x="76174" y="0"/>
                </a:lnTo>
                <a:lnTo>
                  <a:pt x="76174" y="1327745"/>
                </a:lnTo>
                <a:lnTo>
                  <a:pt x="76174" y="1327745"/>
                </a:lnTo>
                <a:lnTo>
                  <a:pt x="53735" y="1327745"/>
                </a:lnTo>
                <a:cubicBezTo>
                  <a:pt x="24058" y="1327745"/>
                  <a:pt x="0" y="1303783"/>
                  <a:pt x="0" y="1274224"/>
                </a:cubicBezTo>
                <a:lnTo>
                  <a:pt x="0" y="53522"/>
                </a:lnTo>
                <a:cubicBezTo>
                  <a:pt x="0" y="23962"/>
                  <a:pt x="24058" y="0"/>
                  <a:pt x="53735" y="0"/>
                </a:cubicBezTo>
              </a:path>
            </a:pathLst>
          </a:custGeom>
          <a:solidFill>
            <a:schemeClr val="accent3"/>
          </a:solidFill>
          <a:ln w="6347" cap="flat">
            <a:noFill/>
            <a:prstDash val="solid"/>
            <a:miter/>
          </a:ln>
        </p:spPr>
        <p:txBody>
          <a:bodyPr/>
          <a:lstStyle/>
          <a:p>
            <a:endParaRPr lang="en-GB" dirty="0">
              <a:latin typeface="Arimo" panose="020B0604020202020204" charset="0"/>
            </a:endParaRPr>
          </a:p>
        </p:txBody>
      </p:sp>
      <p:sp>
        <p:nvSpPr>
          <p:cNvPr id="8" name="Text 3"/>
          <p:cNvSpPr/>
          <p:nvPr/>
        </p:nvSpPr>
        <p:spPr>
          <a:xfrm>
            <a:off x="910234" y="3124994"/>
            <a:ext cx="5875735" cy="239911"/>
          </a:xfrm>
          <a:prstGeom prst="rect">
            <a:avLst/>
          </a:prstGeom>
          <a:noFill/>
          <a:ln/>
        </p:spPr>
        <p:txBody>
          <a:bodyPr wrap="none" lIns="0" tIns="0" rIns="0" bIns="0" rtlCol="0" anchor="t"/>
          <a:lstStyle/>
          <a:p>
            <a:pPr>
              <a:lnSpc>
                <a:spcPct val="104000"/>
              </a:lnSpc>
            </a:pPr>
            <a:r>
              <a:rPr lang="en-US" sz="1467" dirty="0">
                <a:solidFill>
                  <a:srgbClr val="2A2742"/>
                </a:solidFill>
                <a:latin typeface="Outfit ExtraBold" pitchFamily="34" charset="0"/>
                <a:ea typeface="Outfit ExtraBold" pitchFamily="34" charset="-122"/>
                <a:cs typeface="Outfit ExtraBold" pitchFamily="34" charset="-120"/>
              </a:rPr>
              <a:t>AI-Driven &amp; Emerging Tech Capabilities</a:t>
            </a:r>
            <a:endParaRPr lang="en-US" sz="1467" dirty="0">
              <a:latin typeface="Arimo" panose="020B0604020202020204" charset="0"/>
            </a:endParaRPr>
          </a:p>
        </p:txBody>
      </p:sp>
      <p:sp>
        <p:nvSpPr>
          <p:cNvPr id="9" name="Text 4"/>
          <p:cNvSpPr/>
          <p:nvPr/>
        </p:nvSpPr>
        <p:spPr>
          <a:xfrm>
            <a:off x="910234" y="3439717"/>
            <a:ext cx="5875735" cy="667940"/>
          </a:xfrm>
          <a:prstGeom prst="rect">
            <a:avLst/>
          </a:prstGeom>
          <a:noFill/>
          <a:ln/>
        </p:spPr>
        <p:txBody>
          <a:bodyPr wrap="square" lIns="0" tIns="0" rIns="0" bIns="0" rtlCol="0" anchor="t">
            <a:normAutofit/>
          </a:bodyPr>
          <a:lstStyle/>
          <a:p>
            <a:pPr>
              <a:lnSpc>
                <a:spcPct val="121000"/>
              </a:lnSpc>
            </a:pPr>
            <a:r>
              <a:rPr lang="en-US" sz="1200" dirty="0">
                <a:solidFill>
                  <a:srgbClr val="2A2742"/>
                </a:solidFill>
                <a:latin typeface="Arimo" pitchFamily="34" charset="0"/>
                <a:ea typeface="Arimo" pitchFamily="34" charset="-122"/>
                <a:cs typeface="Arimo" pitchFamily="34" charset="-120"/>
              </a:rPr>
              <a:t>Utilize point-cloud segmentation models, automated edge computing, and neural rendering to process high-precision ground acquisitions and automated drone surveys into dynamic models.</a:t>
            </a:r>
            <a:endParaRPr lang="en-US" sz="1200" dirty="0">
              <a:latin typeface="Arimo" panose="020B0604020202020204" charset="0"/>
            </a:endParaRPr>
          </a:p>
        </p:txBody>
      </p:sp>
      <p:sp>
        <p:nvSpPr>
          <p:cNvPr id="10" name="Text 5"/>
          <p:cNvSpPr/>
          <p:nvPr/>
        </p:nvSpPr>
        <p:spPr>
          <a:xfrm>
            <a:off x="661493" y="4467324"/>
            <a:ext cx="6297017" cy="383976"/>
          </a:xfrm>
          <a:prstGeom prst="rect">
            <a:avLst/>
          </a:prstGeom>
          <a:noFill/>
          <a:ln/>
        </p:spPr>
        <p:txBody>
          <a:bodyPr wrap="none" lIns="0" tIns="0" rIns="0" bIns="0" rtlCol="0" anchor="t"/>
          <a:lstStyle/>
          <a:p>
            <a:pPr>
              <a:lnSpc>
                <a:spcPct val="104000"/>
              </a:lnSpc>
            </a:pPr>
            <a:r>
              <a:rPr lang="en-US" sz="2400" dirty="0">
                <a:solidFill>
                  <a:schemeClr val="accent3">
                    <a:lumMod val="75000"/>
                  </a:schemeClr>
                </a:solidFill>
                <a:latin typeface="Outfit ExtraBold" pitchFamily="34" charset="0"/>
                <a:ea typeface="Outfit ExtraBold" pitchFamily="34" charset="-122"/>
                <a:cs typeface="Outfit ExtraBold" pitchFamily="34" charset="-120"/>
              </a:rPr>
              <a:t>Monetization &amp; Products</a:t>
            </a:r>
            <a:endParaRPr lang="en-US" sz="2400" dirty="0">
              <a:solidFill>
                <a:schemeClr val="accent3">
                  <a:lumMod val="75000"/>
                </a:schemeClr>
              </a:solidFill>
              <a:latin typeface="Arimo" panose="020B0604020202020204" charset="0"/>
            </a:endParaRPr>
          </a:p>
        </p:txBody>
      </p:sp>
      <p:sp>
        <p:nvSpPr>
          <p:cNvPr id="11" name="Shape 6"/>
          <p:cNvSpPr/>
          <p:nvPr/>
        </p:nvSpPr>
        <p:spPr>
          <a:xfrm>
            <a:off x="661493" y="5038429"/>
            <a:ext cx="6297017" cy="559593"/>
          </a:xfrm>
          <a:prstGeom prst="roundRect">
            <a:avLst>
              <a:gd name="adj" fmla="val 11527"/>
            </a:avLst>
          </a:prstGeom>
          <a:solidFill>
            <a:schemeClr val="accent3">
              <a:lumMod val="20000"/>
              <a:lumOff val="80000"/>
            </a:schemeClr>
          </a:solidFill>
          <a:ln w="4763">
            <a:solidFill>
              <a:srgbClr val="BDB8DF"/>
            </a:solidFill>
            <a:prstDash val="solid"/>
          </a:ln>
        </p:spPr>
        <p:txBody>
          <a:bodyPr/>
          <a:lstStyle/>
          <a:p>
            <a:endParaRPr lang="en-GB" sz="2400" dirty="0">
              <a:latin typeface="Arimo" panose="020B0604020202020204" charset="0"/>
            </a:endParaRPr>
          </a:p>
        </p:txBody>
      </p:sp>
      <p:sp>
        <p:nvSpPr>
          <p:cNvPr id="12" name="Text 7"/>
          <p:cNvSpPr/>
          <p:nvPr/>
        </p:nvSpPr>
        <p:spPr>
          <a:xfrm>
            <a:off x="821334" y="5198270"/>
            <a:ext cx="5977335" cy="239911"/>
          </a:xfrm>
          <a:prstGeom prst="rect">
            <a:avLst/>
          </a:prstGeom>
          <a:noFill/>
          <a:ln/>
        </p:spPr>
        <p:txBody>
          <a:bodyPr wrap="none" lIns="0" tIns="0" rIns="0" bIns="0" rtlCol="0" anchor="t"/>
          <a:lstStyle/>
          <a:p>
            <a:pPr>
              <a:lnSpc>
                <a:spcPct val="104000"/>
              </a:lnSpc>
            </a:pPr>
            <a:r>
              <a:rPr lang="en-US" sz="1467" dirty="0">
                <a:solidFill>
                  <a:srgbClr val="2A2742"/>
                </a:solidFill>
                <a:latin typeface="Outfit ExtraBold" pitchFamily="34" charset="0"/>
                <a:ea typeface="Outfit ExtraBold" pitchFamily="34" charset="-122"/>
                <a:cs typeface="Outfit ExtraBold" pitchFamily="34" charset="-120"/>
              </a:rPr>
              <a:t>Dynamic Kingdom Digital Twins</a:t>
            </a:r>
            <a:endParaRPr lang="en-US" sz="1467" dirty="0">
              <a:latin typeface="Arimo" panose="020B0604020202020204" charset="0"/>
            </a:endParaRPr>
          </a:p>
        </p:txBody>
      </p:sp>
      <p:sp>
        <p:nvSpPr>
          <p:cNvPr id="13" name="Shape 8"/>
          <p:cNvSpPr/>
          <p:nvPr/>
        </p:nvSpPr>
        <p:spPr>
          <a:xfrm>
            <a:off x="661493" y="5722740"/>
            <a:ext cx="6297017" cy="559593"/>
          </a:xfrm>
          <a:prstGeom prst="roundRect">
            <a:avLst>
              <a:gd name="adj" fmla="val 11527"/>
            </a:avLst>
          </a:prstGeom>
          <a:solidFill>
            <a:schemeClr val="accent3">
              <a:lumMod val="20000"/>
              <a:lumOff val="80000"/>
            </a:schemeClr>
          </a:solidFill>
          <a:ln w="4763">
            <a:solidFill>
              <a:srgbClr val="BDB8DF"/>
            </a:solidFill>
            <a:prstDash val="solid"/>
          </a:ln>
        </p:spPr>
        <p:txBody>
          <a:bodyPr/>
          <a:lstStyle/>
          <a:p>
            <a:endParaRPr lang="en-GB" sz="2400" dirty="0">
              <a:latin typeface="Arimo" panose="020B0604020202020204" charset="0"/>
            </a:endParaRPr>
          </a:p>
        </p:txBody>
      </p:sp>
      <p:sp>
        <p:nvSpPr>
          <p:cNvPr id="14" name="Text 9"/>
          <p:cNvSpPr/>
          <p:nvPr/>
        </p:nvSpPr>
        <p:spPr>
          <a:xfrm>
            <a:off x="821334" y="5882581"/>
            <a:ext cx="5977335" cy="239911"/>
          </a:xfrm>
          <a:prstGeom prst="rect">
            <a:avLst/>
          </a:prstGeom>
          <a:noFill/>
          <a:ln/>
        </p:spPr>
        <p:txBody>
          <a:bodyPr wrap="none" lIns="0" tIns="0" rIns="0" bIns="0" rtlCol="0" anchor="t"/>
          <a:lstStyle/>
          <a:p>
            <a:pPr>
              <a:lnSpc>
                <a:spcPct val="104000"/>
              </a:lnSpc>
            </a:pPr>
            <a:r>
              <a:rPr lang="en-US" sz="1467" dirty="0">
                <a:solidFill>
                  <a:srgbClr val="2A2742"/>
                </a:solidFill>
                <a:latin typeface="Outfit ExtraBold" pitchFamily="34" charset="0"/>
                <a:ea typeface="Outfit ExtraBold" pitchFamily="34" charset="-122"/>
                <a:cs typeface="Outfit ExtraBold" pitchFamily="34" charset="-120"/>
              </a:rPr>
              <a:t>Mobility Base-Layers</a:t>
            </a:r>
            <a:endParaRPr lang="en-US" sz="1467" dirty="0">
              <a:latin typeface="Arimo" panose="020B0604020202020204" charset="0"/>
            </a:endParaRPr>
          </a:p>
        </p:txBody>
      </p:sp>
      <p:grpSp>
        <p:nvGrpSpPr>
          <p:cNvPr id="15" name="Group 14">
            <a:extLst>
              <a:ext uri="{FF2B5EF4-FFF2-40B4-BE49-F238E27FC236}">
                <a16:creationId xmlns:a16="http://schemas.microsoft.com/office/drawing/2014/main" id="{3B7D9B14-68C9-6707-DE09-144E0B18281C}"/>
              </a:ext>
            </a:extLst>
          </p:cNvPr>
          <p:cNvGrpSpPr/>
          <p:nvPr/>
        </p:nvGrpSpPr>
        <p:grpSpPr>
          <a:xfrm rot="5400000">
            <a:off x="-532097" y="2217951"/>
            <a:ext cx="1191128" cy="240066"/>
            <a:chOff x="4904872" y="4638761"/>
            <a:chExt cx="1191128" cy="240066"/>
          </a:xfrm>
        </p:grpSpPr>
        <p:sp>
          <p:nvSpPr>
            <p:cNvPr id="16" name="Rectangle: Top Corners Rounded 15">
              <a:extLst>
                <a:ext uri="{FF2B5EF4-FFF2-40B4-BE49-F238E27FC236}">
                  <a16:creationId xmlns:a16="http://schemas.microsoft.com/office/drawing/2014/main" id="{30B0741B-25F7-FBCE-63A9-A2BC41BC9712}"/>
                </a:ext>
              </a:extLst>
            </p:cNvPr>
            <p:cNvSpPr/>
            <p:nvPr/>
          </p:nvSpPr>
          <p:spPr>
            <a:xfrm>
              <a:off x="4933950" y="4653578"/>
              <a:ext cx="1162050" cy="177982"/>
            </a:xfrm>
            <a:prstGeom prst="round2SameRect">
              <a:avLst>
                <a:gd name="adj1" fmla="val 27402"/>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17" name="مستطيل 1">
              <a:extLst>
                <a:ext uri="{FF2B5EF4-FFF2-40B4-BE49-F238E27FC236}">
                  <a16:creationId xmlns:a16="http://schemas.microsoft.com/office/drawing/2014/main" id="{5B85AC31-6F34-71C9-9C44-7B300C971C74}"/>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1</a:t>
              </a:r>
              <a:endParaRPr lang="en-US" sz="1000" dirty="0">
                <a:solidFill>
                  <a:schemeClr val="bg1"/>
                </a:solidFill>
                <a:latin typeface="Arimo" panose="020B0604020202020204" charset="0"/>
              </a:endParaRPr>
            </a:p>
          </p:txBody>
        </p:sp>
      </p:grpSp>
      <p:grpSp>
        <p:nvGrpSpPr>
          <p:cNvPr id="18" name="Group 17">
            <a:extLst>
              <a:ext uri="{FF2B5EF4-FFF2-40B4-BE49-F238E27FC236}">
                <a16:creationId xmlns:a16="http://schemas.microsoft.com/office/drawing/2014/main" id="{80899968-AEAC-6643-444E-0B22EDF99E93}"/>
              </a:ext>
            </a:extLst>
          </p:cNvPr>
          <p:cNvGrpSpPr/>
          <p:nvPr/>
        </p:nvGrpSpPr>
        <p:grpSpPr>
          <a:xfrm rot="5400000">
            <a:off x="-532097" y="3372381"/>
            <a:ext cx="1191128" cy="240066"/>
            <a:chOff x="4904872" y="4638761"/>
            <a:chExt cx="1191128" cy="240066"/>
          </a:xfrm>
        </p:grpSpPr>
        <p:sp>
          <p:nvSpPr>
            <p:cNvPr id="19" name="Rectangle: Top Corners Rounded 18">
              <a:extLst>
                <a:ext uri="{FF2B5EF4-FFF2-40B4-BE49-F238E27FC236}">
                  <a16:creationId xmlns:a16="http://schemas.microsoft.com/office/drawing/2014/main" id="{EF458ECD-57C0-7E87-A2B9-F1C4ECC1CC05}"/>
                </a:ext>
              </a:extLst>
            </p:cNvPr>
            <p:cNvSpPr/>
            <p:nvPr/>
          </p:nvSpPr>
          <p:spPr>
            <a:xfrm>
              <a:off x="4933950" y="4653578"/>
              <a:ext cx="1162050" cy="177982"/>
            </a:xfrm>
            <a:prstGeom prst="round2SameRect">
              <a:avLst>
                <a:gd name="adj1" fmla="val 27402"/>
                <a:gd name="adj2" fmla="val 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20" name="مستطيل 1">
              <a:extLst>
                <a:ext uri="{FF2B5EF4-FFF2-40B4-BE49-F238E27FC236}">
                  <a16:creationId xmlns:a16="http://schemas.microsoft.com/office/drawing/2014/main" id="{0E84A7D2-18C4-8D41-1341-197A9F6408E2}"/>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a:t>
              </a:r>
              <a:r>
                <a:rPr lang="ar-SA" sz="1000" dirty="0">
                  <a:solidFill>
                    <a:schemeClr val="bg1"/>
                  </a:solidFill>
                  <a:latin typeface="Arimo" pitchFamily="34" charset="0"/>
                  <a:ea typeface="Arimo" pitchFamily="34" charset="-122"/>
                  <a:cs typeface="Arimo" pitchFamily="34" charset="-120"/>
                </a:rPr>
                <a:t>2</a:t>
              </a:r>
              <a:endParaRPr lang="en-US" sz="1000" dirty="0">
                <a:solidFill>
                  <a:schemeClr val="bg1"/>
                </a:solidFill>
                <a:latin typeface="Arimo" panose="020B0604020202020204" charset="0"/>
              </a:endParaRPr>
            </a:p>
          </p:txBody>
        </p:sp>
      </p:grpSp>
      <p:grpSp>
        <p:nvGrpSpPr>
          <p:cNvPr id="21" name="Group 20">
            <a:extLst>
              <a:ext uri="{FF2B5EF4-FFF2-40B4-BE49-F238E27FC236}">
                <a16:creationId xmlns:a16="http://schemas.microsoft.com/office/drawing/2014/main" id="{1B8DFB63-1176-D5EA-37DC-206947EE37A1}"/>
              </a:ext>
            </a:extLst>
          </p:cNvPr>
          <p:cNvGrpSpPr/>
          <p:nvPr/>
        </p:nvGrpSpPr>
        <p:grpSpPr>
          <a:xfrm rot="5400000">
            <a:off x="-532097" y="4526811"/>
            <a:ext cx="1191128" cy="240066"/>
            <a:chOff x="4904872" y="4638761"/>
            <a:chExt cx="1191128" cy="240066"/>
          </a:xfrm>
        </p:grpSpPr>
        <p:sp>
          <p:nvSpPr>
            <p:cNvPr id="22" name="Rectangle: Top Corners Rounded 21">
              <a:extLst>
                <a:ext uri="{FF2B5EF4-FFF2-40B4-BE49-F238E27FC236}">
                  <a16:creationId xmlns:a16="http://schemas.microsoft.com/office/drawing/2014/main" id="{143235FF-5D06-D8B1-6619-0ABA3294E38E}"/>
                </a:ext>
              </a:extLst>
            </p:cNvPr>
            <p:cNvSpPr/>
            <p:nvPr/>
          </p:nvSpPr>
          <p:spPr>
            <a:xfrm>
              <a:off x="4933950" y="4653578"/>
              <a:ext cx="1162050" cy="177982"/>
            </a:xfrm>
            <a:prstGeom prst="round2SameRect">
              <a:avLst>
                <a:gd name="adj1" fmla="val 27402"/>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23" name="مستطيل 1">
              <a:extLst>
                <a:ext uri="{FF2B5EF4-FFF2-40B4-BE49-F238E27FC236}">
                  <a16:creationId xmlns:a16="http://schemas.microsoft.com/office/drawing/2014/main" id="{29655580-DC32-AB81-0161-71370F3CF7BD}"/>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a:t>
              </a:r>
              <a:r>
                <a:rPr lang="ar-SA" sz="1000" dirty="0">
                  <a:solidFill>
                    <a:schemeClr val="bg1"/>
                  </a:solidFill>
                  <a:latin typeface="Arimo" pitchFamily="34" charset="0"/>
                  <a:ea typeface="Arimo" pitchFamily="34" charset="-122"/>
                  <a:cs typeface="Arimo" pitchFamily="34" charset="-120"/>
                </a:rPr>
                <a:t>3</a:t>
              </a:r>
              <a:endParaRPr lang="en-US" sz="1000" dirty="0">
                <a:solidFill>
                  <a:schemeClr val="bg1"/>
                </a:solidFill>
                <a:latin typeface="Arimo" panose="020B0604020202020204" charset="0"/>
              </a:endParaRPr>
            </a:p>
          </p:txBody>
        </p:sp>
      </p:grpSp>
      <p:sp>
        <p:nvSpPr>
          <p:cNvPr id="32" name="Round Same Side Corner Rectangle 4">
            <a:extLst>
              <a:ext uri="{FF2B5EF4-FFF2-40B4-BE49-F238E27FC236}">
                <a16:creationId xmlns:a16="http://schemas.microsoft.com/office/drawing/2014/main" id="{6A4B65C0-0B43-B81B-22AB-DD46C85BC487}"/>
              </a:ext>
            </a:extLst>
          </p:cNvPr>
          <p:cNvSpPr/>
          <p:nvPr/>
        </p:nvSpPr>
        <p:spPr>
          <a:xfrm rot="5400000">
            <a:off x="-454293" y="990336"/>
            <a:ext cx="959843" cy="76201"/>
          </a:xfrm>
          <a:prstGeom prst="round2SameRect">
            <a:avLst>
              <a:gd name="adj1" fmla="val 45834"/>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SA" sz="1800" b="0" i="0" u="none" strike="noStrike" kern="0" cap="none" spc="0" normalizeH="0" baseline="0" noProof="0" dirty="0">
              <a:ln>
                <a:noFill/>
              </a:ln>
              <a:solidFill>
                <a:srgbClr val="FFFFFF"/>
              </a:solidFill>
              <a:effectLst/>
              <a:uLnTx/>
              <a:uFillTx/>
              <a:latin typeface="Arimo" panose="020B0604020202020204" charset="0"/>
              <a:ea typeface="+mn-ea"/>
              <a:cs typeface="+mn-cs"/>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1C50"/>
        </a:solidFill>
        <a:effectLst/>
      </p:bgPr>
    </p:bg>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FF61FD29-5991-1A89-7C29-9EFE044E94CC}"/>
              </a:ext>
            </a:extLst>
          </p:cNvPr>
          <p:cNvPicPr>
            <a:picLocks noGrp="1" noChangeAspect="1"/>
          </p:cNvPicPr>
          <p:nvPr>
            <p:ph type="pic" sz="quarter" idx="37"/>
          </p:nvPr>
        </p:nvPicPr>
        <p:blipFill>
          <a:blip r:embed="rId2"/>
          <a:srcRect l="12344" r="12344"/>
          <a:stretch>
            <a:fillRect/>
          </a:stretch>
        </p:blipFill>
        <p:spPr>
          <a:xfrm>
            <a:off x="3615159" y="-17931"/>
            <a:ext cx="8576841" cy="6858000"/>
          </a:xfrm>
          <a:prstGeom prst="rect">
            <a:avLst/>
          </a:prstGeom>
          <a:solidFill>
            <a:srgbClr val="E7E6E6">
              <a:lumMod val="75000"/>
            </a:srgbClr>
          </a:solidFill>
        </p:spPr>
      </p:pic>
      <p:sp>
        <p:nvSpPr>
          <p:cNvPr id="14" name="Rectangle 13">
            <a:extLst>
              <a:ext uri="{FF2B5EF4-FFF2-40B4-BE49-F238E27FC236}">
                <a16:creationId xmlns:a16="http://schemas.microsoft.com/office/drawing/2014/main" id="{DB43464C-BDCC-9E77-B142-320935E5BD05}"/>
              </a:ext>
            </a:extLst>
          </p:cNvPr>
          <p:cNvSpPr/>
          <p:nvPr/>
        </p:nvSpPr>
        <p:spPr>
          <a:xfrm>
            <a:off x="26098" y="-17931"/>
            <a:ext cx="5135887" cy="6858000"/>
          </a:xfrm>
          <a:prstGeom prst="rect">
            <a:avLst/>
          </a:prstGeom>
          <a:gradFill>
            <a:gsLst>
              <a:gs pos="100000">
                <a:srgbClr val="141A60">
                  <a:alpha val="56000"/>
                </a:srgbClr>
              </a:gs>
              <a:gs pos="71000">
                <a:srgbClr val="141A60"/>
              </a:gs>
            </a:gsLst>
            <a:lin ang="0" scaled="1"/>
          </a:gradFill>
          <a:ln>
            <a:gradFill flip="none" rotWithShape="1">
              <a:gsLst>
                <a:gs pos="100000">
                  <a:srgbClr val="141A60"/>
                </a:gs>
                <a:gs pos="0">
                  <a:srgbClr val="141A6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1"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rimo" panose="020B0604020202020204" charset="0"/>
              <a:ea typeface="+mn-ea"/>
              <a:cs typeface="+mn-cs"/>
            </a:endParaRPr>
          </a:p>
        </p:txBody>
      </p:sp>
      <p:sp>
        <p:nvSpPr>
          <p:cNvPr id="7" name="Text Placeholder 6">
            <a:extLst>
              <a:ext uri="{FF2B5EF4-FFF2-40B4-BE49-F238E27FC236}">
                <a16:creationId xmlns:a16="http://schemas.microsoft.com/office/drawing/2014/main" id="{DB67B921-0F92-DCC1-CB41-6E586CA38379}"/>
              </a:ext>
            </a:extLst>
          </p:cNvPr>
          <p:cNvSpPr>
            <a:spLocks noGrp="1"/>
          </p:cNvSpPr>
          <p:nvPr>
            <p:ph type="body" sz="quarter" idx="12"/>
          </p:nvPr>
        </p:nvSpPr>
        <p:spPr>
          <a:xfrm>
            <a:off x="431535" y="876844"/>
            <a:ext cx="2470151" cy="1432156"/>
          </a:xfrm>
        </p:spPr>
        <p:txBody>
          <a:bodyPr>
            <a:normAutofit/>
          </a:bodyPr>
          <a:lstStyle/>
          <a:p>
            <a:pPr rtl="1" fontAlgn="auto">
              <a:spcAft>
                <a:spcPts val="0"/>
              </a:spcAft>
              <a:defRPr/>
            </a:pPr>
            <a:r>
              <a:rPr kumimoji="0" lang="en-GB" sz="11500" b="1" i="0" u="none" strike="noStrike" kern="1200" cap="none" spc="0" normalizeH="0" baseline="0" noProof="0" dirty="0">
                <a:ln>
                  <a:noFill/>
                </a:ln>
                <a:solidFill>
                  <a:srgbClr val="FFFFFF"/>
                </a:solidFill>
                <a:effectLst/>
                <a:uLnTx/>
                <a:uFillTx/>
                <a:latin typeface="Outfit ExtraBold" panose="020B0604020202020204" charset="0"/>
                <a:ea typeface="+mj-ea"/>
                <a:cs typeface="Frutiger LT Arabic 45 Light" pitchFamily="2" charset="-78"/>
              </a:rPr>
              <a:t>01</a:t>
            </a:r>
            <a:endParaRPr lang="en-ID" sz="23900" dirty="0">
              <a:solidFill>
                <a:srgbClr val="EBEBEB"/>
              </a:solidFill>
              <a:latin typeface="Outfit ExtraBold" panose="020B0604020202020204" charset="0"/>
            </a:endParaRPr>
          </a:p>
        </p:txBody>
      </p:sp>
      <p:sp>
        <p:nvSpPr>
          <p:cNvPr id="2" name="TextBox 1">
            <a:extLst>
              <a:ext uri="{FF2B5EF4-FFF2-40B4-BE49-F238E27FC236}">
                <a16:creationId xmlns:a16="http://schemas.microsoft.com/office/drawing/2014/main" id="{FE0E89E2-F2B7-E61C-E6AD-A7845751F57F}"/>
              </a:ext>
            </a:extLst>
          </p:cNvPr>
          <p:cNvSpPr txBox="1"/>
          <p:nvPr/>
        </p:nvSpPr>
        <p:spPr>
          <a:xfrm>
            <a:off x="431535" y="1999540"/>
            <a:ext cx="5135888" cy="3078479"/>
          </a:xfrm>
          <a:prstGeom prst="rect">
            <a:avLst/>
          </a:prstGeom>
          <a:noFill/>
        </p:spPr>
        <p:txBody>
          <a:bodyPr wrap="square" lIns="0" tIns="0" rIns="0" bIns="0" numCol="1" spcCol="640080" rtlCol="0">
            <a:noAutofit/>
          </a:bodyPr>
          <a:lstStyle/>
          <a:p>
            <a:r>
              <a:rPr lang="en-GB" sz="5400" b="1" dirty="0">
                <a:solidFill>
                  <a:schemeClr val="bg1"/>
                </a:solidFill>
                <a:latin typeface="Outfit ExtraBold" panose="020B0604020202020204" charset="0"/>
                <a:ea typeface="Arimo Bold" panose="020B0604020202020204" charset="0"/>
              </a:rPr>
              <a:t>Strategic</a:t>
            </a:r>
            <a:r>
              <a:rPr lang="en-GB" sz="5400" b="1" dirty="0">
                <a:solidFill>
                  <a:schemeClr val="bg1"/>
                </a:solidFill>
                <a:latin typeface="Outfit ExtraBold" panose="020B0604020202020204" charset="0"/>
                <a:ea typeface="Inter SemiBold" panose="02000503000000020004" pitchFamily="2" charset="0"/>
              </a:rPr>
              <a:t> Foundation</a:t>
            </a:r>
          </a:p>
          <a:p>
            <a:pPr marL="171450" indent="-171450">
              <a:lnSpc>
                <a:spcPct val="150000"/>
              </a:lnSpc>
              <a:buFont typeface="Arial" panose="020B0604020202020204" pitchFamily="34" charset="0"/>
              <a:buChar char="•"/>
            </a:pPr>
            <a:endParaRPr lang="en-GB" sz="1600" dirty="0">
              <a:solidFill>
                <a:schemeClr val="bg1"/>
              </a:solidFill>
              <a:latin typeface="Arimo" panose="020B0604020202020204" charset="0"/>
              <a:ea typeface="Arimo" panose="020B0604020202020204" charset="0"/>
              <a:cs typeface="Arimo" panose="020B0604020202020204" charset="0"/>
            </a:endParaRPr>
          </a:p>
          <a:p>
            <a:pPr marL="171450" indent="-171450">
              <a:lnSpc>
                <a:spcPct val="150000"/>
              </a:lnSpc>
              <a:buFont typeface="Arial" panose="020B0604020202020204" pitchFamily="34" charset="0"/>
              <a:buChar char="•"/>
            </a:pPr>
            <a:r>
              <a:rPr lang="en-GB" sz="1600" dirty="0">
                <a:solidFill>
                  <a:schemeClr val="bg1"/>
                </a:solidFill>
                <a:latin typeface="Arimo" panose="020B0604020202020204" charset="0"/>
                <a:ea typeface="Arimo" panose="020B0604020202020204" charset="0"/>
                <a:cs typeface="Arimo" panose="020B0604020202020204" charset="0"/>
              </a:rPr>
              <a:t>Executive Summary </a:t>
            </a:r>
          </a:p>
          <a:p>
            <a:pPr marL="171450" indent="-171450">
              <a:lnSpc>
                <a:spcPct val="150000"/>
              </a:lnSpc>
              <a:buFont typeface="Arial" panose="020B0604020202020204" pitchFamily="34" charset="0"/>
              <a:buChar char="•"/>
            </a:pPr>
            <a:r>
              <a:rPr lang="en-GB" sz="1600" dirty="0">
                <a:solidFill>
                  <a:schemeClr val="bg1"/>
                </a:solidFill>
                <a:latin typeface="Arimo" panose="020B0604020202020204" charset="0"/>
                <a:ea typeface="Arimo" panose="020B0604020202020204" charset="0"/>
                <a:cs typeface="Arimo" panose="020B0604020202020204" charset="0"/>
              </a:rPr>
              <a:t>International Benchmarks </a:t>
            </a:r>
          </a:p>
          <a:p>
            <a:pPr marL="171450" indent="-171450">
              <a:lnSpc>
                <a:spcPct val="150000"/>
              </a:lnSpc>
              <a:buFont typeface="Arial" panose="020B0604020202020204" pitchFamily="34" charset="0"/>
              <a:buChar char="•"/>
            </a:pPr>
            <a:r>
              <a:rPr lang="en-GB" sz="1600" dirty="0">
                <a:solidFill>
                  <a:schemeClr val="bg1"/>
                </a:solidFill>
                <a:latin typeface="Arimo" panose="020B0604020202020204" charset="0"/>
                <a:ea typeface="Arimo" panose="020B0604020202020204" charset="0"/>
                <a:cs typeface="Arimo" panose="020B0604020202020204" charset="0"/>
              </a:rPr>
              <a:t>Baseline Assessment </a:t>
            </a:r>
          </a:p>
          <a:p>
            <a:pPr marL="171450" indent="-171450">
              <a:lnSpc>
                <a:spcPct val="150000"/>
              </a:lnSpc>
              <a:buFont typeface="Arial" panose="020B0604020202020204" pitchFamily="34" charset="0"/>
              <a:buChar char="•"/>
            </a:pPr>
            <a:r>
              <a:rPr lang="en-GB" sz="1600" dirty="0">
                <a:solidFill>
                  <a:schemeClr val="bg1"/>
                </a:solidFill>
                <a:latin typeface="Arimo" panose="020B0604020202020204" charset="0"/>
                <a:ea typeface="Arimo" panose="020B0604020202020204" charset="0"/>
                <a:cs typeface="Arimo" panose="020B0604020202020204" charset="0"/>
              </a:rPr>
              <a:t>Transformation Roadmap </a:t>
            </a:r>
          </a:p>
          <a:p>
            <a:pPr marL="171450" indent="-171450">
              <a:lnSpc>
                <a:spcPct val="150000"/>
              </a:lnSpc>
              <a:buFont typeface="Arial" panose="020B0604020202020204" pitchFamily="34" charset="0"/>
              <a:buChar char="•"/>
            </a:pPr>
            <a:r>
              <a:rPr lang="en-GB" sz="1600" dirty="0">
                <a:solidFill>
                  <a:schemeClr val="bg1"/>
                </a:solidFill>
                <a:latin typeface="Arimo" panose="020B0604020202020204" charset="0"/>
                <a:ea typeface="Arimo" panose="020B0604020202020204" charset="0"/>
                <a:cs typeface="Arimo" panose="020B0604020202020204" charset="0"/>
              </a:rPr>
              <a:t>Vision &amp; Mission </a:t>
            </a:r>
          </a:p>
          <a:p>
            <a:pPr marL="171450" indent="-171450">
              <a:lnSpc>
                <a:spcPct val="150000"/>
              </a:lnSpc>
              <a:buFont typeface="Arial" panose="020B0604020202020204" pitchFamily="34" charset="0"/>
              <a:buChar char="•"/>
            </a:pPr>
            <a:r>
              <a:rPr lang="en-GB" sz="1600" dirty="0">
                <a:solidFill>
                  <a:schemeClr val="bg1"/>
                </a:solidFill>
                <a:latin typeface="Arimo" panose="020B0604020202020204" charset="0"/>
                <a:ea typeface="Arimo" panose="020B0604020202020204" charset="0"/>
                <a:cs typeface="Arimo" panose="020B0604020202020204" charset="0"/>
              </a:rPr>
              <a:t>Strategic Objectives </a:t>
            </a:r>
          </a:p>
          <a:p>
            <a:pPr marL="171450" indent="-171450">
              <a:lnSpc>
                <a:spcPct val="150000"/>
              </a:lnSpc>
              <a:buFont typeface="Arial" panose="020B0604020202020204" pitchFamily="34" charset="0"/>
              <a:buChar char="•"/>
            </a:pPr>
            <a:r>
              <a:rPr lang="en-GB" sz="1600" dirty="0">
                <a:solidFill>
                  <a:schemeClr val="bg1"/>
                </a:solidFill>
                <a:latin typeface="Arimo" panose="020B0604020202020204" charset="0"/>
                <a:ea typeface="Arimo" panose="020B0604020202020204" charset="0"/>
                <a:cs typeface="Arimo" panose="020B0604020202020204" charset="0"/>
              </a:rPr>
              <a:t>OKRs &amp; KPIs</a:t>
            </a:r>
          </a:p>
        </p:txBody>
      </p:sp>
      <p:pic>
        <p:nvPicPr>
          <p:cNvPr id="19" name="Picture 18" descr="Text&#10;&#10;Description automatically generated">
            <a:extLst>
              <a:ext uri="{FF2B5EF4-FFF2-40B4-BE49-F238E27FC236}">
                <a16:creationId xmlns:a16="http://schemas.microsoft.com/office/drawing/2014/main" id="{9FD9D80E-4EE2-0BCB-8774-4AB66CE5C0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1316" y="170005"/>
            <a:ext cx="2300515" cy="100647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661493" y="850206"/>
            <a:ext cx="6297017" cy="590649"/>
          </a:xfrm>
          <a:prstGeom prst="rect">
            <a:avLst/>
          </a:prstGeom>
          <a:noFill/>
          <a:ln/>
        </p:spPr>
        <p:txBody>
          <a:bodyPr wrap="none" lIns="0" tIns="0" rIns="0" bIns="0" rtlCol="0" anchor="t"/>
          <a:lstStyle/>
          <a:p>
            <a:pPr>
              <a:lnSpc>
                <a:spcPct val="104000"/>
              </a:lnSpc>
            </a:pPr>
            <a:r>
              <a:rPr lang="en-US" sz="3667" dirty="0">
                <a:latin typeface="Outfit ExtraBold" pitchFamily="34" charset="0"/>
                <a:ea typeface="Outfit ExtraBold" pitchFamily="34" charset="-122"/>
                <a:cs typeface="Outfit ExtraBold" pitchFamily="34" charset="-120"/>
              </a:rPr>
              <a:t>Monetization &amp; Products</a:t>
            </a:r>
            <a:endParaRPr lang="en-US" sz="3667" dirty="0">
              <a:latin typeface="Arimo" panose="020B0604020202020204" charset="0"/>
            </a:endParaRPr>
          </a:p>
        </p:txBody>
      </p:sp>
      <p:sp>
        <p:nvSpPr>
          <p:cNvPr id="20" name="Free-form: Shape 19">
            <a:extLst>
              <a:ext uri="{FF2B5EF4-FFF2-40B4-BE49-F238E27FC236}">
                <a16:creationId xmlns:a16="http://schemas.microsoft.com/office/drawing/2014/main" id="{5D40038F-A47E-25EA-EC7B-37677153BF94}"/>
              </a:ext>
            </a:extLst>
          </p:cNvPr>
          <p:cNvSpPr/>
          <p:nvPr/>
        </p:nvSpPr>
        <p:spPr>
          <a:xfrm>
            <a:off x="661493" y="1724323"/>
            <a:ext cx="6297017" cy="2047180"/>
          </a:xfrm>
          <a:custGeom>
            <a:avLst/>
            <a:gdLst>
              <a:gd name="csX0" fmla="*/ 101565 w 6297017"/>
              <a:gd name="csY0" fmla="*/ 0 h 2047180"/>
              <a:gd name="csX1" fmla="*/ 6230882 w 6297017"/>
              <a:gd name="csY1" fmla="*/ 0 h 2047180"/>
              <a:gd name="csX2" fmla="*/ 6297017 w 6297017"/>
              <a:gd name="csY2" fmla="*/ 66033 h 2047180"/>
              <a:gd name="csX3" fmla="*/ 6297017 w 6297017"/>
              <a:gd name="csY3" fmla="*/ 1981147 h 2047180"/>
              <a:gd name="csX4" fmla="*/ 6230882 w 6297017"/>
              <a:gd name="csY4" fmla="*/ 2047180 h 2047180"/>
              <a:gd name="csX5" fmla="*/ 101565 w 6297017"/>
              <a:gd name="csY5" fmla="*/ 2047180 h 2047180"/>
              <a:gd name="csX6" fmla="*/ 0 w 6297017"/>
              <a:gd name="csY6" fmla="*/ 1945772 h 2047180"/>
              <a:gd name="csX7" fmla="*/ 0 w 6297017"/>
              <a:gd name="csY7" fmla="*/ 101408 h 2047180"/>
              <a:gd name="csX8" fmla="*/ 101565 w 6297017"/>
              <a:gd name="csY8" fmla="*/ 0 h 20471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297017" h="2047180">
                <a:moveTo>
                  <a:pt x="101565" y="0"/>
                </a:moveTo>
                <a:lnTo>
                  <a:pt x="6230882" y="0"/>
                </a:lnTo>
                <a:cubicBezTo>
                  <a:pt x="6267408" y="0"/>
                  <a:pt x="6297017" y="29564"/>
                  <a:pt x="6297017" y="66033"/>
                </a:cubicBezTo>
                <a:lnTo>
                  <a:pt x="6297017" y="1981147"/>
                </a:lnTo>
                <a:cubicBezTo>
                  <a:pt x="6297017" y="2017616"/>
                  <a:pt x="6267408" y="2047180"/>
                  <a:pt x="6230882" y="2047180"/>
                </a:cubicBezTo>
                <a:lnTo>
                  <a:pt x="101565" y="2047180"/>
                </a:lnTo>
                <a:cubicBezTo>
                  <a:pt x="45472" y="2047180"/>
                  <a:pt x="0" y="2001778"/>
                  <a:pt x="0" y="1945772"/>
                </a:cubicBezTo>
                <a:lnTo>
                  <a:pt x="0" y="101408"/>
                </a:lnTo>
                <a:cubicBezTo>
                  <a:pt x="0" y="45402"/>
                  <a:pt x="45472" y="0"/>
                  <a:pt x="101565" y="0"/>
                </a:cubicBezTo>
              </a:path>
            </a:pathLst>
          </a:custGeom>
          <a:solidFill>
            <a:srgbClr val="FAFAFA"/>
          </a:solidFill>
          <a:ln w="6347" cap="flat">
            <a:noFill/>
            <a:prstDash val="solid"/>
            <a:miter/>
          </a:ln>
        </p:spPr>
        <p:txBody>
          <a:bodyPr/>
          <a:lstStyle/>
          <a:p>
            <a:endParaRPr lang="en-GB" dirty="0">
              <a:latin typeface="Arimo" panose="020B0604020202020204" charset="0"/>
            </a:endParaRPr>
          </a:p>
        </p:txBody>
      </p:sp>
      <p:sp>
        <p:nvSpPr>
          <p:cNvPr id="21" name="Free-form: Shape 20">
            <a:extLst>
              <a:ext uri="{FF2B5EF4-FFF2-40B4-BE49-F238E27FC236}">
                <a16:creationId xmlns:a16="http://schemas.microsoft.com/office/drawing/2014/main" id="{790DBB96-4B9C-0B88-D5EB-D7E6C15D46E4}"/>
              </a:ext>
            </a:extLst>
          </p:cNvPr>
          <p:cNvSpPr/>
          <p:nvPr/>
        </p:nvSpPr>
        <p:spPr>
          <a:xfrm>
            <a:off x="661492" y="1724322"/>
            <a:ext cx="6297017" cy="2047180"/>
          </a:xfrm>
          <a:custGeom>
            <a:avLst/>
            <a:gdLst>
              <a:gd name="csX0" fmla="*/ 29746 w 6297017"/>
              <a:gd name="csY0" fmla="*/ 29700 h 2047180"/>
              <a:gd name="csX1" fmla="*/ 101565 w 6297017"/>
              <a:gd name="csY1" fmla="*/ 0 h 2047180"/>
              <a:gd name="csX2" fmla="*/ 6230882 w 6297017"/>
              <a:gd name="csY2" fmla="*/ 0 h 2047180"/>
              <a:gd name="csX3" fmla="*/ 6297017 w 6297017"/>
              <a:gd name="csY3" fmla="*/ 66033 h 2047180"/>
              <a:gd name="csX4" fmla="*/ 6297017 w 6297017"/>
              <a:gd name="csY4" fmla="*/ 1981147 h 2047180"/>
              <a:gd name="csX5" fmla="*/ 6230882 w 6297017"/>
              <a:gd name="csY5" fmla="*/ 2047180 h 2047180"/>
              <a:gd name="csX6" fmla="*/ 101565 w 6297017"/>
              <a:gd name="csY6" fmla="*/ 2047180 h 2047180"/>
              <a:gd name="csX7" fmla="*/ 0 w 6297017"/>
              <a:gd name="csY7" fmla="*/ 1945772 h 2047180"/>
              <a:gd name="csX8" fmla="*/ 0 w 6297017"/>
              <a:gd name="csY8" fmla="*/ 101408 h 2047180"/>
              <a:gd name="csX9" fmla="*/ 29746 w 6297017"/>
              <a:gd name="csY9" fmla="*/ 29700 h 20471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6297017" h="2047180">
                <a:moveTo>
                  <a:pt x="29746" y="29700"/>
                </a:moveTo>
                <a:cubicBezTo>
                  <a:pt x="48794" y="10682"/>
                  <a:pt x="74628" y="-1"/>
                  <a:pt x="101565" y="0"/>
                </a:cubicBezTo>
                <a:lnTo>
                  <a:pt x="6230882" y="0"/>
                </a:lnTo>
                <a:cubicBezTo>
                  <a:pt x="6267408" y="0"/>
                  <a:pt x="6297017" y="29564"/>
                  <a:pt x="6297017" y="66033"/>
                </a:cubicBezTo>
                <a:lnTo>
                  <a:pt x="6297017" y="1981147"/>
                </a:lnTo>
                <a:cubicBezTo>
                  <a:pt x="6297017" y="2017616"/>
                  <a:pt x="6267408" y="2047180"/>
                  <a:pt x="6230882" y="2047180"/>
                </a:cubicBezTo>
                <a:lnTo>
                  <a:pt x="101565" y="2047180"/>
                </a:lnTo>
                <a:cubicBezTo>
                  <a:pt x="45472" y="2047180"/>
                  <a:pt x="0" y="2001778"/>
                  <a:pt x="0" y="1945772"/>
                </a:cubicBezTo>
                <a:lnTo>
                  <a:pt x="0" y="101408"/>
                </a:lnTo>
                <a:cubicBezTo>
                  <a:pt x="-1" y="74513"/>
                  <a:pt x="10699" y="48718"/>
                  <a:pt x="29746" y="29700"/>
                </a:cubicBezTo>
              </a:path>
            </a:pathLst>
          </a:custGeom>
          <a:solidFill>
            <a:schemeClr val="bg1"/>
          </a:solidFill>
          <a:ln w="4763">
            <a:solidFill>
              <a:srgbClr val="BDB8DF"/>
            </a:solidFill>
            <a:prstDash val="solid"/>
          </a:ln>
        </p:spPr>
        <p:txBody>
          <a:bodyPr/>
          <a:lstStyle/>
          <a:p>
            <a:endParaRPr lang="en-GB" sz="2400" dirty="0">
              <a:latin typeface="Arimo" panose="020B0604020202020204" charset="0"/>
            </a:endParaRPr>
          </a:p>
        </p:txBody>
      </p:sp>
      <p:sp>
        <p:nvSpPr>
          <p:cNvPr id="22" name="Free-form: Shape 21">
            <a:extLst>
              <a:ext uri="{FF2B5EF4-FFF2-40B4-BE49-F238E27FC236}">
                <a16:creationId xmlns:a16="http://schemas.microsoft.com/office/drawing/2014/main" id="{F4566C5E-F67A-DF2D-5591-E955322639BE}"/>
              </a:ext>
            </a:extLst>
          </p:cNvPr>
          <p:cNvSpPr/>
          <p:nvPr/>
        </p:nvSpPr>
        <p:spPr>
          <a:xfrm>
            <a:off x="661493" y="1724323"/>
            <a:ext cx="101564" cy="2047180"/>
          </a:xfrm>
          <a:custGeom>
            <a:avLst/>
            <a:gdLst>
              <a:gd name="csX0" fmla="*/ 66135 w 101564"/>
              <a:gd name="csY0" fmla="*/ 0 h 2047180"/>
              <a:gd name="csX1" fmla="*/ 101565 w 101564"/>
              <a:gd name="csY1" fmla="*/ 0 h 2047180"/>
              <a:gd name="csX2" fmla="*/ 101565 w 101564"/>
              <a:gd name="csY2" fmla="*/ 0 h 2047180"/>
              <a:gd name="csX3" fmla="*/ 101565 w 101564"/>
              <a:gd name="csY3" fmla="*/ 2047180 h 2047180"/>
              <a:gd name="csX4" fmla="*/ 101565 w 101564"/>
              <a:gd name="csY4" fmla="*/ 2047180 h 2047180"/>
              <a:gd name="csX5" fmla="*/ 66135 w 101564"/>
              <a:gd name="csY5" fmla="*/ 2047180 h 2047180"/>
              <a:gd name="csX6" fmla="*/ 0 w 101564"/>
              <a:gd name="csY6" fmla="*/ 1981147 h 2047180"/>
              <a:gd name="csX7" fmla="*/ 0 w 101564"/>
              <a:gd name="csY7" fmla="*/ 66033 h 2047180"/>
              <a:gd name="csX8" fmla="*/ 66135 w 101564"/>
              <a:gd name="csY8" fmla="*/ 0 h 20471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1564" h="2047180">
                <a:moveTo>
                  <a:pt x="66135" y="0"/>
                </a:moveTo>
                <a:lnTo>
                  <a:pt x="101565" y="0"/>
                </a:lnTo>
                <a:lnTo>
                  <a:pt x="101565" y="0"/>
                </a:lnTo>
                <a:lnTo>
                  <a:pt x="101565" y="2047180"/>
                </a:lnTo>
                <a:lnTo>
                  <a:pt x="101565" y="2047180"/>
                </a:lnTo>
                <a:lnTo>
                  <a:pt x="66135" y="2047180"/>
                </a:lnTo>
                <a:cubicBezTo>
                  <a:pt x="29610" y="2047180"/>
                  <a:pt x="0" y="2017616"/>
                  <a:pt x="0" y="1981147"/>
                </a:cubicBezTo>
                <a:lnTo>
                  <a:pt x="0" y="66033"/>
                </a:lnTo>
                <a:cubicBezTo>
                  <a:pt x="0" y="29564"/>
                  <a:pt x="29610" y="0"/>
                  <a:pt x="66135" y="0"/>
                </a:cubicBezTo>
              </a:path>
            </a:pathLst>
          </a:custGeom>
          <a:solidFill>
            <a:schemeClr val="accent3"/>
          </a:solidFill>
          <a:ln w="6347" cap="flat">
            <a:noFill/>
            <a:prstDash val="solid"/>
            <a:miter/>
          </a:ln>
        </p:spPr>
        <p:txBody>
          <a:bodyPr/>
          <a:lstStyle/>
          <a:p>
            <a:endParaRPr lang="en-GB" dirty="0">
              <a:latin typeface="Arimo" panose="020B0604020202020204" charset="0"/>
            </a:endParaRPr>
          </a:p>
        </p:txBody>
      </p:sp>
      <p:sp>
        <p:nvSpPr>
          <p:cNvPr id="5" name="Text 1"/>
          <p:cNvSpPr/>
          <p:nvPr/>
        </p:nvSpPr>
        <p:spPr>
          <a:xfrm>
            <a:off x="977504" y="1938735"/>
            <a:ext cx="5766593" cy="295275"/>
          </a:xfrm>
          <a:prstGeom prst="rect">
            <a:avLst/>
          </a:prstGeom>
          <a:noFill/>
          <a:ln/>
        </p:spPr>
        <p:txBody>
          <a:bodyPr wrap="none" lIns="0" tIns="0" rIns="0" bIns="0" rtlCol="0" anchor="t"/>
          <a:lstStyle/>
          <a:p>
            <a:pPr>
              <a:lnSpc>
                <a:spcPct val="104000"/>
              </a:lnSpc>
            </a:pPr>
            <a:r>
              <a:rPr lang="en-US" dirty="0">
                <a:solidFill>
                  <a:srgbClr val="2A2742"/>
                </a:solidFill>
                <a:latin typeface="Outfit ExtraBold" pitchFamily="34" charset="0"/>
                <a:ea typeface="Outfit ExtraBold" pitchFamily="34" charset="-122"/>
                <a:cs typeface="Outfit ExtraBold" pitchFamily="34" charset="-120"/>
              </a:rPr>
              <a:t>Dynamic Kingdom Digital Twins</a:t>
            </a:r>
            <a:endParaRPr lang="en-US" dirty="0">
              <a:latin typeface="Arimo" panose="020B0604020202020204" charset="0"/>
            </a:endParaRPr>
          </a:p>
        </p:txBody>
      </p:sp>
      <p:sp>
        <p:nvSpPr>
          <p:cNvPr id="6" name="Text 2"/>
          <p:cNvSpPr/>
          <p:nvPr/>
        </p:nvSpPr>
        <p:spPr>
          <a:xfrm>
            <a:off x="977504" y="2347416"/>
            <a:ext cx="5766593" cy="1209675"/>
          </a:xfrm>
          <a:prstGeom prst="rect">
            <a:avLst/>
          </a:prstGeom>
          <a:noFill/>
          <a:ln/>
        </p:spPr>
        <p:txBody>
          <a:bodyPr wrap="square" lIns="0" tIns="0" rIns="0" bIns="0" rtlCol="0" anchor="t">
            <a:normAutofit/>
          </a:bodyPr>
          <a:lstStyle/>
          <a:p>
            <a:pPr>
              <a:lnSpc>
                <a:spcPct val="133000"/>
              </a:lnSpc>
            </a:pPr>
            <a:r>
              <a:rPr lang="en-US" sz="1467" dirty="0">
                <a:solidFill>
                  <a:srgbClr val="2A2742"/>
                </a:solidFill>
                <a:latin typeface="Arimo" pitchFamily="34" charset="0"/>
                <a:ea typeface="Arimo" pitchFamily="34" charset="-122"/>
                <a:cs typeface="Arimo" pitchFamily="34" charset="-120"/>
              </a:rPr>
              <a:t>Provide continuous, high-resolution 3D geospatial vectors to builders of mega-projects (such as NEOM and Red Sea) to monitor physical development speeds, volumetric land excavations, and precise structural settling parameters.</a:t>
            </a:r>
            <a:endParaRPr lang="en-US" sz="1467" dirty="0">
              <a:latin typeface="Arimo" panose="020B0604020202020204" charset="0"/>
            </a:endParaRPr>
          </a:p>
        </p:txBody>
      </p:sp>
      <p:sp>
        <p:nvSpPr>
          <p:cNvPr id="24" name="Free-form: Shape 23">
            <a:extLst>
              <a:ext uri="{FF2B5EF4-FFF2-40B4-BE49-F238E27FC236}">
                <a16:creationId xmlns:a16="http://schemas.microsoft.com/office/drawing/2014/main" id="{623FB6D0-18E1-A3B9-6F8A-89EFFB4D5761}"/>
              </a:ext>
            </a:extLst>
          </p:cNvPr>
          <p:cNvSpPr/>
          <p:nvPr/>
        </p:nvSpPr>
        <p:spPr>
          <a:xfrm>
            <a:off x="661493" y="3960515"/>
            <a:ext cx="6297017" cy="2047180"/>
          </a:xfrm>
          <a:custGeom>
            <a:avLst/>
            <a:gdLst>
              <a:gd name="csX0" fmla="*/ 101565 w 6297017"/>
              <a:gd name="csY0" fmla="*/ 0 h 2047180"/>
              <a:gd name="csX1" fmla="*/ 6230882 w 6297017"/>
              <a:gd name="csY1" fmla="*/ 0 h 2047180"/>
              <a:gd name="csX2" fmla="*/ 6297017 w 6297017"/>
              <a:gd name="csY2" fmla="*/ 66033 h 2047180"/>
              <a:gd name="csX3" fmla="*/ 6297017 w 6297017"/>
              <a:gd name="csY3" fmla="*/ 1981147 h 2047180"/>
              <a:gd name="csX4" fmla="*/ 6230882 w 6297017"/>
              <a:gd name="csY4" fmla="*/ 2047180 h 2047180"/>
              <a:gd name="csX5" fmla="*/ 101565 w 6297017"/>
              <a:gd name="csY5" fmla="*/ 2047180 h 2047180"/>
              <a:gd name="csX6" fmla="*/ 0 w 6297017"/>
              <a:gd name="csY6" fmla="*/ 1945772 h 2047180"/>
              <a:gd name="csX7" fmla="*/ 0 w 6297017"/>
              <a:gd name="csY7" fmla="*/ 101408 h 2047180"/>
              <a:gd name="csX8" fmla="*/ 101565 w 6297017"/>
              <a:gd name="csY8" fmla="*/ 0 h 20471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297017" h="2047180">
                <a:moveTo>
                  <a:pt x="101565" y="0"/>
                </a:moveTo>
                <a:lnTo>
                  <a:pt x="6230882" y="0"/>
                </a:lnTo>
                <a:cubicBezTo>
                  <a:pt x="6267408" y="0"/>
                  <a:pt x="6297017" y="29564"/>
                  <a:pt x="6297017" y="66033"/>
                </a:cubicBezTo>
                <a:lnTo>
                  <a:pt x="6297017" y="1981147"/>
                </a:lnTo>
                <a:cubicBezTo>
                  <a:pt x="6297017" y="2017616"/>
                  <a:pt x="6267408" y="2047180"/>
                  <a:pt x="6230882" y="2047180"/>
                </a:cubicBezTo>
                <a:lnTo>
                  <a:pt x="101565" y="2047180"/>
                </a:lnTo>
                <a:cubicBezTo>
                  <a:pt x="45472" y="2047180"/>
                  <a:pt x="0" y="2001778"/>
                  <a:pt x="0" y="1945772"/>
                </a:cubicBezTo>
                <a:lnTo>
                  <a:pt x="0" y="101408"/>
                </a:lnTo>
                <a:cubicBezTo>
                  <a:pt x="0" y="45402"/>
                  <a:pt x="45472" y="0"/>
                  <a:pt x="101565" y="0"/>
                </a:cubicBezTo>
              </a:path>
            </a:pathLst>
          </a:custGeom>
          <a:solidFill>
            <a:srgbClr val="FAFAFA"/>
          </a:solidFill>
          <a:ln w="6347" cap="flat">
            <a:noFill/>
            <a:prstDash val="solid"/>
            <a:miter/>
          </a:ln>
        </p:spPr>
        <p:txBody>
          <a:bodyPr/>
          <a:lstStyle/>
          <a:p>
            <a:endParaRPr lang="en-GB" dirty="0">
              <a:latin typeface="Arimo" panose="020B0604020202020204" charset="0"/>
            </a:endParaRPr>
          </a:p>
        </p:txBody>
      </p:sp>
      <p:sp>
        <p:nvSpPr>
          <p:cNvPr id="25" name="Free-form: Shape 24">
            <a:extLst>
              <a:ext uri="{FF2B5EF4-FFF2-40B4-BE49-F238E27FC236}">
                <a16:creationId xmlns:a16="http://schemas.microsoft.com/office/drawing/2014/main" id="{3A504D6A-A5D5-0189-6D61-B2C75F232A88}"/>
              </a:ext>
            </a:extLst>
          </p:cNvPr>
          <p:cNvSpPr/>
          <p:nvPr/>
        </p:nvSpPr>
        <p:spPr>
          <a:xfrm>
            <a:off x="661492" y="3960514"/>
            <a:ext cx="6297017" cy="2047180"/>
          </a:xfrm>
          <a:custGeom>
            <a:avLst/>
            <a:gdLst>
              <a:gd name="csX0" fmla="*/ 29746 w 6297017"/>
              <a:gd name="csY0" fmla="*/ 29700 h 2047180"/>
              <a:gd name="csX1" fmla="*/ 101565 w 6297017"/>
              <a:gd name="csY1" fmla="*/ 0 h 2047180"/>
              <a:gd name="csX2" fmla="*/ 6230882 w 6297017"/>
              <a:gd name="csY2" fmla="*/ 0 h 2047180"/>
              <a:gd name="csX3" fmla="*/ 6297017 w 6297017"/>
              <a:gd name="csY3" fmla="*/ 66033 h 2047180"/>
              <a:gd name="csX4" fmla="*/ 6297017 w 6297017"/>
              <a:gd name="csY4" fmla="*/ 1981147 h 2047180"/>
              <a:gd name="csX5" fmla="*/ 6230882 w 6297017"/>
              <a:gd name="csY5" fmla="*/ 2047180 h 2047180"/>
              <a:gd name="csX6" fmla="*/ 101565 w 6297017"/>
              <a:gd name="csY6" fmla="*/ 2047180 h 2047180"/>
              <a:gd name="csX7" fmla="*/ 0 w 6297017"/>
              <a:gd name="csY7" fmla="*/ 1945772 h 2047180"/>
              <a:gd name="csX8" fmla="*/ 0 w 6297017"/>
              <a:gd name="csY8" fmla="*/ 101408 h 2047180"/>
              <a:gd name="csX9" fmla="*/ 29746 w 6297017"/>
              <a:gd name="csY9" fmla="*/ 29700 h 20471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6297017" h="2047180">
                <a:moveTo>
                  <a:pt x="29746" y="29700"/>
                </a:moveTo>
                <a:cubicBezTo>
                  <a:pt x="48794" y="10682"/>
                  <a:pt x="74628" y="-1"/>
                  <a:pt x="101565" y="0"/>
                </a:cubicBezTo>
                <a:lnTo>
                  <a:pt x="6230882" y="0"/>
                </a:lnTo>
                <a:cubicBezTo>
                  <a:pt x="6267408" y="0"/>
                  <a:pt x="6297017" y="29564"/>
                  <a:pt x="6297017" y="66033"/>
                </a:cubicBezTo>
                <a:lnTo>
                  <a:pt x="6297017" y="1981147"/>
                </a:lnTo>
                <a:cubicBezTo>
                  <a:pt x="6297017" y="2017616"/>
                  <a:pt x="6267408" y="2047180"/>
                  <a:pt x="6230882" y="2047180"/>
                </a:cubicBezTo>
                <a:lnTo>
                  <a:pt x="101565" y="2047180"/>
                </a:lnTo>
                <a:cubicBezTo>
                  <a:pt x="45472" y="2047180"/>
                  <a:pt x="0" y="2001778"/>
                  <a:pt x="0" y="1945772"/>
                </a:cubicBezTo>
                <a:lnTo>
                  <a:pt x="0" y="101408"/>
                </a:lnTo>
                <a:cubicBezTo>
                  <a:pt x="-1" y="74513"/>
                  <a:pt x="10699" y="48718"/>
                  <a:pt x="29746" y="29700"/>
                </a:cubicBezTo>
              </a:path>
            </a:pathLst>
          </a:custGeom>
          <a:solidFill>
            <a:schemeClr val="bg1"/>
          </a:solidFill>
          <a:ln w="4763">
            <a:solidFill>
              <a:srgbClr val="BDB8DF"/>
            </a:solidFill>
            <a:prstDash val="solid"/>
          </a:ln>
        </p:spPr>
        <p:txBody>
          <a:bodyPr/>
          <a:lstStyle/>
          <a:p>
            <a:endParaRPr lang="en-GB" sz="2400" dirty="0">
              <a:latin typeface="Arimo" panose="020B0604020202020204" charset="0"/>
            </a:endParaRPr>
          </a:p>
        </p:txBody>
      </p:sp>
      <p:sp>
        <p:nvSpPr>
          <p:cNvPr id="26" name="Free-form: Shape 25">
            <a:extLst>
              <a:ext uri="{FF2B5EF4-FFF2-40B4-BE49-F238E27FC236}">
                <a16:creationId xmlns:a16="http://schemas.microsoft.com/office/drawing/2014/main" id="{676AF152-901A-860E-96D9-8B38E1C3F39D}"/>
              </a:ext>
            </a:extLst>
          </p:cNvPr>
          <p:cNvSpPr/>
          <p:nvPr/>
        </p:nvSpPr>
        <p:spPr>
          <a:xfrm>
            <a:off x="661493" y="3960515"/>
            <a:ext cx="101564" cy="2047180"/>
          </a:xfrm>
          <a:custGeom>
            <a:avLst/>
            <a:gdLst>
              <a:gd name="csX0" fmla="*/ 66135 w 101564"/>
              <a:gd name="csY0" fmla="*/ 0 h 2047180"/>
              <a:gd name="csX1" fmla="*/ 101565 w 101564"/>
              <a:gd name="csY1" fmla="*/ 0 h 2047180"/>
              <a:gd name="csX2" fmla="*/ 101565 w 101564"/>
              <a:gd name="csY2" fmla="*/ 0 h 2047180"/>
              <a:gd name="csX3" fmla="*/ 101565 w 101564"/>
              <a:gd name="csY3" fmla="*/ 2047180 h 2047180"/>
              <a:gd name="csX4" fmla="*/ 101565 w 101564"/>
              <a:gd name="csY4" fmla="*/ 2047180 h 2047180"/>
              <a:gd name="csX5" fmla="*/ 66135 w 101564"/>
              <a:gd name="csY5" fmla="*/ 2047180 h 2047180"/>
              <a:gd name="csX6" fmla="*/ 0 w 101564"/>
              <a:gd name="csY6" fmla="*/ 1981147 h 2047180"/>
              <a:gd name="csX7" fmla="*/ 0 w 101564"/>
              <a:gd name="csY7" fmla="*/ 66033 h 2047180"/>
              <a:gd name="csX8" fmla="*/ 66135 w 101564"/>
              <a:gd name="csY8" fmla="*/ 0 h 20471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1564" h="2047180">
                <a:moveTo>
                  <a:pt x="66135" y="0"/>
                </a:moveTo>
                <a:lnTo>
                  <a:pt x="101565" y="0"/>
                </a:lnTo>
                <a:lnTo>
                  <a:pt x="101565" y="0"/>
                </a:lnTo>
                <a:lnTo>
                  <a:pt x="101565" y="2047180"/>
                </a:lnTo>
                <a:lnTo>
                  <a:pt x="101565" y="2047180"/>
                </a:lnTo>
                <a:lnTo>
                  <a:pt x="66135" y="2047180"/>
                </a:lnTo>
                <a:cubicBezTo>
                  <a:pt x="29610" y="2047180"/>
                  <a:pt x="0" y="2017616"/>
                  <a:pt x="0" y="1981147"/>
                </a:cubicBezTo>
                <a:lnTo>
                  <a:pt x="0" y="66033"/>
                </a:lnTo>
                <a:cubicBezTo>
                  <a:pt x="0" y="29564"/>
                  <a:pt x="29610" y="0"/>
                  <a:pt x="66135" y="0"/>
                </a:cubicBezTo>
              </a:path>
            </a:pathLst>
          </a:custGeom>
          <a:solidFill>
            <a:schemeClr val="accent3"/>
          </a:solidFill>
          <a:ln w="6347" cap="flat">
            <a:noFill/>
            <a:prstDash val="solid"/>
            <a:miter/>
          </a:ln>
        </p:spPr>
        <p:txBody>
          <a:bodyPr/>
          <a:lstStyle/>
          <a:p>
            <a:endParaRPr lang="en-GB" dirty="0">
              <a:latin typeface="Arimo" panose="020B0604020202020204" charset="0"/>
            </a:endParaRPr>
          </a:p>
        </p:txBody>
      </p:sp>
      <p:sp>
        <p:nvSpPr>
          <p:cNvPr id="8" name="Text 3"/>
          <p:cNvSpPr/>
          <p:nvPr/>
        </p:nvSpPr>
        <p:spPr>
          <a:xfrm>
            <a:off x="977504" y="4174927"/>
            <a:ext cx="5766593" cy="295275"/>
          </a:xfrm>
          <a:prstGeom prst="rect">
            <a:avLst/>
          </a:prstGeom>
          <a:noFill/>
          <a:ln/>
        </p:spPr>
        <p:txBody>
          <a:bodyPr wrap="none" lIns="0" tIns="0" rIns="0" bIns="0" rtlCol="0" anchor="t"/>
          <a:lstStyle/>
          <a:p>
            <a:pPr>
              <a:lnSpc>
                <a:spcPct val="104000"/>
              </a:lnSpc>
            </a:pPr>
            <a:r>
              <a:rPr lang="en-US" dirty="0">
                <a:solidFill>
                  <a:srgbClr val="2A2742"/>
                </a:solidFill>
                <a:latin typeface="Outfit ExtraBold" pitchFamily="34" charset="0"/>
                <a:ea typeface="Outfit ExtraBold" pitchFamily="34" charset="-122"/>
                <a:cs typeface="Outfit ExtraBold" pitchFamily="34" charset="-120"/>
              </a:rPr>
              <a:t>Mobility Base-Layers</a:t>
            </a:r>
            <a:endParaRPr lang="en-US" dirty="0">
              <a:latin typeface="Arimo" panose="020B0604020202020204" charset="0"/>
            </a:endParaRPr>
          </a:p>
        </p:txBody>
      </p:sp>
      <p:sp>
        <p:nvSpPr>
          <p:cNvPr id="9" name="Text 4"/>
          <p:cNvSpPr/>
          <p:nvPr/>
        </p:nvSpPr>
        <p:spPr>
          <a:xfrm>
            <a:off x="977504" y="4583608"/>
            <a:ext cx="5766593" cy="1209675"/>
          </a:xfrm>
          <a:prstGeom prst="rect">
            <a:avLst/>
          </a:prstGeom>
          <a:noFill/>
          <a:ln/>
        </p:spPr>
        <p:txBody>
          <a:bodyPr wrap="square" lIns="0" tIns="0" rIns="0" bIns="0" rtlCol="0" anchor="t">
            <a:normAutofit/>
          </a:bodyPr>
          <a:lstStyle/>
          <a:p>
            <a:pPr>
              <a:lnSpc>
                <a:spcPct val="133000"/>
              </a:lnSpc>
            </a:pPr>
            <a:r>
              <a:rPr lang="en-US" sz="1467" dirty="0">
                <a:solidFill>
                  <a:srgbClr val="2A2742"/>
                </a:solidFill>
                <a:latin typeface="Arimo" pitchFamily="34" charset="0"/>
                <a:ea typeface="Arimo" pitchFamily="34" charset="-122"/>
                <a:cs typeface="Arimo" pitchFamily="34" charset="-120"/>
              </a:rPr>
              <a:t>Generate high-definition (HD) localization mapping layouts to support next-generation commercial autonomous vehicle fleets, logistics routing systems, and delivery drone paths across urban centers.</a:t>
            </a:r>
            <a:endParaRPr lang="en-US" sz="1467" dirty="0">
              <a:latin typeface="Arimo" panose="020B0604020202020204" charset="0"/>
            </a:endParaRPr>
          </a:p>
        </p:txBody>
      </p:sp>
      <p:grpSp>
        <p:nvGrpSpPr>
          <p:cNvPr id="10" name="Group 9">
            <a:extLst>
              <a:ext uri="{FF2B5EF4-FFF2-40B4-BE49-F238E27FC236}">
                <a16:creationId xmlns:a16="http://schemas.microsoft.com/office/drawing/2014/main" id="{657D9FFC-E449-7A7C-4236-7B5C6399DEA3}"/>
              </a:ext>
            </a:extLst>
          </p:cNvPr>
          <p:cNvGrpSpPr/>
          <p:nvPr/>
        </p:nvGrpSpPr>
        <p:grpSpPr>
          <a:xfrm rot="5400000">
            <a:off x="-532097" y="2217951"/>
            <a:ext cx="1191128" cy="240066"/>
            <a:chOff x="4904872" y="4638761"/>
            <a:chExt cx="1191128" cy="240066"/>
          </a:xfrm>
        </p:grpSpPr>
        <p:sp>
          <p:nvSpPr>
            <p:cNvPr id="11" name="Rectangle: Top Corners Rounded 10">
              <a:extLst>
                <a:ext uri="{FF2B5EF4-FFF2-40B4-BE49-F238E27FC236}">
                  <a16:creationId xmlns:a16="http://schemas.microsoft.com/office/drawing/2014/main" id="{9E6DB106-33CF-BCA3-B770-3429B494B170}"/>
                </a:ext>
              </a:extLst>
            </p:cNvPr>
            <p:cNvSpPr/>
            <p:nvPr/>
          </p:nvSpPr>
          <p:spPr>
            <a:xfrm>
              <a:off x="4933950" y="4653578"/>
              <a:ext cx="1162050" cy="177982"/>
            </a:xfrm>
            <a:prstGeom prst="round2SameRect">
              <a:avLst>
                <a:gd name="adj1" fmla="val 27402"/>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12" name="مستطيل 1">
              <a:extLst>
                <a:ext uri="{FF2B5EF4-FFF2-40B4-BE49-F238E27FC236}">
                  <a16:creationId xmlns:a16="http://schemas.microsoft.com/office/drawing/2014/main" id="{28FDD965-2E72-F565-B4DB-42A86ABF6792}"/>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1</a:t>
              </a:r>
              <a:endParaRPr lang="en-US" sz="1000" dirty="0">
                <a:solidFill>
                  <a:schemeClr val="bg1"/>
                </a:solidFill>
                <a:latin typeface="Arimo" panose="020B0604020202020204" charset="0"/>
              </a:endParaRPr>
            </a:p>
          </p:txBody>
        </p:sp>
      </p:grpSp>
      <p:grpSp>
        <p:nvGrpSpPr>
          <p:cNvPr id="13" name="Group 12">
            <a:extLst>
              <a:ext uri="{FF2B5EF4-FFF2-40B4-BE49-F238E27FC236}">
                <a16:creationId xmlns:a16="http://schemas.microsoft.com/office/drawing/2014/main" id="{4DA7C887-EE4F-A94E-6B0E-33C614CA781E}"/>
              </a:ext>
            </a:extLst>
          </p:cNvPr>
          <p:cNvGrpSpPr/>
          <p:nvPr/>
        </p:nvGrpSpPr>
        <p:grpSpPr>
          <a:xfrm rot="5400000">
            <a:off x="-532097" y="3372381"/>
            <a:ext cx="1191128" cy="240066"/>
            <a:chOff x="4904872" y="4638761"/>
            <a:chExt cx="1191128" cy="240066"/>
          </a:xfrm>
        </p:grpSpPr>
        <p:sp>
          <p:nvSpPr>
            <p:cNvPr id="14" name="Rectangle: Top Corners Rounded 13">
              <a:extLst>
                <a:ext uri="{FF2B5EF4-FFF2-40B4-BE49-F238E27FC236}">
                  <a16:creationId xmlns:a16="http://schemas.microsoft.com/office/drawing/2014/main" id="{00507D74-A980-5F1B-B436-80C3D0219C44}"/>
                </a:ext>
              </a:extLst>
            </p:cNvPr>
            <p:cNvSpPr/>
            <p:nvPr/>
          </p:nvSpPr>
          <p:spPr>
            <a:xfrm>
              <a:off x="4933950" y="4653578"/>
              <a:ext cx="1162050" cy="177982"/>
            </a:xfrm>
            <a:prstGeom prst="round2SameRect">
              <a:avLst>
                <a:gd name="adj1" fmla="val 27402"/>
                <a:gd name="adj2" fmla="val 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15" name="مستطيل 1">
              <a:extLst>
                <a:ext uri="{FF2B5EF4-FFF2-40B4-BE49-F238E27FC236}">
                  <a16:creationId xmlns:a16="http://schemas.microsoft.com/office/drawing/2014/main" id="{77E8CB2F-0C70-E3D8-02B9-E077C9913746}"/>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a:t>
              </a:r>
              <a:r>
                <a:rPr lang="ar-SA" sz="1000" dirty="0">
                  <a:solidFill>
                    <a:schemeClr val="bg1"/>
                  </a:solidFill>
                  <a:latin typeface="Arimo" pitchFamily="34" charset="0"/>
                  <a:ea typeface="Arimo" pitchFamily="34" charset="-122"/>
                  <a:cs typeface="Arimo" pitchFamily="34" charset="-120"/>
                </a:rPr>
                <a:t>2</a:t>
              </a:r>
              <a:endParaRPr lang="en-US" sz="1000" dirty="0">
                <a:solidFill>
                  <a:schemeClr val="bg1"/>
                </a:solidFill>
                <a:latin typeface="Arimo" panose="020B0604020202020204" charset="0"/>
              </a:endParaRPr>
            </a:p>
          </p:txBody>
        </p:sp>
      </p:grpSp>
      <p:grpSp>
        <p:nvGrpSpPr>
          <p:cNvPr id="16" name="Group 15">
            <a:extLst>
              <a:ext uri="{FF2B5EF4-FFF2-40B4-BE49-F238E27FC236}">
                <a16:creationId xmlns:a16="http://schemas.microsoft.com/office/drawing/2014/main" id="{60CAC250-7975-AC53-F7D1-ACFDD01C9C0F}"/>
              </a:ext>
            </a:extLst>
          </p:cNvPr>
          <p:cNvGrpSpPr/>
          <p:nvPr/>
        </p:nvGrpSpPr>
        <p:grpSpPr>
          <a:xfrm rot="5400000">
            <a:off x="-532097" y="4526811"/>
            <a:ext cx="1191128" cy="240066"/>
            <a:chOff x="4904872" y="4638761"/>
            <a:chExt cx="1191128" cy="240066"/>
          </a:xfrm>
        </p:grpSpPr>
        <p:sp>
          <p:nvSpPr>
            <p:cNvPr id="17" name="Rectangle: Top Corners Rounded 16">
              <a:extLst>
                <a:ext uri="{FF2B5EF4-FFF2-40B4-BE49-F238E27FC236}">
                  <a16:creationId xmlns:a16="http://schemas.microsoft.com/office/drawing/2014/main" id="{0ACC8C0E-FF4F-AE14-69E4-D3C28EFD782E}"/>
                </a:ext>
              </a:extLst>
            </p:cNvPr>
            <p:cNvSpPr/>
            <p:nvPr/>
          </p:nvSpPr>
          <p:spPr>
            <a:xfrm>
              <a:off x="4933950" y="4653578"/>
              <a:ext cx="1162050" cy="177982"/>
            </a:xfrm>
            <a:prstGeom prst="round2SameRect">
              <a:avLst>
                <a:gd name="adj1" fmla="val 27402"/>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18" name="مستطيل 1">
              <a:extLst>
                <a:ext uri="{FF2B5EF4-FFF2-40B4-BE49-F238E27FC236}">
                  <a16:creationId xmlns:a16="http://schemas.microsoft.com/office/drawing/2014/main" id="{63112295-DC9E-B4BE-BE17-F59C78A72063}"/>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a:t>
              </a:r>
              <a:r>
                <a:rPr lang="ar-SA" sz="1000" dirty="0">
                  <a:solidFill>
                    <a:schemeClr val="bg1"/>
                  </a:solidFill>
                  <a:latin typeface="Arimo" pitchFamily="34" charset="0"/>
                  <a:ea typeface="Arimo" pitchFamily="34" charset="-122"/>
                  <a:cs typeface="Arimo" pitchFamily="34" charset="-120"/>
                </a:rPr>
                <a:t>3</a:t>
              </a:r>
              <a:endParaRPr lang="en-US" sz="1000" dirty="0">
                <a:solidFill>
                  <a:schemeClr val="bg1"/>
                </a:solidFill>
                <a:latin typeface="Arimo" panose="020B0604020202020204" charset="0"/>
              </a:endParaRPr>
            </a:p>
          </p:txBody>
        </p:sp>
      </p:grpSp>
      <p:sp>
        <p:nvSpPr>
          <p:cNvPr id="27" name="Round Same Side Corner Rectangle 4">
            <a:extLst>
              <a:ext uri="{FF2B5EF4-FFF2-40B4-BE49-F238E27FC236}">
                <a16:creationId xmlns:a16="http://schemas.microsoft.com/office/drawing/2014/main" id="{66D95A17-C4E7-C024-87C9-0C5AED3AD82B}"/>
              </a:ext>
            </a:extLst>
          </p:cNvPr>
          <p:cNvSpPr/>
          <p:nvPr/>
        </p:nvSpPr>
        <p:spPr>
          <a:xfrm rot="5400000">
            <a:off x="-344566" y="1086350"/>
            <a:ext cx="740391" cy="76201"/>
          </a:xfrm>
          <a:prstGeom prst="round2SameRect">
            <a:avLst>
              <a:gd name="adj1" fmla="val 45834"/>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SA" sz="1800" b="0" i="0" u="none" strike="noStrike" kern="0" cap="none" spc="0" normalizeH="0" baseline="0" noProof="0" dirty="0">
              <a:ln>
                <a:noFill/>
              </a:ln>
              <a:solidFill>
                <a:srgbClr val="FFFFFF"/>
              </a:solidFill>
              <a:effectLst/>
              <a:uLnTx/>
              <a:uFillTx/>
              <a:latin typeface="Arimo" panose="020B0604020202020204" charset="0"/>
              <a:ea typeface="+mn-ea"/>
              <a:cs typeface="+mn-cs"/>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904233" y="575767"/>
            <a:ext cx="10869017" cy="1126133"/>
          </a:xfrm>
          <a:prstGeom prst="rect">
            <a:avLst/>
          </a:prstGeom>
          <a:noFill/>
          <a:ln/>
        </p:spPr>
        <p:txBody>
          <a:bodyPr wrap="square" lIns="0" tIns="0" rIns="0" bIns="0" rtlCol="0" anchor="t">
            <a:normAutofit/>
          </a:bodyPr>
          <a:lstStyle/>
          <a:p>
            <a:pPr>
              <a:lnSpc>
                <a:spcPct val="104000"/>
              </a:lnSpc>
            </a:pPr>
            <a:r>
              <a:rPr lang="en-US" sz="3533" dirty="0">
                <a:latin typeface="Outfit ExtraBold" pitchFamily="34" charset="0"/>
                <a:ea typeface="Outfit ExtraBold" pitchFamily="34" charset="-122"/>
                <a:cs typeface="Outfit ExtraBold" pitchFamily="34" charset="-120"/>
              </a:rPr>
              <a:t>Advanced Processing &amp; Emerging Tech Infrastructure</a:t>
            </a:r>
            <a:endParaRPr lang="en-US" sz="3533" dirty="0">
              <a:latin typeface="Arimo" panose="020B0604020202020204" charset="0"/>
            </a:endParaRPr>
          </a:p>
        </p:txBody>
      </p:sp>
      <p:sp>
        <p:nvSpPr>
          <p:cNvPr id="3" name="Text 1"/>
          <p:cNvSpPr/>
          <p:nvPr/>
        </p:nvSpPr>
        <p:spPr>
          <a:xfrm>
            <a:off x="661493" y="2045295"/>
            <a:ext cx="10869017" cy="562967"/>
          </a:xfrm>
          <a:prstGeom prst="rect">
            <a:avLst/>
          </a:prstGeom>
          <a:noFill/>
          <a:ln/>
        </p:spPr>
        <p:txBody>
          <a:bodyPr wrap="square" lIns="0" tIns="0" rIns="0" bIns="0" rtlCol="0" anchor="t">
            <a:normAutofit/>
          </a:bodyPr>
          <a:lstStyle/>
          <a:p>
            <a:pPr>
              <a:lnSpc>
                <a:spcPct val="130000"/>
              </a:lnSpc>
            </a:pPr>
            <a:r>
              <a:rPr lang="en-US" sz="1400" dirty="0">
                <a:solidFill>
                  <a:srgbClr val="2A2742"/>
                </a:solidFill>
                <a:latin typeface="Arimo" pitchFamily="34" charset="0"/>
                <a:ea typeface="Arimo" pitchFamily="34" charset="-122"/>
                <a:cs typeface="Arimo" pitchFamily="34" charset="-120"/>
              </a:rPr>
              <a:t>To meet the complex tracking needs of massive regional developments, NGSL's computing environment will focus on automating data extraction, lifecycle orchestration, and spatial geometry modeling.</a:t>
            </a:r>
            <a:endParaRPr lang="en-US" sz="1400" dirty="0">
              <a:latin typeface="Arimo" panose="020B0604020202020204" charset="0"/>
            </a:endParaRPr>
          </a:p>
        </p:txBody>
      </p:sp>
      <p:pic>
        <p:nvPicPr>
          <p:cNvPr id="4"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61493" y="2801442"/>
            <a:ext cx="450353" cy="450353"/>
          </a:xfrm>
          <a:prstGeom prst="rect">
            <a:avLst/>
          </a:prstGeom>
        </p:spPr>
      </p:pic>
      <p:sp>
        <p:nvSpPr>
          <p:cNvPr id="5" name="Text 2"/>
          <p:cNvSpPr/>
          <p:nvPr/>
        </p:nvSpPr>
        <p:spPr>
          <a:xfrm>
            <a:off x="1326457" y="2801442"/>
            <a:ext cx="2814935" cy="562967"/>
          </a:xfrm>
          <a:prstGeom prst="rect">
            <a:avLst/>
          </a:prstGeom>
          <a:noFill/>
          <a:ln/>
        </p:spPr>
        <p:txBody>
          <a:bodyPr wrap="square" lIns="0" tIns="0" rIns="0" bIns="0" rtlCol="0" anchor="t">
            <a:normAutofit/>
          </a:bodyPr>
          <a:lstStyle/>
          <a:p>
            <a:pPr>
              <a:lnSpc>
                <a:spcPct val="104000"/>
              </a:lnSpc>
            </a:pPr>
            <a:r>
              <a:rPr lang="en-US" sz="1733" dirty="0">
                <a:solidFill>
                  <a:srgbClr val="2A2742"/>
                </a:solidFill>
                <a:latin typeface="Outfit ExtraBold" pitchFamily="34" charset="0"/>
                <a:ea typeface="Outfit ExtraBold" pitchFamily="34" charset="-122"/>
                <a:cs typeface="Outfit ExtraBold" pitchFamily="34" charset="-120"/>
              </a:rPr>
              <a:t>AI-Driven Automated Feature Extraction</a:t>
            </a:r>
            <a:endParaRPr lang="en-US" sz="1733" dirty="0">
              <a:latin typeface="Arimo" panose="020B0604020202020204" charset="0"/>
            </a:endParaRPr>
          </a:p>
        </p:txBody>
      </p:sp>
      <p:sp>
        <p:nvSpPr>
          <p:cNvPr id="6" name="Text 3"/>
          <p:cNvSpPr/>
          <p:nvPr/>
        </p:nvSpPr>
        <p:spPr>
          <a:xfrm>
            <a:off x="1326457" y="3467398"/>
            <a:ext cx="2814935" cy="2814836"/>
          </a:xfrm>
          <a:prstGeom prst="rect">
            <a:avLst/>
          </a:prstGeom>
          <a:noFill/>
          <a:ln/>
        </p:spPr>
        <p:txBody>
          <a:bodyPr wrap="square" lIns="0" tIns="0" rIns="0" bIns="0" rtlCol="0" anchor="t">
            <a:normAutofit/>
          </a:bodyPr>
          <a:lstStyle/>
          <a:p>
            <a:pPr>
              <a:lnSpc>
                <a:spcPct val="130000"/>
              </a:lnSpc>
            </a:pPr>
            <a:r>
              <a:rPr lang="en-US" sz="1400" dirty="0">
                <a:solidFill>
                  <a:srgbClr val="2A2742"/>
                </a:solidFill>
                <a:latin typeface="Arimo" pitchFamily="34" charset="0"/>
                <a:ea typeface="Arimo" pitchFamily="34" charset="-122"/>
                <a:cs typeface="Arimo" pitchFamily="34" charset="-120"/>
              </a:rPr>
              <a:t>Deploying neural networks trained on top-grade topographic imagery to automatically discover, classify, and extract geometric features (such as roads, structural building footprints, transmission lines, and water channels). This removes months of manual vector editing and accelerates map production cycles.</a:t>
            </a:r>
            <a:endParaRPr lang="en-US" sz="1400" dirty="0">
              <a:latin typeface="Arimo" panose="020B0604020202020204" charset="0"/>
            </a:endParaRPr>
          </a:p>
        </p:txBody>
      </p:sp>
      <p:pic>
        <p:nvPicPr>
          <p:cNvPr id="7"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356002" y="2801442"/>
            <a:ext cx="450353" cy="450353"/>
          </a:xfrm>
          <a:prstGeom prst="rect">
            <a:avLst/>
          </a:prstGeom>
        </p:spPr>
      </p:pic>
      <p:sp>
        <p:nvSpPr>
          <p:cNvPr id="8" name="Text 4"/>
          <p:cNvSpPr/>
          <p:nvPr/>
        </p:nvSpPr>
        <p:spPr>
          <a:xfrm>
            <a:off x="5020966" y="2801442"/>
            <a:ext cx="2814935" cy="562967"/>
          </a:xfrm>
          <a:prstGeom prst="rect">
            <a:avLst/>
          </a:prstGeom>
          <a:noFill/>
          <a:ln/>
        </p:spPr>
        <p:txBody>
          <a:bodyPr wrap="square" lIns="0" tIns="0" rIns="0" bIns="0" rtlCol="0" anchor="t">
            <a:normAutofit/>
          </a:bodyPr>
          <a:lstStyle/>
          <a:p>
            <a:pPr>
              <a:lnSpc>
                <a:spcPct val="104000"/>
              </a:lnSpc>
            </a:pPr>
            <a:r>
              <a:rPr lang="en-US" sz="1733" dirty="0">
                <a:solidFill>
                  <a:srgbClr val="2A2742"/>
                </a:solidFill>
                <a:latin typeface="Outfit ExtraBold" pitchFamily="34" charset="0"/>
                <a:ea typeface="Outfit ExtraBold" pitchFamily="34" charset="-122"/>
                <a:cs typeface="Outfit ExtraBold" pitchFamily="34" charset="-120"/>
              </a:rPr>
              <a:t>Real-Time Spatial Data Streams &amp; IoT Integration</a:t>
            </a:r>
            <a:endParaRPr lang="en-US" sz="1733" dirty="0">
              <a:latin typeface="Arimo" panose="020B0604020202020204" charset="0"/>
            </a:endParaRPr>
          </a:p>
        </p:txBody>
      </p:sp>
      <p:sp>
        <p:nvSpPr>
          <p:cNvPr id="9" name="Text 5"/>
          <p:cNvSpPr/>
          <p:nvPr/>
        </p:nvSpPr>
        <p:spPr>
          <a:xfrm>
            <a:off x="5020966" y="3467398"/>
            <a:ext cx="2814935" cy="1688901"/>
          </a:xfrm>
          <a:prstGeom prst="rect">
            <a:avLst/>
          </a:prstGeom>
          <a:noFill/>
          <a:ln/>
        </p:spPr>
        <p:txBody>
          <a:bodyPr wrap="square" lIns="0" tIns="0" rIns="0" bIns="0" rtlCol="0" anchor="t">
            <a:normAutofit/>
          </a:bodyPr>
          <a:lstStyle/>
          <a:p>
            <a:pPr>
              <a:lnSpc>
                <a:spcPct val="130000"/>
              </a:lnSpc>
            </a:pPr>
            <a:r>
              <a:rPr lang="en-US" sz="1400" dirty="0">
                <a:solidFill>
                  <a:srgbClr val="2A2742"/>
                </a:solidFill>
                <a:latin typeface="Arimo" pitchFamily="34" charset="0"/>
                <a:ea typeface="Arimo" pitchFamily="34" charset="-122"/>
                <a:cs typeface="Arimo" pitchFamily="34" charset="-120"/>
              </a:rPr>
              <a:t>Building high-throughput cloud ingestion loops to process active spatial telemetry from Internet of Things (IoT) sensors, mobile networks, and connected transport fleets.</a:t>
            </a:r>
            <a:endParaRPr lang="en-US" sz="1400" dirty="0">
              <a:latin typeface="Arimo" panose="020B0604020202020204" charset="0"/>
            </a:endParaRPr>
          </a:p>
        </p:txBody>
      </p:sp>
      <p:pic>
        <p:nvPicPr>
          <p:cNvPr id="10"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050512" y="2801442"/>
            <a:ext cx="450353" cy="450353"/>
          </a:xfrm>
          <a:prstGeom prst="rect">
            <a:avLst/>
          </a:prstGeom>
        </p:spPr>
      </p:pic>
      <p:sp>
        <p:nvSpPr>
          <p:cNvPr id="11" name="Text 6"/>
          <p:cNvSpPr/>
          <p:nvPr/>
        </p:nvSpPr>
        <p:spPr>
          <a:xfrm>
            <a:off x="8715475" y="2801442"/>
            <a:ext cx="2815035" cy="562967"/>
          </a:xfrm>
          <a:prstGeom prst="rect">
            <a:avLst/>
          </a:prstGeom>
          <a:noFill/>
          <a:ln/>
        </p:spPr>
        <p:txBody>
          <a:bodyPr wrap="square" lIns="0" tIns="0" rIns="0" bIns="0" rtlCol="0" anchor="t">
            <a:normAutofit/>
          </a:bodyPr>
          <a:lstStyle/>
          <a:p>
            <a:pPr>
              <a:lnSpc>
                <a:spcPct val="104000"/>
              </a:lnSpc>
            </a:pPr>
            <a:r>
              <a:rPr lang="en-US" sz="1733" dirty="0">
                <a:solidFill>
                  <a:srgbClr val="2A2742"/>
                </a:solidFill>
                <a:latin typeface="Outfit ExtraBold" pitchFamily="34" charset="0"/>
                <a:ea typeface="Outfit ExtraBold" pitchFamily="34" charset="-122"/>
                <a:cs typeface="Outfit ExtraBold" pitchFamily="34" charset="-120"/>
              </a:rPr>
              <a:t>Next-Generation Cloud Geodesy</a:t>
            </a:r>
            <a:endParaRPr lang="en-US" sz="1733" dirty="0">
              <a:latin typeface="Arimo" panose="020B0604020202020204" charset="0"/>
            </a:endParaRPr>
          </a:p>
        </p:txBody>
      </p:sp>
      <p:sp>
        <p:nvSpPr>
          <p:cNvPr id="12" name="Text 7"/>
          <p:cNvSpPr/>
          <p:nvPr/>
        </p:nvSpPr>
        <p:spPr>
          <a:xfrm>
            <a:off x="8715475" y="3467398"/>
            <a:ext cx="2815035" cy="2251869"/>
          </a:xfrm>
          <a:prstGeom prst="rect">
            <a:avLst/>
          </a:prstGeom>
          <a:noFill/>
          <a:ln/>
        </p:spPr>
        <p:txBody>
          <a:bodyPr wrap="square" lIns="0" tIns="0" rIns="0" bIns="0" rtlCol="0" anchor="t">
            <a:normAutofit/>
          </a:bodyPr>
          <a:lstStyle/>
          <a:p>
            <a:pPr>
              <a:lnSpc>
                <a:spcPct val="130000"/>
              </a:lnSpc>
            </a:pPr>
            <a:r>
              <a:rPr lang="en-US" sz="1400" dirty="0">
                <a:solidFill>
                  <a:srgbClr val="2A2742"/>
                </a:solidFill>
                <a:latin typeface="Arimo" pitchFamily="34" charset="0"/>
                <a:ea typeface="Arimo" pitchFamily="34" charset="-122"/>
                <a:cs typeface="Arimo" pitchFamily="34" charset="-120"/>
              </a:rPr>
              <a:t>Utilizing advanced mathematical modeling and physics algorithms to automate the continuous adjustment of national coordinate reference frames, calculating precise tectonic shifts and structural baseline variations across the Arabian plate.</a:t>
            </a:r>
            <a:endParaRPr lang="en-US" sz="1400" dirty="0">
              <a:latin typeface="Arimo" panose="020B0604020202020204" charset="0"/>
            </a:endParaRPr>
          </a:p>
        </p:txBody>
      </p:sp>
      <p:grpSp>
        <p:nvGrpSpPr>
          <p:cNvPr id="13" name="Group 12">
            <a:extLst>
              <a:ext uri="{FF2B5EF4-FFF2-40B4-BE49-F238E27FC236}">
                <a16:creationId xmlns:a16="http://schemas.microsoft.com/office/drawing/2014/main" id="{E87EA3F1-D907-1A87-E134-2C78FDBAC3A2}"/>
              </a:ext>
            </a:extLst>
          </p:cNvPr>
          <p:cNvGrpSpPr/>
          <p:nvPr/>
        </p:nvGrpSpPr>
        <p:grpSpPr>
          <a:xfrm rot="5400000">
            <a:off x="-532097" y="2217951"/>
            <a:ext cx="1191128" cy="240066"/>
            <a:chOff x="4904872" y="4638761"/>
            <a:chExt cx="1191128" cy="240066"/>
          </a:xfrm>
        </p:grpSpPr>
        <p:sp>
          <p:nvSpPr>
            <p:cNvPr id="14" name="Rectangle: Top Corners Rounded 13">
              <a:extLst>
                <a:ext uri="{FF2B5EF4-FFF2-40B4-BE49-F238E27FC236}">
                  <a16:creationId xmlns:a16="http://schemas.microsoft.com/office/drawing/2014/main" id="{7B085293-1CB7-81F2-F144-4C9AED7673AA}"/>
                </a:ext>
              </a:extLst>
            </p:cNvPr>
            <p:cNvSpPr/>
            <p:nvPr/>
          </p:nvSpPr>
          <p:spPr>
            <a:xfrm>
              <a:off x="4933950" y="4653578"/>
              <a:ext cx="1162050" cy="177982"/>
            </a:xfrm>
            <a:prstGeom prst="round2SameRect">
              <a:avLst>
                <a:gd name="adj1" fmla="val 27402"/>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15" name="مستطيل 1">
              <a:extLst>
                <a:ext uri="{FF2B5EF4-FFF2-40B4-BE49-F238E27FC236}">
                  <a16:creationId xmlns:a16="http://schemas.microsoft.com/office/drawing/2014/main" id="{45837281-A80C-EDE1-0A72-2F41C4683464}"/>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1</a:t>
              </a:r>
              <a:endParaRPr lang="en-US" sz="1000" dirty="0">
                <a:solidFill>
                  <a:schemeClr val="bg1"/>
                </a:solidFill>
                <a:latin typeface="Arimo" panose="020B0604020202020204" charset="0"/>
              </a:endParaRPr>
            </a:p>
          </p:txBody>
        </p:sp>
      </p:grpSp>
      <p:grpSp>
        <p:nvGrpSpPr>
          <p:cNvPr id="16" name="Group 15">
            <a:extLst>
              <a:ext uri="{FF2B5EF4-FFF2-40B4-BE49-F238E27FC236}">
                <a16:creationId xmlns:a16="http://schemas.microsoft.com/office/drawing/2014/main" id="{DE94E338-AF81-681C-ABC7-D1685E99F9FF}"/>
              </a:ext>
            </a:extLst>
          </p:cNvPr>
          <p:cNvGrpSpPr/>
          <p:nvPr/>
        </p:nvGrpSpPr>
        <p:grpSpPr>
          <a:xfrm rot="5400000">
            <a:off x="-532097" y="3372381"/>
            <a:ext cx="1191128" cy="240066"/>
            <a:chOff x="4904872" y="4638761"/>
            <a:chExt cx="1191128" cy="240066"/>
          </a:xfrm>
        </p:grpSpPr>
        <p:sp>
          <p:nvSpPr>
            <p:cNvPr id="17" name="Rectangle: Top Corners Rounded 16">
              <a:extLst>
                <a:ext uri="{FF2B5EF4-FFF2-40B4-BE49-F238E27FC236}">
                  <a16:creationId xmlns:a16="http://schemas.microsoft.com/office/drawing/2014/main" id="{1A6111E7-F104-2941-616A-32A0540E85C1}"/>
                </a:ext>
              </a:extLst>
            </p:cNvPr>
            <p:cNvSpPr/>
            <p:nvPr/>
          </p:nvSpPr>
          <p:spPr>
            <a:xfrm>
              <a:off x="4933950" y="4653578"/>
              <a:ext cx="1162050" cy="177982"/>
            </a:xfrm>
            <a:prstGeom prst="round2SameRect">
              <a:avLst>
                <a:gd name="adj1" fmla="val 27402"/>
                <a:gd name="adj2" fmla="val 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18" name="مستطيل 1">
              <a:extLst>
                <a:ext uri="{FF2B5EF4-FFF2-40B4-BE49-F238E27FC236}">
                  <a16:creationId xmlns:a16="http://schemas.microsoft.com/office/drawing/2014/main" id="{C56E6A93-E0A6-92DC-5D27-5FB5D9C5D981}"/>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a:t>
              </a:r>
              <a:r>
                <a:rPr lang="ar-SA" sz="1000" dirty="0">
                  <a:solidFill>
                    <a:schemeClr val="bg1"/>
                  </a:solidFill>
                  <a:latin typeface="Arimo" pitchFamily="34" charset="0"/>
                  <a:ea typeface="Arimo" pitchFamily="34" charset="-122"/>
                  <a:cs typeface="Arimo" pitchFamily="34" charset="-120"/>
                </a:rPr>
                <a:t>2</a:t>
              </a:r>
              <a:endParaRPr lang="en-US" sz="1000" dirty="0">
                <a:solidFill>
                  <a:schemeClr val="bg1"/>
                </a:solidFill>
                <a:latin typeface="Arimo" panose="020B0604020202020204" charset="0"/>
              </a:endParaRPr>
            </a:p>
          </p:txBody>
        </p:sp>
      </p:grpSp>
      <p:grpSp>
        <p:nvGrpSpPr>
          <p:cNvPr id="19" name="Group 18">
            <a:extLst>
              <a:ext uri="{FF2B5EF4-FFF2-40B4-BE49-F238E27FC236}">
                <a16:creationId xmlns:a16="http://schemas.microsoft.com/office/drawing/2014/main" id="{CC79A85E-D5C4-A44A-0DA2-B880D22DF6EB}"/>
              </a:ext>
            </a:extLst>
          </p:cNvPr>
          <p:cNvGrpSpPr/>
          <p:nvPr/>
        </p:nvGrpSpPr>
        <p:grpSpPr>
          <a:xfrm rot="5400000">
            <a:off x="-532097" y="4526811"/>
            <a:ext cx="1191128" cy="240066"/>
            <a:chOff x="4904872" y="4638761"/>
            <a:chExt cx="1191128" cy="240066"/>
          </a:xfrm>
        </p:grpSpPr>
        <p:sp>
          <p:nvSpPr>
            <p:cNvPr id="20" name="Rectangle: Top Corners Rounded 19">
              <a:extLst>
                <a:ext uri="{FF2B5EF4-FFF2-40B4-BE49-F238E27FC236}">
                  <a16:creationId xmlns:a16="http://schemas.microsoft.com/office/drawing/2014/main" id="{7FEE4B9B-6F34-CCC0-5FE6-16EB7ABAB690}"/>
                </a:ext>
              </a:extLst>
            </p:cNvPr>
            <p:cNvSpPr/>
            <p:nvPr/>
          </p:nvSpPr>
          <p:spPr>
            <a:xfrm>
              <a:off x="4933950" y="4653578"/>
              <a:ext cx="1162050" cy="177982"/>
            </a:xfrm>
            <a:prstGeom prst="round2SameRect">
              <a:avLst>
                <a:gd name="adj1" fmla="val 27402"/>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21" name="مستطيل 1">
              <a:extLst>
                <a:ext uri="{FF2B5EF4-FFF2-40B4-BE49-F238E27FC236}">
                  <a16:creationId xmlns:a16="http://schemas.microsoft.com/office/drawing/2014/main" id="{99351761-5BCE-5A3F-E478-A218B8B8B79C}"/>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a:t>
              </a:r>
              <a:r>
                <a:rPr lang="ar-SA" sz="1000" dirty="0">
                  <a:solidFill>
                    <a:schemeClr val="bg1"/>
                  </a:solidFill>
                  <a:latin typeface="Arimo" pitchFamily="34" charset="0"/>
                  <a:ea typeface="Arimo" pitchFamily="34" charset="-122"/>
                  <a:cs typeface="Arimo" pitchFamily="34" charset="-120"/>
                </a:rPr>
                <a:t>3</a:t>
              </a:r>
              <a:endParaRPr lang="en-US" sz="1000" dirty="0">
                <a:solidFill>
                  <a:schemeClr val="bg1"/>
                </a:solidFill>
                <a:latin typeface="Arimo" panose="020B0604020202020204" charset="0"/>
              </a:endParaRPr>
            </a:p>
          </p:txBody>
        </p:sp>
      </p:grpSp>
      <p:sp>
        <p:nvSpPr>
          <p:cNvPr id="22" name="Text 0">
            <a:extLst>
              <a:ext uri="{FF2B5EF4-FFF2-40B4-BE49-F238E27FC236}">
                <a16:creationId xmlns:a16="http://schemas.microsoft.com/office/drawing/2014/main" id="{45380D2D-A0C6-78E4-C168-A69DF20A00A4}"/>
              </a:ext>
            </a:extLst>
          </p:cNvPr>
          <p:cNvSpPr/>
          <p:nvPr/>
        </p:nvSpPr>
        <p:spPr>
          <a:xfrm>
            <a:off x="176011" y="371829"/>
            <a:ext cx="970962" cy="1832731"/>
          </a:xfrm>
          <a:prstGeom prst="rect">
            <a:avLst/>
          </a:prstGeom>
          <a:noFill/>
          <a:ln/>
        </p:spPr>
        <p:txBody>
          <a:bodyPr wrap="none" lIns="0" tIns="0" rIns="0" bIns="0" rtlCol="0" anchor="t"/>
          <a:lstStyle/>
          <a:p>
            <a:pPr defTabSz="1219170">
              <a:lnSpc>
                <a:spcPct val="104000"/>
              </a:lnSpc>
            </a:pPr>
            <a:r>
              <a:rPr lang="en-GB" sz="9600" b="1" dirty="0">
                <a:solidFill>
                  <a:schemeClr val="accent3">
                    <a:lumMod val="20000"/>
                    <a:lumOff val="80000"/>
                  </a:schemeClr>
                </a:solidFill>
                <a:latin typeface="Outfit ExtraBold" pitchFamily="34" charset="0"/>
              </a:rPr>
              <a:t>1</a:t>
            </a:r>
            <a:endParaRPr lang="en-US" sz="9600" b="1" dirty="0">
              <a:solidFill>
                <a:schemeClr val="accent3">
                  <a:lumMod val="20000"/>
                  <a:lumOff val="80000"/>
                </a:schemeClr>
              </a:solidFill>
              <a:latin typeface="Outfit ExtraBold" pitchFamily="34" charset="0"/>
            </a:endParaRPr>
          </a:p>
        </p:txBody>
      </p:sp>
      <p:pic>
        <p:nvPicPr>
          <p:cNvPr id="23" name="Picture 22">
            <a:extLst>
              <a:ext uri="{FF2B5EF4-FFF2-40B4-BE49-F238E27FC236}">
                <a16:creationId xmlns:a16="http://schemas.microsoft.com/office/drawing/2014/main" id="{7CECC025-F976-35F9-074A-B08C57C82ABE}"/>
              </a:ext>
            </a:extLst>
          </p:cNvPr>
          <p:cNvPicPr>
            <a:picLocks noChangeAspect="1"/>
          </p:cNvPicPr>
          <p:nvPr/>
        </p:nvPicPr>
        <p:blipFill>
          <a:blip r:embed="rId6"/>
          <a:srcRect r="62439"/>
          <a:stretch>
            <a:fillRect/>
          </a:stretch>
        </p:blipFill>
        <p:spPr>
          <a:xfrm>
            <a:off x="10805352" y="636871"/>
            <a:ext cx="718789" cy="861531"/>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027253" y="684253"/>
            <a:ext cx="10869017" cy="479921"/>
          </a:xfrm>
          <a:prstGeom prst="rect">
            <a:avLst/>
          </a:prstGeom>
          <a:noFill/>
          <a:ln/>
        </p:spPr>
        <p:txBody>
          <a:bodyPr wrap="none" lIns="0" tIns="0" rIns="0" bIns="0" rtlCol="0" anchor="t"/>
          <a:lstStyle/>
          <a:p>
            <a:pPr>
              <a:lnSpc>
                <a:spcPct val="104000"/>
              </a:lnSpc>
            </a:pPr>
            <a:r>
              <a:rPr lang="en-US" sz="3000" dirty="0">
                <a:latin typeface="Outfit ExtraBold" pitchFamily="34" charset="0"/>
                <a:ea typeface="Outfit ExtraBold" pitchFamily="34" charset="-122"/>
                <a:cs typeface="Outfit ExtraBold" pitchFamily="34" charset="-120"/>
              </a:rPr>
              <a:t> Core Operational Portfolios &amp; Product Suites</a:t>
            </a:r>
            <a:endParaRPr lang="en-US" sz="3000" dirty="0">
              <a:latin typeface="Arimo" panose="020B0604020202020204" charset="0"/>
            </a:endParaRPr>
          </a:p>
        </p:txBody>
      </p:sp>
      <p:sp>
        <p:nvSpPr>
          <p:cNvPr id="3" name="Text 1"/>
          <p:cNvSpPr/>
          <p:nvPr/>
        </p:nvSpPr>
        <p:spPr>
          <a:xfrm>
            <a:off x="1027253" y="1275755"/>
            <a:ext cx="11478617" cy="222647"/>
          </a:xfrm>
          <a:prstGeom prst="rect">
            <a:avLst/>
          </a:prstGeom>
          <a:noFill/>
          <a:ln/>
        </p:spPr>
        <p:txBody>
          <a:bodyPr wrap="none" lIns="0" tIns="0" rIns="0" bIns="0" rtlCol="0" anchor="t"/>
          <a:lstStyle/>
          <a:p>
            <a:pPr>
              <a:lnSpc>
                <a:spcPct val="121000"/>
              </a:lnSpc>
            </a:pPr>
            <a:r>
              <a:rPr lang="en-US" sz="1200" dirty="0">
                <a:solidFill>
                  <a:srgbClr val="2A2742"/>
                </a:solidFill>
                <a:latin typeface="Arimo" pitchFamily="34" charset="0"/>
                <a:ea typeface="Arimo" pitchFamily="34" charset="-122"/>
                <a:cs typeface="Arimo" pitchFamily="34" charset="-120"/>
              </a:rPr>
              <a:t>NGSL will structure its technical capabilities into high-demand commercial product lines targeting distinct state and commercial target industries.</a:t>
            </a:r>
            <a:endParaRPr lang="en-US" sz="1200" dirty="0">
              <a:latin typeface="Arimo" panose="020B0604020202020204" charset="0"/>
            </a:endParaRPr>
          </a:p>
        </p:txBody>
      </p:sp>
      <p:pic>
        <p:nvPicPr>
          <p:cNvPr id="4" name="Image 0" descr="preencoded.png"/>
          <p:cNvPicPr>
            <a:picLocks noChangeAspect="1"/>
          </p:cNvPicPr>
          <p:nvPr/>
        </p:nvPicPr>
        <p:blipFill>
          <a:blip r:embed="rId3"/>
          <a:stretch>
            <a:fillRect/>
          </a:stretch>
        </p:blipFill>
        <p:spPr>
          <a:xfrm>
            <a:off x="661492" y="2243236"/>
            <a:ext cx="6933704" cy="3900189"/>
          </a:xfrm>
          <a:prstGeom prst="rect">
            <a:avLst/>
          </a:prstGeom>
        </p:spPr>
      </p:pic>
      <p:sp>
        <p:nvSpPr>
          <p:cNvPr id="5" name="Text 2"/>
          <p:cNvSpPr/>
          <p:nvPr/>
        </p:nvSpPr>
        <p:spPr>
          <a:xfrm>
            <a:off x="721410" y="1810826"/>
            <a:ext cx="10509506" cy="495398"/>
          </a:xfrm>
          <a:prstGeom prst="rect">
            <a:avLst/>
          </a:prstGeom>
          <a:noFill/>
          <a:ln/>
        </p:spPr>
        <p:txBody>
          <a:bodyPr wrap="square" lIns="0" tIns="0" rIns="0" bIns="0" rtlCol="0" anchor="t">
            <a:normAutofit/>
          </a:bodyPr>
          <a:lstStyle/>
          <a:p>
            <a:pPr>
              <a:lnSpc>
                <a:spcPct val="104000"/>
              </a:lnSpc>
            </a:pPr>
            <a:r>
              <a:rPr lang="en-US" sz="2400" dirty="0">
                <a:solidFill>
                  <a:schemeClr val="accent3"/>
                </a:solidFill>
                <a:latin typeface="Outfit ExtraBold" pitchFamily="34" charset="0"/>
                <a:ea typeface="Outfit ExtraBold" pitchFamily="34" charset="-122"/>
                <a:cs typeface="Outfit ExtraBold" pitchFamily="34" charset="-120"/>
              </a:rPr>
              <a:t>A. Dynamic City Digital Twins (3D&amp;4D GIS)</a:t>
            </a:r>
            <a:endParaRPr lang="en-US" sz="2400" dirty="0">
              <a:solidFill>
                <a:schemeClr val="accent3"/>
              </a:solidFill>
              <a:latin typeface="Arimo" panose="020B0604020202020204" charset="0"/>
            </a:endParaRPr>
          </a:p>
        </p:txBody>
      </p:sp>
      <p:sp>
        <p:nvSpPr>
          <p:cNvPr id="24" name="Free-form: Shape 23">
            <a:extLst>
              <a:ext uri="{FF2B5EF4-FFF2-40B4-BE49-F238E27FC236}">
                <a16:creationId xmlns:a16="http://schemas.microsoft.com/office/drawing/2014/main" id="{F6DC9001-0006-1515-5901-87B2A8C8E092}"/>
              </a:ext>
            </a:extLst>
          </p:cNvPr>
          <p:cNvSpPr/>
          <p:nvPr/>
        </p:nvSpPr>
        <p:spPr>
          <a:xfrm>
            <a:off x="7976195" y="2383532"/>
            <a:ext cx="3560564" cy="1822947"/>
          </a:xfrm>
          <a:custGeom>
            <a:avLst/>
            <a:gdLst>
              <a:gd name="csX0" fmla="*/ 76162 w 3560564"/>
              <a:gd name="csY0" fmla="*/ 0 h 1822947"/>
              <a:gd name="csX1" fmla="*/ 3506837 w 3560564"/>
              <a:gd name="csY1" fmla="*/ 0 h 1822947"/>
              <a:gd name="csX2" fmla="*/ 3560564 w 3560564"/>
              <a:gd name="csY2" fmla="*/ 53581 h 1822947"/>
              <a:gd name="csX3" fmla="*/ 3560564 w 3560564"/>
              <a:gd name="csY3" fmla="*/ 1769366 h 1822947"/>
              <a:gd name="csX4" fmla="*/ 3506837 w 3560564"/>
              <a:gd name="csY4" fmla="*/ 1822947 h 1822947"/>
              <a:gd name="csX5" fmla="*/ 76162 w 3560564"/>
              <a:gd name="csY5" fmla="*/ 1822947 h 1822947"/>
              <a:gd name="csX6" fmla="*/ 0 w 3560564"/>
              <a:gd name="csY6" fmla="*/ 1746991 h 1822947"/>
              <a:gd name="csX7" fmla="*/ 0 w 3560564"/>
              <a:gd name="csY7" fmla="*/ 75956 h 1822947"/>
              <a:gd name="csX8" fmla="*/ 76162 w 3560564"/>
              <a:gd name="csY8" fmla="*/ 0 h 182294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560564" h="1822947">
                <a:moveTo>
                  <a:pt x="76162" y="0"/>
                </a:moveTo>
                <a:lnTo>
                  <a:pt x="3506837" y="0"/>
                </a:lnTo>
                <a:cubicBezTo>
                  <a:pt x="3536510" y="0"/>
                  <a:pt x="3560564" y="23989"/>
                  <a:pt x="3560564" y="53581"/>
                </a:cubicBezTo>
                <a:lnTo>
                  <a:pt x="3560564" y="1769366"/>
                </a:lnTo>
                <a:cubicBezTo>
                  <a:pt x="3560564" y="1798958"/>
                  <a:pt x="3536510" y="1822947"/>
                  <a:pt x="3506837" y="1822947"/>
                </a:cubicBezTo>
                <a:lnTo>
                  <a:pt x="76162" y="1822947"/>
                </a:lnTo>
                <a:cubicBezTo>
                  <a:pt x="34099" y="1822947"/>
                  <a:pt x="0" y="1788940"/>
                  <a:pt x="0" y="1746991"/>
                </a:cubicBezTo>
                <a:lnTo>
                  <a:pt x="0" y="75956"/>
                </a:lnTo>
                <a:cubicBezTo>
                  <a:pt x="0" y="34007"/>
                  <a:pt x="34099" y="0"/>
                  <a:pt x="76162" y="0"/>
                </a:cubicBezTo>
              </a:path>
            </a:pathLst>
          </a:custGeom>
          <a:solidFill>
            <a:srgbClr val="FAFAFA"/>
          </a:solidFill>
          <a:ln w="6333" cap="flat">
            <a:noFill/>
            <a:prstDash val="solid"/>
            <a:miter/>
          </a:ln>
        </p:spPr>
        <p:txBody>
          <a:bodyPr/>
          <a:lstStyle/>
          <a:p>
            <a:endParaRPr lang="en-GB" dirty="0">
              <a:latin typeface="Arimo" panose="020B0604020202020204" charset="0"/>
            </a:endParaRPr>
          </a:p>
        </p:txBody>
      </p:sp>
      <p:sp>
        <p:nvSpPr>
          <p:cNvPr id="25" name="Free-form: Shape 24">
            <a:extLst>
              <a:ext uri="{FF2B5EF4-FFF2-40B4-BE49-F238E27FC236}">
                <a16:creationId xmlns:a16="http://schemas.microsoft.com/office/drawing/2014/main" id="{21F7E955-2BF7-E8A6-29E2-1EBAAEDD92CE}"/>
              </a:ext>
            </a:extLst>
          </p:cNvPr>
          <p:cNvSpPr/>
          <p:nvPr/>
        </p:nvSpPr>
        <p:spPr>
          <a:xfrm>
            <a:off x="7976195" y="2383532"/>
            <a:ext cx="3560564" cy="1822947"/>
          </a:xfrm>
          <a:custGeom>
            <a:avLst/>
            <a:gdLst>
              <a:gd name="csX0" fmla="*/ 22309 w 3560564"/>
              <a:gd name="csY0" fmla="*/ 22249 h 1822947"/>
              <a:gd name="csX1" fmla="*/ 76162 w 3560564"/>
              <a:gd name="csY1" fmla="*/ 0 h 1822947"/>
              <a:gd name="csX2" fmla="*/ 3506837 w 3560564"/>
              <a:gd name="csY2" fmla="*/ 0 h 1822947"/>
              <a:gd name="csX3" fmla="*/ 3560564 w 3560564"/>
              <a:gd name="csY3" fmla="*/ 53581 h 1822947"/>
              <a:gd name="csX4" fmla="*/ 3560564 w 3560564"/>
              <a:gd name="csY4" fmla="*/ 1769366 h 1822947"/>
              <a:gd name="csX5" fmla="*/ 3506837 w 3560564"/>
              <a:gd name="csY5" fmla="*/ 1822947 h 1822947"/>
              <a:gd name="csX6" fmla="*/ 76162 w 3560564"/>
              <a:gd name="csY6" fmla="*/ 1822947 h 1822947"/>
              <a:gd name="csX7" fmla="*/ 0 w 3560564"/>
              <a:gd name="csY7" fmla="*/ 1746991 h 1822947"/>
              <a:gd name="csX8" fmla="*/ 0 w 3560564"/>
              <a:gd name="csY8" fmla="*/ 75956 h 1822947"/>
              <a:gd name="csX9" fmla="*/ 22309 w 3560564"/>
              <a:gd name="csY9" fmla="*/ 22249 h 182294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3560564" h="1822947">
                <a:moveTo>
                  <a:pt x="22309" y="22249"/>
                </a:moveTo>
                <a:cubicBezTo>
                  <a:pt x="36591" y="8004"/>
                  <a:pt x="55963" y="1"/>
                  <a:pt x="76162" y="0"/>
                </a:cubicBezTo>
                <a:lnTo>
                  <a:pt x="3506837" y="0"/>
                </a:lnTo>
                <a:cubicBezTo>
                  <a:pt x="3536510" y="0"/>
                  <a:pt x="3560564" y="23989"/>
                  <a:pt x="3560564" y="53581"/>
                </a:cubicBezTo>
                <a:lnTo>
                  <a:pt x="3560564" y="1769366"/>
                </a:lnTo>
                <a:cubicBezTo>
                  <a:pt x="3560564" y="1798958"/>
                  <a:pt x="3536510" y="1822947"/>
                  <a:pt x="3506837" y="1822947"/>
                </a:cubicBezTo>
                <a:lnTo>
                  <a:pt x="76162" y="1822947"/>
                </a:lnTo>
                <a:cubicBezTo>
                  <a:pt x="34099" y="1822947"/>
                  <a:pt x="0" y="1788940"/>
                  <a:pt x="0" y="1746991"/>
                </a:cubicBezTo>
                <a:lnTo>
                  <a:pt x="0" y="75956"/>
                </a:lnTo>
                <a:cubicBezTo>
                  <a:pt x="1" y="55812"/>
                  <a:pt x="8026" y="36493"/>
                  <a:pt x="22309" y="22249"/>
                </a:cubicBezTo>
              </a:path>
            </a:pathLst>
          </a:custGeom>
          <a:solidFill>
            <a:schemeClr val="accent3">
              <a:lumMod val="20000"/>
              <a:lumOff val="80000"/>
            </a:schemeClr>
          </a:solidFill>
          <a:ln w="4763">
            <a:solidFill>
              <a:srgbClr val="BDB8DF"/>
            </a:solidFill>
            <a:prstDash val="solid"/>
          </a:ln>
        </p:spPr>
        <p:txBody>
          <a:bodyPr/>
          <a:lstStyle/>
          <a:p>
            <a:endParaRPr lang="en-GB" sz="2400" dirty="0">
              <a:latin typeface="Arimo" panose="020B0604020202020204" charset="0"/>
            </a:endParaRPr>
          </a:p>
        </p:txBody>
      </p:sp>
      <p:sp>
        <p:nvSpPr>
          <p:cNvPr id="26" name="Free-form: Shape 25">
            <a:extLst>
              <a:ext uri="{FF2B5EF4-FFF2-40B4-BE49-F238E27FC236}">
                <a16:creationId xmlns:a16="http://schemas.microsoft.com/office/drawing/2014/main" id="{86FD6DEA-B485-BAD6-15FA-E200B5E0BDC6}"/>
              </a:ext>
            </a:extLst>
          </p:cNvPr>
          <p:cNvSpPr/>
          <p:nvPr/>
        </p:nvSpPr>
        <p:spPr>
          <a:xfrm>
            <a:off x="7976195" y="2383532"/>
            <a:ext cx="76161" cy="1822947"/>
          </a:xfrm>
          <a:custGeom>
            <a:avLst/>
            <a:gdLst>
              <a:gd name="csX0" fmla="*/ 53727 w 76161"/>
              <a:gd name="csY0" fmla="*/ 0 h 1822947"/>
              <a:gd name="csX1" fmla="*/ 76162 w 76161"/>
              <a:gd name="csY1" fmla="*/ 0 h 1822947"/>
              <a:gd name="csX2" fmla="*/ 76162 w 76161"/>
              <a:gd name="csY2" fmla="*/ 0 h 1822947"/>
              <a:gd name="csX3" fmla="*/ 76162 w 76161"/>
              <a:gd name="csY3" fmla="*/ 1822947 h 1822947"/>
              <a:gd name="csX4" fmla="*/ 76162 w 76161"/>
              <a:gd name="csY4" fmla="*/ 1822947 h 1822947"/>
              <a:gd name="csX5" fmla="*/ 53727 w 76161"/>
              <a:gd name="csY5" fmla="*/ 1822947 h 1822947"/>
              <a:gd name="csX6" fmla="*/ 0 w 76161"/>
              <a:gd name="csY6" fmla="*/ 1769366 h 1822947"/>
              <a:gd name="csX7" fmla="*/ 0 w 76161"/>
              <a:gd name="csY7" fmla="*/ 53581 h 1822947"/>
              <a:gd name="csX8" fmla="*/ 53727 w 76161"/>
              <a:gd name="csY8" fmla="*/ 0 h 182294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6161" h="1822947">
                <a:moveTo>
                  <a:pt x="53727" y="0"/>
                </a:moveTo>
                <a:lnTo>
                  <a:pt x="76162" y="0"/>
                </a:lnTo>
                <a:lnTo>
                  <a:pt x="76162" y="0"/>
                </a:lnTo>
                <a:lnTo>
                  <a:pt x="76162" y="1822947"/>
                </a:lnTo>
                <a:lnTo>
                  <a:pt x="76162" y="1822947"/>
                </a:lnTo>
                <a:lnTo>
                  <a:pt x="53727" y="1822947"/>
                </a:lnTo>
                <a:cubicBezTo>
                  <a:pt x="24054" y="1822947"/>
                  <a:pt x="0" y="1798958"/>
                  <a:pt x="0" y="1769366"/>
                </a:cubicBezTo>
                <a:lnTo>
                  <a:pt x="0" y="53581"/>
                </a:lnTo>
                <a:cubicBezTo>
                  <a:pt x="0" y="23989"/>
                  <a:pt x="24054" y="0"/>
                  <a:pt x="53727" y="0"/>
                </a:cubicBezTo>
              </a:path>
            </a:pathLst>
          </a:custGeom>
          <a:solidFill>
            <a:schemeClr val="accent3"/>
          </a:solidFill>
          <a:ln w="6333" cap="flat">
            <a:noFill/>
            <a:prstDash val="solid"/>
            <a:miter/>
          </a:ln>
        </p:spPr>
        <p:txBody>
          <a:bodyPr/>
          <a:lstStyle/>
          <a:p>
            <a:endParaRPr lang="en-GB" dirty="0">
              <a:latin typeface="Arimo" panose="020B0604020202020204" charset="0"/>
            </a:endParaRPr>
          </a:p>
        </p:txBody>
      </p:sp>
      <p:sp>
        <p:nvSpPr>
          <p:cNvPr id="7" name="Text 3"/>
          <p:cNvSpPr/>
          <p:nvPr/>
        </p:nvSpPr>
        <p:spPr>
          <a:xfrm>
            <a:off x="8224938" y="2556074"/>
            <a:ext cx="3139281" cy="239911"/>
          </a:xfrm>
          <a:prstGeom prst="rect">
            <a:avLst/>
          </a:prstGeom>
          <a:noFill/>
          <a:ln/>
        </p:spPr>
        <p:txBody>
          <a:bodyPr wrap="none" lIns="0" tIns="0" rIns="0" bIns="0" rtlCol="0" anchor="t"/>
          <a:lstStyle/>
          <a:p>
            <a:pPr>
              <a:lnSpc>
                <a:spcPct val="104000"/>
              </a:lnSpc>
            </a:pPr>
            <a:r>
              <a:rPr lang="en-US" sz="1467" dirty="0">
                <a:solidFill>
                  <a:srgbClr val="2A2742"/>
                </a:solidFill>
                <a:latin typeface="Outfit ExtraBold" pitchFamily="34" charset="0"/>
                <a:ea typeface="Outfit ExtraBold" pitchFamily="34" charset="-122"/>
                <a:cs typeface="Outfit ExtraBold" pitchFamily="34" charset="-120"/>
              </a:rPr>
              <a:t>Volumetric Development Auditing</a:t>
            </a:r>
            <a:endParaRPr lang="en-US" sz="1467" dirty="0">
              <a:latin typeface="Arimo" panose="020B0604020202020204" charset="0"/>
            </a:endParaRPr>
          </a:p>
        </p:txBody>
      </p:sp>
      <p:sp>
        <p:nvSpPr>
          <p:cNvPr id="8" name="Text 4"/>
          <p:cNvSpPr/>
          <p:nvPr/>
        </p:nvSpPr>
        <p:spPr>
          <a:xfrm>
            <a:off x="8224938" y="2920703"/>
            <a:ext cx="3139281" cy="1113235"/>
          </a:xfrm>
          <a:prstGeom prst="rect">
            <a:avLst/>
          </a:prstGeom>
          <a:noFill/>
          <a:ln/>
        </p:spPr>
        <p:txBody>
          <a:bodyPr wrap="square" lIns="0" tIns="0" rIns="0" bIns="0" rtlCol="0" anchor="t">
            <a:normAutofit/>
          </a:bodyPr>
          <a:lstStyle/>
          <a:p>
            <a:pPr>
              <a:lnSpc>
                <a:spcPct val="121000"/>
              </a:lnSpc>
            </a:pPr>
            <a:r>
              <a:rPr lang="en-US" sz="1200" dirty="0">
                <a:solidFill>
                  <a:srgbClr val="2A2742"/>
                </a:solidFill>
                <a:latin typeface="Arimo" pitchFamily="34" charset="0"/>
                <a:ea typeface="Arimo" pitchFamily="34" charset="-122"/>
                <a:cs typeface="Arimo" pitchFamily="34" charset="-120"/>
              </a:rPr>
              <a:t>Building spatial models that integrate traditional GIS with building information data (BIM) to track ongoing macro-construction progress, land excavation volumes, and raw material logistics.</a:t>
            </a:r>
            <a:endParaRPr lang="en-US" sz="1200" dirty="0">
              <a:latin typeface="Arimo" panose="020B0604020202020204" charset="0"/>
            </a:endParaRPr>
          </a:p>
        </p:txBody>
      </p:sp>
      <p:sp>
        <p:nvSpPr>
          <p:cNvPr id="28" name="Free-form: Shape 27">
            <a:extLst>
              <a:ext uri="{FF2B5EF4-FFF2-40B4-BE49-F238E27FC236}">
                <a16:creationId xmlns:a16="http://schemas.microsoft.com/office/drawing/2014/main" id="{02D7E059-08FE-50FB-32B2-A4C53C1DD317}"/>
              </a:ext>
            </a:extLst>
          </p:cNvPr>
          <p:cNvSpPr/>
          <p:nvPr/>
        </p:nvSpPr>
        <p:spPr>
          <a:xfrm>
            <a:off x="7976195" y="4331196"/>
            <a:ext cx="3560564" cy="1840211"/>
          </a:xfrm>
          <a:custGeom>
            <a:avLst/>
            <a:gdLst>
              <a:gd name="csX0" fmla="*/ 76162 w 3560564"/>
              <a:gd name="csY0" fmla="*/ 0 h 1840211"/>
              <a:gd name="csX1" fmla="*/ 3506837 w 3560564"/>
              <a:gd name="csY1" fmla="*/ 0 h 1840211"/>
              <a:gd name="csX2" fmla="*/ 3560564 w 3560564"/>
              <a:gd name="csY2" fmla="*/ 53716 h 1840211"/>
              <a:gd name="csX3" fmla="*/ 3560564 w 3560564"/>
              <a:gd name="csY3" fmla="*/ 1786495 h 1840211"/>
              <a:gd name="csX4" fmla="*/ 3506837 w 3560564"/>
              <a:gd name="csY4" fmla="*/ 1840211 h 1840211"/>
              <a:gd name="csX5" fmla="*/ 76162 w 3560564"/>
              <a:gd name="csY5" fmla="*/ 1840211 h 1840211"/>
              <a:gd name="csX6" fmla="*/ 0 w 3560564"/>
              <a:gd name="csY6" fmla="*/ 1764064 h 1840211"/>
              <a:gd name="csX7" fmla="*/ 0 w 3560564"/>
              <a:gd name="csY7" fmla="*/ 76147 h 1840211"/>
              <a:gd name="csX8" fmla="*/ 76162 w 3560564"/>
              <a:gd name="csY8" fmla="*/ 0 h 18402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560564" h="1840211">
                <a:moveTo>
                  <a:pt x="76162" y="0"/>
                </a:moveTo>
                <a:lnTo>
                  <a:pt x="3506837" y="0"/>
                </a:lnTo>
                <a:cubicBezTo>
                  <a:pt x="3536510" y="0"/>
                  <a:pt x="3560564" y="24049"/>
                  <a:pt x="3560564" y="53716"/>
                </a:cubicBezTo>
                <a:lnTo>
                  <a:pt x="3560564" y="1786495"/>
                </a:lnTo>
                <a:cubicBezTo>
                  <a:pt x="3560564" y="1816162"/>
                  <a:pt x="3536510" y="1840211"/>
                  <a:pt x="3506837" y="1840211"/>
                </a:cubicBezTo>
                <a:lnTo>
                  <a:pt x="76162" y="1840211"/>
                </a:lnTo>
                <a:cubicBezTo>
                  <a:pt x="34099" y="1840211"/>
                  <a:pt x="0" y="1806119"/>
                  <a:pt x="0" y="1764064"/>
                </a:cubicBezTo>
                <a:lnTo>
                  <a:pt x="0" y="76147"/>
                </a:lnTo>
                <a:cubicBezTo>
                  <a:pt x="0" y="34092"/>
                  <a:pt x="34099" y="0"/>
                  <a:pt x="76162" y="0"/>
                </a:cubicBezTo>
              </a:path>
            </a:pathLst>
          </a:custGeom>
          <a:solidFill>
            <a:srgbClr val="FAFAFA"/>
          </a:solidFill>
          <a:ln w="6333" cap="flat">
            <a:noFill/>
            <a:prstDash val="solid"/>
            <a:miter/>
          </a:ln>
        </p:spPr>
        <p:txBody>
          <a:bodyPr/>
          <a:lstStyle/>
          <a:p>
            <a:endParaRPr lang="en-GB" dirty="0">
              <a:latin typeface="Arimo" panose="020B0604020202020204" charset="0"/>
            </a:endParaRPr>
          </a:p>
        </p:txBody>
      </p:sp>
      <p:sp>
        <p:nvSpPr>
          <p:cNvPr id="29" name="Free-form: Shape 28">
            <a:extLst>
              <a:ext uri="{FF2B5EF4-FFF2-40B4-BE49-F238E27FC236}">
                <a16:creationId xmlns:a16="http://schemas.microsoft.com/office/drawing/2014/main" id="{7CF7CCAC-A729-232C-71A2-054BFCB8C04B}"/>
              </a:ext>
            </a:extLst>
          </p:cNvPr>
          <p:cNvSpPr/>
          <p:nvPr/>
        </p:nvSpPr>
        <p:spPr>
          <a:xfrm>
            <a:off x="7976195" y="4331196"/>
            <a:ext cx="3560564" cy="1840211"/>
          </a:xfrm>
          <a:custGeom>
            <a:avLst/>
            <a:gdLst>
              <a:gd name="csX0" fmla="*/ 22309 w 3560564"/>
              <a:gd name="csY0" fmla="*/ 22305 h 1840211"/>
              <a:gd name="csX1" fmla="*/ 76162 w 3560564"/>
              <a:gd name="csY1" fmla="*/ 0 h 1840211"/>
              <a:gd name="csX2" fmla="*/ 3506837 w 3560564"/>
              <a:gd name="csY2" fmla="*/ 0 h 1840211"/>
              <a:gd name="csX3" fmla="*/ 3560564 w 3560564"/>
              <a:gd name="csY3" fmla="*/ 53716 h 1840211"/>
              <a:gd name="csX4" fmla="*/ 3560564 w 3560564"/>
              <a:gd name="csY4" fmla="*/ 1786495 h 1840211"/>
              <a:gd name="csX5" fmla="*/ 3506837 w 3560564"/>
              <a:gd name="csY5" fmla="*/ 1840211 h 1840211"/>
              <a:gd name="csX6" fmla="*/ 76162 w 3560564"/>
              <a:gd name="csY6" fmla="*/ 1840211 h 1840211"/>
              <a:gd name="csX7" fmla="*/ 0 w 3560564"/>
              <a:gd name="csY7" fmla="*/ 1764064 h 1840211"/>
              <a:gd name="csX8" fmla="*/ 0 w 3560564"/>
              <a:gd name="csY8" fmla="*/ 76147 h 1840211"/>
              <a:gd name="csX9" fmla="*/ 22309 w 3560564"/>
              <a:gd name="csY9" fmla="*/ 22305 h 18402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3560564" h="1840211">
                <a:moveTo>
                  <a:pt x="22309" y="22305"/>
                </a:moveTo>
                <a:cubicBezTo>
                  <a:pt x="36591" y="8024"/>
                  <a:pt x="55963" y="1"/>
                  <a:pt x="76162" y="0"/>
                </a:cubicBezTo>
                <a:lnTo>
                  <a:pt x="3506837" y="0"/>
                </a:lnTo>
                <a:cubicBezTo>
                  <a:pt x="3536510" y="0"/>
                  <a:pt x="3560564" y="24049"/>
                  <a:pt x="3560564" y="53716"/>
                </a:cubicBezTo>
                <a:lnTo>
                  <a:pt x="3560564" y="1786495"/>
                </a:lnTo>
                <a:cubicBezTo>
                  <a:pt x="3560564" y="1816162"/>
                  <a:pt x="3536510" y="1840211"/>
                  <a:pt x="3506837" y="1840211"/>
                </a:cubicBezTo>
                <a:lnTo>
                  <a:pt x="76162" y="1840211"/>
                </a:lnTo>
                <a:cubicBezTo>
                  <a:pt x="34099" y="1840211"/>
                  <a:pt x="0" y="1806119"/>
                  <a:pt x="0" y="1764064"/>
                </a:cubicBezTo>
                <a:lnTo>
                  <a:pt x="0" y="76147"/>
                </a:lnTo>
                <a:cubicBezTo>
                  <a:pt x="1" y="55952"/>
                  <a:pt x="8026" y="36584"/>
                  <a:pt x="22309" y="22305"/>
                </a:cubicBezTo>
              </a:path>
            </a:pathLst>
          </a:custGeom>
          <a:solidFill>
            <a:schemeClr val="accent3">
              <a:lumMod val="20000"/>
              <a:lumOff val="80000"/>
            </a:schemeClr>
          </a:solidFill>
          <a:ln w="4763">
            <a:solidFill>
              <a:srgbClr val="BDB8DF"/>
            </a:solidFill>
            <a:prstDash val="solid"/>
          </a:ln>
        </p:spPr>
        <p:txBody>
          <a:bodyPr/>
          <a:lstStyle/>
          <a:p>
            <a:endParaRPr lang="en-GB" sz="2400" dirty="0">
              <a:latin typeface="Arimo" panose="020B0604020202020204" charset="0"/>
            </a:endParaRPr>
          </a:p>
        </p:txBody>
      </p:sp>
      <p:sp>
        <p:nvSpPr>
          <p:cNvPr id="30" name="Free-form: Shape 29">
            <a:extLst>
              <a:ext uri="{FF2B5EF4-FFF2-40B4-BE49-F238E27FC236}">
                <a16:creationId xmlns:a16="http://schemas.microsoft.com/office/drawing/2014/main" id="{61ECCC1B-6E43-9219-F9C9-21AE3BFD7A4A}"/>
              </a:ext>
            </a:extLst>
          </p:cNvPr>
          <p:cNvSpPr/>
          <p:nvPr/>
        </p:nvSpPr>
        <p:spPr>
          <a:xfrm>
            <a:off x="7976195" y="4331196"/>
            <a:ext cx="76161" cy="1840211"/>
          </a:xfrm>
          <a:custGeom>
            <a:avLst/>
            <a:gdLst>
              <a:gd name="csX0" fmla="*/ 53727 w 76161"/>
              <a:gd name="csY0" fmla="*/ 0 h 1840211"/>
              <a:gd name="csX1" fmla="*/ 76162 w 76161"/>
              <a:gd name="csY1" fmla="*/ 0 h 1840211"/>
              <a:gd name="csX2" fmla="*/ 76162 w 76161"/>
              <a:gd name="csY2" fmla="*/ 0 h 1840211"/>
              <a:gd name="csX3" fmla="*/ 76162 w 76161"/>
              <a:gd name="csY3" fmla="*/ 1840211 h 1840211"/>
              <a:gd name="csX4" fmla="*/ 76162 w 76161"/>
              <a:gd name="csY4" fmla="*/ 1840211 h 1840211"/>
              <a:gd name="csX5" fmla="*/ 53727 w 76161"/>
              <a:gd name="csY5" fmla="*/ 1840211 h 1840211"/>
              <a:gd name="csX6" fmla="*/ 0 w 76161"/>
              <a:gd name="csY6" fmla="*/ 1786495 h 1840211"/>
              <a:gd name="csX7" fmla="*/ 0 w 76161"/>
              <a:gd name="csY7" fmla="*/ 53716 h 1840211"/>
              <a:gd name="csX8" fmla="*/ 53727 w 76161"/>
              <a:gd name="csY8" fmla="*/ 0 h 18402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6161" h="1840211">
                <a:moveTo>
                  <a:pt x="53727" y="0"/>
                </a:moveTo>
                <a:lnTo>
                  <a:pt x="76162" y="0"/>
                </a:lnTo>
                <a:lnTo>
                  <a:pt x="76162" y="0"/>
                </a:lnTo>
                <a:lnTo>
                  <a:pt x="76162" y="1840211"/>
                </a:lnTo>
                <a:lnTo>
                  <a:pt x="76162" y="1840211"/>
                </a:lnTo>
                <a:lnTo>
                  <a:pt x="53727" y="1840211"/>
                </a:lnTo>
                <a:cubicBezTo>
                  <a:pt x="24054" y="1840211"/>
                  <a:pt x="0" y="1816162"/>
                  <a:pt x="0" y="1786495"/>
                </a:cubicBezTo>
                <a:lnTo>
                  <a:pt x="0" y="53716"/>
                </a:lnTo>
                <a:cubicBezTo>
                  <a:pt x="0" y="24049"/>
                  <a:pt x="24054" y="0"/>
                  <a:pt x="53727" y="0"/>
                </a:cubicBezTo>
              </a:path>
            </a:pathLst>
          </a:custGeom>
          <a:solidFill>
            <a:schemeClr val="accent3"/>
          </a:solidFill>
          <a:ln w="6333" cap="flat">
            <a:noFill/>
            <a:prstDash val="solid"/>
            <a:miter/>
          </a:ln>
        </p:spPr>
        <p:txBody>
          <a:bodyPr/>
          <a:lstStyle/>
          <a:p>
            <a:endParaRPr lang="en-GB" dirty="0">
              <a:latin typeface="Arimo" panose="020B0604020202020204" charset="0"/>
            </a:endParaRPr>
          </a:p>
        </p:txBody>
      </p:sp>
      <p:sp>
        <p:nvSpPr>
          <p:cNvPr id="10" name="Text 5"/>
          <p:cNvSpPr/>
          <p:nvPr/>
        </p:nvSpPr>
        <p:spPr>
          <a:xfrm>
            <a:off x="8224938" y="4503738"/>
            <a:ext cx="3139281" cy="479821"/>
          </a:xfrm>
          <a:prstGeom prst="rect">
            <a:avLst/>
          </a:prstGeom>
          <a:noFill/>
          <a:ln/>
        </p:spPr>
        <p:txBody>
          <a:bodyPr wrap="square" lIns="0" tIns="0" rIns="0" bIns="0" rtlCol="0" anchor="t">
            <a:normAutofit/>
          </a:bodyPr>
          <a:lstStyle/>
          <a:p>
            <a:pPr>
              <a:lnSpc>
                <a:spcPct val="104000"/>
              </a:lnSpc>
            </a:pPr>
            <a:r>
              <a:rPr lang="en-US" sz="1467" dirty="0">
                <a:solidFill>
                  <a:srgbClr val="2A2742"/>
                </a:solidFill>
                <a:latin typeface="Outfit ExtraBold" pitchFamily="34" charset="0"/>
                <a:ea typeface="Outfit ExtraBold" pitchFamily="34" charset="-122"/>
                <a:cs typeface="Outfit ExtraBold" pitchFamily="34" charset="-120"/>
              </a:rPr>
              <a:t>Subsurface Infrastructure Mapping</a:t>
            </a:r>
            <a:endParaRPr lang="en-US" sz="1467" dirty="0">
              <a:latin typeface="Arimo" panose="020B0604020202020204" charset="0"/>
            </a:endParaRPr>
          </a:p>
        </p:txBody>
      </p:sp>
      <p:sp>
        <p:nvSpPr>
          <p:cNvPr id="11" name="Text 6"/>
          <p:cNvSpPr/>
          <p:nvPr/>
        </p:nvSpPr>
        <p:spPr>
          <a:xfrm>
            <a:off x="8224938" y="5108278"/>
            <a:ext cx="3139281" cy="890588"/>
          </a:xfrm>
          <a:prstGeom prst="rect">
            <a:avLst/>
          </a:prstGeom>
          <a:noFill/>
          <a:ln/>
        </p:spPr>
        <p:txBody>
          <a:bodyPr wrap="square" lIns="0" tIns="0" rIns="0" bIns="0" rtlCol="0" anchor="t">
            <a:normAutofit/>
          </a:bodyPr>
          <a:lstStyle/>
          <a:p>
            <a:pPr>
              <a:lnSpc>
                <a:spcPct val="121000"/>
              </a:lnSpc>
            </a:pPr>
            <a:r>
              <a:rPr lang="en-US" sz="1200" dirty="0">
                <a:solidFill>
                  <a:srgbClr val="2A2742"/>
                </a:solidFill>
                <a:latin typeface="Arimo" pitchFamily="34" charset="0"/>
                <a:ea typeface="Arimo" pitchFamily="34" charset="-122"/>
                <a:cs typeface="Arimo" pitchFamily="34" charset="-120"/>
              </a:rPr>
              <a:t>Creating secure 3D spatial registries mapping underground utilities, transport networks, and municipal pipelines to prevent collision risks during rapid infrastructure expansions.</a:t>
            </a:r>
            <a:endParaRPr lang="en-US" sz="1200" dirty="0">
              <a:latin typeface="Arimo" panose="020B0604020202020204" charset="0"/>
            </a:endParaRPr>
          </a:p>
        </p:txBody>
      </p:sp>
      <p:grpSp>
        <p:nvGrpSpPr>
          <p:cNvPr id="12" name="Group 11">
            <a:extLst>
              <a:ext uri="{FF2B5EF4-FFF2-40B4-BE49-F238E27FC236}">
                <a16:creationId xmlns:a16="http://schemas.microsoft.com/office/drawing/2014/main" id="{9B58BA6C-17BF-EFD5-B9BC-BB12D6D7048A}"/>
              </a:ext>
            </a:extLst>
          </p:cNvPr>
          <p:cNvGrpSpPr/>
          <p:nvPr/>
        </p:nvGrpSpPr>
        <p:grpSpPr>
          <a:xfrm rot="5400000">
            <a:off x="-532097" y="2217951"/>
            <a:ext cx="1191128" cy="240066"/>
            <a:chOff x="4904872" y="4638761"/>
            <a:chExt cx="1191128" cy="240066"/>
          </a:xfrm>
        </p:grpSpPr>
        <p:sp>
          <p:nvSpPr>
            <p:cNvPr id="13" name="Rectangle: Top Corners Rounded 12">
              <a:extLst>
                <a:ext uri="{FF2B5EF4-FFF2-40B4-BE49-F238E27FC236}">
                  <a16:creationId xmlns:a16="http://schemas.microsoft.com/office/drawing/2014/main" id="{6A28683C-E223-548F-1A4A-C6BD2F502A16}"/>
                </a:ext>
              </a:extLst>
            </p:cNvPr>
            <p:cNvSpPr/>
            <p:nvPr/>
          </p:nvSpPr>
          <p:spPr>
            <a:xfrm>
              <a:off x="4933950" y="4653578"/>
              <a:ext cx="1162050" cy="177982"/>
            </a:xfrm>
            <a:prstGeom prst="round2SameRect">
              <a:avLst>
                <a:gd name="adj1" fmla="val 27402"/>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14" name="مستطيل 1">
              <a:extLst>
                <a:ext uri="{FF2B5EF4-FFF2-40B4-BE49-F238E27FC236}">
                  <a16:creationId xmlns:a16="http://schemas.microsoft.com/office/drawing/2014/main" id="{E4BD178B-49B5-9BCA-9262-A40EB008022D}"/>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1</a:t>
              </a:r>
              <a:endParaRPr lang="en-US" sz="1000" dirty="0">
                <a:solidFill>
                  <a:schemeClr val="bg1"/>
                </a:solidFill>
                <a:latin typeface="Arimo" panose="020B0604020202020204" charset="0"/>
              </a:endParaRPr>
            </a:p>
          </p:txBody>
        </p:sp>
      </p:grpSp>
      <p:grpSp>
        <p:nvGrpSpPr>
          <p:cNvPr id="15" name="Group 14">
            <a:extLst>
              <a:ext uri="{FF2B5EF4-FFF2-40B4-BE49-F238E27FC236}">
                <a16:creationId xmlns:a16="http://schemas.microsoft.com/office/drawing/2014/main" id="{2B17BA0A-A498-9063-E92F-C6976021487B}"/>
              </a:ext>
            </a:extLst>
          </p:cNvPr>
          <p:cNvGrpSpPr/>
          <p:nvPr/>
        </p:nvGrpSpPr>
        <p:grpSpPr>
          <a:xfrm rot="5400000">
            <a:off x="-532097" y="3372381"/>
            <a:ext cx="1191128" cy="240066"/>
            <a:chOff x="4904872" y="4638761"/>
            <a:chExt cx="1191128" cy="240066"/>
          </a:xfrm>
        </p:grpSpPr>
        <p:sp>
          <p:nvSpPr>
            <p:cNvPr id="16" name="Rectangle: Top Corners Rounded 15">
              <a:extLst>
                <a:ext uri="{FF2B5EF4-FFF2-40B4-BE49-F238E27FC236}">
                  <a16:creationId xmlns:a16="http://schemas.microsoft.com/office/drawing/2014/main" id="{3BCA7D80-8A2B-51B6-EB8F-45B87EF2F16E}"/>
                </a:ext>
              </a:extLst>
            </p:cNvPr>
            <p:cNvSpPr/>
            <p:nvPr/>
          </p:nvSpPr>
          <p:spPr>
            <a:xfrm>
              <a:off x="4933950" y="4653578"/>
              <a:ext cx="1162050" cy="177982"/>
            </a:xfrm>
            <a:prstGeom prst="round2SameRect">
              <a:avLst>
                <a:gd name="adj1" fmla="val 27402"/>
                <a:gd name="adj2" fmla="val 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17" name="مستطيل 1">
              <a:extLst>
                <a:ext uri="{FF2B5EF4-FFF2-40B4-BE49-F238E27FC236}">
                  <a16:creationId xmlns:a16="http://schemas.microsoft.com/office/drawing/2014/main" id="{A1F5B764-7A0E-CFB2-8A44-0FF4B6A2F6BB}"/>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a:t>
              </a:r>
              <a:r>
                <a:rPr lang="ar-SA" sz="1000" dirty="0">
                  <a:solidFill>
                    <a:schemeClr val="bg1"/>
                  </a:solidFill>
                  <a:latin typeface="Arimo" pitchFamily="34" charset="0"/>
                  <a:ea typeface="Arimo" pitchFamily="34" charset="-122"/>
                  <a:cs typeface="Arimo" pitchFamily="34" charset="-120"/>
                </a:rPr>
                <a:t>2</a:t>
              </a:r>
              <a:endParaRPr lang="en-US" sz="1000" dirty="0">
                <a:solidFill>
                  <a:schemeClr val="bg1"/>
                </a:solidFill>
                <a:latin typeface="Arimo" panose="020B0604020202020204" charset="0"/>
              </a:endParaRPr>
            </a:p>
          </p:txBody>
        </p:sp>
      </p:grpSp>
      <p:grpSp>
        <p:nvGrpSpPr>
          <p:cNvPr id="18" name="Group 17">
            <a:extLst>
              <a:ext uri="{FF2B5EF4-FFF2-40B4-BE49-F238E27FC236}">
                <a16:creationId xmlns:a16="http://schemas.microsoft.com/office/drawing/2014/main" id="{269B963B-4873-E8E9-2286-287258CF415A}"/>
              </a:ext>
            </a:extLst>
          </p:cNvPr>
          <p:cNvGrpSpPr/>
          <p:nvPr/>
        </p:nvGrpSpPr>
        <p:grpSpPr>
          <a:xfrm rot="5400000">
            <a:off x="-532097" y="4526811"/>
            <a:ext cx="1191128" cy="240066"/>
            <a:chOff x="4904872" y="4638761"/>
            <a:chExt cx="1191128" cy="240066"/>
          </a:xfrm>
        </p:grpSpPr>
        <p:sp>
          <p:nvSpPr>
            <p:cNvPr id="19" name="Rectangle: Top Corners Rounded 18">
              <a:extLst>
                <a:ext uri="{FF2B5EF4-FFF2-40B4-BE49-F238E27FC236}">
                  <a16:creationId xmlns:a16="http://schemas.microsoft.com/office/drawing/2014/main" id="{A92E2D4C-E43A-E507-836A-469D8F71311E}"/>
                </a:ext>
              </a:extLst>
            </p:cNvPr>
            <p:cNvSpPr/>
            <p:nvPr/>
          </p:nvSpPr>
          <p:spPr>
            <a:xfrm>
              <a:off x="4933950" y="4653578"/>
              <a:ext cx="1162050" cy="177982"/>
            </a:xfrm>
            <a:prstGeom prst="round2SameRect">
              <a:avLst>
                <a:gd name="adj1" fmla="val 27402"/>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20" name="مستطيل 1">
              <a:extLst>
                <a:ext uri="{FF2B5EF4-FFF2-40B4-BE49-F238E27FC236}">
                  <a16:creationId xmlns:a16="http://schemas.microsoft.com/office/drawing/2014/main" id="{0DDEE72E-651E-0C3E-2BED-4EEBCD8B7012}"/>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a:t>
              </a:r>
              <a:r>
                <a:rPr lang="ar-SA" sz="1000" dirty="0">
                  <a:solidFill>
                    <a:schemeClr val="bg1"/>
                  </a:solidFill>
                  <a:latin typeface="Arimo" pitchFamily="34" charset="0"/>
                  <a:ea typeface="Arimo" pitchFamily="34" charset="-122"/>
                  <a:cs typeface="Arimo" pitchFamily="34" charset="-120"/>
                </a:rPr>
                <a:t>3</a:t>
              </a:r>
              <a:endParaRPr lang="en-US" sz="1000" dirty="0">
                <a:solidFill>
                  <a:schemeClr val="bg1"/>
                </a:solidFill>
                <a:latin typeface="Arimo" panose="020B0604020202020204" charset="0"/>
              </a:endParaRPr>
            </a:p>
          </p:txBody>
        </p:sp>
      </p:grpSp>
      <p:sp>
        <p:nvSpPr>
          <p:cNvPr id="21" name="Text 0">
            <a:extLst>
              <a:ext uri="{FF2B5EF4-FFF2-40B4-BE49-F238E27FC236}">
                <a16:creationId xmlns:a16="http://schemas.microsoft.com/office/drawing/2014/main" id="{415D0AF7-1876-96A1-BFDD-87AF85ABE8E2}"/>
              </a:ext>
            </a:extLst>
          </p:cNvPr>
          <p:cNvSpPr/>
          <p:nvPr/>
        </p:nvSpPr>
        <p:spPr>
          <a:xfrm>
            <a:off x="176011" y="371829"/>
            <a:ext cx="970962" cy="1832731"/>
          </a:xfrm>
          <a:prstGeom prst="rect">
            <a:avLst/>
          </a:prstGeom>
          <a:noFill/>
          <a:ln/>
        </p:spPr>
        <p:txBody>
          <a:bodyPr wrap="none" lIns="0" tIns="0" rIns="0" bIns="0" rtlCol="0" anchor="t"/>
          <a:lstStyle/>
          <a:p>
            <a:pPr defTabSz="1219170">
              <a:lnSpc>
                <a:spcPct val="104000"/>
              </a:lnSpc>
            </a:pPr>
            <a:r>
              <a:rPr lang="en-GB" sz="9600" b="1" dirty="0">
                <a:solidFill>
                  <a:schemeClr val="accent3">
                    <a:lumMod val="20000"/>
                    <a:lumOff val="80000"/>
                  </a:schemeClr>
                </a:solidFill>
                <a:latin typeface="Outfit ExtraBold" pitchFamily="34" charset="0"/>
              </a:rPr>
              <a:t>2</a:t>
            </a:r>
            <a:endParaRPr lang="en-US" sz="9600" b="1" dirty="0">
              <a:solidFill>
                <a:schemeClr val="accent3">
                  <a:lumMod val="20000"/>
                  <a:lumOff val="80000"/>
                </a:schemeClr>
              </a:solidFill>
              <a:latin typeface="Outfit ExtraBold" pitchFamily="34" charset="0"/>
            </a:endParaRPr>
          </a:p>
        </p:txBody>
      </p:sp>
      <p:pic>
        <p:nvPicPr>
          <p:cNvPr id="22" name="Picture 21">
            <a:extLst>
              <a:ext uri="{FF2B5EF4-FFF2-40B4-BE49-F238E27FC236}">
                <a16:creationId xmlns:a16="http://schemas.microsoft.com/office/drawing/2014/main" id="{5C64665C-54CB-BF4B-0226-2D56A309496E}"/>
              </a:ext>
            </a:extLst>
          </p:cNvPr>
          <p:cNvPicPr>
            <a:picLocks noChangeAspect="1"/>
          </p:cNvPicPr>
          <p:nvPr/>
        </p:nvPicPr>
        <p:blipFill>
          <a:blip r:embed="rId4"/>
          <a:srcRect r="62439"/>
          <a:stretch>
            <a:fillRect/>
          </a:stretch>
        </p:blipFill>
        <p:spPr>
          <a:xfrm>
            <a:off x="10805352" y="636871"/>
            <a:ext cx="718789" cy="861531"/>
          </a:xfrm>
          <a:prstGeom prst="rect">
            <a:avLst/>
          </a:prstGeom>
        </p:spPr>
      </p:pic>
      <p:sp>
        <p:nvSpPr>
          <p:cNvPr id="31" name="Shape 0">
            <a:extLst>
              <a:ext uri="{FF2B5EF4-FFF2-40B4-BE49-F238E27FC236}">
                <a16:creationId xmlns:a16="http://schemas.microsoft.com/office/drawing/2014/main" id="{15C71CAE-774A-624E-C7B3-24FC49200800}"/>
              </a:ext>
            </a:extLst>
          </p:cNvPr>
          <p:cNvSpPr/>
          <p:nvPr/>
        </p:nvSpPr>
        <p:spPr>
          <a:xfrm>
            <a:off x="603617" y="-464029"/>
            <a:ext cx="4254203" cy="269180"/>
          </a:xfrm>
          <a:prstGeom prst="roundRect">
            <a:avLst>
              <a:gd name="adj" fmla="val 22120"/>
            </a:avLst>
          </a:prstGeom>
          <a:noFill/>
          <a:ln w="4763">
            <a:solidFill>
              <a:schemeClr val="accent3"/>
            </a:solidFill>
            <a:prstDash val="solid"/>
          </a:ln>
        </p:spPr>
        <p:txBody>
          <a:bodyPr/>
          <a:lstStyle/>
          <a:p>
            <a:pPr defTabSz="1219170"/>
            <a:endParaRPr lang="en-GB" sz="2400" dirty="0">
              <a:solidFill>
                <a:prstClr val="black"/>
              </a:solidFill>
              <a:latin typeface="Arimo" panose="020B0604020202020204" charset="0"/>
            </a:endParaRPr>
          </a:p>
        </p:txBody>
      </p:sp>
      <p:sp>
        <p:nvSpPr>
          <p:cNvPr id="32" name="Text 1">
            <a:extLst>
              <a:ext uri="{FF2B5EF4-FFF2-40B4-BE49-F238E27FC236}">
                <a16:creationId xmlns:a16="http://schemas.microsoft.com/office/drawing/2014/main" id="{2F0C1440-75E1-68A6-CD4A-31868279B40F}"/>
              </a:ext>
            </a:extLst>
          </p:cNvPr>
          <p:cNvSpPr/>
          <p:nvPr/>
        </p:nvSpPr>
        <p:spPr>
          <a:xfrm>
            <a:off x="709880" y="-422522"/>
            <a:ext cx="4651276" cy="163016"/>
          </a:xfrm>
          <a:prstGeom prst="rect">
            <a:avLst/>
          </a:prstGeom>
          <a:noFill/>
          <a:ln/>
        </p:spPr>
        <p:txBody>
          <a:bodyPr wrap="none" lIns="0" tIns="0" rIns="0" bIns="0" rtlCol="0" anchor="t"/>
          <a:lstStyle/>
          <a:p>
            <a:pPr defTabSz="1219170">
              <a:lnSpc>
                <a:spcPct val="96000"/>
              </a:lnSpc>
            </a:pPr>
            <a:r>
              <a:rPr lang="fr-FR" sz="1400" dirty="0">
                <a:solidFill>
                  <a:schemeClr val="accent3"/>
                </a:solidFill>
                <a:latin typeface="Arimo" pitchFamily="34" charset="0"/>
                <a:ea typeface="Arimo" pitchFamily="34" charset="-122"/>
                <a:cs typeface="Arimo" pitchFamily="34" charset="-120"/>
              </a:rPr>
              <a:t>2. </a:t>
            </a:r>
            <a:r>
              <a:rPr lang="fr-FR" sz="1400" dirty="0" err="1">
                <a:solidFill>
                  <a:schemeClr val="accent3"/>
                </a:solidFill>
                <a:latin typeface="Arimo" pitchFamily="34" charset="0"/>
                <a:ea typeface="Arimo" pitchFamily="34" charset="-122"/>
                <a:cs typeface="Arimo" pitchFamily="34" charset="-120"/>
              </a:rPr>
              <a:t>Core</a:t>
            </a:r>
            <a:r>
              <a:rPr lang="fr-FR" sz="1400" dirty="0">
                <a:solidFill>
                  <a:schemeClr val="accent3"/>
                </a:solidFill>
                <a:latin typeface="Arimo" pitchFamily="34" charset="0"/>
                <a:ea typeface="Arimo" pitchFamily="34" charset="-122"/>
                <a:cs typeface="Arimo" pitchFamily="34" charset="-120"/>
              </a:rPr>
              <a:t> </a:t>
            </a:r>
            <a:r>
              <a:rPr lang="fr-FR" sz="1400" dirty="0" err="1">
                <a:solidFill>
                  <a:schemeClr val="accent3"/>
                </a:solidFill>
                <a:latin typeface="Arimo" pitchFamily="34" charset="0"/>
                <a:ea typeface="Arimo" pitchFamily="34" charset="-122"/>
                <a:cs typeface="Arimo" pitchFamily="34" charset="-120"/>
              </a:rPr>
              <a:t>Operational</a:t>
            </a:r>
            <a:r>
              <a:rPr lang="fr-FR" sz="1400" dirty="0">
                <a:solidFill>
                  <a:schemeClr val="accent3"/>
                </a:solidFill>
                <a:latin typeface="Arimo" pitchFamily="34" charset="0"/>
                <a:ea typeface="Arimo" pitchFamily="34" charset="-122"/>
                <a:cs typeface="Arimo" pitchFamily="34" charset="-120"/>
              </a:rPr>
              <a:t> Portfolios &amp; Product Suites</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646676" y="1046658"/>
            <a:ext cx="6297017" cy="1181299"/>
          </a:xfrm>
          <a:prstGeom prst="rect">
            <a:avLst/>
          </a:prstGeom>
          <a:noFill/>
          <a:ln/>
        </p:spPr>
        <p:txBody>
          <a:bodyPr wrap="square" lIns="0" tIns="0" rIns="0" bIns="0" rtlCol="0" anchor="t">
            <a:normAutofit/>
          </a:bodyPr>
          <a:lstStyle/>
          <a:p>
            <a:pPr>
              <a:lnSpc>
                <a:spcPct val="104000"/>
              </a:lnSpc>
            </a:pPr>
            <a:r>
              <a:rPr lang="en-US" sz="2400" dirty="0">
                <a:solidFill>
                  <a:schemeClr val="accent3"/>
                </a:solidFill>
                <a:latin typeface="Outfit ExtraBold" pitchFamily="34" charset="0"/>
              </a:rPr>
              <a:t>B. Autonomous Transport &amp; Mobility Base-Layers</a:t>
            </a:r>
          </a:p>
        </p:txBody>
      </p:sp>
      <p:sp>
        <p:nvSpPr>
          <p:cNvPr id="4" name="Shape 1"/>
          <p:cNvSpPr/>
          <p:nvPr/>
        </p:nvSpPr>
        <p:spPr>
          <a:xfrm>
            <a:off x="661493" y="2262138"/>
            <a:ext cx="6297017" cy="1706661"/>
          </a:xfrm>
          <a:prstGeom prst="roundRect">
            <a:avLst>
              <a:gd name="adj" fmla="val 4652"/>
            </a:avLst>
          </a:prstGeom>
          <a:solidFill>
            <a:schemeClr val="accent3">
              <a:lumMod val="20000"/>
              <a:lumOff val="80000"/>
            </a:schemeClr>
          </a:solidFill>
          <a:ln w="4763">
            <a:solidFill>
              <a:srgbClr val="BDB8DF"/>
            </a:solidFill>
            <a:prstDash val="solid"/>
          </a:ln>
        </p:spPr>
        <p:txBody>
          <a:bodyPr/>
          <a:lstStyle/>
          <a:p>
            <a:endParaRPr lang="en-GB" sz="2400" dirty="0">
              <a:latin typeface="Arimo" panose="020B0604020202020204" charset="0"/>
            </a:endParaRPr>
          </a:p>
        </p:txBody>
      </p:sp>
      <p:sp>
        <p:nvSpPr>
          <p:cNvPr id="5" name="Text 2"/>
          <p:cNvSpPr/>
          <p:nvPr/>
        </p:nvSpPr>
        <p:spPr>
          <a:xfrm>
            <a:off x="856854" y="2457499"/>
            <a:ext cx="5906293" cy="295275"/>
          </a:xfrm>
          <a:prstGeom prst="rect">
            <a:avLst/>
          </a:prstGeom>
          <a:noFill/>
          <a:ln/>
        </p:spPr>
        <p:txBody>
          <a:bodyPr wrap="none" lIns="0" tIns="0" rIns="0" bIns="0" rtlCol="0" anchor="t"/>
          <a:lstStyle/>
          <a:p>
            <a:pPr>
              <a:lnSpc>
                <a:spcPct val="104000"/>
              </a:lnSpc>
            </a:pPr>
            <a:r>
              <a:rPr lang="en-US" dirty="0">
                <a:solidFill>
                  <a:srgbClr val="2A2742"/>
                </a:solidFill>
                <a:latin typeface="Outfit ExtraBold" pitchFamily="34" charset="0"/>
                <a:ea typeface="Outfit ExtraBold" pitchFamily="34" charset="-122"/>
                <a:cs typeface="Outfit ExtraBold" pitchFamily="34" charset="-120"/>
              </a:rPr>
              <a:t>High-Definition (HD) Mapping Baselines</a:t>
            </a:r>
            <a:endParaRPr lang="en-US" dirty="0">
              <a:latin typeface="Arimo" panose="020B0604020202020204" charset="0"/>
            </a:endParaRPr>
          </a:p>
        </p:txBody>
      </p:sp>
      <p:sp>
        <p:nvSpPr>
          <p:cNvPr id="6" name="Text 3"/>
          <p:cNvSpPr/>
          <p:nvPr/>
        </p:nvSpPr>
        <p:spPr>
          <a:xfrm>
            <a:off x="856854" y="2866181"/>
            <a:ext cx="5906293" cy="907256"/>
          </a:xfrm>
          <a:prstGeom prst="rect">
            <a:avLst/>
          </a:prstGeom>
          <a:noFill/>
          <a:ln/>
        </p:spPr>
        <p:txBody>
          <a:bodyPr wrap="square" lIns="0" tIns="0" rIns="0" bIns="0" rtlCol="0" anchor="t">
            <a:normAutofit/>
          </a:bodyPr>
          <a:lstStyle/>
          <a:p>
            <a:pPr>
              <a:lnSpc>
                <a:spcPct val="133000"/>
              </a:lnSpc>
            </a:pPr>
            <a:r>
              <a:rPr lang="en-US" sz="1467" dirty="0">
                <a:solidFill>
                  <a:srgbClr val="2A2742"/>
                </a:solidFill>
                <a:latin typeface="Arimo" pitchFamily="34" charset="0"/>
                <a:ea typeface="Arimo" pitchFamily="34" charset="-122"/>
                <a:cs typeface="Arimo" pitchFamily="34" charset="-120"/>
              </a:rPr>
              <a:t>Supplying sub-decimeter accurate road geometry, lane-boundary vectors, and intersection layouts to empower autonomous automotive vehicles and intelligent transport systems.</a:t>
            </a:r>
            <a:endParaRPr lang="en-US" sz="1467" dirty="0">
              <a:latin typeface="Arimo" panose="020B0604020202020204" charset="0"/>
            </a:endParaRPr>
          </a:p>
        </p:txBody>
      </p:sp>
      <p:sp>
        <p:nvSpPr>
          <p:cNvPr id="7" name="Shape 4"/>
          <p:cNvSpPr/>
          <p:nvPr/>
        </p:nvSpPr>
        <p:spPr>
          <a:xfrm>
            <a:off x="661493" y="4407099"/>
            <a:ext cx="6297017" cy="1404243"/>
          </a:xfrm>
          <a:prstGeom prst="roundRect">
            <a:avLst>
              <a:gd name="adj" fmla="val 5654"/>
            </a:avLst>
          </a:prstGeom>
          <a:solidFill>
            <a:schemeClr val="accent3">
              <a:lumMod val="20000"/>
              <a:lumOff val="80000"/>
            </a:schemeClr>
          </a:solidFill>
          <a:ln w="4763">
            <a:solidFill>
              <a:srgbClr val="BDB8DF"/>
            </a:solidFill>
            <a:prstDash val="solid"/>
          </a:ln>
        </p:spPr>
        <p:txBody>
          <a:bodyPr/>
          <a:lstStyle/>
          <a:p>
            <a:endParaRPr lang="en-GB" sz="2400" dirty="0">
              <a:latin typeface="Arimo" panose="020B0604020202020204" charset="0"/>
            </a:endParaRPr>
          </a:p>
        </p:txBody>
      </p:sp>
      <p:sp>
        <p:nvSpPr>
          <p:cNvPr id="8" name="Text 5"/>
          <p:cNvSpPr/>
          <p:nvPr/>
        </p:nvSpPr>
        <p:spPr>
          <a:xfrm>
            <a:off x="856854" y="4602460"/>
            <a:ext cx="5906293" cy="295275"/>
          </a:xfrm>
          <a:prstGeom prst="rect">
            <a:avLst/>
          </a:prstGeom>
          <a:noFill/>
          <a:ln/>
        </p:spPr>
        <p:txBody>
          <a:bodyPr wrap="none" lIns="0" tIns="0" rIns="0" bIns="0" rtlCol="0" anchor="t"/>
          <a:lstStyle/>
          <a:p>
            <a:pPr>
              <a:lnSpc>
                <a:spcPct val="104000"/>
              </a:lnSpc>
            </a:pPr>
            <a:r>
              <a:rPr lang="en-US" dirty="0">
                <a:solidFill>
                  <a:srgbClr val="2A2742"/>
                </a:solidFill>
                <a:latin typeface="Outfit ExtraBold" pitchFamily="34" charset="0"/>
                <a:ea typeface="Outfit ExtraBold" pitchFamily="34" charset="-122"/>
                <a:cs typeface="Outfit ExtraBold" pitchFamily="34" charset="-120"/>
              </a:rPr>
              <a:t>Micro-Mobility and Drone Airspace Routing</a:t>
            </a:r>
            <a:endParaRPr lang="en-US" dirty="0">
              <a:latin typeface="Arimo" panose="020B0604020202020204" charset="0"/>
            </a:endParaRPr>
          </a:p>
        </p:txBody>
      </p:sp>
      <p:sp>
        <p:nvSpPr>
          <p:cNvPr id="9" name="Text 6"/>
          <p:cNvSpPr/>
          <p:nvPr/>
        </p:nvSpPr>
        <p:spPr>
          <a:xfrm>
            <a:off x="856854" y="5011143"/>
            <a:ext cx="5906293" cy="604837"/>
          </a:xfrm>
          <a:prstGeom prst="rect">
            <a:avLst/>
          </a:prstGeom>
          <a:noFill/>
          <a:ln/>
        </p:spPr>
        <p:txBody>
          <a:bodyPr wrap="square" lIns="0" tIns="0" rIns="0" bIns="0" rtlCol="0" anchor="t">
            <a:normAutofit/>
          </a:bodyPr>
          <a:lstStyle/>
          <a:p>
            <a:pPr>
              <a:lnSpc>
                <a:spcPct val="133000"/>
              </a:lnSpc>
            </a:pPr>
            <a:r>
              <a:rPr lang="en-US" sz="1467" dirty="0">
                <a:solidFill>
                  <a:srgbClr val="2A2742"/>
                </a:solidFill>
                <a:latin typeface="Arimo" pitchFamily="34" charset="0"/>
                <a:ea typeface="Arimo" pitchFamily="34" charset="-122"/>
                <a:cs typeface="Arimo" pitchFamily="34" charset="-120"/>
              </a:rPr>
              <a:t>Designing low-altitude 3D corridors and dynamic spatial obstacles grids to govern urban cargo drone delivery networks safely.</a:t>
            </a:r>
            <a:endParaRPr lang="en-US" sz="1467" dirty="0">
              <a:latin typeface="Arimo" panose="020B0604020202020204" charset="0"/>
            </a:endParaRPr>
          </a:p>
        </p:txBody>
      </p:sp>
      <p:grpSp>
        <p:nvGrpSpPr>
          <p:cNvPr id="10" name="Group 9">
            <a:extLst>
              <a:ext uri="{FF2B5EF4-FFF2-40B4-BE49-F238E27FC236}">
                <a16:creationId xmlns:a16="http://schemas.microsoft.com/office/drawing/2014/main" id="{11F474EC-137E-9082-47CE-3D1CF94B06D0}"/>
              </a:ext>
            </a:extLst>
          </p:cNvPr>
          <p:cNvGrpSpPr/>
          <p:nvPr/>
        </p:nvGrpSpPr>
        <p:grpSpPr>
          <a:xfrm rot="5400000">
            <a:off x="-532097" y="2217951"/>
            <a:ext cx="1191128" cy="240066"/>
            <a:chOff x="4904872" y="4638761"/>
            <a:chExt cx="1191128" cy="240066"/>
          </a:xfrm>
        </p:grpSpPr>
        <p:sp>
          <p:nvSpPr>
            <p:cNvPr id="11" name="Rectangle: Top Corners Rounded 10">
              <a:extLst>
                <a:ext uri="{FF2B5EF4-FFF2-40B4-BE49-F238E27FC236}">
                  <a16:creationId xmlns:a16="http://schemas.microsoft.com/office/drawing/2014/main" id="{ADEB3906-58CF-BEC5-C777-152C124A9E5E}"/>
                </a:ext>
              </a:extLst>
            </p:cNvPr>
            <p:cNvSpPr/>
            <p:nvPr/>
          </p:nvSpPr>
          <p:spPr>
            <a:xfrm>
              <a:off x="4933950" y="4653578"/>
              <a:ext cx="1162050" cy="177982"/>
            </a:xfrm>
            <a:prstGeom prst="round2SameRect">
              <a:avLst>
                <a:gd name="adj1" fmla="val 27402"/>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12" name="مستطيل 1">
              <a:extLst>
                <a:ext uri="{FF2B5EF4-FFF2-40B4-BE49-F238E27FC236}">
                  <a16:creationId xmlns:a16="http://schemas.microsoft.com/office/drawing/2014/main" id="{39D86884-7951-2642-2E0B-B6622D783971}"/>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1</a:t>
              </a:r>
              <a:endParaRPr lang="en-US" sz="1000" dirty="0">
                <a:solidFill>
                  <a:schemeClr val="bg1"/>
                </a:solidFill>
                <a:latin typeface="Arimo" panose="020B0604020202020204" charset="0"/>
              </a:endParaRPr>
            </a:p>
          </p:txBody>
        </p:sp>
      </p:grpSp>
      <p:grpSp>
        <p:nvGrpSpPr>
          <p:cNvPr id="13" name="Group 12">
            <a:extLst>
              <a:ext uri="{FF2B5EF4-FFF2-40B4-BE49-F238E27FC236}">
                <a16:creationId xmlns:a16="http://schemas.microsoft.com/office/drawing/2014/main" id="{74DC274F-E51A-ECFE-2FE0-48516E4C67CF}"/>
              </a:ext>
            </a:extLst>
          </p:cNvPr>
          <p:cNvGrpSpPr/>
          <p:nvPr/>
        </p:nvGrpSpPr>
        <p:grpSpPr>
          <a:xfrm rot="5400000">
            <a:off x="-532097" y="3372381"/>
            <a:ext cx="1191128" cy="240066"/>
            <a:chOff x="4904872" y="4638761"/>
            <a:chExt cx="1191128" cy="240066"/>
          </a:xfrm>
        </p:grpSpPr>
        <p:sp>
          <p:nvSpPr>
            <p:cNvPr id="14" name="Rectangle: Top Corners Rounded 13">
              <a:extLst>
                <a:ext uri="{FF2B5EF4-FFF2-40B4-BE49-F238E27FC236}">
                  <a16:creationId xmlns:a16="http://schemas.microsoft.com/office/drawing/2014/main" id="{BEDEB48F-A052-DF2A-487E-8AD25CDCDE74}"/>
                </a:ext>
              </a:extLst>
            </p:cNvPr>
            <p:cNvSpPr/>
            <p:nvPr/>
          </p:nvSpPr>
          <p:spPr>
            <a:xfrm>
              <a:off x="4933950" y="4653578"/>
              <a:ext cx="1162050" cy="177982"/>
            </a:xfrm>
            <a:prstGeom prst="round2SameRect">
              <a:avLst>
                <a:gd name="adj1" fmla="val 27402"/>
                <a:gd name="adj2" fmla="val 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15" name="مستطيل 1">
              <a:extLst>
                <a:ext uri="{FF2B5EF4-FFF2-40B4-BE49-F238E27FC236}">
                  <a16:creationId xmlns:a16="http://schemas.microsoft.com/office/drawing/2014/main" id="{9756196F-1912-079B-91D5-4E250698E1F3}"/>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a:t>
              </a:r>
              <a:r>
                <a:rPr lang="ar-SA" sz="1000" dirty="0">
                  <a:solidFill>
                    <a:schemeClr val="bg1"/>
                  </a:solidFill>
                  <a:latin typeface="Arimo" pitchFamily="34" charset="0"/>
                  <a:ea typeface="Arimo" pitchFamily="34" charset="-122"/>
                  <a:cs typeface="Arimo" pitchFamily="34" charset="-120"/>
                </a:rPr>
                <a:t>2</a:t>
              </a:r>
              <a:endParaRPr lang="en-US" sz="1000" dirty="0">
                <a:solidFill>
                  <a:schemeClr val="bg1"/>
                </a:solidFill>
                <a:latin typeface="Arimo" panose="020B0604020202020204" charset="0"/>
              </a:endParaRPr>
            </a:p>
          </p:txBody>
        </p:sp>
      </p:grpSp>
      <p:grpSp>
        <p:nvGrpSpPr>
          <p:cNvPr id="16" name="Group 15">
            <a:extLst>
              <a:ext uri="{FF2B5EF4-FFF2-40B4-BE49-F238E27FC236}">
                <a16:creationId xmlns:a16="http://schemas.microsoft.com/office/drawing/2014/main" id="{6FEBF58D-1D4F-D90C-9E33-C4582EEC0D20}"/>
              </a:ext>
            </a:extLst>
          </p:cNvPr>
          <p:cNvGrpSpPr/>
          <p:nvPr/>
        </p:nvGrpSpPr>
        <p:grpSpPr>
          <a:xfrm rot="5400000">
            <a:off x="-532097" y="4526811"/>
            <a:ext cx="1191128" cy="240066"/>
            <a:chOff x="4904872" y="4638761"/>
            <a:chExt cx="1191128" cy="240066"/>
          </a:xfrm>
        </p:grpSpPr>
        <p:sp>
          <p:nvSpPr>
            <p:cNvPr id="17" name="Rectangle: Top Corners Rounded 16">
              <a:extLst>
                <a:ext uri="{FF2B5EF4-FFF2-40B4-BE49-F238E27FC236}">
                  <a16:creationId xmlns:a16="http://schemas.microsoft.com/office/drawing/2014/main" id="{1E33958A-577A-0135-9666-3478731C74D0}"/>
                </a:ext>
              </a:extLst>
            </p:cNvPr>
            <p:cNvSpPr/>
            <p:nvPr/>
          </p:nvSpPr>
          <p:spPr>
            <a:xfrm>
              <a:off x="4933950" y="4653578"/>
              <a:ext cx="1162050" cy="177982"/>
            </a:xfrm>
            <a:prstGeom prst="round2SameRect">
              <a:avLst>
                <a:gd name="adj1" fmla="val 27402"/>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18" name="مستطيل 1">
              <a:extLst>
                <a:ext uri="{FF2B5EF4-FFF2-40B4-BE49-F238E27FC236}">
                  <a16:creationId xmlns:a16="http://schemas.microsoft.com/office/drawing/2014/main" id="{60AC9093-E17A-46D6-E1B3-A5ED520B0EB3}"/>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a:t>
              </a:r>
              <a:r>
                <a:rPr lang="ar-SA" sz="1000" dirty="0">
                  <a:solidFill>
                    <a:schemeClr val="bg1"/>
                  </a:solidFill>
                  <a:latin typeface="Arimo" pitchFamily="34" charset="0"/>
                  <a:ea typeface="Arimo" pitchFamily="34" charset="-122"/>
                  <a:cs typeface="Arimo" pitchFamily="34" charset="-120"/>
                </a:rPr>
                <a:t>3</a:t>
              </a:r>
              <a:endParaRPr lang="en-US" sz="1000" dirty="0">
                <a:solidFill>
                  <a:schemeClr val="bg1"/>
                </a:solidFill>
                <a:latin typeface="Arimo" panose="020B0604020202020204" charset="0"/>
              </a:endParaRPr>
            </a:p>
          </p:txBody>
        </p:sp>
      </p:grpSp>
      <p:sp>
        <p:nvSpPr>
          <p:cNvPr id="22" name="Shape 0">
            <a:extLst>
              <a:ext uri="{FF2B5EF4-FFF2-40B4-BE49-F238E27FC236}">
                <a16:creationId xmlns:a16="http://schemas.microsoft.com/office/drawing/2014/main" id="{F4D19BAF-B3E9-DAF6-6615-91F6F1E4A6BC}"/>
              </a:ext>
            </a:extLst>
          </p:cNvPr>
          <p:cNvSpPr/>
          <p:nvPr/>
        </p:nvSpPr>
        <p:spPr>
          <a:xfrm>
            <a:off x="603617" y="520106"/>
            <a:ext cx="4254203" cy="269180"/>
          </a:xfrm>
          <a:prstGeom prst="roundRect">
            <a:avLst>
              <a:gd name="adj" fmla="val 22120"/>
            </a:avLst>
          </a:prstGeom>
          <a:noFill/>
          <a:ln w="4763">
            <a:solidFill>
              <a:schemeClr val="accent3"/>
            </a:solidFill>
            <a:prstDash val="solid"/>
          </a:ln>
        </p:spPr>
        <p:txBody>
          <a:bodyPr/>
          <a:lstStyle/>
          <a:p>
            <a:pPr defTabSz="1219170"/>
            <a:endParaRPr lang="en-GB" sz="2400" dirty="0">
              <a:solidFill>
                <a:prstClr val="black"/>
              </a:solidFill>
              <a:latin typeface="Arimo" panose="020B0604020202020204" charset="0"/>
            </a:endParaRPr>
          </a:p>
        </p:txBody>
      </p:sp>
      <p:sp>
        <p:nvSpPr>
          <p:cNvPr id="23" name="Text 1">
            <a:extLst>
              <a:ext uri="{FF2B5EF4-FFF2-40B4-BE49-F238E27FC236}">
                <a16:creationId xmlns:a16="http://schemas.microsoft.com/office/drawing/2014/main" id="{99369C5C-A41D-5469-9F33-36C682D636F8}"/>
              </a:ext>
            </a:extLst>
          </p:cNvPr>
          <p:cNvSpPr/>
          <p:nvPr/>
        </p:nvSpPr>
        <p:spPr>
          <a:xfrm>
            <a:off x="709880" y="561613"/>
            <a:ext cx="4651276" cy="163016"/>
          </a:xfrm>
          <a:prstGeom prst="rect">
            <a:avLst/>
          </a:prstGeom>
          <a:noFill/>
          <a:ln/>
        </p:spPr>
        <p:txBody>
          <a:bodyPr wrap="none" lIns="0" tIns="0" rIns="0" bIns="0" rtlCol="0" anchor="t"/>
          <a:lstStyle/>
          <a:p>
            <a:pPr defTabSz="1219170">
              <a:lnSpc>
                <a:spcPct val="96000"/>
              </a:lnSpc>
            </a:pPr>
            <a:r>
              <a:rPr lang="fr-FR" sz="1400" dirty="0">
                <a:solidFill>
                  <a:schemeClr val="accent3"/>
                </a:solidFill>
                <a:latin typeface="Arimo" pitchFamily="34" charset="0"/>
                <a:ea typeface="Arimo" pitchFamily="34" charset="-122"/>
                <a:cs typeface="Arimo" pitchFamily="34" charset="-120"/>
              </a:rPr>
              <a:t>2. </a:t>
            </a:r>
            <a:r>
              <a:rPr lang="fr-FR" sz="1400" dirty="0" err="1">
                <a:solidFill>
                  <a:schemeClr val="accent3"/>
                </a:solidFill>
                <a:latin typeface="Arimo" pitchFamily="34" charset="0"/>
                <a:ea typeface="Arimo" pitchFamily="34" charset="-122"/>
                <a:cs typeface="Arimo" pitchFamily="34" charset="-120"/>
              </a:rPr>
              <a:t>Core</a:t>
            </a:r>
            <a:r>
              <a:rPr lang="fr-FR" sz="1400" dirty="0">
                <a:solidFill>
                  <a:schemeClr val="accent3"/>
                </a:solidFill>
                <a:latin typeface="Arimo" pitchFamily="34" charset="0"/>
                <a:ea typeface="Arimo" pitchFamily="34" charset="-122"/>
                <a:cs typeface="Arimo" pitchFamily="34" charset="-120"/>
              </a:rPr>
              <a:t> </a:t>
            </a:r>
            <a:r>
              <a:rPr lang="fr-FR" sz="1400" dirty="0" err="1">
                <a:solidFill>
                  <a:schemeClr val="accent3"/>
                </a:solidFill>
                <a:latin typeface="Arimo" pitchFamily="34" charset="0"/>
                <a:ea typeface="Arimo" pitchFamily="34" charset="-122"/>
                <a:cs typeface="Arimo" pitchFamily="34" charset="-120"/>
              </a:rPr>
              <a:t>Operational</a:t>
            </a:r>
            <a:r>
              <a:rPr lang="fr-FR" sz="1400" dirty="0">
                <a:solidFill>
                  <a:schemeClr val="accent3"/>
                </a:solidFill>
                <a:latin typeface="Arimo" pitchFamily="34" charset="0"/>
                <a:ea typeface="Arimo" pitchFamily="34" charset="-122"/>
                <a:cs typeface="Arimo" pitchFamily="34" charset="-120"/>
              </a:rPr>
              <a:t> Portfolios &amp; Product Suites</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661493" y="1020712"/>
            <a:ext cx="6297017" cy="1126133"/>
          </a:xfrm>
          <a:prstGeom prst="rect">
            <a:avLst/>
          </a:prstGeom>
          <a:noFill/>
          <a:ln/>
        </p:spPr>
        <p:txBody>
          <a:bodyPr wrap="square" lIns="0" tIns="0" rIns="0" bIns="0" rtlCol="0" anchor="t">
            <a:normAutofit/>
          </a:bodyPr>
          <a:lstStyle/>
          <a:p>
            <a:pPr>
              <a:lnSpc>
                <a:spcPct val="104000"/>
              </a:lnSpc>
            </a:pPr>
            <a:r>
              <a:rPr lang="en-US" sz="2400" dirty="0">
                <a:solidFill>
                  <a:schemeClr val="accent3"/>
                </a:solidFill>
                <a:latin typeface="Outfit ExtraBold" pitchFamily="34" charset="0"/>
              </a:rPr>
              <a:t>C. Predictive Location Analytics &amp; Strategic Insights</a:t>
            </a:r>
          </a:p>
        </p:txBody>
      </p:sp>
      <p:pic>
        <p:nvPicPr>
          <p:cNvPr id="4"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61493" y="1934072"/>
            <a:ext cx="450353" cy="450353"/>
          </a:xfrm>
          <a:prstGeom prst="rect">
            <a:avLst/>
          </a:prstGeom>
        </p:spPr>
      </p:pic>
      <p:sp>
        <p:nvSpPr>
          <p:cNvPr id="5" name="Text 1"/>
          <p:cNvSpPr/>
          <p:nvPr/>
        </p:nvSpPr>
        <p:spPr>
          <a:xfrm>
            <a:off x="1326456" y="1934071"/>
            <a:ext cx="5632053" cy="281484"/>
          </a:xfrm>
          <a:prstGeom prst="rect">
            <a:avLst/>
          </a:prstGeom>
          <a:noFill/>
          <a:ln/>
        </p:spPr>
        <p:txBody>
          <a:bodyPr wrap="none" lIns="0" tIns="0" rIns="0" bIns="0" rtlCol="0" anchor="t"/>
          <a:lstStyle/>
          <a:p>
            <a:pPr>
              <a:lnSpc>
                <a:spcPct val="104000"/>
              </a:lnSpc>
            </a:pPr>
            <a:r>
              <a:rPr lang="en-US" sz="1733" dirty="0">
                <a:solidFill>
                  <a:srgbClr val="2A2742"/>
                </a:solidFill>
                <a:latin typeface="Outfit ExtraBold" pitchFamily="34" charset="0"/>
                <a:ea typeface="Outfit ExtraBold" pitchFamily="34" charset="-122"/>
                <a:cs typeface="Outfit ExtraBold" pitchFamily="34" charset="-120"/>
              </a:rPr>
              <a:t>Structural Health and Subsidence Alerts</a:t>
            </a:r>
            <a:endParaRPr lang="en-US" sz="1733" dirty="0">
              <a:latin typeface="Arimo" panose="020B0604020202020204" charset="0"/>
            </a:endParaRPr>
          </a:p>
        </p:txBody>
      </p:sp>
      <p:sp>
        <p:nvSpPr>
          <p:cNvPr id="6" name="Text 2"/>
          <p:cNvSpPr/>
          <p:nvPr/>
        </p:nvSpPr>
        <p:spPr>
          <a:xfrm>
            <a:off x="1326456" y="2318544"/>
            <a:ext cx="5632053" cy="844451"/>
          </a:xfrm>
          <a:prstGeom prst="rect">
            <a:avLst/>
          </a:prstGeom>
          <a:noFill/>
          <a:ln/>
        </p:spPr>
        <p:txBody>
          <a:bodyPr wrap="square" lIns="0" tIns="0" rIns="0" bIns="0" rtlCol="0" anchor="t">
            <a:normAutofit/>
          </a:bodyPr>
          <a:lstStyle/>
          <a:p>
            <a:pPr>
              <a:lnSpc>
                <a:spcPct val="130000"/>
              </a:lnSpc>
            </a:pPr>
            <a:r>
              <a:rPr lang="en-US" sz="1400" dirty="0">
                <a:solidFill>
                  <a:srgbClr val="2A2742"/>
                </a:solidFill>
                <a:latin typeface="Arimo" pitchFamily="34" charset="0"/>
                <a:ea typeface="Arimo" pitchFamily="34" charset="-122"/>
                <a:cs typeface="Arimo" pitchFamily="34" charset="-120"/>
              </a:rPr>
              <a:t>Generating predictive geospatial risk maps identifying slow structural settling, bridge leaning, or terrain instability near high-value economic corridors.</a:t>
            </a:r>
            <a:endParaRPr lang="en-US" sz="1400" dirty="0">
              <a:latin typeface="Arimo" panose="020B0604020202020204" charset="0"/>
            </a:endParaRPr>
          </a:p>
        </p:txBody>
      </p:sp>
      <p:pic>
        <p:nvPicPr>
          <p:cNvPr id="7"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61493" y="3506392"/>
            <a:ext cx="450353" cy="450353"/>
          </a:xfrm>
          <a:prstGeom prst="rect">
            <a:avLst/>
          </a:prstGeom>
        </p:spPr>
      </p:pic>
      <p:sp>
        <p:nvSpPr>
          <p:cNvPr id="8" name="Text 3"/>
          <p:cNvSpPr/>
          <p:nvPr/>
        </p:nvSpPr>
        <p:spPr>
          <a:xfrm>
            <a:off x="1326456" y="3506391"/>
            <a:ext cx="5632053" cy="281484"/>
          </a:xfrm>
          <a:prstGeom prst="rect">
            <a:avLst/>
          </a:prstGeom>
          <a:noFill/>
          <a:ln/>
        </p:spPr>
        <p:txBody>
          <a:bodyPr wrap="none" lIns="0" tIns="0" rIns="0" bIns="0" rtlCol="0" anchor="t"/>
          <a:lstStyle/>
          <a:p>
            <a:pPr>
              <a:lnSpc>
                <a:spcPct val="104000"/>
              </a:lnSpc>
            </a:pPr>
            <a:r>
              <a:rPr lang="en-US" sz="1733" dirty="0">
                <a:solidFill>
                  <a:srgbClr val="2A2742"/>
                </a:solidFill>
                <a:latin typeface="Outfit ExtraBold" pitchFamily="34" charset="0"/>
                <a:ea typeface="Outfit ExtraBold" pitchFamily="34" charset="-122"/>
                <a:cs typeface="Outfit ExtraBold" pitchFamily="34" charset="-120"/>
              </a:rPr>
              <a:t>Intelligent Crowd Management Systems</a:t>
            </a:r>
            <a:endParaRPr lang="en-US" sz="1733" dirty="0">
              <a:latin typeface="Arimo" panose="020B0604020202020204" charset="0"/>
            </a:endParaRPr>
          </a:p>
        </p:txBody>
      </p:sp>
      <p:sp>
        <p:nvSpPr>
          <p:cNvPr id="9" name="Text 4"/>
          <p:cNvSpPr/>
          <p:nvPr/>
        </p:nvSpPr>
        <p:spPr>
          <a:xfrm>
            <a:off x="1326456" y="3890863"/>
            <a:ext cx="5632053" cy="844451"/>
          </a:xfrm>
          <a:prstGeom prst="rect">
            <a:avLst/>
          </a:prstGeom>
          <a:noFill/>
          <a:ln/>
        </p:spPr>
        <p:txBody>
          <a:bodyPr wrap="square" lIns="0" tIns="0" rIns="0" bIns="0" rtlCol="0" anchor="t">
            <a:normAutofit/>
          </a:bodyPr>
          <a:lstStyle/>
          <a:p>
            <a:pPr>
              <a:lnSpc>
                <a:spcPct val="130000"/>
              </a:lnSpc>
            </a:pPr>
            <a:r>
              <a:rPr lang="en-US" sz="1400" dirty="0">
                <a:solidFill>
                  <a:srgbClr val="2A2742"/>
                </a:solidFill>
                <a:latin typeface="Arimo" pitchFamily="34" charset="0"/>
                <a:ea typeface="Arimo" pitchFamily="34" charset="-122"/>
                <a:cs typeface="Arimo" pitchFamily="34" charset="-120"/>
              </a:rPr>
              <a:t>Applying geospatial spatial-temporal modeling to predict traffic congestion points and coordinate crowd movements safely within smart city zones.</a:t>
            </a:r>
            <a:endParaRPr lang="en-US" sz="1400" dirty="0">
              <a:latin typeface="Arimo" panose="020B0604020202020204" charset="0"/>
            </a:endParaRPr>
          </a:p>
        </p:txBody>
      </p:sp>
      <p:pic>
        <p:nvPicPr>
          <p:cNvPr id="10"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61493" y="5078712"/>
            <a:ext cx="450353" cy="450353"/>
          </a:xfrm>
          <a:prstGeom prst="rect">
            <a:avLst/>
          </a:prstGeom>
        </p:spPr>
      </p:pic>
      <p:sp>
        <p:nvSpPr>
          <p:cNvPr id="11" name="Text 5"/>
          <p:cNvSpPr/>
          <p:nvPr/>
        </p:nvSpPr>
        <p:spPr>
          <a:xfrm>
            <a:off x="1326456" y="5078711"/>
            <a:ext cx="5632053" cy="281484"/>
          </a:xfrm>
          <a:prstGeom prst="rect">
            <a:avLst/>
          </a:prstGeom>
          <a:noFill/>
          <a:ln/>
        </p:spPr>
        <p:txBody>
          <a:bodyPr wrap="none" lIns="0" tIns="0" rIns="0" bIns="0" rtlCol="0" anchor="t"/>
          <a:lstStyle/>
          <a:p>
            <a:pPr>
              <a:lnSpc>
                <a:spcPct val="104000"/>
              </a:lnSpc>
            </a:pPr>
            <a:r>
              <a:rPr lang="en-US" sz="1733" dirty="0">
                <a:solidFill>
                  <a:srgbClr val="2A2742"/>
                </a:solidFill>
                <a:latin typeface="Outfit ExtraBold" pitchFamily="34" charset="0"/>
                <a:ea typeface="Outfit ExtraBold" pitchFamily="34" charset="-122"/>
                <a:cs typeface="Outfit ExtraBold" pitchFamily="34" charset="-120"/>
              </a:rPr>
              <a:t>Resource Optimization Infrastructure</a:t>
            </a:r>
            <a:endParaRPr lang="en-US" sz="1733" dirty="0">
              <a:latin typeface="Arimo" panose="020B0604020202020204" charset="0"/>
            </a:endParaRPr>
          </a:p>
        </p:txBody>
      </p:sp>
      <p:sp>
        <p:nvSpPr>
          <p:cNvPr id="12" name="Text 6"/>
          <p:cNvSpPr/>
          <p:nvPr/>
        </p:nvSpPr>
        <p:spPr>
          <a:xfrm>
            <a:off x="1326456" y="5463183"/>
            <a:ext cx="5632053" cy="844451"/>
          </a:xfrm>
          <a:prstGeom prst="rect">
            <a:avLst/>
          </a:prstGeom>
          <a:noFill/>
          <a:ln/>
        </p:spPr>
        <p:txBody>
          <a:bodyPr wrap="square" lIns="0" tIns="0" rIns="0" bIns="0" rtlCol="0" anchor="t">
            <a:normAutofit/>
          </a:bodyPr>
          <a:lstStyle/>
          <a:p>
            <a:pPr>
              <a:lnSpc>
                <a:spcPct val="130000"/>
              </a:lnSpc>
            </a:pPr>
            <a:r>
              <a:rPr lang="en-US" sz="1400" dirty="0">
                <a:solidFill>
                  <a:srgbClr val="2A2742"/>
                </a:solidFill>
                <a:latin typeface="Arimo" pitchFamily="34" charset="0"/>
                <a:ea typeface="Arimo" pitchFamily="34" charset="-122"/>
                <a:cs typeface="Arimo" pitchFamily="34" charset="-120"/>
              </a:rPr>
              <a:t>Providing agricultural geospatial intelligence, asset visibility maps, and energy logistics distribution networks to optimize the performance of national resource portfolios.</a:t>
            </a:r>
            <a:endParaRPr lang="en-US" sz="1400" dirty="0">
              <a:latin typeface="Arimo" panose="020B0604020202020204" charset="0"/>
            </a:endParaRPr>
          </a:p>
        </p:txBody>
      </p:sp>
      <p:grpSp>
        <p:nvGrpSpPr>
          <p:cNvPr id="13" name="Group 12">
            <a:extLst>
              <a:ext uri="{FF2B5EF4-FFF2-40B4-BE49-F238E27FC236}">
                <a16:creationId xmlns:a16="http://schemas.microsoft.com/office/drawing/2014/main" id="{1BD486DC-7D6F-92C4-331C-0365099CAB59}"/>
              </a:ext>
            </a:extLst>
          </p:cNvPr>
          <p:cNvGrpSpPr/>
          <p:nvPr/>
        </p:nvGrpSpPr>
        <p:grpSpPr>
          <a:xfrm rot="5400000">
            <a:off x="-532097" y="2217951"/>
            <a:ext cx="1191128" cy="240066"/>
            <a:chOff x="4904872" y="4638761"/>
            <a:chExt cx="1191128" cy="240066"/>
          </a:xfrm>
        </p:grpSpPr>
        <p:sp>
          <p:nvSpPr>
            <p:cNvPr id="14" name="Rectangle: Top Corners Rounded 13">
              <a:extLst>
                <a:ext uri="{FF2B5EF4-FFF2-40B4-BE49-F238E27FC236}">
                  <a16:creationId xmlns:a16="http://schemas.microsoft.com/office/drawing/2014/main" id="{F01D855A-6BF4-7CDD-2CA5-0D86F0890C81}"/>
                </a:ext>
              </a:extLst>
            </p:cNvPr>
            <p:cNvSpPr/>
            <p:nvPr/>
          </p:nvSpPr>
          <p:spPr>
            <a:xfrm>
              <a:off x="4933950" y="4653578"/>
              <a:ext cx="1162050" cy="177982"/>
            </a:xfrm>
            <a:prstGeom prst="round2SameRect">
              <a:avLst>
                <a:gd name="adj1" fmla="val 27402"/>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15" name="مستطيل 1">
              <a:extLst>
                <a:ext uri="{FF2B5EF4-FFF2-40B4-BE49-F238E27FC236}">
                  <a16:creationId xmlns:a16="http://schemas.microsoft.com/office/drawing/2014/main" id="{B2A98255-B640-AF6D-2A37-B6B958066625}"/>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1</a:t>
              </a:r>
              <a:endParaRPr lang="en-US" sz="1000" dirty="0">
                <a:solidFill>
                  <a:schemeClr val="bg1"/>
                </a:solidFill>
                <a:latin typeface="Arimo" panose="020B0604020202020204" charset="0"/>
              </a:endParaRPr>
            </a:p>
          </p:txBody>
        </p:sp>
      </p:grpSp>
      <p:grpSp>
        <p:nvGrpSpPr>
          <p:cNvPr id="16" name="Group 15">
            <a:extLst>
              <a:ext uri="{FF2B5EF4-FFF2-40B4-BE49-F238E27FC236}">
                <a16:creationId xmlns:a16="http://schemas.microsoft.com/office/drawing/2014/main" id="{D54D890C-3EFD-D893-0D25-F06869FDF453}"/>
              </a:ext>
            </a:extLst>
          </p:cNvPr>
          <p:cNvGrpSpPr/>
          <p:nvPr/>
        </p:nvGrpSpPr>
        <p:grpSpPr>
          <a:xfrm rot="5400000">
            <a:off x="-532097" y="3372381"/>
            <a:ext cx="1191128" cy="240066"/>
            <a:chOff x="4904872" y="4638761"/>
            <a:chExt cx="1191128" cy="240066"/>
          </a:xfrm>
        </p:grpSpPr>
        <p:sp>
          <p:nvSpPr>
            <p:cNvPr id="17" name="Rectangle: Top Corners Rounded 16">
              <a:extLst>
                <a:ext uri="{FF2B5EF4-FFF2-40B4-BE49-F238E27FC236}">
                  <a16:creationId xmlns:a16="http://schemas.microsoft.com/office/drawing/2014/main" id="{DEF09B94-2E7C-62EF-2B3A-FB003734E282}"/>
                </a:ext>
              </a:extLst>
            </p:cNvPr>
            <p:cNvSpPr/>
            <p:nvPr/>
          </p:nvSpPr>
          <p:spPr>
            <a:xfrm>
              <a:off x="4933950" y="4653578"/>
              <a:ext cx="1162050" cy="177982"/>
            </a:xfrm>
            <a:prstGeom prst="round2SameRect">
              <a:avLst>
                <a:gd name="adj1" fmla="val 27402"/>
                <a:gd name="adj2" fmla="val 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18" name="مستطيل 1">
              <a:extLst>
                <a:ext uri="{FF2B5EF4-FFF2-40B4-BE49-F238E27FC236}">
                  <a16:creationId xmlns:a16="http://schemas.microsoft.com/office/drawing/2014/main" id="{8260C7D1-B69A-8570-F413-BB8DA5DF4BEE}"/>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a:t>
              </a:r>
              <a:r>
                <a:rPr lang="ar-SA" sz="1000" dirty="0">
                  <a:solidFill>
                    <a:schemeClr val="bg1"/>
                  </a:solidFill>
                  <a:latin typeface="Arimo" pitchFamily="34" charset="0"/>
                  <a:ea typeface="Arimo" pitchFamily="34" charset="-122"/>
                  <a:cs typeface="Arimo" pitchFamily="34" charset="-120"/>
                </a:rPr>
                <a:t>2</a:t>
              </a:r>
              <a:endParaRPr lang="en-US" sz="1000" dirty="0">
                <a:solidFill>
                  <a:schemeClr val="bg1"/>
                </a:solidFill>
                <a:latin typeface="Arimo" panose="020B0604020202020204" charset="0"/>
              </a:endParaRPr>
            </a:p>
          </p:txBody>
        </p:sp>
      </p:grpSp>
      <p:grpSp>
        <p:nvGrpSpPr>
          <p:cNvPr id="19" name="Group 18">
            <a:extLst>
              <a:ext uri="{FF2B5EF4-FFF2-40B4-BE49-F238E27FC236}">
                <a16:creationId xmlns:a16="http://schemas.microsoft.com/office/drawing/2014/main" id="{74B7884C-7FB6-E57B-BE88-C38877DD1327}"/>
              </a:ext>
            </a:extLst>
          </p:cNvPr>
          <p:cNvGrpSpPr/>
          <p:nvPr/>
        </p:nvGrpSpPr>
        <p:grpSpPr>
          <a:xfrm rot="5400000">
            <a:off x="-532097" y="4526811"/>
            <a:ext cx="1191128" cy="240066"/>
            <a:chOff x="4904872" y="4638761"/>
            <a:chExt cx="1191128" cy="240066"/>
          </a:xfrm>
        </p:grpSpPr>
        <p:sp>
          <p:nvSpPr>
            <p:cNvPr id="20" name="Rectangle: Top Corners Rounded 19">
              <a:extLst>
                <a:ext uri="{FF2B5EF4-FFF2-40B4-BE49-F238E27FC236}">
                  <a16:creationId xmlns:a16="http://schemas.microsoft.com/office/drawing/2014/main" id="{3EAC01E8-3147-393B-35A2-D481ABC7E352}"/>
                </a:ext>
              </a:extLst>
            </p:cNvPr>
            <p:cNvSpPr/>
            <p:nvPr/>
          </p:nvSpPr>
          <p:spPr>
            <a:xfrm>
              <a:off x="4933950" y="4653578"/>
              <a:ext cx="1162050" cy="177982"/>
            </a:xfrm>
            <a:prstGeom prst="round2SameRect">
              <a:avLst>
                <a:gd name="adj1" fmla="val 27402"/>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21" name="مستطيل 1">
              <a:extLst>
                <a:ext uri="{FF2B5EF4-FFF2-40B4-BE49-F238E27FC236}">
                  <a16:creationId xmlns:a16="http://schemas.microsoft.com/office/drawing/2014/main" id="{FD0D4597-4B4E-AE10-21FB-97284A7D1D75}"/>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a:t>
              </a:r>
              <a:r>
                <a:rPr lang="ar-SA" sz="1000" dirty="0">
                  <a:solidFill>
                    <a:schemeClr val="bg1"/>
                  </a:solidFill>
                  <a:latin typeface="Arimo" pitchFamily="34" charset="0"/>
                  <a:ea typeface="Arimo" pitchFamily="34" charset="-122"/>
                  <a:cs typeface="Arimo" pitchFamily="34" charset="-120"/>
                </a:rPr>
                <a:t>3</a:t>
              </a:r>
              <a:endParaRPr lang="en-US" sz="1000" dirty="0">
                <a:solidFill>
                  <a:schemeClr val="bg1"/>
                </a:solidFill>
                <a:latin typeface="Arimo" panose="020B0604020202020204" charset="0"/>
              </a:endParaRPr>
            </a:p>
          </p:txBody>
        </p:sp>
      </p:grpSp>
      <p:sp>
        <p:nvSpPr>
          <p:cNvPr id="22" name="Shape 0">
            <a:extLst>
              <a:ext uri="{FF2B5EF4-FFF2-40B4-BE49-F238E27FC236}">
                <a16:creationId xmlns:a16="http://schemas.microsoft.com/office/drawing/2014/main" id="{478634B5-6DD0-5B51-BCD4-D2760F5FE0D3}"/>
              </a:ext>
            </a:extLst>
          </p:cNvPr>
          <p:cNvSpPr/>
          <p:nvPr/>
        </p:nvSpPr>
        <p:spPr>
          <a:xfrm>
            <a:off x="603617" y="520106"/>
            <a:ext cx="4254203" cy="269180"/>
          </a:xfrm>
          <a:prstGeom prst="roundRect">
            <a:avLst>
              <a:gd name="adj" fmla="val 22120"/>
            </a:avLst>
          </a:prstGeom>
          <a:noFill/>
          <a:ln w="4763">
            <a:solidFill>
              <a:schemeClr val="accent3"/>
            </a:solidFill>
            <a:prstDash val="solid"/>
          </a:ln>
        </p:spPr>
        <p:txBody>
          <a:bodyPr/>
          <a:lstStyle/>
          <a:p>
            <a:pPr defTabSz="1219170"/>
            <a:endParaRPr lang="en-GB" sz="2400" dirty="0">
              <a:solidFill>
                <a:prstClr val="black"/>
              </a:solidFill>
              <a:latin typeface="Arimo" panose="020B0604020202020204" charset="0"/>
            </a:endParaRPr>
          </a:p>
        </p:txBody>
      </p:sp>
      <p:sp>
        <p:nvSpPr>
          <p:cNvPr id="23" name="Text 1">
            <a:extLst>
              <a:ext uri="{FF2B5EF4-FFF2-40B4-BE49-F238E27FC236}">
                <a16:creationId xmlns:a16="http://schemas.microsoft.com/office/drawing/2014/main" id="{3B8F5C57-26EB-D340-B584-F5C1EB5F58AB}"/>
              </a:ext>
            </a:extLst>
          </p:cNvPr>
          <p:cNvSpPr/>
          <p:nvPr/>
        </p:nvSpPr>
        <p:spPr>
          <a:xfrm>
            <a:off x="709880" y="561613"/>
            <a:ext cx="4651276" cy="163016"/>
          </a:xfrm>
          <a:prstGeom prst="rect">
            <a:avLst/>
          </a:prstGeom>
          <a:noFill/>
          <a:ln/>
        </p:spPr>
        <p:txBody>
          <a:bodyPr wrap="none" lIns="0" tIns="0" rIns="0" bIns="0" rtlCol="0" anchor="t"/>
          <a:lstStyle/>
          <a:p>
            <a:pPr defTabSz="1219170">
              <a:lnSpc>
                <a:spcPct val="96000"/>
              </a:lnSpc>
            </a:pPr>
            <a:r>
              <a:rPr lang="fr-FR" sz="1400" dirty="0">
                <a:solidFill>
                  <a:schemeClr val="accent3"/>
                </a:solidFill>
                <a:latin typeface="Arimo" pitchFamily="34" charset="0"/>
                <a:ea typeface="Arimo" pitchFamily="34" charset="-122"/>
                <a:cs typeface="Arimo" pitchFamily="34" charset="-120"/>
              </a:rPr>
              <a:t>2. </a:t>
            </a:r>
            <a:r>
              <a:rPr lang="fr-FR" sz="1400" dirty="0" err="1">
                <a:solidFill>
                  <a:schemeClr val="accent3"/>
                </a:solidFill>
                <a:latin typeface="Arimo" pitchFamily="34" charset="0"/>
                <a:ea typeface="Arimo" pitchFamily="34" charset="-122"/>
                <a:cs typeface="Arimo" pitchFamily="34" charset="-120"/>
              </a:rPr>
              <a:t>Core</a:t>
            </a:r>
            <a:r>
              <a:rPr lang="fr-FR" sz="1400" dirty="0">
                <a:solidFill>
                  <a:schemeClr val="accent3"/>
                </a:solidFill>
                <a:latin typeface="Arimo" pitchFamily="34" charset="0"/>
                <a:ea typeface="Arimo" pitchFamily="34" charset="-122"/>
                <a:cs typeface="Arimo" pitchFamily="34" charset="-120"/>
              </a:rPr>
              <a:t> </a:t>
            </a:r>
            <a:r>
              <a:rPr lang="fr-FR" sz="1400" dirty="0" err="1">
                <a:solidFill>
                  <a:schemeClr val="accent3"/>
                </a:solidFill>
                <a:latin typeface="Arimo" pitchFamily="34" charset="0"/>
                <a:ea typeface="Arimo" pitchFamily="34" charset="-122"/>
                <a:cs typeface="Arimo" pitchFamily="34" charset="-120"/>
              </a:rPr>
              <a:t>Operational</a:t>
            </a:r>
            <a:r>
              <a:rPr lang="fr-FR" sz="1400" dirty="0">
                <a:solidFill>
                  <a:schemeClr val="accent3"/>
                </a:solidFill>
                <a:latin typeface="Arimo" pitchFamily="34" charset="0"/>
                <a:ea typeface="Arimo" pitchFamily="34" charset="-122"/>
                <a:cs typeface="Arimo" pitchFamily="34" charset="-120"/>
              </a:rPr>
              <a:t> Portfolios &amp; Product Suites</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219200" y="528935"/>
            <a:ext cx="10311310" cy="959843"/>
          </a:xfrm>
          <a:prstGeom prst="rect">
            <a:avLst/>
          </a:prstGeom>
          <a:noFill/>
          <a:ln/>
        </p:spPr>
        <p:txBody>
          <a:bodyPr wrap="square" lIns="0" tIns="0" rIns="0" bIns="0" rtlCol="0" anchor="t">
            <a:normAutofit/>
          </a:bodyPr>
          <a:lstStyle/>
          <a:p>
            <a:pPr>
              <a:lnSpc>
                <a:spcPct val="104000"/>
              </a:lnSpc>
            </a:pPr>
            <a:r>
              <a:rPr lang="en-US" sz="3000" dirty="0">
                <a:latin typeface="Outfit ExtraBold" pitchFamily="34" charset="0"/>
                <a:ea typeface="Outfit ExtraBold" pitchFamily="34" charset="-122"/>
                <a:cs typeface="Outfit ExtraBold" pitchFamily="34" charset="-120"/>
              </a:rPr>
              <a:t>Specialized Training, Consultations, and Ecosystem Development</a:t>
            </a:r>
            <a:endParaRPr lang="en-US" sz="3000" dirty="0">
              <a:latin typeface="Arimo" panose="020B0604020202020204" charset="0"/>
            </a:endParaRPr>
          </a:p>
        </p:txBody>
      </p:sp>
      <p:sp>
        <p:nvSpPr>
          <p:cNvPr id="3" name="Text 1"/>
          <p:cNvSpPr/>
          <p:nvPr/>
        </p:nvSpPr>
        <p:spPr>
          <a:xfrm>
            <a:off x="1219200" y="1570672"/>
            <a:ext cx="10311310" cy="466248"/>
          </a:xfrm>
          <a:prstGeom prst="rect">
            <a:avLst/>
          </a:prstGeom>
          <a:noFill/>
          <a:ln/>
        </p:spPr>
        <p:txBody>
          <a:bodyPr wrap="square" lIns="0" tIns="0" rIns="0" bIns="0" rtlCol="0" anchor="t">
            <a:normAutofit/>
          </a:bodyPr>
          <a:lstStyle/>
          <a:p>
            <a:pPr>
              <a:lnSpc>
                <a:spcPct val="121000"/>
              </a:lnSpc>
            </a:pPr>
            <a:r>
              <a:rPr lang="en-US" sz="1200" dirty="0">
                <a:solidFill>
                  <a:srgbClr val="2A2742"/>
                </a:solidFill>
                <a:latin typeface="Arimo" pitchFamily="34" charset="0"/>
                <a:ea typeface="Arimo" pitchFamily="34" charset="-122"/>
                <a:cs typeface="Arimo" pitchFamily="34" charset="-120"/>
              </a:rPr>
              <a:t>To drive complete national localization and support domestic space-tech startups, the laboratory will operate a commercial spatial engineering and certification business unit.</a:t>
            </a:r>
            <a:endParaRPr lang="en-US" sz="1200" dirty="0">
              <a:latin typeface="Arimo" panose="020B0604020202020204" charset="0"/>
            </a:endParaRPr>
          </a:p>
        </p:txBody>
      </p:sp>
      <p:sp>
        <p:nvSpPr>
          <p:cNvPr id="27" name="Free-form: Shape 26">
            <a:extLst>
              <a:ext uri="{FF2B5EF4-FFF2-40B4-BE49-F238E27FC236}">
                <a16:creationId xmlns:a16="http://schemas.microsoft.com/office/drawing/2014/main" id="{A2253C7E-28D0-A86E-93A9-CF13C412DE42}"/>
              </a:ext>
            </a:extLst>
          </p:cNvPr>
          <p:cNvSpPr/>
          <p:nvPr/>
        </p:nvSpPr>
        <p:spPr>
          <a:xfrm>
            <a:off x="661493" y="2323901"/>
            <a:ext cx="3539828" cy="4005163"/>
          </a:xfrm>
          <a:custGeom>
            <a:avLst/>
            <a:gdLst>
              <a:gd name="csX0" fmla="*/ 53701 w 3539828"/>
              <a:gd name="csY0" fmla="*/ 0 h 4005163"/>
              <a:gd name="csX1" fmla="*/ 3486127 w 3539828"/>
              <a:gd name="csY1" fmla="*/ 0 h 4005163"/>
              <a:gd name="csX2" fmla="*/ 3539828 w 3539828"/>
              <a:gd name="csY2" fmla="*/ 53731 h 4005163"/>
              <a:gd name="csX3" fmla="*/ 3539828 w 3539828"/>
              <a:gd name="csY3" fmla="*/ 3951432 h 4005163"/>
              <a:gd name="csX4" fmla="*/ 3486127 w 3539828"/>
              <a:gd name="csY4" fmla="*/ 4005163 h 4005163"/>
              <a:gd name="csX5" fmla="*/ 53701 w 3539828"/>
              <a:gd name="csY5" fmla="*/ 4005163 h 4005163"/>
              <a:gd name="csX6" fmla="*/ 0 w 3539828"/>
              <a:gd name="csY6" fmla="*/ 3951432 h 4005163"/>
              <a:gd name="csX7" fmla="*/ 0 w 3539828"/>
              <a:gd name="csY7" fmla="*/ 53731 h 4005163"/>
              <a:gd name="csX8" fmla="*/ 53701 w 3539828"/>
              <a:gd name="csY8" fmla="*/ 0 h 40051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539828" h="4005163">
                <a:moveTo>
                  <a:pt x="53701" y="0"/>
                </a:moveTo>
                <a:lnTo>
                  <a:pt x="3486127" y="0"/>
                </a:lnTo>
                <a:cubicBezTo>
                  <a:pt x="3515785" y="0"/>
                  <a:pt x="3539828" y="24056"/>
                  <a:pt x="3539828" y="53731"/>
                </a:cubicBezTo>
                <a:lnTo>
                  <a:pt x="3539828" y="3951432"/>
                </a:lnTo>
                <a:cubicBezTo>
                  <a:pt x="3539828" y="3981107"/>
                  <a:pt x="3515785" y="4005163"/>
                  <a:pt x="3486127" y="4005163"/>
                </a:cubicBezTo>
                <a:lnTo>
                  <a:pt x="53701" y="4005163"/>
                </a:lnTo>
                <a:cubicBezTo>
                  <a:pt x="24043" y="4005163"/>
                  <a:pt x="0" y="3981107"/>
                  <a:pt x="0" y="3951432"/>
                </a:cubicBezTo>
                <a:lnTo>
                  <a:pt x="0" y="53731"/>
                </a:lnTo>
                <a:cubicBezTo>
                  <a:pt x="0" y="24056"/>
                  <a:pt x="24043" y="0"/>
                  <a:pt x="53701" y="0"/>
                </a:cubicBezTo>
              </a:path>
            </a:pathLst>
          </a:custGeom>
          <a:solidFill>
            <a:srgbClr val="FAFAFA"/>
          </a:solidFill>
          <a:ln w="6333" cap="flat">
            <a:noFill/>
            <a:prstDash val="solid"/>
            <a:miter/>
          </a:ln>
        </p:spPr>
        <p:txBody>
          <a:bodyPr/>
          <a:lstStyle/>
          <a:p>
            <a:endParaRPr lang="en-GB" dirty="0">
              <a:latin typeface="Arimo" panose="020B0604020202020204" charset="0"/>
            </a:endParaRPr>
          </a:p>
        </p:txBody>
      </p:sp>
      <p:sp>
        <p:nvSpPr>
          <p:cNvPr id="28" name="Free-form: Shape 27">
            <a:extLst>
              <a:ext uri="{FF2B5EF4-FFF2-40B4-BE49-F238E27FC236}">
                <a16:creationId xmlns:a16="http://schemas.microsoft.com/office/drawing/2014/main" id="{F10EDB79-1C48-E8F4-FF89-CBEF9A873EFF}"/>
              </a:ext>
            </a:extLst>
          </p:cNvPr>
          <p:cNvSpPr/>
          <p:nvPr/>
        </p:nvSpPr>
        <p:spPr>
          <a:xfrm>
            <a:off x="661492" y="2323901"/>
            <a:ext cx="3539828" cy="4005163"/>
          </a:xfrm>
          <a:custGeom>
            <a:avLst/>
            <a:gdLst>
              <a:gd name="csX0" fmla="*/ 15727 w 3539828"/>
              <a:gd name="csY0" fmla="*/ 15736 h 4005163"/>
              <a:gd name="csX1" fmla="*/ 53701 w 3539828"/>
              <a:gd name="csY1" fmla="*/ 0 h 4005163"/>
              <a:gd name="csX2" fmla="*/ 3486127 w 3539828"/>
              <a:gd name="csY2" fmla="*/ 0 h 4005163"/>
              <a:gd name="csX3" fmla="*/ 3539828 w 3539828"/>
              <a:gd name="csY3" fmla="*/ 53731 h 4005163"/>
              <a:gd name="csX4" fmla="*/ 3539828 w 3539828"/>
              <a:gd name="csY4" fmla="*/ 3951432 h 4005163"/>
              <a:gd name="csX5" fmla="*/ 3486127 w 3539828"/>
              <a:gd name="csY5" fmla="*/ 4005163 h 4005163"/>
              <a:gd name="csX6" fmla="*/ 53701 w 3539828"/>
              <a:gd name="csY6" fmla="*/ 4005163 h 4005163"/>
              <a:gd name="csX7" fmla="*/ 0 w 3539828"/>
              <a:gd name="csY7" fmla="*/ 3951432 h 4005163"/>
              <a:gd name="csX8" fmla="*/ 0 w 3539828"/>
              <a:gd name="csY8" fmla="*/ 53731 h 4005163"/>
              <a:gd name="csX9" fmla="*/ 15727 w 3539828"/>
              <a:gd name="csY9" fmla="*/ 15736 h 40051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3539828" h="4005163">
                <a:moveTo>
                  <a:pt x="15727" y="15736"/>
                </a:moveTo>
                <a:cubicBezTo>
                  <a:pt x="25799" y="5659"/>
                  <a:pt x="39458" y="-1"/>
                  <a:pt x="53701" y="0"/>
                </a:cubicBezTo>
                <a:lnTo>
                  <a:pt x="3486127" y="0"/>
                </a:lnTo>
                <a:cubicBezTo>
                  <a:pt x="3515785" y="0"/>
                  <a:pt x="3539828" y="24056"/>
                  <a:pt x="3539828" y="53731"/>
                </a:cubicBezTo>
                <a:lnTo>
                  <a:pt x="3539828" y="3951432"/>
                </a:lnTo>
                <a:cubicBezTo>
                  <a:pt x="3539828" y="3981107"/>
                  <a:pt x="3515785" y="4005163"/>
                  <a:pt x="3486127" y="4005163"/>
                </a:cubicBezTo>
                <a:lnTo>
                  <a:pt x="53701" y="4005163"/>
                </a:lnTo>
                <a:cubicBezTo>
                  <a:pt x="24043" y="4005163"/>
                  <a:pt x="0" y="3981107"/>
                  <a:pt x="0" y="3951432"/>
                </a:cubicBezTo>
                <a:lnTo>
                  <a:pt x="0" y="53731"/>
                </a:lnTo>
                <a:cubicBezTo>
                  <a:pt x="-1" y="39480"/>
                  <a:pt x="5656" y="25813"/>
                  <a:pt x="15727" y="15736"/>
                </a:cubicBezTo>
              </a:path>
            </a:pathLst>
          </a:custGeom>
          <a:noFill/>
          <a:ln w="9525" cap="flat">
            <a:solidFill>
              <a:schemeClr val="accent2"/>
            </a:solidFill>
            <a:prstDash val="solid"/>
            <a:miter/>
          </a:ln>
        </p:spPr>
        <p:txBody>
          <a:bodyPr/>
          <a:lstStyle/>
          <a:p>
            <a:endParaRPr lang="en-GB" dirty="0">
              <a:latin typeface="Arimo" panose="020B0604020202020204" charset="0"/>
            </a:endParaRPr>
          </a:p>
        </p:txBody>
      </p:sp>
      <p:sp>
        <p:nvSpPr>
          <p:cNvPr id="29" name="Free-form: Shape 28">
            <a:extLst>
              <a:ext uri="{FF2B5EF4-FFF2-40B4-BE49-F238E27FC236}">
                <a16:creationId xmlns:a16="http://schemas.microsoft.com/office/drawing/2014/main" id="{B953FBE9-6E40-FE48-059E-350D3C123CC5}"/>
              </a:ext>
            </a:extLst>
          </p:cNvPr>
          <p:cNvSpPr/>
          <p:nvPr/>
        </p:nvSpPr>
        <p:spPr>
          <a:xfrm>
            <a:off x="680524" y="2342942"/>
            <a:ext cx="3501765" cy="463354"/>
          </a:xfrm>
          <a:custGeom>
            <a:avLst/>
            <a:gdLst>
              <a:gd name="csX0" fmla="*/ 34670 w 3501765"/>
              <a:gd name="csY0" fmla="*/ 0 h 463354"/>
              <a:gd name="csX1" fmla="*/ 3467096 w 3501765"/>
              <a:gd name="csY1" fmla="*/ 0 h 463354"/>
              <a:gd name="csX2" fmla="*/ 3501765 w 3501765"/>
              <a:gd name="csY2" fmla="*/ 34689 h 463354"/>
              <a:gd name="csX3" fmla="*/ 3501765 w 3501765"/>
              <a:gd name="csY3" fmla="*/ 463355 h 463354"/>
              <a:gd name="csX4" fmla="*/ 3501765 w 3501765"/>
              <a:gd name="csY4" fmla="*/ 463355 h 463354"/>
              <a:gd name="csX5" fmla="*/ 0 w 3501765"/>
              <a:gd name="csY5" fmla="*/ 463355 h 463354"/>
              <a:gd name="csX6" fmla="*/ 0 w 3501765"/>
              <a:gd name="csY6" fmla="*/ 463355 h 463354"/>
              <a:gd name="csX7" fmla="*/ 0 w 3501765"/>
              <a:gd name="csY7" fmla="*/ 34689 h 463354"/>
              <a:gd name="csX8" fmla="*/ 34670 w 3501765"/>
              <a:gd name="csY8" fmla="*/ 0 h 46335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501765" h="463354">
                <a:moveTo>
                  <a:pt x="34670" y="0"/>
                </a:moveTo>
                <a:lnTo>
                  <a:pt x="3467096" y="0"/>
                </a:lnTo>
                <a:cubicBezTo>
                  <a:pt x="3486243" y="0"/>
                  <a:pt x="3501765" y="15531"/>
                  <a:pt x="3501765" y="34689"/>
                </a:cubicBezTo>
                <a:lnTo>
                  <a:pt x="3501765" y="463355"/>
                </a:lnTo>
                <a:lnTo>
                  <a:pt x="3501765" y="463355"/>
                </a:lnTo>
                <a:lnTo>
                  <a:pt x="0" y="463355"/>
                </a:lnTo>
                <a:lnTo>
                  <a:pt x="0" y="463355"/>
                </a:lnTo>
                <a:lnTo>
                  <a:pt x="0" y="34689"/>
                </a:lnTo>
                <a:cubicBezTo>
                  <a:pt x="0" y="15531"/>
                  <a:pt x="15522" y="0"/>
                  <a:pt x="34670" y="0"/>
                </a:cubicBezTo>
              </a:path>
            </a:pathLst>
          </a:custGeom>
          <a:solidFill>
            <a:schemeClr val="accent3">
              <a:lumMod val="20000"/>
              <a:lumOff val="80000"/>
            </a:schemeClr>
          </a:solidFill>
          <a:ln w="6333" cap="flat">
            <a:noFill/>
            <a:prstDash val="solid"/>
            <a:miter/>
          </a:ln>
        </p:spPr>
        <p:txBody>
          <a:bodyPr/>
          <a:lstStyle/>
          <a:p>
            <a:endParaRPr lang="en-GB" dirty="0">
              <a:latin typeface="Arimo" panose="020B0604020202020204" charset="0"/>
            </a:endParaRPr>
          </a:p>
        </p:txBody>
      </p:sp>
      <p:sp>
        <p:nvSpPr>
          <p:cNvPr id="30" name="Free-form: Shape 29">
            <a:extLst>
              <a:ext uri="{FF2B5EF4-FFF2-40B4-BE49-F238E27FC236}">
                <a16:creationId xmlns:a16="http://schemas.microsoft.com/office/drawing/2014/main" id="{86AA2C15-061C-90D2-23D7-B6FD24B894E5}"/>
              </a:ext>
            </a:extLst>
          </p:cNvPr>
          <p:cNvSpPr/>
          <p:nvPr/>
        </p:nvSpPr>
        <p:spPr>
          <a:xfrm>
            <a:off x="680524" y="2806297"/>
            <a:ext cx="3501765" cy="6347"/>
          </a:xfrm>
          <a:custGeom>
            <a:avLst/>
            <a:gdLst>
              <a:gd name="csX0" fmla="*/ 3501765 w 3501765"/>
              <a:gd name="csY0" fmla="*/ 0 h 6347"/>
              <a:gd name="csX1" fmla="*/ 3501765 w 3501765"/>
              <a:gd name="csY1" fmla="*/ 0 h 6347"/>
              <a:gd name="csX2" fmla="*/ 0 w 3501765"/>
              <a:gd name="csY2" fmla="*/ 0 h 6347"/>
              <a:gd name="csX3" fmla="*/ 0 w 3501765"/>
              <a:gd name="csY3" fmla="*/ 0 h 6347"/>
            </a:gdLst>
            <a:ahLst/>
            <a:cxnLst>
              <a:cxn ang="0">
                <a:pos x="csX0" y="csY0"/>
              </a:cxn>
              <a:cxn ang="0">
                <a:pos x="csX1" y="csY1"/>
              </a:cxn>
              <a:cxn ang="0">
                <a:pos x="csX2" y="csY2"/>
              </a:cxn>
              <a:cxn ang="0">
                <a:pos x="csX3" y="csY3"/>
              </a:cxn>
            </a:cxnLst>
            <a:rect l="l" t="t" r="r" b="b"/>
            <a:pathLst>
              <a:path w="3501765" h="6347">
                <a:moveTo>
                  <a:pt x="3501765" y="0"/>
                </a:moveTo>
                <a:lnTo>
                  <a:pt x="3501765" y="0"/>
                </a:lnTo>
                <a:lnTo>
                  <a:pt x="0" y="0"/>
                </a:lnTo>
                <a:lnTo>
                  <a:pt x="0" y="0"/>
                </a:lnTo>
              </a:path>
            </a:pathLst>
          </a:custGeom>
          <a:noFill/>
          <a:ln w="12666" cap="flat">
            <a:solidFill>
              <a:srgbClr val="BDB8DF"/>
            </a:solidFill>
            <a:prstDash val="solid"/>
            <a:miter/>
          </a:ln>
        </p:spPr>
        <p:txBody>
          <a:bodyPr/>
          <a:lstStyle/>
          <a:p>
            <a:endParaRPr lang="en-GB" dirty="0">
              <a:latin typeface="Arimo" panose="020B0604020202020204" charset="0"/>
            </a:endParaRPr>
          </a:p>
        </p:txBody>
      </p:sp>
      <p:sp>
        <p:nvSpPr>
          <p:cNvPr id="5" name="Text 2"/>
          <p:cNvSpPr/>
          <p:nvPr/>
        </p:nvSpPr>
        <p:spPr>
          <a:xfrm>
            <a:off x="2316262" y="2426098"/>
            <a:ext cx="230287" cy="287933"/>
          </a:xfrm>
          <a:prstGeom prst="rect">
            <a:avLst/>
          </a:prstGeom>
          <a:noFill/>
          <a:ln/>
        </p:spPr>
        <p:txBody>
          <a:bodyPr wrap="none" lIns="0" tIns="0" rIns="0" bIns="0" rtlCol="0" anchor="ctr"/>
          <a:lstStyle/>
          <a:p>
            <a:pPr algn="ctr"/>
            <a:r>
              <a:rPr lang="en-US" dirty="0">
                <a:solidFill>
                  <a:srgbClr val="2A2742"/>
                </a:solidFill>
                <a:latin typeface="Outfit ExtraBold" pitchFamily="34" charset="0"/>
                <a:ea typeface="Outfit ExtraBold" pitchFamily="34" charset="-122"/>
                <a:cs typeface="Outfit ExtraBold" pitchFamily="34" charset="-120"/>
              </a:rPr>
              <a:t>1</a:t>
            </a:r>
            <a:endParaRPr lang="en-US" dirty="0">
              <a:latin typeface="Arimo" panose="020B0604020202020204" charset="0"/>
            </a:endParaRPr>
          </a:p>
        </p:txBody>
      </p:sp>
      <p:sp>
        <p:nvSpPr>
          <p:cNvPr id="6" name="Text 3"/>
          <p:cNvSpPr/>
          <p:nvPr/>
        </p:nvSpPr>
        <p:spPr>
          <a:xfrm>
            <a:off x="834033" y="2928343"/>
            <a:ext cx="3194744" cy="479821"/>
          </a:xfrm>
          <a:prstGeom prst="rect">
            <a:avLst/>
          </a:prstGeom>
          <a:noFill/>
          <a:ln/>
        </p:spPr>
        <p:txBody>
          <a:bodyPr wrap="square" lIns="0" tIns="0" rIns="0" bIns="0" rtlCol="0" anchor="t">
            <a:normAutofit/>
          </a:bodyPr>
          <a:lstStyle/>
          <a:p>
            <a:pPr>
              <a:lnSpc>
                <a:spcPct val="104000"/>
              </a:lnSpc>
            </a:pPr>
            <a:r>
              <a:rPr lang="en-US" sz="1467" dirty="0">
                <a:solidFill>
                  <a:srgbClr val="2A2742"/>
                </a:solidFill>
                <a:latin typeface="Outfit ExtraBold" pitchFamily="34" charset="0"/>
                <a:ea typeface="Outfit ExtraBold" pitchFamily="34" charset="-122"/>
                <a:cs typeface="Outfit ExtraBold" pitchFamily="34" charset="-120"/>
              </a:rPr>
              <a:t>A. Professional Training &amp; Certification Programs</a:t>
            </a:r>
            <a:endParaRPr lang="en-US" sz="1467" dirty="0">
              <a:latin typeface="Arimo" panose="020B0604020202020204" charset="0"/>
            </a:endParaRPr>
          </a:p>
        </p:txBody>
      </p:sp>
      <p:sp>
        <p:nvSpPr>
          <p:cNvPr id="7" name="Text 4"/>
          <p:cNvSpPr/>
          <p:nvPr/>
        </p:nvSpPr>
        <p:spPr>
          <a:xfrm>
            <a:off x="834033" y="3633450"/>
            <a:ext cx="3194744" cy="2450901"/>
          </a:xfrm>
          <a:prstGeom prst="rect">
            <a:avLst/>
          </a:prstGeom>
          <a:noFill/>
          <a:ln/>
        </p:spPr>
        <p:txBody>
          <a:bodyPr wrap="square" lIns="0" tIns="0" rIns="0" bIns="0" rtlCol="0" anchor="t"/>
          <a:lstStyle/>
          <a:p>
            <a:pPr>
              <a:lnSpc>
                <a:spcPct val="121000"/>
              </a:lnSpc>
              <a:spcAft>
                <a:spcPts val="533"/>
              </a:spcAft>
            </a:pPr>
            <a:r>
              <a:rPr lang="en-US" sz="1200" b="1" dirty="0">
                <a:solidFill>
                  <a:schemeClr val="accent3"/>
                </a:solidFill>
                <a:latin typeface="Arimo Bold" pitchFamily="34" charset="0"/>
                <a:ea typeface="Arimo Bold" pitchFamily="34" charset="-122"/>
                <a:cs typeface="Arimo Bold" pitchFamily="34" charset="-120"/>
              </a:rPr>
              <a:t>Spatial Data Scientist Academy</a:t>
            </a:r>
            <a:endParaRPr lang="en-US" sz="1200" dirty="0">
              <a:solidFill>
                <a:schemeClr val="accent3"/>
              </a:solidFill>
              <a:latin typeface="Arimo" panose="020B0604020202020204" charset="0"/>
            </a:endParaRPr>
          </a:p>
          <a:p>
            <a:pPr>
              <a:lnSpc>
                <a:spcPct val="121000"/>
              </a:lnSpc>
              <a:spcAft>
                <a:spcPts val="533"/>
              </a:spcAft>
            </a:pPr>
            <a:r>
              <a:rPr lang="en-US" sz="1200" dirty="0">
                <a:solidFill>
                  <a:srgbClr val="2A2742"/>
                </a:solidFill>
                <a:latin typeface="Arimo" pitchFamily="34" charset="0"/>
                <a:ea typeface="Arimo" pitchFamily="34" charset="-122"/>
                <a:cs typeface="Arimo" pitchFamily="34" charset="-120"/>
              </a:rPr>
              <a:t>Offering structured, multi-tier professional credentials covering spatial database architecture, automated Python-based spatial processing, and machine learning analytics.</a:t>
            </a:r>
            <a:endParaRPr lang="en-US" sz="1200" dirty="0">
              <a:latin typeface="Arimo" panose="020B0604020202020204" charset="0"/>
            </a:endParaRPr>
          </a:p>
          <a:p>
            <a:pPr>
              <a:lnSpc>
                <a:spcPct val="121000"/>
              </a:lnSpc>
              <a:spcAft>
                <a:spcPts val="533"/>
              </a:spcAft>
            </a:pPr>
            <a:r>
              <a:rPr lang="en-US" sz="1200" b="1" dirty="0">
                <a:solidFill>
                  <a:schemeClr val="accent3"/>
                </a:solidFill>
                <a:latin typeface="Arimo Bold" pitchFamily="34" charset="0"/>
                <a:ea typeface="Arimo Bold" pitchFamily="34" charset="-122"/>
                <a:cs typeface="Arimo Bold" pitchFamily="34" charset="-120"/>
              </a:rPr>
              <a:t>Smart City Spatial Integration Tracks</a:t>
            </a:r>
            <a:endParaRPr lang="en-US" sz="1200" dirty="0">
              <a:solidFill>
                <a:schemeClr val="accent3"/>
              </a:solidFill>
              <a:latin typeface="Arimo" panose="020B0604020202020204" charset="0"/>
            </a:endParaRPr>
          </a:p>
          <a:p>
            <a:pPr>
              <a:lnSpc>
                <a:spcPct val="121000"/>
              </a:lnSpc>
            </a:pPr>
            <a:r>
              <a:rPr lang="en-US" sz="1200" dirty="0">
                <a:solidFill>
                  <a:srgbClr val="2A2742"/>
                </a:solidFill>
                <a:latin typeface="Arimo" pitchFamily="34" charset="0"/>
                <a:ea typeface="Arimo" pitchFamily="34" charset="-122"/>
                <a:cs typeface="Arimo" pitchFamily="34" charset="-120"/>
              </a:rPr>
              <a:t>Specialized professional development training for municipal engineers and private defense contractors to implement advanced spatial data infrastructure standards.</a:t>
            </a:r>
            <a:endParaRPr lang="en-US" sz="1200" dirty="0">
              <a:latin typeface="Arimo" panose="020B0604020202020204" charset="0"/>
            </a:endParaRPr>
          </a:p>
        </p:txBody>
      </p:sp>
      <p:sp>
        <p:nvSpPr>
          <p:cNvPr id="32" name="Free-form: Shape 31">
            <a:extLst>
              <a:ext uri="{FF2B5EF4-FFF2-40B4-BE49-F238E27FC236}">
                <a16:creationId xmlns:a16="http://schemas.microsoft.com/office/drawing/2014/main" id="{F762A56F-1A26-3A51-A079-9FD297E32A4E}"/>
              </a:ext>
            </a:extLst>
          </p:cNvPr>
          <p:cNvSpPr/>
          <p:nvPr/>
        </p:nvSpPr>
        <p:spPr>
          <a:xfrm>
            <a:off x="4326038" y="2323901"/>
            <a:ext cx="3539828" cy="4005163"/>
          </a:xfrm>
          <a:custGeom>
            <a:avLst/>
            <a:gdLst>
              <a:gd name="csX0" fmla="*/ 53701 w 3539828"/>
              <a:gd name="csY0" fmla="*/ 0 h 4005163"/>
              <a:gd name="csX1" fmla="*/ 3486127 w 3539828"/>
              <a:gd name="csY1" fmla="*/ 0 h 4005163"/>
              <a:gd name="csX2" fmla="*/ 3539828 w 3539828"/>
              <a:gd name="csY2" fmla="*/ 53731 h 4005163"/>
              <a:gd name="csX3" fmla="*/ 3539828 w 3539828"/>
              <a:gd name="csY3" fmla="*/ 3951432 h 4005163"/>
              <a:gd name="csX4" fmla="*/ 3486127 w 3539828"/>
              <a:gd name="csY4" fmla="*/ 4005163 h 4005163"/>
              <a:gd name="csX5" fmla="*/ 53701 w 3539828"/>
              <a:gd name="csY5" fmla="*/ 4005163 h 4005163"/>
              <a:gd name="csX6" fmla="*/ 0 w 3539828"/>
              <a:gd name="csY6" fmla="*/ 3951432 h 4005163"/>
              <a:gd name="csX7" fmla="*/ 0 w 3539828"/>
              <a:gd name="csY7" fmla="*/ 53731 h 4005163"/>
              <a:gd name="csX8" fmla="*/ 53701 w 3539828"/>
              <a:gd name="csY8" fmla="*/ 0 h 40051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539828" h="4005163">
                <a:moveTo>
                  <a:pt x="53701" y="0"/>
                </a:moveTo>
                <a:lnTo>
                  <a:pt x="3486127" y="0"/>
                </a:lnTo>
                <a:cubicBezTo>
                  <a:pt x="3515785" y="0"/>
                  <a:pt x="3539828" y="24056"/>
                  <a:pt x="3539828" y="53731"/>
                </a:cubicBezTo>
                <a:lnTo>
                  <a:pt x="3539828" y="3951432"/>
                </a:lnTo>
                <a:cubicBezTo>
                  <a:pt x="3539828" y="3981107"/>
                  <a:pt x="3515785" y="4005163"/>
                  <a:pt x="3486127" y="4005163"/>
                </a:cubicBezTo>
                <a:lnTo>
                  <a:pt x="53701" y="4005163"/>
                </a:lnTo>
                <a:cubicBezTo>
                  <a:pt x="24043" y="4005163"/>
                  <a:pt x="0" y="3981107"/>
                  <a:pt x="0" y="3951432"/>
                </a:cubicBezTo>
                <a:lnTo>
                  <a:pt x="0" y="53731"/>
                </a:lnTo>
                <a:cubicBezTo>
                  <a:pt x="0" y="24056"/>
                  <a:pt x="24043" y="0"/>
                  <a:pt x="53701" y="0"/>
                </a:cubicBezTo>
              </a:path>
            </a:pathLst>
          </a:custGeom>
          <a:solidFill>
            <a:srgbClr val="FAFAFA"/>
          </a:solidFill>
          <a:ln w="9525" cap="flat">
            <a:solidFill>
              <a:schemeClr val="accent2"/>
            </a:solidFill>
            <a:prstDash val="solid"/>
            <a:miter/>
          </a:ln>
        </p:spPr>
        <p:txBody>
          <a:bodyPr/>
          <a:lstStyle/>
          <a:p>
            <a:endParaRPr lang="en-GB" dirty="0">
              <a:latin typeface="Arimo" panose="020B0604020202020204" charset="0"/>
            </a:endParaRPr>
          </a:p>
        </p:txBody>
      </p:sp>
      <p:sp>
        <p:nvSpPr>
          <p:cNvPr id="34" name="Free-form: Shape 33">
            <a:extLst>
              <a:ext uri="{FF2B5EF4-FFF2-40B4-BE49-F238E27FC236}">
                <a16:creationId xmlns:a16="http://schemas.microsoft.com/office/drawing/2014/main" id="{DC42AEFE-A004-A7E3-758B-879632CBAE4B}"/>
              </a:ext>
            </a:extLst>
          </p:cNvPr>
          <p:cNvSpPr/>
          <p:nvPr/>
        </p:nvSpPr>
        <p:spPr>
          <a:xfrm>
            <a:off x="4345069" y="2342942"/>
            <a:ext cx="3501765" cy="463354"/>
          </a:xfrm>
          <a:custGeom>
            <a:avLst/>
            <a:gdLst>
              <a:gd name="csX0" fmla="*/ 34670 w 3501765"/>
              <a:gd name="csY0" fmla="*/ 0 h 463354"/>
              <a:gd name="csX1" fmla="*/ 3467096 w 3501765"/>
              <a:gd name="csY1" fmla="*/ 0 h 463354"/>
              <a:gd name="csX2" fmla="*/ 3501765 w 3501765"/>
              <a:gd name="csY2" fmla="*/ 34689 h 463354"/>
              <a:gd name="csX3" fmla="*/ 3501765 w 3501765"/>
              <a:gd name="csY3" fmla="*/ 463355 h 463354"/>
              <a:gd name="csX4" fmla="*/ 3501765 w 3501765"/>
              <a:gd name="csY4" fmla="*/ 463355 h 463354"/>
              <a:gd name="csX5" fmla="*/ 0 w 3501765"/>
              <a:gd name="csY5" fmla="*/ 463355 h 463354"/>
              <a:gd name="csX6" fmla="*/ 0 w 3501765"/>
              <a:gd name="csY6" fmla="*/ 463355 h 463354"/>
              <a:gd name="csX7" fmla="*/ 0 w 3501765"/>
              <a:gd name="csY7" fmla="*/ 34689 h 463354"/>
              <a:gd name="csX8" fmla="*/ 34670 w 3501765"/>
              <a:gd name="csY8" fmla="*/ 0 h 46335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501765" h="463354">
                <a:moveTo>
                  <a:pt x="34670" y="0"/>
                </a:moveTo>
                <a:lnTo>
                  <a:pt x="3467096" y="0"/>
                </a:lnTo>
                <a:cubicBezTo>
                  <a:pt x="3486243" y="0"/>
                  <a:pt x="3501765" y="15531"/>
                  <a:pt x="3501765" y="34689"/>
                </a:cubicBezTo>
                <a:lnTo>
                  <a:pt x="3501765" y="463355"/>
                </a:lnTo>
                <a:lnTo>
                  <a:pt x="3501765" y="463355"/>
                </a:lnTo>
                <a:lnTo>
                  <a:pt x="0" y="463355"/>
                </a:lnTo>
                <a:lnTo>
                  <a:pt x="0" y="463355"/>
                </a:lnTo>
                <a:lnTo>
                  <a:pt x="0" y="34689"/>
                </a:lnTo>
                <a:cubicBezTo>
                  <a:pt x="0" y="15531"/>
                  <a:pt x="15522" y="0"/>
                  <a:pt x="34670" y="0"/>
                </a:cubicBezTo>
              </a:path>
            </a:pathLst>
          </a:custGeom>
          <a:solidFill>
            <a:schemeClr val="accent3">
              <a:lumMod val="20000"/>
              <a:lumOff val="80000"/>
            </a:schemeClr>
          </a:solidFill>
          <a:ln w="6333" cap="flat">
            <a:noFill/>
            <a:prstDash val="solid"/>
            <a:miter/>
          </a:ln>
        </p:spPr>
        <p:txBody>
          <a:bodyPr/>
          <a:lstStyle/>
          <a:p>
            <a:endParaRPr lang="en-GB" dirty="0">
              <a:latin typeface="Arimo" panose="020B0604020202020204" charset="0"/>
            </a:endParaRPr>
          </a:p>
        </p:txBody>
      </p:sp>
      <p:sp>
        <p:nvSpPr>
          <p:cNvPr id="35" name="Free-form: Shape 34">
            <a:extLst>
              <a:ext uri="{FF2B5EF4-FFF2-40B4-BE49-F238E27FC236}">
                <a16:creationId xmlns:a16="http://schemas.microsoft.com/office/drawing/2014/main" id="{602DDAF5-286B-F6C7-D2BF-75A508262E96}"/>
              </a:ext>
            </a:extLst>
          </p:cNvPr>
          <p:cNvSpPr/>
          <p:nvPr/>
        </p:nvSpPr>
        <p:spPr>
          <a:xfrm>
            <a:off x="4345069" y="2806297"/>
            <a:ext cx="3501765" cy="6347"/>
          </a:xfrm>
          <a:custGeom>
            <a:avLst/>
            <a:gdLst>
              <a:gd name="csX0" fmla="*/ 3501765 w 3501765"/>
              <a:gd name="csY0" fmla="*/ 0 h 6347"/>
              <a:gd name="csX1" fmla="*/ 3501765 w 3501765"/>
              <a:gd name="csY1" fmla="*/ 0 h 6347"/>
              <a:gd name="csX2" fmla="*/ 0 w 3501765"/>
              <a:gd name="csY2" fmla="*/ 0 h 6347"/>
              <a:gd name="csX3" fmla="*/ 0 w 3501765"/>
              <a:gd name="csY3" fmla="*/ 0 h 6347"/>
            </a:gdLst>
            <a:ahLst/>
            <a:cxnLst>
              <a:cxn ang="0">
                <a:pos x="csX0" y="csY0"/>
              </a:cxn>
              <a:cxn ang="0">
                <a:pos x="csX1" y="csY1"/>
              </a:cxn>
              <a:cxn ang="0">
                <a:pos x="csX2" y="csY2"/>
              </a:cxn>
              <a:cxn ang="0">
                <a:pos x="csX3" y="csY3"/>
              </a:cxn>
            </a:cxnLst>
            <a:rect l="l" t="t" r="r" b="b"/>
            <a:pathLst>
              <a:path w="3501765" h="6347">
                <a:moveTo>
                  <a:pt x="3501765" y="0"/>
                </a:moveTo>
                <a:lnTo>
                  <a:pt x="3501765" y="0"/>
                </a:lnTo>
                <a:lnTo>
                  <a:pt x="0" y="0"/>
                </a:lnTo>
                <a:lnTo>
                  <a:pt x="0" y="0"/>
                </a:lnTo>
              </a:path>
            </a:pathLst>
          </a:custGeom>
          <a:noFill/>
          <a:ln w="12666" cap="flat">
            <a:solidFill>
              <a:srgbClr val="BDB8DF"/>
            </a:solidFill>
            <a:prstDash val="solid"/>
            <a:miter/>
          </a:ln>
        </p:spPr>
        <p:txBody>
          <a:bodyPr/>
          <a:lstStyle/>
          <a:p>
            <a:endParaRPr lang="en-GB" dirty="0">
              <a:latin typeface="Arimo" panose="020B0604020202020204" charset="0"/>
            </a:endParaRPr>
          </a:p>
        </p:txBody>
      </p:sp>
      <p:sp>
        <p:nvSpPr>
          <p:cNvPr id="9" name="Text 5"/>
          <p:cNvSpPr/>
          <p:nvPr/>
        </p:nvSpPr>
        <p:spPr>
          <a:xfrm>
            <a:off x="5980807" y="2426098"/>
            <a:ext cx="230287" cy="287933"/>
          </a:xfrm>
          <a:prstGeom prst="rect">
            <a:avLst/>
          </a:prstGeom>
          <a:noFill/>
          <a:ln/>
        </p:spPr>
        <p:txBody>
          <a:bodyPr wrap="none" lIns="0" tIns="0" rIns="0" bIns="0" rtlCol="0" anchor="ctr"/>
          <a:lstStyle/>
          <a:p>
            <a:pPr algn="ctr"/>
            <a:r>
              <a:rPr lang="en-US" dirty="0">
                <a:solidFill>
                  <a:srgbClr val="2A2742"/>
                </a:solidFill>
                <a:latin typeface="Outfit ExtraBold" pitchFamily="34" charset="0"/>
                <a:ea typeface="Outfit ExtraBold" pitchFamily="34" charset="-122"/>
                <a:cs typeface="Outfit ExtraBold" pitchFamily="34" charset="-120"/>
              </a:rPr>
              <a:t>2</a:t>
            </a:r>
            <a:endParaRPr lang="en-US" dirty="0">
              <a:latin typeface="Arimo" panose="020B0604020202020204" charset="0"/>
            </a:endParaRPr>
          </a:p>
        </p:txBody>
      </p:sp>
      <p:sp>
        <p:nvSpPr>
          <p:cNvPr id="10" name="Text 6"/>
          <p:cNvSpPr/>
          <p:nvPr/>
        </p:nvSpPr>
        <p:spPr>
          <a:xfrm>
            <a:off x="4498579" y="2928343"/>
            <a:ext cx="3194744" cy="479821"/>
          </a:xfrm>
          <a:prstGeom prst="rect">
            <a:avLst/>
          </a:prstGeom>
          <a:noFill/>
          <a:ln/>
        </p:spPr>
        <p:txBody>
          <a:bodyPr wrap="square" lIns="0" tIns="0" rIns="0" bIns="0" rtlCol="0" anchor="t">
            <a:normAutofit/>
          </a:bodyPr>
          <a:lstStyle/>
          <a:p>
            <a:pPr>
              <a:lnSpc>
                <a:spcPct val="104000"/>
              </a:lnSpc>
            </a:pPr>
            <a:r>
              <a:rPr lang="en-US" sz="1467" dirty="0">
                <a:solidFill>
                  <a:srgbClr val="2A2742"/>
                </a:solidFill>
                <a:latin typeface="Outfit ExtraBold" pitchFamily="34" charset="0"/>
                <a:ea typeface="Outfit ExtraBold" pitchFamily="34" charset="-122"/>
                <a:cs typeface="Outfit ExtraBold" pitchFamily="34" charset="-120"/>
              </a:rPr>
              <a:t>B. Strategic Consulting and Spatial Advisory</a:t>
            </a:r>
            <a:endParaRPr lang="en-US" sz="1467" dirty="0">
              <a:latin typeface="Arimo" panose="020B0604020202020204" charset="0"/>
            </a:endParaRPr>
          </a:p>
        </p:txBody>
      </p:sp>
      <p:sp>
        <p:nvSpPr>
          <p:cNvPr id="11" name="Text 7"/>
          <p:cNvSpPr/>
          <p:nvPr/>
        </p:nvSpPr>
        <p:spPr>
          <a:xfrm>
            <a:off x="4498579" y="3633450"/>
            <a:ext cx="3194744" cy="2450901"/>
          </a:xfrm>
          <a:prstGeom prst="rect">
            <a:avLst/>
          </a:prstGeom>
          <a:noFill/>
          <a:ln/>
        </p:spPr>
        <p:txBody>
          <a:bodyPr wrap="square" lIns="0" tIns="0" rIns="0" bIns="0" rtlCol="0" anchor="t"/>
          <a:lstStyle/>
          <a:p>
            <a:pPr>
              <a:lnSpc>
                <a:spcPct val="121000"/>
              </a:lnSpc>
              <a:spcAft>
                <a:spcPts val="533"/>
              </a:spcAft>
            </a:pPr>
            <a:r>
              <a:rPr lang="en-US" sz="1200" b="1" dirty="0">
                <a:solidFill>
                  <a:schemeClr val="accent3"/>
                </a:solidFill>
                <a:latin typeface="Arimo Bold" pitchFamily="34" charset="0"/>
                <a:ea typeface="Arimo Bold" pitchFamily="34" charset="-122"/>
                <a:cs typeface="Arimo Bold" pitchFamily="34" charset="-120"/>
              </a:rPr>
              <a:t>National Spatial Infrastructure Advisory:</a:t>
            </a:r>
            <a:endParaRPr lang="en-US" sz="1200" dirty="0">
              <a:solidFill>
                <a:schemeClr val="accent3"/>
              </a:solidFill>
              <a:latin typeface="Arimo" panose="020B0604020202020204" charset="0"/>
            </a:endParaRPr>
          </a:p>
          <a:p>
            <a:pPr>
              <a:lnSpc>
                <a:spcPct val="121000"/>
              </a:lnSpc>
              <a:spcAft>
                <a:spcPts val="533"/>
              </a:spcAft>
            </a:pPr>
            <a:r>
              <a:rPr lang="en-US" sz="1200" dirty="0">
                <a:solidFill>
                  <a:srgbClr val="2A2742"/>
                </a:solidFill>
                <a:latin typeface="Arimo" pitchFamily="34" charset="0"/>
                <a:ea typeface="Arimo" pitchFamily="34" charset="-122"/>
                <a:cs typeface="Arimo" pitchFamily="34" charset="-120"/>
              </a:rPr>
              <a:t>Acting as the prime technical advisor to design, calibrate, and evaluate large-scale spatial databases and geodetic reference networks for state and private enterprises.</a:t>
            </a:r>
            <a:endParaRPr lang="en-US" sz="1200" dirty="0">
              <a:latin typeface="Arimo" panose="020B0604020202020204" charset="0"/>
            </a:endParaRPr>
          </a:p>
          <a:p>
            <a:pPr>
              <a:lnSpc>
                <a:spcPct val="121000"/>
              </a:lnSpc>
              <a:spcAft>
                <a:spcPts val="533"/>
              </a:spcAft>
            </a:pPr>
            <a:r>
              <a:rPr lang="en-US" sz="1200" b="1" dirty="0">
                <a:solidFill>
                  <a:schemeClr val="accent3"/>
                </a:solidFill>
                <a:latin typeface="Arimo Bold" pitchFamily="34" charset="0"/>
                <a:ea typeface="Arimo Bold" pitchFamily="34" charset="-122"/>
                <a:cs typeface="Arimo Bold" pitchFamily="34" charset="-120"/>
              </a:rPr>
              <a:t>Interoperability Standards Governance</a:t>
            </a:r>
            <a:endParaRPr lang="en-US" sz="1200" dirty="0">
              <a:solidFill>
                <a:schemeClr val="accent3"/>
              </a:solidFill>
              <a:latin typeface="Arimo" panose="020B0604020202020204" charset="0"/>
            </a:endParaRPr>
          </a:p>
          <a:p>
            <a:pPr>
              <a:lnSpc>
                <a:spcPct val="121000"/>
              </a:lnSpc>
            </a:pPr>
            <a:r>
              <a:rPr lang="en-US" sz="1200" dirty="0">
                <a:solidFill>
                  <a:srgbClr val="2A2742"/>
                </a:solidFill>
                <a:latin typeface="Arimo" pitchFamily="34" charset="0"/>
                <a:ea typeface="Arimo" pitchFamily="34" charset="-122"/>
                <a:cs typeface="Arimo" pitchFamily="34" charset="-120"/>
              </a:rPr>
              <a:t>Defining unified national geodatabase schemas and metadata criteria to guarantee fluid interoperability across national security and infrastructure stakeholders.</a:t>
            </a:r>
            <a:endParaRPr lang="en-US" sz="1200" dirty="0">
              <a:latin typeface="Arimo" panose="020B0604020202020204" charset="0"/>
            </a:endParaRPr>
          </a:p>
        </p:txBody>
      </p:sp>
      <p:sp>
        <p:nvSpPr>
          <p:cNvPr id="37" name="Free-form: Shape 36">
            <a:extLst>
              <a:ext uri="{FF2B5EF4-FFF2-40B4-BE49-F238E27FC236}">
                <a16:creationId xmlns:a16="http://schemas.microsoft.com/office/drawing/2014/main" id="{08657CD4-1C67-253A-2059-720A81F8A850}"/>
              </a:ext>
            </a:extLst>
          </p:cNvPr>
          <p:cNvSpPr/>
          <p:nvPr/>
        </p:nvSpPr>
        <p:spPr>
          <a:xfrm>
            <a:off x="7990583" y="2323901"/>
            <a:ext cx="3539828" cy="4005163"/>
          </a:xfrm>
          <a:custGeom>
            <a:avLst/>
            <a:gdLst>
              <a:gd name="csX0" fmla="*/ 53701 w 3539828"/>
              <a:gd name="csY0" fmla="*/ 0 h 4005163"/>
              <a:gd name="csX1" fmla="*/ 3486127 w 3539828"/>
              <a:gd name="csY1" fmla="*/ 0 h 4005163"/>
              <a:gd name="csX2" fmla="*/ 3539828 w 3539828"/>
              <a:gd name="csY2" fmla="*/ 53731 h 4005163"/>
              <a:gd name="csX3" fmla="*/ 3539828 w 3539828"/>
              <a:gd name="csY3" fmla="*/ 3951432 h 4005163"/>
              <a:gd name="csX4" fmla="*/ 3486127 w 3539828"/>
              <a:gd name="csY4" fmla="*/ 4005163 h 4005163"/>
              <a:gd name="csX5" fmla="*/ 53701 w 3539828"/>
              <a:gd name="csY5" fmla="*/ 4005163 h 4005163"/>
              <a:gd name="csX6" fmla="*/ 0 w 3539828"/>
              <a:gd name="csY6" fmla="*/ 3951432 h 4005163"/>
              <a:gd name="csX7" fmla="*/ 0 w 3539828"/>
              <a:gd name="csY7" fmla="*/ 53731 h 4005163"/>
              <a:gd name="csX8" fmla="*/ 53701 w 3539828"/>
              <a:gd name="csY8" fmla="*/ 0 h 40051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539828" h="4005163">
                <a:moveTo>
                  <a:pt x="53701" y="0"/>
                </a:moveTo>
                <a:lnTo>
                  <a:pt x="3486127" y="0"/>
                </a:lnTo>
                <a:cubicBezTo>
                  <a:pt x="3515785" y="0"/>
                  <a:pt x="3539828" y="24056"/>
                  <a:pt x="3539828" y="53731"/>
                </a:cubicBezTo>
                <a:lnTo>
                  <a:pt x="3539828" y="3951432"/>
                </a:lnTo>
                <a:cubicBezTo>
                  <a:pt x="3539828" y="3981107"/>
                  <a:pt x="3515785" y="4005163"/>
                  <a:pt x="3486127" y="4005163"/>
                </a:cubicBezTo>
                <a:lnTo>
                  <a:pt x="53701" y="4005163"/>
                </a:lnTo>
                <a:cubicBezTo>
                  <a:pt x="24043" y="4005163"/>
                  <a:pt x="0" y="3981107"/>
                  <a:pt x="0" y="3951432"/>
                </a:cubicBezTo>
                <a:lnTo>
                  <a:pt x="0" y="53731"/>
                </a:lnTo>
                <a:cubicBezTo>
                  <a:pt x="0" y="24056"/>
                  <a:pt x="24043" y="0"/>
                  <a:pt x="53701" y="0"/>
                </a:cubicBezTo>
              </a:path>
            </a:pathLst>
          </a:custGeom>
          <a:solidFill>
            <a:srgbClr val="FAFAFA"/>
          </a:solidFill>
          <a:ln w="6333" cap="flat">
            <a:noFill/>
            <a:prstDash val="solid"/>
            <a:miter/>
          </a:ln>
        </p:spPr>
        <p:txBody>
          <a:bodyPr/>
          <a:lstStyle/>
          <a:p>
            <a:endParaRPr lang="en-GB" dirty="0">
              <a:latin typeface="Arimo" panose="020B0604020202020204" charset="0"/>
            </a:endParaRPr>
          </a:p>
        </p:txBody>
      </p:sp>
      <p:sp>
        <p:nvSpPr>
          <p:cNvPr id="38" name="Free-form: Shape 37">
            <a:extLst>
              <a:ext uri="{FF2B5EF4-FFF2-40B4-BE49-F238E27FC236}">
                <a16:creationId xmlns:a16="http://schemas.microsoft.com/office/drawing/2014/main" id="{E177D8FC-CA52-60D4-09EC-FD80A2AFEAC0}"/>
              </a:ext>
            </a:extLst>
          </p:cNvPr>
          <p:cNvSpPr/>
          <p:nvPr/>
        </p:nvSpPr>
        <p:spPr>
          <a:xfrm>
            <a:off x="7990582" y="2323901"/>
            <a:ext cx="3539828" cy="4005163"/>
          </a:xfrm>
          <a:custGeom>
            <a:avLst/>
            <a:gdLst>
              <a:gd name="csX0" fmla="*/ 15727 w 3539828"/>
              <a:gd name="csY0" fmla="*/ 15736 h 4005163"/>
              <a:gd name="csX1" fmla="*/ 53701 w 3539828"/>
              <a:gd name="csY1" fmla="*/ 0 h 4005163"/>
              <a:gd name="csX2" fmla="*/ 3486127 w 3539828"/>
              <a:gd name="csY2" fmla="*/ 0 h 4005163"/>
              <a:gd name="csX3" fmla="*/ 3539828 w 3539828"/>
              <a:gd name="csY3" fmla="*/ 53731 h 4005163"/>
              <a:gd name="csX4" fmla="*/ 3539828 w 3539828"/>
              <a:gd name="csY4" fmla="*/ 3951432 h 4005163"/>
              <a:gd name="csX5" fmla="*/ 3486127 w 3539828"/>
              <a:gd name="csY5" fmla="*/ 4005163 h 4005163"/>
              <a:gd name="csX6" fmla="*/ 53701 w 3539828"/>
              <a:gd name="csY6" fmla="*/ 4005163 h 4005163"/>
              <a:gd name="csX7" fmla="*/ 0 w 3539828"/>
              <a:gd name="csY7" fmla="*/ 3951432 h 4005163"/>
              <a:gd name="csX8" fmla="*/ 0 w 3539828"/>
              <a:gd name="csY8" fmla="*/ 53731 h 4005163"/>
              <a:gd name="csX9" fmla="*/ 15727 w 3539828"/>
              <a:gd name="csY9" fmla="*/ 15736 h 40051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3539828" h="4005163">
                <a:moveTo>
                  <a:pt x="15727" y="15736"/>
                </a:moveTo>
                <a:cubicBezTo>
                  <a:pt x="25799" y="5659"/>
                  <a:pt x="39458" y="-1"/>
                  <a:pt x="53701" y="0"/>
                </a:cubicBezTo>
                <a:lnTo>
                  <a:pt x="3486127" y="0"/>
                </a:lnTo>
                <a:cubicBezTo>
                  <a:pt x="3515785" y="0"/>
                  <a:pt x="3539828" y="24056"/>
                  <a:pt x="3539828" y="53731"/>
                </a:cubicBezTo>
                <a:lnTo>
                  <a:pt x="3539828" y="3951432"/>
                </a:lnTo>
                <a:cubicBezTo>
                  <a:pt x="3539828" y="3981107"/>
                  <a:pt x="3515785" y="4005163"/>
                  <a:pt x="3486127" y="4005163"/>
                </a:cubicBezTo>
                <a:lnTo>
                  <a:pt x="53701" y="4005163"/>
                </a:lnTo>
                <a:cubicBezTo>
                  <a:pt x="24043" y="4005163"/>
                  <a:pt x="0" y="3981107"/>
                  <a:pt x="0" y="3951432"/>
                </a:cubicBezTo>
                <a:lnTo>
                  <a:pt x="0" y="53731"/>
                </a:lnTo>
                <a:cubicBezTo>
                  <a:pt x="-1" y="39480"/>
                  <a:pt x="5656" y="25813"/>
                  <a:pt x="15727" y="15736"/>
                </a:cubicBezTo>
              </a:path>
            </a:pathLst>
          </a:custGeom>
          <a:noFill/>
          <a:ln w="9525" cap="flat">
            <a:solidFill>
              <a:schemeClr val="accent2"/>
            </a:solidFill>
            <a:prstDash val="solid"/>
            <a:miter/>
          </a:ln>
        </p:spPr>
        <p:txBody>
          <a:bodyPr/>
          <a:lstStyle/>
          <a:p>
            <a:endParaRPr lang="en-GB" dirty="0">
              <a:latin typeface="Arimo" panose="020B0604020202020204" charset="0"/>
            </a:endParaRPr>
          </a:p>
        </p:txBody>
      </p:sp>
      <p:sp>
        <p:nvSpPr>
          <p:cNvPr id="39" name="Free-form: Shape 38">
            <a:extLst>
              <a:ext uri="{FF2B5EF4-FFF2-40B4-BE49-F238E27FC236}">
                <a16:creationId xmlns:a16="http://schemas.microsoft.com/office/drawing/2014/main" id="{AF9BA06A-4F9D-EB03-297D-113DA57100C6}"/>
              </a:ext>
            </a:extLst>
          </p:cNvPr>
          <p:cNvSpPr/>
          <p:nvPr/>
        </p:nvSpPr>
        <p:spPr>
          <a:xfrm>
            <a:off x="8009614" y="2342942"/>
            <a:ext cx="3501765" cy="463354"/>
          </a:xfrm>
          <a:custGeom>
            <a:avLst/>
            <a:gdLst>
              <a:gd name="csX0" fmla="*/ 34670 w 3501765"/>
              <a:gd name="csY0" fmla="*/ 0 h 463354"/>
              <a:gd name="csX1" fmla="*/ 3467096 w 3501765"/>
              <a:gd name="csY1" fmla="*/ 0 h 463354"/>
              <a:gd name="csX2" fmla="*/ 3501765 w 3501765"/>
              <a:gd name="csY2" fmla="*/ 34689 h 463354"/>
              <a:gd name="csX3" fmla="*/ 3501765 w 3501765"/>
              <a:gd name="csY3" fmla="*/ 463355 h 463354"/>
              <a:gd name="csX4" fmla="*/ 3501765 w 3501765"/>
              <a:gd name="csY4" fmla="*/ 463355 h 463354"/>
              <a:gd name="csX5" fmla="*/ 0 w 3501765"/>
              <a:gd name="csY5" fmla="*/ 463355 h 463354"/>
              <a:gd name="csX6" fmla="*/ 0 w 3501765"/>
              <a:gd name="csY6" fmla="*/ 463355 h 463354"/>
              <a:gd name="csX7" fmla="*/ 0 w 3501765"/>
              <a:gd name="csY7" fmla="*/ 34689 h 463354"/>
              <a:gd name="csX8" fmla="*/ 34670 w 3501765"/>
              <a:gd name="csY8" fmla="*/ 0 h 46335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501765" h="463354">
                <a:moveTo>
                  <a:pt x="34670" y="0"/>
                </a:moveTo>
                <a:lnTo>
                  <a:pt x="3467096" y="0"/>
                </a:lnTo>
                <a:cubicBezTo>
                  <a:pt x="3486243" y="0"/>
                  <a:pt x="3501765" y="15531"/>
                  <a:pt x="3501765" y="34689"/>
                </a:cubicBezTo>
                <a:lnTo>
                  <a:pt x="3501765" y="463355"/>
                </a:lnTo>
                <a:lnTo>
                  <a:pt x="3501765" y="463355"/>
                </a:lnTo>
                <a:lnTo>
                  <a:pt x="0" y="463355"/>
                </a:lnTo>
                <a:lnTo>
                  <a:pt x="0" y="463355"/>
                </a:lnTo>
                <a:lnTo>
                  <a:pt x="0" y="34689"/>
                </a:lnTo>
                <a:cubicBezTo>
                  <a:pt x="0" y="15531"/>
                  <a:pt x="15522" y="0"/>
                  <a:pt x="34670" y="0"/>
                </a:cubicBezTo>
              </a:path>
            </a:pathLst>
          </a:custGeom>
          <a:solidFill>
            <a:schemeClr val="accent3">
              <a:lumMod val="20000"/>
              <a:lumOff val="80000"/>
            </a:schemeClr>
          </a:solidFill>
          <a:ln w="6333" cap="flat">
            <a:noFill/>
            <a:prstDash val="solid"/>
            <a:miter/>
          </a:ln>
        </p:spPr>
        <p:txBody>
          <a:bodyPr/>
          <a:lstStyle/>
          <a:p>
            <a:endParaRPr lang="en-GB" dirty="0">
              <a:latin typeface="Arimo" panose="020B0604020202020204" charset="0"/>
            </a:endParaRPr>
          </a:p>
        </p:txBody>
      </p:sp>
      <p:sp>
        <p:nvSpPr>
          <p:cNvPr id="40" name="Free-form: Shape 39">
            <a:extLst>
              <a:ext uri="{FF2B5EF4-FFF2-40B4-BE49-F238E27FC236}">
                <a16:creationId xmlns:a16="http://schemas.microsoft.com/office/drawing/2014/main" id="{1767186F-4289-7C5E-DDAE-A4AF9EB86C05}"/>
              </a:ext>
            </a:extLst>
          </p:cNvPr>
          <p:cNvSpPr/>
          <p:nvPr/>
        </p:nvSpPr>
        <p:spPr>
          <a:xfrm>
            <a:off x="8009614" y="2806297"/>
            <a:ext cx="3501765" cy="6347"/>
          </a:xfrm>
          <a:custGeom>
            <a:avLst/>
            <a:gdLst>
              <a:gd name="csX0" fmla="*/ 3501765 w 3501765"/>
              <a:gd name="csY0" fmla="*/ 0 h 6347"/>
              <a:gd name="csX1" fmla="*/ 3501765 w 3501765"/>
              <a:gd name="csY1" fmla="*/ 0 h 6347"/>
              <a:gd name="csX2" fmla="*/ 0 w 3501765"/>
              <a:gd name="csY2" fmla="*/ 0 h 6347"/>
              <a:gd name="csX3" fmla="*/ 0 w 3501765"/>
              <a:gd name="csY3" fmla="*/ 0 h 6347"/>
            </a:gdLst>
            <a:ahLst/>
            <a:cxnLst>
              <a:cxn ang="0">
                <a:pos x="csX0" y="csY0"/>
              </a:cxn>
              <a:cxn ang="0">
                <a:pos x="csX1" y="csY1"/>
              </a:cxn>
              <a:cxn ang="0">
                <a:pos x="csX2" y="csY2"/>
              </a:cxn>
              <a:cxn ang="0">
                <a:pos x="csX3" y="csY3"/>
              </a:cxn>
            </a:cxnLst>
            <a:rect l="l" t="t" r="r" b="b"/>
            <a:pathLst>
              <a:path w="3501765" h="6347">
                <a:moveTo>
                  <a:pt x="3501765" y="0"/>
                </a:moveTo>
                <a:lnTo>
                  <a:pt x="3501765" y="0"/>
                </a:lnTo>
                <a:lnTo>
                  <a:pt x="0" y="0"/>
                </a:lnTo>
                <a:lnTo>
                  <a:pt x="0" y="0"/>
                </a:lnTo>
              </a:path>
            </a:pathLst>
          </a:custGeom>
          <a:noFill/>
          <a:ln w="12666" cap="flat">
            <a:solidFill>
              <a:srgbClr val="BDB8DF"/>
            </a:solidFill>
            <a:prstDash val="solid"/>
            <a:miter/>
          </a:ln>
        </p:spPr>
        <p:txBody>
          <a:bodyPr/>
          <a:lstStyle/>
          <a:p>
            <a:endParaRPr lang="en-GB" dirty="0">
              <a:latin typeface="Arimo" panose="020B0604020202020204" charset="0"/>
            </a:endParaRPr>
          </a:p>
        </p:txBody>
      </p:sp>
      <p:sp>
        <p:nvSpPr>
          <p:cNvPr id="13" name="Text 8"/>
          <p:cNvSpPr/>
          <p:nvPr/>
        </p:nvSpPr>
        <p:spPr>
          <a:xfrm>
            <a:off x="9645353" y="2426098"/>
            <a:ext cx="230287" cy="287933"/>
          </a:xfrm>
          <a:prstGeom prst="rect">
            <a:avLst/>
          </a:prstGeom>
          <a:noFill/>
          <a:ln/>
        </p:spPr>
        <p:txBody>
          <a:bodyPr wrap="none" lIns="0" tIns="0" rIns="0" bIns="0" rtlCol="0" anchor="ctr"/>
          <a:lstStyle/>
          <a:p>
            <a:pPr algn="ctr"/>
            <a:r>
              <a:rPr lang="en-US" dirty="0">
                <a:solidFill>
                  <a:srgbClr val="2A2742"/>
                </a:solidFill>
                <a:latin typeface="Outfit ExtraBold" pitchFamily="34" charset="0"/>
                <a:ea typeface="Outfit ExtraBold" pitchFamily="34" charset="-122"/>
                <a:cs typeface="Outfit ExtraBold" pitchFamily="34" charset="-120"/>
              </a:rPr>
              <a:t>3</a:t>
            </a:r>
            <a:endParaRPr lang="en-US" dirty="0">
              <a:latin typeface="Arimo" panose="020B0604020202020204" charset="0"/>
            </a:endParaRPr>
          </a:p>
        </p:txBody>
      </p:sp>
      <p:sp>
        <p:nvSpPr>
          <p:cNvPr id="14" name="Text 9"/>
          <p:cNvSpPr/>
          <p:nvPr/>
        </p:nvSpPr>
        <p:spPr>
          <a:xfrm>
            <a:off x="8163124" y="2928343"/>
            <a:ext cx="3194744" cy="479821"/>
          </a:xfrm>
          <a:prstGeom prst="rect">
            <a:avLst/>
          </a:prstGeom>
          <a:noFill/>
          <a:ln/>
        </p:spPr>
        <p:txBody>
          <a:bodyPr wrap="square" lIns="0" tIns="0" rIns="0" bIns="0" rtlCol="0" anchor="t">
            <a:normAutofit/>
          </a:bodyPr>
          <a:lstStyle/>
          <a:p>
            <a:pPr>
              <a:lnSpc>
                <a:spcPct val="104000"/>
              </a:lnSpc>
            </a:pPr>
            <a:r>
              <a:rPr lang="en-US" sz="1467" dirty="0">
                <a:solidFill>
                  <a:srgbClr val="2A2742"/>
                </a:solidFill>
                <a:latin typeface="Outfit ExtraBold" pitchFamily="34" charset="0"/>
                <a:ea typeface="Outfit ExtraBold" pitchFamily="34" charset="-122"/>
                <a:cs typeface="Outfit ExtraBold" pitchFamily="34" charset="-120"/>
              </a:rPr>
              <a:t>C. Academic Acceleration &amp; Startup Sandboxes</a:t>
            </a:r>
            <a:endParaRPr lang="en-US" sz="1467" dirty="0">
              <a:latin typeface="Arimo" panose="020B0604020202020204" charset="0"/>
            </a:endParaRPr>
          </a:p>
        </p:txBody>
      </p:sp>
      <p:sp>
        <p:nvSpPr>
          <p:cNvPr id="15" name="Text 10"/>
          <p:cNvSpPr/>
          <p:nvPr/>
        </p:nvSpPr>
        <p:spPr>
          <a:xfrm>
            <a:off x="8163124" y="3633450"/>
            <a:ext cx="3194744" cy="2673548"/>
          </a:xfrm>
          <a:prstGeom prst="rect">
            <a:avLst/>
          </a:prstGeom>
          <a:noFill/>
          <a:ln/>
        </p:spPr>
        <p:txBody>
          <a:bodyPr wrap="square" lIns="0" tIns="0" rIns="0" bIns="0" rtlCol="0" anchor="t"/>
          <a:lstStyle/>
          <a:p>
            <a:pPr>
              <a:lnSpc>
                <a:spcPct val="121000"/>
              </a:lnSpc>
              <a:spcAft>
                <a:spcPts val="533"/>
              </a:spcAft>
            </a:pPr>
            <a:r>
              <a:rPr lang="en-US" sz="1200" b="1" dirty="0">
                <a:solidFill>
                  <a:schemeClr val="accent3"/>
                </a:solidFill>
                <a:latin typeface="Arimo Bold" pitchFamily="34" charset="0"/>
                <a:ea typeface="Arimo Bold" pitchFamily="34" charset="-122"/>
                <a:cs typeface="Arimo Bold" pitchFamily="34" charset="-120"/>
              </a:rPr>
              <a:t>The Geodata Vault</a:t>
            </a:r>
            <a:endParaRPr lang="en-US" sz="1200" dirty="0">
              <a:solidFill>
                <a:schemeClr val="accent3"/>
              </a:solidFill>
              <a:latin typeface="Arimo" panose="020B0604020202020204" charset="0"/>
            </a:endParaRPr>
          </a:p>
          <a:p>
            <a:pPr>
              <a:lnSpc>
                <a:spcPct val="121000"/>
              </a:lnSpc>
              <a:spcAft>
                <a:spcPts val="533"/>
              </a:spcAft>
            </a:pPr>
            <a:r>
              <a:rPr lang="en-US" sz="1200" dirty="0">
                <a:solidFill>
                  <a:srgbClr val="2A2742"/>
                </a:solidFill>
                <a:latin typeface="Arimo" pitchFamily="34" charset="0"/>
                <a:ea typeface="Arimo" pitchFamily="34" charset="-122"/>
                <a:cs typeface="Arimo" pitchFamily="34" charset="-120"/>
              </a:rPr>
              <a:t>Hosting an isolated, high-performance computing repository that exposes rich baseline geographic layers to national universities, fueling research in smart logistics, hydrology, and environmental geology.</a:t>
            </a:r>
            <a:endParaRPr lang="en-US" sz="1200" dirty="0">
              <a:latin typeface="Arimo" panose="020B0604020202020204" charset="0"/>
            </a:endParaRPr>
          </a:p>
          <a:p>
            <a:pPr>
              <a:lnSpc>
                <a:spcPct val="121000"/>
              </a:lnSpc>
              <a:spcAft>
                <a:spcPts val="533"/>
              </a:spcAft>
            </a:pPr>
            <a:r>
              <a:rPr lang="en-US" sz="1200" b="1" dirty="0">
                <a:solidFill>
                  <a:schemeClr val="accent3"/>
                </a:solidFill>
                <a:latin typeface="Arimo Bold" pitchFamily="34" charset="0"/>
                <a:ea typeface="Arimo Bold" pitchFamily="34" charset="-122"/>
                <a:cs typeface="Arimo Bold" pitchFamily="34" charset="-120"/>
              </a:rPr>
              <a:t>Venture Incubation Pipelines</a:t>
            </a:r>
            <a:endParaRPr lang="en-US" sz="1200" dirty="0">
              <a:solidFill>
                <a:schemeClr val="accent3"/>
              </a:solidFill>
              <a:latin typeface="Arimo" panose="020B0604020202020204" charset="0"/>
            </a:endParaRPr>
          </a:p>
          <a:p>
            <a:pPr>
              <a:lnSpc>
                <a:spcPct val="121000"/>
              </a:lnSpc>
            </a:pPr>
            <a:r>
              <a:rPr lang="en-US" sz="1200" dirty="0">
                <a:solidFill>
                  <a:srgbClr val="2A2742"/>
                </a:solidFill>
                <a:latin typeface="Arimo" pitchFamily="34" charset="0"/>
                <a:ea typeface="Arimo" pitchFamily="34" charset="-122"/>
                <a:cs typeface="Arimo" pitchFamily="34" charset="-120"/>
              </a:rPr>
              <a:t>Providing early-stage space-tech and mapping startups with access to high-accuracy geodetic processing software platforms to catalyze new geospatial consumer services.</a:t>
            </a:r>
            <a:endParaRPr lang="en-US" sz="1200" dirty="0">
              <a:latin typeface="Arimo" panose="020B0604020202020204" charset="0"/>
            </a:endParaRPr>
          </a:p>
        </p:txBody>
      </p:sp>
      <p:grpSp>
        <p:nvGrpSpPr>
          <p:cNvPr id="16" name="Group 15">
            <a:extLst>
              <a:ext uri="{FF2B5EF4-FFF2-40B4-BE49-F238E27FC236}">
                <a16:creationId xmlns:a16="http://schemas.microsoft.com/office/drawing/2014/main" id="{3779B927-DEED-8DB2-0E8B-D8B240CC717C}"/>
              </a:ext>
            </a:extLst>
          </p:cNvPr>
          <p:cNvGrpSpPr/>
          <p:nvPr/>
        </p:nvGrpSpPr>
        <p:grpSpPr>
          <a:xfrm rot="5400000">
            <a:off x="-532097" y="2217951"/>
            <a:ext cx="1191128" cy="240066"/>
            <a:chOff x="4904872" y="4638761"/>
            <a:chExt cx="1191128" cy="240066"/>
          </a:xfrm>
        </p:grpSpPr>
        <p:sp>
          <p:nvSpPr>
            <p:cNvPr id="17" name="Rectangle: Top Corners Rounded 16">
              <a:extLst>
                <a:ext uri="{FF2B5EF4-FFF2-40B4-BE49-F238E27FC236}">
                  <a16:creationId xmlns:a16="http://schemas.microsoft.com/office/drawing/2014/main" id="{7BB7D9C7-69D4-80DA-3147-0427541928C0}"/>
                </a:ext>
              </a:extLst>
            </p:cNvPr>
            <p:cNvSpPr/>
            <p:nvPr/>
          </p:nvSpPr>
          <p:spPr>
            <a:xfrm>
              <a:off x="4933950" y="4653578"/>
              <a:ext cx="1162050" cy="177982"/>
            </a:xfrm>
            <a:prstGeom prst="round2SameRect">
              <a:avLst>
                <a:gd name="adj1" fmla="val 27402"/>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18" name="مستطيل 1">
              <a:extLst>
                <a:ext uri="{FF2B5EF4-FFF2-40B4-BE49-F238E27FC236}">
                  <a16:creationId xmlns:a16="http://schemas.microsoft.com/office/drawing/2014/main" id="{DB051F48-69CD-EDD3-0E27-DBEC239D425D}"/>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1</a:t>
              </a:r>
              <a:endParaRPr lang="en-US" sz="1000" dirty="0">
                <a:solidFill>
                  <a:schemeClr val="bg1"/>
                </a:solidFill>
                <a:latin typeface="Arimo" panose="020B0604020202020204" charset="0"/>
              </a:endParaRPr>
            </a:p>
          </p:txBody>
        </p:sp>
      </p:grpSp>
      <p:grpSp>
        <p:nvGrpSpPr>
          <p:cNvPr id="19" name="Group 18">
            <a:extLst>
              <a:ext uri="{FF2B5EF4-FFF2-40B4-BE49-F238E27FC236}">
                <a16:creationId xmlns:a16="http://schemas.microsoft.com/office/drawing/2014/main" id="{E3E36E08-5A27-92DC-BBF5-66E55F5A18DD}"/>
              </a:ext>
            </a:extLst>
          </p:cNvPr>
          <p:cNvGrpSpPr/>
          <p:nvPr/>
        </p:nvGrpSpPr>
        <p:grpSpPr>
          <a:xfrm rot="5400000">
            <a:off x="-532097" y="3372381"/>
            <a:ext cx="1191128" cy="240066"/>
            <a:chOff x="4904872" y="4638761"/>
            <a:chExt cx="1191128" cy="240066"/>
          </a:xfrm>
        </p:grpSpPr>
        <p:sp>
          <p:nvSpPr>
            <p:cNvPr id="20" name="Rectangle: Top Corners Rounded 19">
              <a:extLst>
                <a:ext uri="{FF2B5EF4-FFF2-40B4-BE49-F238E27FC236}">
                  <a16:creationId xmlns:a16="http://schemas.microsoft.com/office/drawing/2014/main" id="{16CA0E97-A6F7-8E4A-A3C1-56B10D32766F}"/>
                </a:ext>
              </a:extLst>
            </p:cNvPr>
            <p:cNvSpPr/>
            <p:nvPr/>
          </p:nvSpPr>
          <p:spPr>
            <a:xfrm>
              <a:off x="4933950" y="4653578"/>
              <a:ext cx="1162050" cy="177982"/>
            </a:xfrm>
            <a:prstGeom prst="round2SameRect">
              <a:avLst>
                <a:gd name="adj1" fmla="val 27402"/>
                <a:gd name="adj2" fmla="val 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21" name="مستطيل 1">
              <a:extLst>
                <a:ext uri="{FF2B5EF4-FFF2-40B4-BE49-F238E27FC236}">
                  <a16:creationId xmlns:a16="http://schemas.microsoft.com/office/drawing/2014/main" id="{1A3ED459-71FC-95E1-F115-7211B7E3B1F9}"/>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a:t>
              </a:r>
              <a:r>
                <a:rPr lang="ar-SA" sz="1000" dirty="0">
                  <a:solidFill>
                    <a:schemeClr val="bg1"/>
                  </a:solidFill>
                  <a:latin typeface="Arimo" pitchFamily="34" charset="0"/>
                  <a:ea typeface="Arimo" pitchFamily="34" charset="-122"/>
                  <a:cs typeface="Arimo" pitchFamily="34" charset="-120"/>
                </a:rPr>
                <a:t>2</a:t>
              </a:r>
              <a:endParaRPr lang="en-US" sz="1000" dirty="0">
                <a:solidFill>
                  <a:schemeClr val="bg1"/>
                </a:solidFill>
                <a:latin typeface="Arimo" panose="020B0604020202020204" charset="0"/>
              </a:endParaRPr>
            </a:p>
          </p:txBody>
        </p:sp>
      </p:grpSp>
      <p:grpSp>
        <p:nvGrpSpPr>
          <p:cNvPr id="22" name="Group 21">
            <a:extLst>
              <a:ext uri="{FF2B5EF4-FFF2-40B4-BE49-F238E27FC236}">
                <a16:creationId xmlns:a16="http://schemas.microsoft.com/office/drawing/2014/main" id="{4DCB8D37-657F-23C3-2403-9C63ED93EC29}"/>
              </a:ext>
            </a:extLst>
          </p:cNvPr>
          <p:cNvGrpSpPr/>
          <p:nvPr/>
        </p:nvGrpSpPr>
        <p:grpSpPr>
          <a:xfrm rot="5400000">
            <a:off x="-532097" y="4526811"/>
            <a:ext cx="1191128" cy="240066"/>
            <a:chOff x="4904872" y="4638761"/>
            <a:chExt cx="1191128" cy="240066"/>
          </a:xfrm>
        </p:grpSpPr>
        <p:sp>
          <p:nvSpPr>
            <p:cNvPr id="23" name="Rectangle: Top Corners Rounded 22">
              <a:extLst>
                <a:ext uri="{FF2B5EF4-FFF2-40B4-BE49-F238E27FC236}">
                  <a16:creationId xmlns:a16="http://schemas.microsoft.com/office/drawing/2014/main" id="{E52383A2-A2DA-CF98-8E20-DCB9AF2286F7}"/>
                </a:ext>
              </a:extLst>
            </p:cNvPr>
            <p:cNvSpPr/>
            <p:nvPr/>
          </p:nvSpPr>
          <p:spPr>
            <a:xfrm>
              <a:off x="4933950" y="4653578"/>
              <a:ext cx="1162050" cy="177982"/>
            </a:xfrm>
            <a:prstGeom prst="round2SameRect">
              <a:avLst>
                <a:gd name="adj1" fmla="val 27402"/>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24" name="مستطيل 1">
              <a:extLst>
                <a:ext uri="{FF2B5EF4-FFF2-40B4-BE49-F238E27FC236}">
                  <a16:creationId xmlns:a16="http://schemas.microsoft.com/office/drawing/2014/main" id="{AA9B6935-49F7-0687-3D5C-1F666BFE24B9}"/>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a:t>
              </a:r>
              <a:r>
                <a:rPr lang="ar-SA" sz="1000" dirty="0">
                  <a:solidFill>
                    <a:schemeClr val="bg1"/>
                  </a:solidFill>
                  <a:latin typeface="Arimo" pitchFamily="34" charset="0"/>
                  <a:ea typeface="Arimo" pitchFamily="34" charset="-122"/>
                  <a:cs typeface="Arimo" pitchFamily="34" charset="-120"/>
                </a:rPr>
                <a:t>3</a:t>
              </a:r>
              <a:endParaRPr lang="en-US" sz="1000" dirty="0">
                <a:solidFill>
                  <a:schemeClr val="bg1"/>
                </a:solidFill>
                <a:latin typeface="Arimo" panose="020B0604020202020204" charset="0"/>
              </a:endParaRPr>
            </a:p>
          </p:txBody>
        </p:sp>
      </p:grpSp>
      <p:sp>
        <p:nvSpPr>
          <p:cNvPr id="25" name="Text 0">
            <a:extLst>
              <a:ext uri="{FF2B5EF4-FFF2-40B4-BE49-F238E27FC236}">
                <a16:creationId xmlns:a16="http://schemas.microsoft.com/office/drawing/2014/main" id="{852977DB-17D8-EF3C-85AD-9ECE45D17D84}"/>
              </a:ext>
            </a:extLst>
          </p:cNvPr>
          <p:cNvSpPr/>
          <p:nvPr/>
        </p:nvSpPr>
        <p:spPr>
          <a:xfrm>
            <a:off x="176011" y="371829"/>
            <a:ext cx="970962" cy="1832731"/>
          </a:xfrm>
          <a:prstGeom prst="rect">
            <a:avLst/>
          </a:prstGeom>
          <a:noFill/>
          <a:ln/>
        </p:spPr>
        <p:txBody>
          <a:bodyPr wrap="none" lIns="0" tIns="0" rIns="0" bIns="0" rtlCol="0" anchor="t"/>
          <a:lstStyle/>
          <a:p>
            <a:pPr defTabSz="1219170">
              <a:lnSpc>
                <a:spcPct val="104000"/>
              </a:lnSpc>
            </a:pPr>
            <a:r>
              <a:rPr lang="en-GB" sz="9600" b="1" dirty="0">
                <a:solidFill>
                  <a:schemeClr val="accent3">
                    <a:lumMod val="20000"/>
                    <a:lumOff val="80000"/>
                  </a:schemeClr>
                </a:solidFill>
                <a:latin typeface="Outfit ExtraBold" pitchFamily="34" charset="0"/>
              </a:rPr>
              <a:t>3</a:t>
            </a:r>
            <a:endParaRPr lang="en-US" sz="9600" b="1" dirty="0">
              <a:solidFill>
                <a:schemeClr val="accent3">
                  <a:lumMod val="20000"/>
                  <a:lumOff val="80000"/>
                </a:schemeClr>
              </a:solidFill>
              <a:latin typeface="Outfit ExtraBold" pitchFamily="34" charset="0"/>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633FF-A088-169C-B6A2-4C7BD3FCCAC9}"/>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EF5BD510-E044-0755-DC39-A999ADF81EFD}"/>
              </a:ext>
            </a:extLst>
          </p:cNvPr>
          <p:cNvGrpSpPr/>
          <p:nvPr/>
        </p:nvGrpSpPr>
        <p:grpSpPr>
          <a:xfrm rot="5400000">
            <a:off x="-532097" y="2217951"/>
            <a:ext cx="1191128" cy="240066"/>
            <a:chOff x="4904872" y="4638761"/>
            <a:chExt cx="1191128" cy="240066"/>
          </a:xfrm>
        </p:grpSpPr>
        <p:sp>
          <p:nvSpPr>
            <p:cNvPr id="18" name="Rectangle: Top Corners Rounded 17">
              <a:extLst>
                <a:ext uri="{FF2B5EF4-FFF2-40B4-BE49-F238E27FC236}">
                  <a16:creationId xmlns:a16="http://schemas.microsoft.com/office/drawing/2014/main" id="{1CF3BF4B-D18D-15A9-E0C6-8EA1F39DAF00}"/>
                </a:ext>
              </a:extLst>
            </p:cNvPr>
            <p:cNvSpPr/>
            <p:nvPr/>
          </p:nvSpPr>
          <p:spPr>
            <a:xfrm>
              <a:off x="4933950" y="4653578"/>
              <a:ext cx="1162050" cy="177982"/>
            </a:xfrm>
            <a:prstGeom prst="round2SameRect">
              <a:avLst>
                <a:gd name="adj1" fmla="val 27402"/>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19" name="مستطيل 1">
              <a:extLst>
                <a:ext uri="{FF2B5EF4-FFF2-40B4-BE49-F238E27FC236}">
                  <a16:creationId xmlns:a16="http://schemas.microsoft.com/office/drawing/2014/main" id="{AF5948B5-E3B7-6B03-3B21-9C1F491A874E}"/>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1</a:t>
              </a:r>
              <a:endParaRPr lang="en-US" sz="1000" dirty="0">
                <a:solidFill>
                  <a:schemeClr val="bg1"/>
                </a:solidFill>
                <a:latin typeface="Arimo" panose="020B0604020202020204" charset="0"/>
              </a:endParaRPr>
            </a:p>
          </p:txBody>
        </p:sp>
      </p:grpSp>
      <p:sp>
        <p:nvSpPr>
          <p:cNvPr id="3" name="Text 0">
            <a:extLst>
              <a:ext uri="{FF2B5EF4-FFF2-40B4-BE49-F238E27FC236}">
                <a16:creationId xmlns:a16="http://schemas.microsoft.com/office/drawing/2014/main" id="{BD4BCB78-8623-467E-F642-02024D712B4F}"/>
              </a:ext>
            </a:extLst>
          </p:cNvPr>
          <p:cNvSpPr/>
          <p:nvPr/>
        </p:nvSpPr>
        <p:spPr>
          <a:xfrm>
            <a:off x="661493" y="1536184"/>
            <a:ext cx="6676567" cy="2378638"/>
          </a:xfrm>
          <a:prstGeom prst="rect">
            <a:avLst/>
          </a:prstGeom>
          <a:noFill/>
          <a:ln/>
        </p:spPr>
        <p:txBody>
          <a:bodyPr wrap="square" lIns="0" tIns="0" rIns="0" bIns="0" rtlCol="0" anchor="t">
            <a:normAutofit fontScale="92500"/>
          </a:bodyPr>
          <a:lstStyle/>
          <a:p>
            <a:pPr defTabSz="1219170">
              <a:lnSpc>
                <a:spcPct val="104000"/>
              </a:lnSpc>
            </a:pPr>
            <a:r>
              <a:rPr lang="en-US" sz="7100" dirty="0">
                <a:solidFill>
                  <a:schemeClr val="accent6">
                    <a:lumMod val="60000"/>
                    <a:lumOff val="40000"/>
                  </a:schemeClr>
                </a:solidFill>
                <a:latin typeface="Outfit ExtraBold" pitchFamily="34" charset="0"/>
                <a:ea typeface="Outfit ExtraBold" pitchFamily="34" charset="-122"/>
                <a:cs typeface="Outfit ExtraBold" pitchFamily="34" charset="-120"/>
              </a:rPr>
              <a:t>Pillar 3:</a:t>
            </a:r>
          </a:p>
          <a:p>
            <a:pPr defTabSz="1219170">
              <a:lnSpc>
                <a:spcPct val="104000"/>
              </a:lnSpc>
            </a:pPr>
            <a:r>
              <a:rPr lang="en-GB" sz="3667" dirty="0">
                <a:solidFill>
                  <a:schemeClr val="bg1"/>
                </a:solidFill>
                <a:latin typeface="Outfit ExtraBold" pitchFamily="34" charset="0"/>
                <a:ea typeface="Outfit ExtraBold" pitchFamily="34" charset="-122"/>
                <a:cs typeface="Outfit ExtraBold" pitchFamily="34" charset="-120"/>
              </a:rPr>
              <a:t>The National Astronomical Observatory Laboratory (NAOL)</a:t>
            </a:r>
          </a:p>
        </p:txBody>
      </p:sp>
      <p:sp>
        <p:nvSpPr>
          <p:cNvPr id="5" name="Text 1">
            <a:extLst>
              <a:ext uri="{FF2B5EF4-FFF2-40B4-BE49-F238E27FC236}">
                <a16:creationId xmlns:a16="http://schemas.microsoft.com/office/drawing/2014/main" id="{75046C79-E80A-048F-0C20-D1B34A70ACA3}"/>
              </a:ext>
            </a:extLst>
          </p:cNvPr>
          <p:cNvSpPr/>
          <p:nvPr/>
        </p:nvSpPr>
        <p:spPr>
          <a:xfrm>
            <a:off x="661493" y="3981672"/>
            <a:ext cx="6297017" cy="2680288"/>
          </a:xfrm>
          <a:prstGeom prst="rect">
            <a:avLst/>
          </a:prstGeom>
          <a:noFill/>
          <a:ln/>
        </p:spPr>
        <p:txBody>
          <a:bodyPr wrap="square" lIns="0" tIns="0" rIns="0" bIns="0" rtlCol="0" anchor="t">
            <a:normAutofit fontScale="92500" lnSpcReduction="10000"/>
          </a:bodyPr>
          <a:lstStyle/>
          <a:p>
            <a:pPr defTabSz="1219170">
              <a:lnSpc>
                <a:spcPct val="133000"/>
              </a:lnSpc>
            </a:pPr>
            <a:r>
              <a:rPr lang="en-GB" sz="1467" dirty="0">
                <a:solidFill>
                  <a:schemeClr val="bg1"/>
                </a:solidFill>
                <a:latin typeface="Arimo" pitchFamily="34" charset="0"/>
                <a:ea typeface="Arimo" pitchFamily="34" charset="-122"/>
                <a:cs typeface="Arimo" pitchFamily="34" charset="-120"/>
              </a:rPr>
              <a:t>To complete the strategic modernization of the institute, the National Astronomical Observatory Laboratory (NAOL) will be established to transform Saudi Arabia's astronomical capabilities from traditional sky observation into an advanced, data-driven space science engine.</a:t>
            </a:r>
          </a:p>
          <a:p>
            <a:pPr defTabSz="1219170">
              <a:lnSpc>
                <a:spcPct val="133000"/>
              </a:lnSpc>
            </a:pPr>
            <a:endParaRPr lang="en-GB" sz="1467" dirty="0">
              <a:solidFill>
                <a:schemeClr val="bg1"/>
              </a:solidFill>
              <a:latin typeface="Arimo" pitchFamily="34" charset="0"/>
              <a:ea typeface="Arimo" pitchFamily="34" charset="-122"/>
              <a:cs typeface="Arimo" pitchFamily="34" charset="-120"/>
            </a:endParaRPr>
          </a:p>
          <a:p>
            <a:pPr defTabSz="1219170">
              <a:lnSpc>
                <a:spcPct val="133000"/>
              </a:lnSpc>
            </a:pPr>
            <a:r>
              <a:rPr lang="en-GB" sz="1467" dirty="0">
                <a:solidFill>
                  <a:schemeClr val="bg1"/>
                </a:solidFill>
                <a:latin typeface="Arimo" pitchFamily="34" charset="0"/>
                <a:ea typeface="Arimo" pitchFamily="34" charset="-122"/>
                <a:cs typeface="Arimo" pitchFamily="34" charset="-120"/>
              </a:rPr>
              <a:t>By upgrading our historical observatory networks with artificial intelligence, automated sensor arrays, and edge-computing optics, NAOL will secure oversight of our regional sky sector, streamline civil calendar calculations, and build a high-revenue ecosystem for astrophotography, astro-tourism, and deep-space research.</a:t>
            </a:r>
          </a:p>
        </p:txBody>
      </p:sp>
      <p:grpSp>
        <p:nvGrpSpPr>
          <p:cNvPr id="13" name="Group 12">
            <a:extLst>
              <a:ext uri="{FF2B5EF4-FFF2-40B4-BE49-F238E27FC236}">
                <a16:creationId xmlns:a16="http://schemas.microsoft.com/office/drawing/2014/main" id="{8B6CAFD6-C917-1C00-73B5-4F852A87E158}"/>
              </a:ext>
            </a:extLst>
          </p:cNvPr>
          <p:cNvGrpSpPr/>
          <p:nvPr/>
        </p:nvGrpSpPr>
        <p:grpSpPr>
          <a:xfrm rot="5400000">
            <a:off x="-532097" y="3408927"/>
            <a:ext cx="1191128" cy="240066"/>
            <a:chOff x="4904872" y="4638761"/>
            <a:chExt cx="1191128" cy="240066"/>
          </a:xfrm>
        </p:grpSpPr>
        <p:sp>
          <p:nvSpPr>
            <p:cNvPr id="14" name="Rectangle: Top Corners Rounded 13">
              <a:extLst>
                <a:ext uri="{FF2B5EF4-FFF2-40B4-BE49-F238E27FC236}">
                  <a16:creationId xmlns:a16="http://schemas.microsoft.com/office/drawing/2014/main" id="{3B0739F5-F2E5-0ADB-3E4C-FD1C70D27133}"/>
                </a:ext>
              </a:extLst>
            </p:cNvPr>
            <p:cNvSpPr/>
            <p:nvPr/>
          </p:nvSpPr>
          <p:spPr>
            <a:xfrm>
              <a:off x="4933950" y="4653578"/>
              <a:ext cx="1162050" cy="177982"/>
            </a:xfrm>
            <a:prstGeom prst="round2SameRect">
              <a:avLst>
                <a:gd name="adj1" fmla="val 27402"/>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15" name="مستطيل 1">
              <a:extLst>
                <a:ext uri="{FF2B5EF4-FFF2-40B4-BE49-F238E27FC236}">
                  <a16:creationId xmlns:a16="http://schemas.microsoft.com/office/drawing/2014/main" id="{5C531A2E-2847-7DD0-6568-1D5E40E4BD8F}"/>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a:t>
              </a:r>
              <a:r>
                <a:rPr lang="ar-SA" sz="1000" dirty="0">
                  <a:solidFill>
                    <a:schemeClr val="bg1"/>
                  </a:solidFill>
                  <a:latin typeface="Arimo" pitchFamily="34" charset="0"/>
                  <a:ea typeface="Arimo" pitchFamily="34" charset="-122"/>
                  <a:cs typeface="Arimo" pitchFamily="34" charset="-120"/>
                </a:rPr>
                <a:t>2</a:t>
              </a:r>
              <a:endParaRPr lang="en-US" sz="1000" dirty="0">
                <a:solidFill>
                  <a:schemeClr val="bg1"/>
                </a:solidFill>
                <a:latin typeface="Arimo" panose="020B0604020202020204" charset="0"/>
              </a:endParaRPr>
            </a:p>
          </p:txBody>
        </p:sp>
      </p:grpSp>
      <p:grpSp>
        <p:nvGrpSpPr>
          <p:cNvPr id="16" name="Group 15">
            <a:extLst>
              <a:ext uri="{FF2B5EF4-FFF2-40B4-BE49-F238E27FC236}">
                <a16:creationId xmlns:a16="http://schemas.microsoft.com/office/drawing/2014/main" id="{53F237C1-FBFC-7A67-5FC2-D6542E7136B5}"/>
              </a:ext>
            </a:extLst>
          </p:cNvPr>
          <p:cNvGrpSpPr/>
          <p:nvPr/>
        </p:nvGrpSpPr>
        <p:grpSpPr>
          <a:xfrm rot="5400000">
            <a:off x="-537309" y="4637301"/>
            <a:ext cx="1201552" cy="240066"/>
            <a:chOff x="5010150" y="4638761"/>
            <a:chExt cx="1201552" cy="240066"/>
          </a:xfrm>
        </p:grpSpPr>
        <p:sp>
          <p:nvSpPr>
            <p:cNvPr id="20" name="Rectangle: Top Corners Rounded 19">
              <a:extLst>
                <a:ext uri="{FF2B5EF4-FFF2-40B4-BE49-F238E27FC236}">
                  <a16:creationId xmlns:a16="http://schemas.microsoft.com/office/drawing/2014/main" id="{730C7BB0-3D85-746E-5482-6A5C2F87FBF1}"/>
                </a:ext>
              </a:extLst>
            </p:cNvPr>
            <p:cNvSpPr/>
            <p:nvPr/>
          </p:nvSpPr>
          <p:spPr>
            <a:xfrm>
              <a:off x="5010150" y="4653578"/>
              <a:ext cx="1162050" cy="177982"/>
            </a:xfrm>
            <a:prstGeom prst="round2SameRect">
              <a:avLst>
                <a:gd name="adj1" fmla="val 27402"/>
                <a:gd name="adj2" fmla="val 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21" name="مستطيل 1">
              <a:extLst>
                <a:ext uri="{FF2B5EF4-FFF2-40B4-BE49-F238E27FC236}">
                  <a16:creationId xmlns:a16="http://schemas.microsoft.com/office/drawing/2014/main" id="{976B45E2-7D56-28DE-8ECA-B16AF7974891}"/>
                </a:ext>
              </a:extLst>
            </p:cNvPr>
            <p:cNvSpPr/>
            <p:nvPr/>
          </p:nvSpPr>
          <p:spPr>
            <a:xfrm>
              <a:off x="504965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a:t>
              </a:r>
              <a:r>
                <a:rPr lang="ar-SA" sz="1000" dirty="0">
                  <a:solidFill>
                    <a:schemeClr val="bg1"/>
                  </a:solidFill>
                  <a:latin typeface="Arimo" pitchFamily="34" charset="0"/>
                  <a:ea typeface="Arimo" pitchFamily="34" charset="-122"/>
                  <a:cs typeface="Arimo" pitchFamily="34" charset="-120"/>
                </a:rPr>
                <a:t>3</a:t>
              </a:r>
              <a:endParaRPr lang="en-US" sz="1000" dirty="0">
                <a:solidFill>
                  <a:schemeClr val="bg1"/>
                </a:solidFill>
                <a:latin typeface="Arimo" panose="020B0604020202020204" charset="0"/>
              </a:endParaRPr>
            </a:p>
          </p:txBody>
        </p:sp>
      </p:grpSp>
      <p:pic>
        <p:nvPicPr>
          <p:cNvPr id="2" name="Image 0" descr="preencoded.png">
            <a:extLst>
              <a:ext uri="{FF2B5EF4-FFF2-40B4-BE49-F238E27FC236}">
                <a16:creationId xmlns:a16="http://schemas.microsoft.com/office/drawing/2014/main" id="{A2994587-62E1-8D4D-7CE1-71215240AD00}"/>
              </a:ext>
            </a:extLst>
          </p:cNvPr>
          <p:cNvPicPr>
            <a:picLocks noChangeAspect="1"/>
          </p:cNvPicPr>
          <p:nvPr/>
        </p:nvPicPr>
        <p:blipFill>
          <a:blip r:embed="rId2"/>
          <a:stretch>
            <a:fillRect/>
          </a:stretch>
        </p:blipFill>
        <p:spPr>
          <a:xfrm>
            <a:off x="7620000" y="0"/>
            <a:ext cx="4572000" cy="6858000"/>
          </a:xfrm>
          <a:prstGeom prst="rect">
            <a:avLst/>
          </a:prstGeom>
        </p:spPr>
      </p:pic>
      <p:sp>
        <p:nvSpPr>
          <p:cNvPr id="7" name="Round Same Side Corner Rectangle 10">
            <a:extLst>
              <a:ext uri="{FF2B5EF4-FFF2-40B4-BE49-F238E27FC236}">
                <a16:creationId xmlns:a16="http://schemas.microsoft.com/office/drawing/2014/main" id="{85DF2EF4-8482-58B3-6FEA-35386A457908}"/>
              </a:ext>
            </a:extLst>
          </p:cNvPr>
          <p:cNvSpPr/>
          <p:nvPr/>
        </p:nvSpPr>
        <p:spPr>
          <a:xfrm rot="16200000" flipH="1">
            <a:off x="10384622" y="3353114"/>
            <a:ext cx="3461648" cy="127708"/>
          </a:xfrm>
          <a:prstGeom prst="round2SameRect">
            <a:avLst>
              <a:gd name="adj1" fmla="val 45834"/>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A" sz="1800" b="0" i="0" u="none" strike="noStrike" kern="0" cap="none" spc="0" normalizeH="0" baseline="0" noProof="0">
              <a:ln>
                <a:noFill/>
              </a:ln>
              <a:solidFill>
                <a:srgbClr val="FFFFFF"/>
              </a:solidFill>
              <a:effectLst/>
              <a:uLnTx/>
              <a:uFillTx/>
              <a:latin typeface="Frutiger LT Arabic 55 Roman" pitchFamily="2" charset="-78"/>
              <a:ea typeface="+mn-ea"/>
              <a:cs typeface="Frutiger LT Arabic 55 Roman" pitchFamily="2" charset="-78"/>
            </a:endParaRPr>
          </a:p>
        </p:txBody>
      </p:sp>
    </p:spTree>
    <p:extLst>
      <p:ext uri="{BB962C8B-B14F-4D97-AF65-F5344CB8AC3E}">
        <p14:creationId xmlns:p14="http://schemas.microsoft.com/office/powerpoint/2010/main" val="34724018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2"/>
          <p:cNvSpPr/>
          <p:nvPr/>
        </p:nvSpPr>
        <p:spPr>
          <a:xfrm>
            <a:off x="661493" y="716458"/>
            <a:ext cx="10869017" cy="516731"/>
          </a:xfrm>
          <a:prstGeom prst="rect">
            <a:avLst/>
          </a:prstGeom>
          <a:noFill/>
          <a:ln/>
        </p:spPr>
        <p:txBody>
          <a:bodyPr wrap="none" lIns="0" tIns="0" rIns="0" bIns="0" rtlCol="0" anchor="t"/>
          <a:lstStyle/>
          <a:p>
            <a:pPr defTabSz="1219170">
              <a:lnSpc>
                <a:spcPct val="104000"/>
              </a:lnSpc>
            </a:pPr>
            <a:r>
              <a:rPr lang="en-US" sz="3200" dirty="0">
                <a:solidFill>
                  <a:srgbClr val="231971"/>
                </a:solidFill>
                <a:latin typeface="Outfit ExtraBold" pitchFamily="34" charset="0"/>
                <a:ea typeface="Outfit ExtraBold" pitchFamily="34" charset="-122"/>
                <a:cs typeface="Outfit ExtraBold" pitchFamily="34" charset="-120"/>
              </a:rPr>
              <a:t>Strategic Imperative &amp; AI-Driven Capabilities</a:t>
            </a:r>
            <a:endParaRPr lang="en-US" sz="3200" dirty="0">
              <a:solidFill>
                <a:prstClr val="black"/>
              </a:solidFill>
              <a:latin typeface="Arimo" panose="020B0604020202020204" charset="0"/>
            </a:endParaRPr>
          </a:p>
        </p:txBody>
      </p:sp>
      <p:sp>
        <p:nvSpPr>
          <p:cNvPr id="5" name="Shape 3"/>
          <p:cNvSpPr/>
          <p:nvPr/>
        </p:nvSpPr>
        <p:spPr>
          <a:xfrm>
            <a:off x="542430" y="1598018"/>
            <a:ext cx="5470921" cy="1422103"/>
          </a:xfrm>
          <a:prstGeom prst="roundRect">
            <a:avLst>
              <a:gd name="adj" fmla="val 8374"/>
            </a:avLst>
          </a:prstGeom>
          <a:solidFill>
            <a:schemeClr val="tx1">
              <a:alpha val="95000"/>
            </a:schemeClr>
          </a:solidFill>
          <a:ln/>
        </p:spPr>
        <p:txBody>
          <a:bodyPr/>
          <a:lstStyle/>
          <a:p>
            <a:pPr defTabSz="1219170"/>
            <a:endParaRPr lang="en-GB" sz="2400" dirty="0">
              <a:solidFill>
                <a:prstClr val="black"/>
              </a:solidFill>
              <a:latin typeface="Arimo" panose="020B0604020202020204" charset="0"/>
            </a:endParaRPr>
          </a:p>
        </p:txBody>
      </p:sp>
      <p:sp>
        <p:nvSpPr>
          <p:cNvPr id="6" name="Text 4"/>
          <p:cNvSpPr/>
          <p:nvPr/>
        </p:nvSpPr>
        <p:spPr>
          <a:xfrm>
            <a:off x="707728" y="1742680"/>
            <a:ext cx="5140325" cy="258465"/>
          </a:xfrm>
          <a:prstGeom prst="rect">
            <a:avLst/>
          </a:prstGeom>
          <a:noFill/>
          <a:ln/>
        </p:spPr>
        <p:txBody>
          <a:bodyPr wrap="none" lIns="0" tIns="0" rIns="0" bIns="0" rtlCol="0" anchor="t"/>
          <a:lstStyle/>
          <a:p>
            <a:pPr defTabSz="1219170">
              <a:lnSpc>
                <a:spcPct val="104000"/>
              </a:lnSpc>
            </a:pPr>
            <a:r>
              <a:rPr lang="en-US" sz="1600" dirty="0">
                <a:solidFill>
                  <a:srgbClr val="FFFFFF"/>
                </a:solidFill>
                <a:latin typeface="Outfit ExtraBold" pitchFamily="34" charset="0"/>
                <a:ea typeface="Outfit ExtraBold" pitchFamily="34" charset="-122"/>
                <a:cs typeface="Outfit ExtraBold" pitchFamily="34" charset="-120"/>
              </a:rPr>
              <a:t>Strategic Imperative</a:t>
            </a:r>
            <a:endParaRPr lang="en-US" sz="1600" dirty="0">
              <a:solidFill>
                <a:prstClr val="black"/>
              </a:solidFill>
              <a:latin typeface="Arimo" panose="020B0604020202020204" charset="0"/>
            </a:endParaRPr>
          </a:p>
        </p:txBody>
      </p:sp>
      <p:sp>
        <p:nvSpPr>
          <p:cNvPr id="7" name="Text 5"/>
          <p:cNvSpPr/>
          <p:nvPr/>
        </p:nvSpPr>
        <p:spPr>
          <a:xfrm>
            <a:off x="707728" y="2145805"/>
            <a:ext cx="5140325" cy="744140"/>
          </a:xfrm>
          <a:prstGeom prst="rect">
            <a:avLst/>
          </a:prstGeom>
          <a:noFill/>
          <a:ln/>
        </p:spPr>
        <p:txBody>
          <a:bodyPr wrap="square" lIns="0" tIns="0" rIns="0" bIns="0" rtlCol="0" anchor="t">
            <a:normAutofit/>
          </a:bodyPr>
          <a:lstStyle/>
          <a:p>
            <a:pPr defTabSz="1219170">
              <a:lnSpc>
                <a:spcPct val="125000"/>
              </a:lnSpc>
            </a:pPr>
            <a:r>
              <a:rPr lang="en-US" sz="1267" dirty="0">
                <a:solidFill>
                  <a:srgbClr val="FFFFFF"/>
                </a:solidFill>
                <a:latin typeface="Arimo" pitchFamily="34" charset="0"/>
                <a:ea typeface="Arimo" pitchFamily="34" charset="-122"/>
                <a:cs typeface="Arimo" pitchFamily="34" charset="-120"/>
              </a:rPr>
              <a:t>Establish a state-of-the-art observation capability to secure regional sky-sector supremacy and drive high-impact planetary and space tourism revenues.</a:t>
            </a:r>
            <a:endParaRPr lang="en-US" sz="1267" dirty="0">
              <a:solidFill>
                <a:prstClr val="black"/>
              </a:solidFill>
              <a:latin typeface="Arimo" panose="020B0604020202020204" charset="0"/>
            </a:endParaRPr>
          </a:p>
        </p:txBody>
      </p:sp>
      <p:sp>
        <p:nvSpPr>
          <p:cNvPr id="8" name="Text 6"/>
          <p:cNvSpPr/>
          <p:nvPr/>
        </p:nvSpPr>
        <p:spPr>
          <a:xfrm>
            <a:off x="6304062" y="1742680"/>
            <a:ext cx="5232797" cy="258465"/>
          </a:xfrm>
          <a:prstGeom prst="rect">
            <a:avLst/>
          </a:prstGeom>
          <a:noFill/>
          <a:ln/>
        </p:spPr>
        <p:txBody>
          <a:bodyPr wrap="none" lIns="0" tIns="0" rIns="0" bIns="0" rtlCol="0" anchor="t"/>
          <a:lstStyle/>
          <a:p>
            <a:pPr defTabSz="1219170">
              <a:lnSpc>
                <a:spcPct val="104000"/>
              </a:lnSpc>
            </a:pPr>
            <a:r>
              <a:rPr lang="en-US" sz="1600" dirty="0">
                <a:solidFill>
                  <a:srgbClr val="231971"/>
                </a:solidFill>
                <a:latin typeface="Outfit ExtraBold" pitchFamily="34" charset="0"/>
                <a:ea typeface="Outfit ExtraBold" pitchFamily="34" charset="-122"/>
                <a:cs typeface="Outfit ExtraBold" pitchFamily="34" charset="-120"/>
              </a:rPr>
              <a:t>AI-Driven &amp; Emerging Tech Capabilities</a:t>
            </a:r>
            <a:endParaRPr lang="en-US" sz="1600" dirty="0">
              <a:solidFill>
                <a:prstClr val="black"/>
              </a:solidFill>
              <a:latin typeface="Arimo" panose="020B0604020202020204" charset="0"/>
            </a:endParaRPr>
          </a:p>
        </p:txBody>
      </p:sp>
      <p:sp>
        <p:nvSpPr>
          <p:cNvPr id="9" name="Text 7"/>
          <p:cNvSpPr/>
          <p:nvPr/>
        </p:nvSpPr>
        <p:spPr>
          <a:xfrm>
            <a:off x="6304062" y="2145805"/>
            <a:ext cx="5232797" cy="744140"/>
          </a:xfrm>
          <a:prstGeom prst="rect">
            <a:avLst/>
          </a:prstGeom>
          <a:noFill/>
          <a:ln/>
        </p:spPr>
        <p:txBody>
          <a:bodyPr wrap="square" lIns="0" tIns="0" rIns="0" bIns="0" rtlCol="0" anchor="t">
            <a:normAutofit/>
          </a:bodyPr>
          <a:lstStyle/>
          <a:p>
            <a:pPr defTabSz="1219170">
              <a:lnSpc>
                <a:spcPct val="125000"/>
              </a:lnSpc>
            </a:pPr>
            <a:r>
              <a:rPr lang="en-US" sz="1267" dirty="0">
                <a:solidFill>
                  <a:srgbClr val="2A2742"/>
                </a:solidFill>
                <a:latin typeface="Arimo" pitchFamily="34" charset="0"/>
                <a:ea typeface="Arimo" pitchFamily="34" charset="-122"/>
                <a:cs typeface="Arimo" pitchFamily="34" charset="-120"/>
              </a:rPr>
              <a:t>Apply automated computer vision algorithms to stellar sensor arrays for space situational tracking and coordinate real-time tracking arrays with automated multi-station telescopes.</a:t>
            </a:r>
            <a:endParaRPr lang="en-US" sz="1267" dirty="0">
              <a:solidFill>
                <a:prstClr val="black"/>
              </a:solidFill>
              <a:latin typeface="Arimo" panose="020B0604020202020204" charset="0"/>
            </a:endParaRPr>
          </a:p>
        </p:txBody>
      </p:sp>
      <p:sp>
        <p:nvSpPr>
          <p:cNvPr id="10" name="Text 8"/>
          <p:cNvSpPr/>
          <p:nvPr/>
        </p:nvSpPr>
        <p:spPr>
          <a:xfrm>
            <a:off x="661493" y="3237111"/>
            <a:ext cx="10869017" cy="413444"/>
          </a:xfrm>
          <a:prstGeom prst="rect">
            <a:avLst/>
          </a:prstGeom>
          <a:noFill/>
          <a:ln/>
        </p:spPr>
        <p:txBody>
          <a:bodyPr wrap="none" lIns="0" tIns="0" rIns="0" bIns="0" rtlCol="0" anchor="t"/>
          <a:lstStyle/>
          <a:p>
            <a:pPr defTabSz="1219170">
              <a:lnSpc>
                <a:spcPct val="104000"/>
              </a:lnSpc>
            </a:pPr>
            <a:r>
              <a:rPr lang="en-US" sz="2600" dirty="0">
                <a:solidFill>
                  <a:srgbClr val="231971"/>
                </a:solidFill>
                <a:latin typeface="Outfit ExtraBold" pitchFamily="34" charset="0"/>
                <a:ea typeface="Outfit ExtraBold" pitchFamily="34" charset="-122"/>
                <a:cs typeface="Outfit ExtraBold" pitchFamily="34" charset="-120"/>
              </a:rPr>
              <a:t>Monetization &amp; Products</a:t>
            </a:r>
            <a:endParaRPr lang="en-US" sz="2600" dirty="0">
              <a:solidFill>
                <a:prstClr val="black"/>
              </a:solidFill>
              <a:latin typeface="Arimo" panose="020B0604020202020204" charset="0"/>
            </a:endParaRPr>
          </a:p>
        </p:txBody>
      </p:sp>
      <p:sp>
        <p:nvSpPr>
          <p:cNvPr id="11" name="Shape 9"/>
          <p:cNvSpPr/>
          <p:nvPr/>
        </p:nvSpPr>
        <p:spPr>
          <a:xfrm>
            <a:off x="661493" y="3867547"/>
            <a:ext cx="3526532" cy="2435324"/>
          </a:xfrm>
          <a:prstGeom prst="roundRect">
            <a:avLst>
              <a:gd name="adj" fmla="val 2852"/>
            </a:avLst>
          </a:prstGeom>
          <a:solidFill>
            <a:schemeClr val="accent6">
              <a:lumMod val="75000"/>
              <a:alpha val="73000"/>
            </a:schemeClr>
          </a:solidFill>
          <a:ln w="4763">
            <a:solidFill>
              <a:schemeClr val="accent6">
                <a:lumMod val="75000"/>
              </a:schemeClr>
            </a:solidFill>
            <a:prstDash val="solid"/>
          </a:ln>
        </p:spPr>
        <p:txBody>
          <a:bodyPr/>
          <a:lstStyle/>
          <a:p>
            <a:pPr defTabSz="1219170"/>
            <a:endParaRPr lang="en-GB" sz="2400" dirty="0">
              <a:solidFill>
                <a:prstClr val="black"/>
              </a:solidFill>
              <a:latin typeface="Arimo" panose="020B0604020202020204" charset="0"/>
            </a:endParaRPr>
          </a:p>
        </p:txBody>
      </p:sp>
      <p:sp>
        <p:nvSpPr>
          <p:cNvPr id="12" name="Text 10"/>
          <p:cNvSpPr/>
          <p:nvPr/>
        </p:nvSpPr>
        <p:spPr>
          <a:xfrm>
            <a:off x="833140" y="4039196"/>
            <a:ext cx="3183235" cy="516929"/>
          </a:xfrm>
          <a:prstGeom prst="rect">
            <a:avLst/>
          </a:prstGeom>
          <a:noFill/>
          <a:ln/>
        </p:spPr>
        <p:txBody>
          <a:bodyPr wrap="square" lIns="0" tIns="0" rIns="0" bIns="0" rtlCol="0" anchor="t">
            <a:normAutofit/>
          </a:bodyPr>
          <a:lstStyle/>
          <a:p>
            <a:pPr defTabSz="1219170">
              <a:lnSpc>
                <a:spcPct val="104000"/>
              </a:lnSpc>
            </a:pPr>
            <a:r>
              <a:rPr lang="en-US" sz="1600" dirty="0">
                <a:solidFill>
                  <a:srgbClr val="FFFFFF"/>
                </a:solidFill>
                <a:latin typeface="Outfit ExtraBold" pitchFamily="34" charset="0"/>
                <a:ea typeface="Outfit ExtraBold" pitchFamily="34" charset="-122"/>
                <a:cs typeface="Outfit ExtraBold" pitchFamily="34" charset="-120"/>
              </a:rPr>
              <a:t>Space Situational Awareness (SSA) Engine</a:t>
            </a:r>
            <a:endParaRPr lang="en-US" sz="1600" dirty="0">
              <a:solidFill>
                <a:prstClr val="black"/>
              </a:solidFill>
              <a:latin typeface="Arimo" panose="020B0604020202020204" charset="0"/>
            </a:endParaRPr>
          </a:p>
        </p:txBody>
      </p:sp>
      <p:sp>
        <p:nvSpPr>
          <p:cNvPr id="13" name="Text 11"/>
          <p:cNvSpPr/>
          <p:nvPr/>
        </p:nvSpPr>
        <p:spPr>
          <a:xfrm>
            <a:off x="833140" y="4642942"/>
            <a:ext cx="3183235" cy="744140"/>
          </a:xfrm>
          <a:prstGeom prst="rect">
            <a:avLst/>
          </a:prstGeom>
          <a:noFill/>
          <a:ln/>
        </p:spPr>
        <p:txBody>
          <a:bodyPr wrap="square" lIns="0" tIns="0" rIns="0" bIns="0" rtlCol="0" anchor="t">
            <a:normAutofit/>
          </a:bodyPr>
          <a:lstStyle/>
          <a:p>
            <a:pPr defTabSz="1219170">
              <a:lnSpc>
                <a:spcPct val="125000"/>
              </a:lnSpc>
            </a:pPr>
            <a:r>
              <a:rPr lang="en-US" sz="1267" dirty="0">
                <a:solidFill>
                  <a:srgbClr val="FFFFFF"/>
                </a:solidFill>
                <a:latin typeface="Arimo" pitchFamily="34" charset="0"/>
                <a:ea typeface="Arimo" pitchFamily="34" charset="-122"/>
                <a:cs typeface="Arimo" pitchFamily="34" charset="-120"/>
              </a:rPr>
              <a:t>Provide defensive orbit tracking services to flag and avoid space debris collisions threatening valuable satellite assets</a:t>
            </a:r>
            <a:endParaRPr lang="en-US" sz="1267" dirty="0">
              <a:solidFill>
                <a:prstClr val="black"/>
              </a:solidFill>
              <a:latin typeface="Arimo" panose="020B0604020202020204" charset="0"/>
            </a:endParaRPr>
          </a:p>
        </p:txBody>
      </p:sp>
      <p:sp>
        <p:nvSpPr>
          <p:cNvPr id="14" name="Shape 12"/>
          <p:cNvSpPr/>
          <p:nvPr/>
        </p:nvSpPr>
        <p:spPr>
          <a:xfrm>
            <a:off x="4332685" y="3867547"/>
            <a:ext cx="3526532" cy="2435324"/>
          </a:xfrm>
          <a:prstGeom prst="roundRect">
            <a:avLst>
              <a:gd name="adj" fmla="val 2852"/>
            </a:avLst>
          </a:prstGeom>
          <a:solidFill>
            <a:schemeClr val="accent6">
              <a:lumMod val="75000"/>
              <a:alpha val="73000"/>
            </a:schemeClr>
          </a:solidFill>
          <a:ln w="4763">
            <a:solidFill>
              <a:schemeClr val="accent6">
                <a:lumMod val="75000"/>
              </a:schemeClr>
            </a:solidFill>
            <a:prstDash val="solid"/>
          </a:ln>
        </p:spPr>
        <p:txBody>
          <a:bodyPr/>
          <a:lstStyle/>
          <a:p>
            <a:pPr defTabSz="1219170"/>
            <a:endParaRPr lang="en-GB" sz="2400" dirty="0">
              <a:solidFill>
                <a:prstClr val="black"/>
              </a:solidFill>
              <a:latin typeface="Arimo" panose="020B0604020202020204" charset="0"/>
            </a:endParaRPr>
          </a:p>
        </p:txBody>
      </p:sp>
      <p:sp>
        <p:nvSpPr>
          <p:cNvPr id="15" name="Text 13"/>
          <p:cNvSpPr/>
          <p:nvPr/>
        </p:nvSpPr>
        <p:spPr>
          <a:xfrm>
            <a:off x="4504333" y="4039196"/>
            <a:ext cx="3183235" cy="516929"/>
          </a:xfrm>
          <a:prstGeom prst="rect">
            <a:avLst/>
          </a:prstGeom>
          <a:noFill/>
          <a:ln/>
        </p:spPr>
        <p:txBody>
          <a:bodyPr wrap="square" lIns="0" tIns="0" rIns="0" bIns="0" rtlCol="0" anchor="t">
            <a:normAutofit/>
          </a:bodyPr>
          <a:lstStyle/>
          <a:p>
            <a:pPr defTabSz="1219170">
              <a:lnSpc>
                <a:spcPct val="104000"/>
              </a:lnSpc>
            </a:pPr>
            <a:r>
              <a:rPr lang="en-US" sz="1600" dirty="0">
                <a:solidFill>
                  <a:srgbClr val="FFFFFF"/>
                </a:solidFill>
                <a:latin typeface="Outfit ExtraBold" pitchFamily="34" charset="0"/>
                <a:ea typeface="Outfit ExtraBold" pitchFamily="34" charset="-122"/>
                <a:cs typeface="Outfit ExtraBold" pitchFamily="34" charset="-120"/>
              </a:rPr>
              <a:t>Civil Calendar Validation Systems</a:t>
            </a:r>
            <a:endParaRPr lang="en-US" sz="1600" dirty="0">
              <a:solidFill>
                <a:prstClr val="black"/>
              </a:solidFill>
              <a:latin typeface="Arimo" panose="020B0604020202020204" charset="0"/>
            </a:endParaRPr>
          </a:p>
        </p:txBody>
      </p:sp>
      <p:sp>
        <p:nvSpPr>
          <p:cNvPr id="16" name="Text 14"/>
          <p:cNvSpPr/>
          <p:nvPr/>
        </p:nvSpPr>
        <p:spPr>
          <a:xfrm>
            <a:off x="4504333" y="4642941"/>
            <a:ext cx="3183235" cy="1240235"/>
          </a:xfrm>
          <a:prstGeom prst="rect">
            <a:avLst/>
          </a:prstGeom>
          <a:noFill/>
          <a:ln/>
        </p:spPr>
        <p:txBody>
          <a:bodyPr wrap="square" lIns="0" tIns="0" rIns="0" bIns="0" rtlCol="0" anchor="t">
            <a:normAutofit/>
          </a:bodyPr>
          <a:lstStyle/>
          <a:p>
            <a:pPr defTabSz="1219170">
              <a:lnSpc>
                <a:spcPct val="125000"/>
              </a:lnSpc>
            </a:pPr>
            <a:r>
              <a:rPr lang="en-US" sz="1267" dirty="0">
                <a:solidFill>
                  <a:srgbClr val="FFFFFF"/>
                </a:solidFill>
                <a:latin typeface="Arimo" pitchFamily="34" charset="0"/>
                <a:ea typeface="Arimo" pitchFamily="34" charset="-122"/>
                <a:cs typeface="Arimo" pitchFamily="34" charset="-120"/>
              </a:rPr>
              <a:t>Serve as the absolute technical verification node for the Umm Al Qura calendar authority and national moon-sighting committees using high-altitude mid-day infrared crescent capture devices</a:t>
            </a:r>
            <a:endParaRPr lang="en-US" sz="1267" dirty="0">
              <a:solidFill>
                <a:prstClr val="black"/>
              </a:solidFill>
              <a:latin typeface="Arimo" panose="020B0604020202020204" charset="0"/>
            </a:endParaRPr>
          </a:p>
        </p:txBody>
      </p:sp>
      <p:sp>
        <p:nvSpPr>
          <p:cNvPr id="17" name="Shape 15"/>
          <p:cNvSpPr/>
          <p:nvPr/>
        </p:nvSpPr>
        <p:spPr>
          <a:xfrm>
            <a:off x="8003878" y="3867547"/>
            <a:ext cx="3526532" cy="2435324"/>
          </a:xfrm>
          <a:prstGeom prst="roundRect">
            <a:avLst>
              <a:gd name="adj" fmla="val 2852"/>
            </a:avLst>
          </a:prstGeom>
          <a:solidFill>
            <a:schemeClr val="accent6">
              <a:lumMod val="75000"/>
              <a:alpha val="73000"/>
            </a:schemeClr>
          </a:solidFill>
          <a:ln w="4763">
            <a:solidFill>
              <a:schemeClr val="accent6">
                <a:lumMod val="75000"/>
              </a:schemeClr>
            </a:solidFill>
            <a:prstDash val="solid"/>
          </a:ln>
        </p:spPr>
        <p:txBody>
          <a:bodyPr/>
          <a:lstStyle/>
          <a:p>
            <a:pPr defTabSz="1219170"/>
            <a:endParaRPr lang="en-GB" sz="2400" dirty="0">
              <a:solidFill>
                <a:prstClr val="black"/>
              </a:solidFill>
              <a:latin typeface="Arimo" panose="020B0604020202020204" charset="0"/>
            </a:endParaRPr>
          </a:p>
        </p:txBody>
      </p:sp>
      <p:sp>
        <p:nvSpPr>
          <p:cNvPr id="18" name="Text 16"/>
          <p:cNvSpPr/>
          <p:nvPr/>
        </p:nvSpPr>
        <p:spPr>
          <a:xfrm>
            <a:off x="8175525" y="4039196"/>
            <a:ext cx="3183235" cy="516929"/>
          </a:xfrm>
          <a:prstGeom prst="rect">
            <a:avLst/>
          </a:prstGeom>
          <a:noFill/>
          <a:ln/>
        </p:spPr>
        <p:txBody>
          <a:bodyPr wrap="square" lIns="0" tIns="0" rIns="0" bIns="0" rtlCol="0" anchor="t">
            <a:normAutofit/>
          </a:bodyPr>
          <a:lstStyle/>
          <a:p>
            <a:pPr defTabSz="1219170">
              <a:lnSpc>
                <a:spcPct val="104000"/>
              </a:lnSpc>
            </a:pPr>
            <a:r>
              <a:rPr lang="en-US" sz="1600" dirty="0">
                <a:solidFill>
                  <a:srgbClr val="FFFFFF"/>
                </a:solidFill>
                <a:latin typeface="Outfit ExtraBold" pitchFamily="34" charset="0"/>
                <a:ea typeface="Outfit ExtraBold" pitchFamily="34" charset="-122"/>
                <a:cs typeface="Outfit ExtraBold" pitchFamily="34" charset="-120"/>
              </a:rPr>
              <a:t>Astro-Tourism &amp; Stargazing Infrastructure</a:t>
            </a:r>
            <a:endParaRPr lang="en-US" sz="1600" dirty="0">
              <a:solidFill>
                <a:prstClr val="black"/>
              </a:solidFill>
              <a:latin typeface="Arimo" panose="020B0604020202020204" charset="0"/>
            </a:endParaRPr>
          </a:p>
        </p:txBody>
      </p:sp>
      <p:sp>
        <p:nvSpPr>
          <p:cNvPr id="19" name="Text 17"/>
          <p:cNvSpPr/>
          <p:nvPr/>
        </p:nvSpPr>
        <p:spPr>
          <a:xfrm>
            <a:off x="8175525" y="4642942"/>
            <a:ext cx="3183235" cy="1488281"/>
          </a:xfrm>
          <a:prstGeom prst="rect">
            <a:avLst/>
          </a:prstGeom>
          <a:noFill/>
          <a:ln/>
        </p:spPr>
        <p:txBody>
          <a:bodyPr wrap="square" lIns="0" tIns="0" rIns="0" bIns="0" rtlCol="0" anchor="t">
            <a:normAutofit/>
          </a:bodyPr>
          <a:lstStyle/>
          <a:p>
            <a:pPr defTabSz="1219170">
              <a:lnSpc>
                <a:spcPct val="125000"/>
              </a:lnSpc>
            </a:pPr>
            <a:r>
              <a:rPr lang="en-US" sz="1267" dirty="0">
                <a:solidFill>
                  <a:srgbClr val="FFFFFF"/>
                </a:solidFill>
                <a:latin typeface="Arimo" pitchFamily="34" charset="0"/>
                <a:ea typeface="Arimo" pitchFamily="34" charset="-122"/>
                <a:cs typeface="Arimo" pitchFamily="34" charset="-120"/>
              </a:rPr>
              <a:t>Develop commercial dark-sky reserves and deep-space observatory installations in remote regions of western and northwestern Saudi Arabia, offering premium astro-educational platforms and tourist facilities</a:t>
            </a:r>
            <a:endParaRPr lang="en-US" sz="1267" dirty="0">
              <a:solidFill>
                <a:prstClr val="black"/>
              </a:solidFill>
              <a:latin typeface="Arimo" panose="020B0604020202020204" charset="0"/>
            </a:endParaRPr>
          </a:p>
        </p:txBody>
      </p:sp>
      <p:grpSp>
        <p:nvGrpSpPr>
          <p:cNvPr id="20" name="Group 19">
            <a:extLst>
              <a:ext uri="{FF2B5EF4-FFF2-40B4-BE49-F238E27FC236}">
                <a16:creationId xmlns:a16="http://schemas.microsoft.com/office/drawing/2014/main" id="{1E77F94F-3845-DD76-3E8A-AD1DEF4FBDAE}"/>
              </a:ext>
            </a:extLst>
          </p:cNvPr>
          <p:cNvGrpSpPr/>
          <p:nvPr/>
        </p:nvGrpSpPr>
        <p:grpSpPr>
          <a:xfrm rot="5400000">
            <a:off x="-532097" y="2217951"/>
            <a:ext cx="1191128" cy="240066"/>
            <a:chOff x="4904872" y="4638761"/>
            <a:chExt cx="1191128" cy="240066"/>
          </a:xfrm>
        </p:grpSpPr>
        <p:sp>
          <p:nvSpPr>
            <p:cNvPr id="21" name="Rectangle: Top Corners Rounded 20">
              <a:extLst>
                <a:ext uri="{FF2B5EF4-FFF2-40B4-BE49-F238E27FC236}">
                  <a16:creationId xmlns:a16="http://schemas.microsoft.com/office/drawing/2014/main" id="{072F61F2-66EB-2ED4-37A5-598AE3BAA60C}"/>
                </a:ext>
              </a:extLst>
            </p:cNvPr>
            <p:cNvSpPr/>
            <p:nvPr/>
          </p:nvSpPr>
          <p:spPr>
            <a:xfrm>
              <a:off x="4933950" y="4653578"/>
              <a:ext cx="1162050" cy="177982"/>
            </a:xfrm>
            <a:prstGeom prst="round2SameRect">
              <a:avLst>
                <a:gd name="adj1" fmla="val 27402"/>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22" name="مستطيل 1">
              <a:extLst>
                <a:ext uri="{FF2B5EF4-FFF2-40B4-BE49-F238E27FC236}">
                  <a16:creationId xmlns:a16="http://schemas.microsoft.com/office/drawing/2014/main" id="{2A0D3FC8-58F1-0D84-5F3B-80A86F475303}"/>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1</a:t>
              </a:r>
              <a:endParaRPr lang="en-US" sz="1000" dirty="0">
                <a:solidFill>
                  <a:schemeClr val="bg1"/>
                </a:solidFill>
                <a:latin typeface="Arimo" panose="020B0604020202020204" charset="0"/>
              </a:endParaRPr>
            </a:p>
          </p:txBody>
        </p:sp>
      </p:grpSp>
      <p:grpSp>
        <p:nvGrpSpPr>
          <p:cNvPr id="23" name="Group 22">
            <a:extLst>
              <a:ext uri="{FF2B5EF4-FFF2-40B4-BE49-F238E27FC236}">
                <a16:creationId xmlns:a16="http://schemas.microsoft.com/office/drawing/2014/main" id="{33B213EA-438F-2E58-D6E8-E1597385FE14}"/>
              </a:ext>
            </a:extLst>
          </p:cNvPr>
          <p:cNvGrpSpPr/>
          <p:nvPr/>
        </p:nvGrpSpPr>
        <p:grpSpPr>
          <a:xfrm rot="5400000">
            <a:off x="-532097" y="3408927"/>
            <a:ext cx="1191128" cy="240066"/>
            <a:chOff x="4904872" y="4638761"/>
            <a:chExt cx="1191128" cy="240066"/>
          </a:xfrm>
        </p:grpSpPr>
        <p:sp>
          <p:nvSpPr>
            <p:cNvPr id="24" name="Rectangle: Top Corners Rounded 23">
              <a:extLst>
                <a:ext uri="{FF2B5EF4-FFF2-40B4-BE49-F238E27FC236}">
                  <a16:creationId xmlns:a16="http://schemas.microsoft.com/office/drawing/2014/main" id="{32D03852-F331-4192-4422-9BC32AC2C04B}"/>
                </a:ext>
              </a:extLst>
            </p:cNvPr>
            <p:cNvSpPr/>
            <p:nvPr/>
          </p:nvSpPr>
          <p:spPr>
            <a:xfrm>
              <a:off x="4933950" y="4653578"/>
              <a:ext cx="1162050" cy="177982"/>
            </a:xfrm>
            <a:prstGeom prst="round2SameRect">
              <a:avLst>
                <a:gd name="adj1" fmla="val 27402"/>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25" name="مستطيل 1">
              <a:extLst>
                <a:ext uri="{FF2B5EF4-FFF2-40B4-BE49-F238E27FC236}">
                  <a16:creationId xmlns:a16="http://schemas.microsoft.com/office/drawing/2014/main" id="{57F2AE3B-32A4-EF40-5FDA-CD89A0E73E56}"/>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a:t>
              </a:r>
              <a:r>
                <a:rPr lang="ar-SA" sz="1000" dirty="0">
                  <a:solidFill>
                    <a:schemeClr val="bg1"/>
                  </a:solidFill>
                  <a:latin typeface="Arimo" pitchFamily="34" charset="0"/>
                  <a:ea typeface="Arimo" pitchFamily="34" charset="-122"/>
                  <a:cs typeface="Arimo" pitchFamily="34" charset="-120"/>
                </a:rPr>
                <a:t>2</a:t>
              </a:r>
              <a:endParaRPr lang="en-US" sz="1000" dirty="0">
                <a:solidFill>
                  <a:schemeClr val="bg1"/>
                </a:solidFill>
                <a:latin typeface="Arimo" panose="020B0604020202020204" charset="0"/>
              </a:endParaRPr>
            </a:p>
          </p:txBody>
        </p:sp>
      </p:grpSp>
      <p:grpSp>
        <p:nvGrpSpPr>
          <p:cNvPr id="26" name="Group 25">
            <a:extLst>
              <a:ext uri="{FF2B5EF4-FFF2-40B4-BE49-F238E27FC236}">
                <a16:creationId xmlns:a16="http://schemas.microsoft.com/office/drawing/2014/main" id="{D368CD8A-11F5-9384-21AE-B50A05DEEE10}"/>
              </a:ext>
            </a:extLst>
          </p:cNvPr>
          <p:cNvGrpSpPr/>
          <p:nvPr/>
        </p:nvGrpSpPr>
        <p:grpSpPr>
          <a:xfrm rot="5400000">
            <a:off x="-537309" y="4637301"/>
            <a:ext cx="1201552" cy="240066"/>
            <a:chOff x="5010150" y="4638761"/>
            <a:chExt cx="1201552" cy="240066"/>
          </a:xfrm>
        </p:grpSpPr>
        <p:sp>
          <p:nvSpPr>
            <p:cNvPr id="27" name="Rectangle: Top Corners Rounded 26">
              <a:extLst>
                <a:ext uri="{FF2B5EF4-FFF2-40B4-BE49-F238E27FC236}">
                  <a16:creationId xmlns:a16="http://schemas.microsoft.com/office/drawing/2014/main" id="{EBBE85B1-CEAF-47BC-BF02-A3DDCEB8CBD7}"/>
                </a:ext>
              </a:extLst>
            </p:cNvPr>
            <p:cNvSpPr/>
            <p:nvPr/>
          </p:nvSpPr>
          <p:spPr>
            <a:xfrm>
              <a:off x="5010150" y="4653578"/>
              <a:ext cx="1162050" cy="177982"/>
            </a:xfrm>
            <a:prstGeom prst="round2SameRect">
              <a:avLst>
                <a:gd name="adj1" fmla="val 27402"/>
                <a:gd name="adj2" fmla="val 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28" name="مستطيل 1">
              <a:extLst>
                <a:ext uri="{FF2B5EF4-FFF2-40B4-BE49-F238E27FC236}">
                  <a16:creationId xmlns:a16="http://schemas.microsoft.com/office/drawing/2014/main" id="{2DBE2B92-8E61-CF41-38EB-0B06C8CB850B}"/>
                </a:ext>
              </a:extLst>
            </p:cNvPr>
            <p:cNvSpPr/>
            <p:nvPr/>
          </p:nvSpPr>
          <p:spPr>
            <a:xfrm>
              <a:off x="504965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a:t>
              </a:r>
              <a:r>
                <a:rPr lang="ar-SA" sz="1000" dirty="0">
                  <a:solidFill>
                    <a:schemeClr val="bg1"/>
                  </a:solidFill>
                  <a:latin typeface="Arimo" pitchFamily="34" charset="0"/>
                  <a:ea typeface="Arimo" pitchFamily="34" charset="-122"/>
                  <a:cs typeface="Arimo" pitchFamily="34" charset="-120"/>
                </a:rPr>
                <a:t>3</a:t>
              </a:r>
              <a:endParaRPr lang="en-US" sz="1000" dirty="0">
                <a:solidFill>
                  <a:schemeClr val="bg1"/>
                </a:solidFill>
                <a:latin typeface="Arimo" panose="020B0604020202020204" charset="0"/>
              </a:endParaRPr>
            </a:p>
          </p:txBody>
        </p:sp>
      </p:grpSp>
      <p:pic>
        <p:nvPicPr>
          <p:cNvPr id="29" name="Picture 28">
            <a:extLst>
              <a:ext uri="{FF2B5EF4-FFF2-40B4-BE49-F238E27FC236}">
                <a16:creationId xmlns:a16="http://schemas.microsoft.com/office/drawing/2014/main" id="{768E9F47-1F8A-4056-1A9E-E2AE46404C13}"/>
              </a:ext>
            </a:extLst>
          </p:cNvPr>
          <p:cNvPicPr>
            <a:picLocks noChangeAspect="1"/>
          </p:cNvPicPr>
          <p:nvPr/>
        </p:nvPicPr>
        <p:blipFill>
          <a:blip r:embed="rId3"/>
          <a:srcRect r="62439"/>
          <a:stretch>
            <a:fillRect/>
          </a:stretch>
        </p:blipFill>
        <p:spPr>
          <a:xfrm>
            <a:off x="10664373" y="611294"/>
            <a:ext cx="718789" cy="861531"/>
          </a:xfrm>
          <a:prstGeom prst="rect">
            <a:avLst/>
          </a:prstGeom>
        </p:spPr>
      </p:pic>
      <p:sp>
        <p:nvSpPr>
          <p:cNvPr id="30" name="Round Same Side Corner Rectangle 4">
            <a:extLst>
              <a:ext uri="{FF2B5EF4-FFF2-40B4-BE49-F238E27FC236}">
                <a16:creationId xmlns:a16="http://schemas.microsoft.com/office/drawing/2014/main" id="{CA715B8B-2577-EAC7-8B49-B479CA85E47D}"/>
              </a:ext>
            </a:extLst>
          </p:cNvPr>
          <p:cNvSpPr/>
          <p:nvPr/>
        </p:nvSpPr>
        <p:spPr>
          <a:xfrm rot="5400000">
            <a:off x="-344566" y="903470"/>
            <a:ext cx="740391" cy="76201"/>
          </a:xfrm>
          <a:prstGeom prst="round2SameRect">
            <a:avLst>
              <a:gd name="adj1" fmla="val 45834"/>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SA" sz="1800" b="0" i="0" u="none" strike="noStrike" kern="0" cap="none" spc="0" normalizeH="0" baseline="0" noProof="0" dirty="0">
              <a:ln>
                <a:noFill/>
              </a:ln>
              <a:solidFill>
                <a:srgbClr val="FFFFFF"/>
              </a:solidFill>
              <a:effectLst/>
              <a:uLnTx/>
              <a:uFillTx/>
              <a:latin typeface="Arimo" panose="020B0604020202020204" charset="0"/>
              <a:ea typeface="+mn-ea"/>
              <a:cs typeface="+mn-cs"/>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2"/>
          <p:cNvSpPr/>
          <p:nvPr/>
        </p:nvSpPr>
        <p:spPr>
          <a:xfrm>
            <a:off x="821513" y="579952"/>
            <a:ext cx="10869017" cy="1089025"/>
          </a:xfrm>
          <a:prstGeom prst="rect">
            <a:avLst/>
          </a:prstGeom>
          <a:noFill/>
          <a:ln/>
        </p:spPr>
        <p:txBody>
          <a:bodyPr wrap="square" lIns="0" tIns="0" rIns="0" bIns="0" rtlCol="0" anchor="t">
            <a:normAutofit/>
          </a:bodyPr>
          <a:lstStyle/>
          <a:p>
            <a:pPr defTabSz="1219170">
              <a:lnSpc>
                <a:spcPct val="104000"/>
              </a:lnSpc>
            </a:pPr>
            <a:r>
              <a:rPr lang="en-US" sz="3400" dirty="0">
                <a:solidFill>
                  <a:srgbClr val="231971"/>
                </a:solidFill>
                <a:latin typeface="Outfit ExtraBold" pitchFamily="34" charset="0"/>
                <a:ea typeface="Outfit ExtraBold" pitchFamily="34" charset="-122"/>
                <a:cs typeface="Outfit ExtraBold" pitchFamily="34" charset="-120"/>
              </a:rPr>
              <a:t>AI-Driven Analytics &amp; Advanced Observational Infrastructure</a:t>
            </a:r>
            <a:endParaRPr lang="en-US" sz="3400" dirty="0">
              <a:solidFill>
                <a:prstClr val="black"/>
              </a:solidFill>
              <a:latin typeface="Arimo" panose="020B0604020202020204" charset="0"/>
            </a:endParaRPr>
          </a:p>
        </p:txBody>
      </p:sp>
      <p:sp>
        <p:nvSpPr>
          <p:cNvPr id="5" name="Text 3"/>
          <p:cNvSpPr/>
          <p:nvPr/>
        </p:nvSpPr>
        <p:spPr>
          <a:xfrm>
            <a:off x="821513" y="1834854"/>
            <a:ext cx="10708997" cy="535583"/>
          </a:xfrm>
          <a:prstGeom prst="rect">
            <a:avLst/>
          </a:prstGeom>
          <a:noFill/>
          <a:ln/>
        </p:spPr>
        <p:txBody>
          <a:bodyPr wrap="square" lIns="0" tIns="0" rIns="0" bIns="0" rtlCol="0" anchor="t">
            <a:normAutofit/>
          </a:bodyPr>
          <a:lstStyle/>
          <a:p>
            <a:pPr defTabSz="1219170">
              <a:lnSpc>
                <a:spcPct val="128000"/>
              </a:lnSpc>
            </a:pPr>
            <a:r>
              <a:rPr lang="en-US" sz="1333" dirty="0">
                <a:solidFill>
                  <a:srgbClr val="2A2742"/>
                </a:solidFill>
                <a:latin typeface="Arimo" pitchFamily="34" charset="0"/>
                <a:ea typeface="Arimo" pitchFamily="34" charset="-122"/>
                <a:cs typeface="Arimo" pitchFamily="34" charset="-120"/>
              </a:rPr>
              <a:t>To move beyond manual lens adjustments and localized data silos, NAOL will deploy a synchronized, software-defined network of robotic ground telescopes and space situational awareness (SSA) computing architectures.</a:t>
            </a:r>
            <a:endParaRPr lang="en-US" sz="1333" dirty="0">
              <a:solidFill>
                <a:prstClr val="black"/>
              </a:solidFill>
              <a:latin typeface="Arimo" panose="020B0604020202020204" charset="0"/>
            </a:endParaRPr>
          </a:p>
        </p:txBody>
      </p:sp>
      <p:sp>
        <p:nvSpPr>
          <p:cNvPr id="37" name="Free-form: Shape 36">
            <a:extLst>
              <a:ext uri="{FF2B5EF4-FFF2-40B4-BE49-F238E27FC236}">
                <a16:creationId xmlns:a16="http://schemas.microsoft.com/office/drawing/2014/main" id="{A188639D-17F0-4720-9EE7-1738A482E57F}"/>
              </a:ext>
            </a:extLst>
          </p:cNvPr>
          <p:cNvSpPr/>
          <p:nvPr/>
        </p:nvSpPr>
        <p:spPr>
          <a:xfrm>
            <a:off x="661493" y="2704504"/>
            <a:ext cx="3515916" cy="3437335"/>
          </a:xfrm>
          <a:custGeom>
            <a:avLst/>
            <a:gdLst>
              <a:gd name="csX0" fmla="*/ 76157 w 3515916"/>
              <a:gd name="csY0" fmla="*/ 0 h 3437335"/>
              <a:gd name="csX1" fmla="*/ 3454959 w 3515916"/>
              <a:gd name="csY1" fmla="*/ 0 h 3437335"/>
              <a:gd name="csX2" fmla="*/ 3515916 w 3515916"/>
              <a:gd name="csY2" fmla="*/ 60912 h 3437335"/>
              <a:gd name="csX3" fmla="*/ 3515916 w 3515916"/>
              <a:gd name="csY3" fmla="*/ 3376421 h 3437335"/>
              <a:gd name="csX4" fmla="*/ 3454959 w 3515916"/>
              <a:gd name="csY4" fmla="*/ 3437335 h 3437335"/>
              <a:gd name="csX5" fmla="*/ 76157 w 3515916"/>
              <a:gd name="csY5" fmla="*/ 3437335 h 3437335"/>
              <a:gd name="csX6" fmla="*/ 0 w 3515916"/>
              <a:gd name="csY6" fmla="*/ 3361232 h 3437335"/>
              <a:gd name="csX7" fmla="*/ 0 w 3515916"/>
              <a:gd name="csY7" fmla="*/ 76103 h 3437335"/>
              <a:gd name="csX8" fmla="*/ 76157 w 3515916"/>
              <a:gd name="csY8" fmla="*/ 0 h 343733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515916" h="3437335">
                <a:moveTo>
                  <a:pt x="76157" y="0"/>
                </a:moveTo>
                <a:lnTo>
                  <a:pt x="3454959" y="0"/>
                </a:lnTo>
                <a:cubicBezTo>
                  <a:pt x="3488627" y="0"/>
                  <a:pt x="3515916" y="27271"/>
                  <a:pt x="3515916" y="60912"/>
                </a:cubicBezTo>
                <a:lnTo>
                  <a:pt x="3515916" y="3376421"/>
                </a:lnTo>
                <a:cubicBezTo>
                  <a:pt x="3515916" y="3410065"/>
                  <a:pt x="3488627" y="3437335"/>
                  <a:pt x="3454959" y="3437335"/>
                </a:cubicBezTo>
                <a:lnTo>
                  <a:pt x="76157" y="3437335"/>
                </a:lnTo>
                <a:cubicBezTo>
                  <a:pt x="34097" y="3437335"/>
                  <a:pt x="0" y="3403260"/>
                  <a:pt x="0" y="3361232"/>
                </a:cubicBezTo>
                <a:lnTo>
                  <a:pt x="0" y="76103"/>
                </a:lnTo>
                <a:cubicBezTo>
                  <a:pt x="0" y="34073"/>
                  <a:pt x="34097" y="0"/>
                  <a:pt x="76157" y="0"/>
                </a:cubicBezTo>
              </a:path>
            </a:pathLst>
          </a:custGeom>
          <a:solidFill>
            <a:srgbClr val="FAFAFA"/>
          </a:solidFill>
          <a:ln w="6344" cap="flat">
            <a:noFill/>
            <a:prstDash val="solid"/>
            <a:miter/>
          </a:ln>
        </p:spPr>
        <p:txBody>
          <a:bodyPr/>
          <a:lstStyle/>
          <a:p>
            <a:endParaRPr lang="en-GB" dirty="0">
              <a:latin typeface="Arimo" panose="020B0604020202020204" charset="0"/>
            </a:endParaRPr>
          </a:p>
        </p:txBody>
      </p:sp>
      <p:sp>
        <p:nvSpPr>
          <p:cNvPr id="38" name="Free-form: Shape 37">
            <a:extLst>
              <a:ext uri="{FF2B5EF4-FFF2-40B4-BE49-F238E27FC236}">
                <a16:creationId xmlns:a16="http://schemas.microsoft.com/office/drawing/2014/main" id="{BF9130DD-8130-A221-9B1B-0EF3E730D0BF}"/>
              </a:ext>
            </a:extLst>
          </p:cNvPr>
          <p:cNvSpPr/>
          <p:nvPr/>
        </p:nvSpPr>
        <p:spPr>
          <a:xfrm>
            <a:off x="661493" y="2704504"/>
            <a:ext cx="3515916" cy="3437335"/>
          </a:xfrm>
          <a:custGeom>
            <a:avLst/>
            <a:gdLst>
              <a:gd name="csX0" fmla="*/ 22308 w 3515916"/>
              <a:gd name="csY0" fmla="*/ 22292 h 3437335"/>
              <a:gd name="csX1" fmla="*/ 76157 w 3515916"/>
              <a:gd name="csY1" fmla="*/ 0 h 3437335"/>
              <a:gd name="csX2" fmla="*/ 3454959 w 3515916"/>
              <a:gd name="csY2" fmla="*/ 0 h 3437335"/>
              <a:gd name="csX3" fmla="*/ 3515916 w 3515916"/>
              <a:gd name="csY3" fmla="*/ 60912 h 3437335"/>
              <a:gd name="csX4" fmla="*/ 3515916 w 3515916"/>
              <a:gd name="csY4" fmla="*/ 3376421 h 3437335"/>
              <a:gd name="csX5" fmla="*/ 3454959 w 3515916"/>
              <a:gd name="csY5" fmla="*/ 3437335 h 3437335"/>
              <a:gd name="csX6" fmla="*/ 76157 w 3515916"/>
              <a:gd name="csY6" fmla="*/ 3437335 h 3437335"/>
              <a:gd name="csX7" fmla="*/ 0 w 3515916"/>
              <a:gd name="csY7" fmla="*/ 3361232 h 3437335"/>
              <a:gd name="csX8" fmla="*/ 0 w 3515916"/>
              <a:gd name="csY8" fmla="*/ 76103 h 3437335"/>
              <a:gd name="csX9" fmla="*/ 22308 w 3515916"/>
              <a:gd name="csY9" fmla="*/ 22292 h 343733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3515916" h="3437335">
                <a:moveTo>
                  <a:pt x="22308" y="22292"/>
                </a:moveTo>
                <a:cubicBezTo>
                  <a:pt x="36589" y="8020"/>
                  <a:pt x="55959" y="1"/>
                  <a:pt x="76157" y="0"/>
                </a:cubicBezTo>
                <a:lnTo>
                  <a:pt x="3454959" y="0"/>
                </a:lnTo>
                <a:cubicBezTo>
                  <a:pt x="3488627" y="0"/>
                  <a:pt x="3515916" y="27271"/>
                  <a:pt x="3515916" y="60912"/>
                </a:cubicBezTo>
                <a:lnTo>
                  <a:pt x="3515916" y="3376421"/>
                </a:lnTo>
                <a:cubicBezTo>
                  <a:pt x="3515916" y="3410065"/>
                  <a:pt x="3488627" y="3437335"/>
                  <a:pt x="3454959" y="3437335"/>
                </a:cubicBezTo>
                <a:lnTo>
                  <a:pt x="76157" y="3437335"/>
                </a:lnTo>
                <a:cubicBezTo>
                  <a:pt x="34097" y="3437335"/>
                  <a:pt x="0" y="3403260"/>
                  <a:pt x="0" y="3361232"/>
                </a:cubicBezTo>
                <a:lnTo>
                  <a:pt x="0" y="76103"/>
                </a:lnTo>
                <a:cubicBezTo>
                  <a:pt x="1" y="55920"/>
                  <a:pt x="8025" y="36563"/>
                  <a:pt x="22308" y="22292"/>
                </a:cubicBezTo>
              </a:path>
            </a:pathLst>
          </a:custGeom>
          <a:noFill/>
          <a:ln w="6350" cap="flat">
            <a:solidFill>
              <a:schemeClr val="accent6">
                <a:lumMod val="75000"/>
              </a:schemeClr>
            </a:solidFill>
            <a:prstDash val="solid"/>
            <a:miter/>
          </a:ln>
        </p:spPr>
        <p:txBody>
          <a:bodyPr/>
          <a:lstStyle/>
          <a:p>
            <a:endParaRPr lang="en-GB" dirty="0">
              <a:latin typeface="Arimo" panose="020B0604020202020204" charset="0"/>
            </a:endParaRPr>
          </a:p>
        </p:txBody>
      </p:sp>
      <p:sp>
        <p:nvSpPr>
          <p:cNvPr id="39" name="Free-form: Shape 38">
            <a:extLst>
              <a:ext uri="{FF2B5EF4-FFF2-40B4-BE49-F238E27FC236}">
                <a16:creationId xmlns:a16="http://schemas.microsoft.com/office/drawing/2014/main" id="{2B4CE986-6B3B-D385-DFD0-FB6017B857D1}"/>
              </a:ext>
            </a:extLst>
          </p:cNvPr>
          <p:cNvSpPr/>
          <p:nvPr/>
        </p:nvSpPr>
        <p:spPr>
          <a:xfrm>
            <a:off x="661492" y="2704503"/>
            <a:ext cx="76157" cy="3437335"/>
          </a:xfrm>
          <a:custGeom>
            <a:avLst/>
            <a:gdLst>
              <a:gd name="csX0" fmla="*/ 60955 w 76157"/>
              <a:gd name="csY0" fmla="*/ 0 h 3437335"/>
              <a:gd name="csX1" fmla="*/ 76157 w 76157"/>
              <a:gd name="csY1" fmla="*/ 0 h 3437335"/>
              <a:gd name="csX2" fmla="*/ 76157 w 76157"/>
              <a:gd name="csY2" fmla="*/ 0 h 3437335"/>
              <a:gd name="csX3" fmla="*/ 76157 w 76157"/>
              <a:gd name="csY3" fmla="*/ 3437335 h 3437335"/>
              <a:gd name="csX4" fmla="*/ 76157 w 76157"/>
              <a:gd name="csY4" fmla="*/ 3437335 h 3437335"/>
              <a:gd name="csX5" fmla="*/ 60955 w 76157"/>
              <a:gd name="csY5" fmla="*/ 3437335 h 3437335"/>
              <a:gd name="csX6" fmla="*/ 0 w 76157"/>
              <a:gd name="csY6" fmla="*/ 3376421 h 3437335"/>
              <a:gd name="csX7" fmla="*/ 0 w 76157"/>
              <a:gd name="csY7" fmla="*/ 60912 h 3437335"/>
              <a:gd name="csX8" fmla="*/ 60955 w 76157"/>
              <a:gd name="csY8" fmla="*/ 0 h 343733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6157" h="3437335">
                <a:moveTo>
                  <a:pt x="60955" y="0"/>
                </a:moveTo>
                <a:lnTo>
                  <a:pt x="76157" y="0"/>
                </a:lnTo>
                <a:lnTo>
                  <a:pt x="76157" y="0"/>
                </a:lnTo>
                <a:lnTo>
                  <a:pt x="76157" y="3437335"/>
                </a:lnTo>
                <a:lnTo>
                  <a:pt x="76157" y="3437335"/>
                </a:lnTo>
                <a:lnTo>
                  <a:pt x="60955" y="3437335"/>
                </a:lnTo>
                <a:cubicBezTo>
                  <a:pt x="27291" y="3437335"/>
                  <a:pt x="0" y="3410065"/>
                  <a:pt x="0" y="3376421"/>
                </a:cubicBezTo>
                <a:lnTo>
                  <a:pt x="0" y="60912"/>
                </a:lnTo>
                <a:cubicBezTo>
                  <a:pt x="0" y="27271"/>
                  <a:pt x="27291" y="0"/>
                  <a:pt x="60955" y="0"/>
                </a:cubicBezTo>
              </a:path>
            </a:pathLst>
          </a:custGeom>
          <a:solidFill>
            <a:schemeClr val="accent6">
              <a:lumMod val="75000"/>
            </a:schemeClr>
          </a:solidFill>
          <a:ln w="6344" cap="flat">
            <a:solidFill>
              <a:schemeClr val="accent6">
                <a:lumMod val="75000"/>
              </a:schemeClr>
            </a:solidFill>
            <a:prstDash val="solid"/>
            <a:miter/>
          </a:ln>
        </p:spPr>
        <p:txBody>
          <a:bodyPr/>
          <a:lstStyle/>
          <a:p>
            <a:endParaRPr lang="en-GB" dirty="0">
              <a:solidFill>
                <a:schemeClr val="accent6">
                  <a:lumMod val="75000"/>
                </a:schemeClr>
              </a:solidFill>
              <a:latin typeface="Arimo" panose="020B0604020202020204" charset="0"/>
            </a:endParaRPr>
          </a:p>
        </p:txBody>
      </p:sp>
      <p:sp>
        <p:nvSpPr>
          <p:cNvPr id="7" name="Text 4"/>
          <p:cNvSpPr/>
          <p:nvPr/>
        </p:nvSpPr>
        <p:spPr>
          <a:xfrm>
            <a:off x="930969" y="2897782"/>
            <a:ext cx="3053160" cy="544315"/>
          </a:xfrm>
          <a:prstGeom prst="rect">
            <a:avLst/>
          </a:prstGeom>
          <a:noFill/>
          <a:ln/>
        </p:spPr>
        <p:txBody>
          <a:bodyPr wrap="square" lIns="0" tIns="0" rIns="0" bIns="0" rtlCol="0" anchor="t">
            <a:normAutofit/>
          </a:bodyPr>
          <a:lstStyle/>
          <a:p>
            <a:pPr defTabSz="1219170">
              <a:lnSpc>
                <a:spcPct val="104000"/>
              </a:lnSpc>
            </a:pPr>
            <a:r>
              <a:rPr lang="en-US" sz="1667" dirty="0">
                <a:solidFill>
                  <a:srgbClr val="2A2742"/>
                </a:solidFill>
                <a:latin typeface="Outfit ExtraBold" pitchFamily="34" charset="0"/>
                <a:ea typeface="Outfit ExtraBold" pitchFamily="34" charset="-122"/>
                <a:cs typeface="Outfit ExtraBold" pitchFamily="34" charset="-120"/>
              </a:rPr>
              <a:t>AI-Automated Transient Detection &amp; Classification</a:t>
            </a:r>
            <a:endParaRPr lang="en-US" sz="1667" dirty="0">
              <a:solidFill>
                <a:prstClr val="black"/>
              </a:solidFill>
              <a:latin typeface="Arimo" panose="020B0604020202020204" charset="0"/>
            </a:endParaRPr>
          </a:p>
        </p:txBody>
      </p:sp>
      <p:sp>
        <p:nvSpPr>
          <p:cNvPr id="8" name="Text 5"/>
          <p:cNvSpPr/>
          <p:nvPr/>
        </p:nvSpPr>
        <p:spPr>
          <a:xfrm>
            <a:off x="930969" y="3538437"/>
            <a:ext cx="3053160" cy="2410123"/>
          </a:xfrm>
          <a:prstGeom prst="rect">
            <a:avLst/>
          </a:prstGeom>
          <a:noFill/>
          <a:ln/>
        </p:spPr>
        <p:txBody>
          <a:bodyPr wrap="square" lIns="0" tIns="0" rIns="0" bIns="0" rtlCol="0" anchor="t">
            <a:normAutofit/>
          </a:bodyPr>
          <a:lstStyle/>
          <a:p>
            <a:pPr defTabSz="1219170">
              <a:lnSpc>
                <a:spcPct val="128000"/>
              </a:lnSpc>
            </a:pPr>
            <a:r>
              <a:rPr lang="en-US" sz="1333" dirty="0">
                <a:solidFill>
                  <a:srgbClr val="2A2742"/>
                </a:solidFill>
                <a:latin typeface="Arimo" pitchFamily="34" charset="0"/>
                <a:ea typeface="Arimo" pitchFamily="34" charset="-122"/>
                <a:cs typeface="Arimo" pitchFamily="34" charset="-120"/>
              </a:rPr>
              <a:t>Integrating machine learning computer vision models directly onto digital optical and radio telescope streams. These models will automatically identify, track, and categorize fast-moving astronomical events, such as near-Earth asteroids, supernovae, and orbital space debris, without requiring continuous human tracking.</a:t>
            </a:r>
            <a:endParaRPr lang="en-US" sz="1333" dirty="0">
              <a:solidFill>
                <a:prstClr val="black"/>
              </a:solidFill>
              <a:latin typeface="Arimo" panose="020B0604020202020204" charset="0"/>
            </a:endParaRPr>
          </a:p>
        </p:txBody>
      </p:sp>
      <p:sp>
        <p:nvSpPr>
          <p:cNvPr id="33" name="Free-form: Shape 32">
            <a:extLst>
              <a:ext uri="{FF2B5EF4-FFF2-40B4-BE49-F238E27FC236}">
                <a16:creationId xmlns:a16="http://schemas.microsoft.com/office/drawing/2014/main" id="{0E3822A6-7101-92EF-D979-9E1D2EF0A752}"/>
              </a:ext>
            </a:extLst>
          </p:cNvPr>
          <p:cNvSpPr/>
          <p:nvPr/>
        </p:nvSpPr>
        <p:spPr>
          <a:xfrm>
            <a:off x="4338043" y="2704504"/>
            <a:ext cx="3515916" cy="3437335"/>
          </a:xfrm>
          <a:custGeom>
            <a:avLst/>
            <a:gdLst>
              <a:gd name="csX0" fmla="*/ 76157 w 3515916"/>
              <a:gd name="csY0" fmla="*/ 0 h 3437335"/>
              <a:gd name="csX1" fmla="*/ 3454959 w 3515916"/>
              <a:gd name="csY1" fmla="*/ 0 h 3437335"/>
              <a:gd name="csX2" fmla="*/ 3515916 w 3515916"/>
              <a:gd name="csY2" fmla="*/ 60912 h 3437335"/>
              <a:gd name="csX3" fmla="*/ 3515916 w 3515916"/>
              <a:gd name="csY3" fmla="*/ 3376421 h 3437335"/>
              <a:gd name="csX4" fmla="*/ 3454959 w 3515916"/>
              <a:gd name="csY4" fmla="*/ 3437335 h 3437335"/>
              <a:gd name="csX5" fmla="*/ 76157 w 3515916"/>
              <a:gd name="csY5" fmla="*/ 3437335 h 3437335"/>
              <a:gd name="csX6" fmla="*/ 0 w 3515916"/>
              <a:gd name="csY6" fmla="*/ 3361232 h 3437335"/>
              <a:gd name="csX7" fmla="*/ 0 w 3515916"/>
              <a:gd name="csY7" fmla="*/ 76103 h 3437335"/>
              <a:gd name="csX8" fmla="*/ 76157 w 3515916"/>
              <a:gd name="csY8" fmla="*/ 0 h 343733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515916" h="3437335">
                <a:moveTo>
                  <a:pt x="76157" y="0"/>
                </a:moveTo>
                <a:lnTo>
                  <a:pt x="3454959" y="0"/>
                </a:lnTo>
                <a:cubicBezTo>
                  <a:pt x="3488627" y="0"/>
                  <a:pt x="3515916" y="27271"/>
                  <a:pt x="3515916" y="60912"/>
                </a:cubicBezTo>
                <a:lnTo>
                  <a:pt x="3515916" y="3376421"/>
                </a:lnTo>
                <a:cubicBezTo>
                  <a:pt x="3515916" y="3410065"/>
                  <a:pt x="3488627" y="3437335"/>
                  <a:pt x="3454959" y="3437335"/>
                </a:cubicBezTo>
                <a:lnTo>
                  <a:pt x="76157" y="3437335"/>
                </a:lnTo>
                <a:cubicBezTo>
                  <a:pt x="34097" y="3437335"/>
                  <a:pt x="0" y="3403260"/>
                  <a:pt x="0" y="3361232"/>
                </a:cubicBezTo>
                <a:lnTo>
                  <a:pt x="0" y="76103"/>
                </a:lnTo>
                <a:cubicBezTo>
                  <a:pt x="0" y="34073"/>
                  <a:pt x="34097" y="0"/>
                  <a:pt x="76157" y="0"/>
                </a:cubicBezTo>
              </a:path>
            </a:pathLst>
          </a:custGeom>
          <a:solidFill>
            <a:srgbClr val="FAFAFA"/>
          </a:solidFill>
          <a:ln w="6350" cap="flat">
            <a:solidFill>
              <a:schemeClr val="accent6">
                <a:lumMod val="75000"/>
              </a:schemeClr>
            </a:solidFill>
            <a:prstDash val="solid"/>
            <a:miter/>
          </a:ln>
        </p:spPr>
        <p:txBody>
          <a:bodyPr/>
          <a:lstStyle/>
          <a:p>
            <a:endParaRPr lang="en-GB" dirty="0">
              <a:latin typeface="Arimo" panose="020B0604020202020204" charset="0"/>
            </a:endParaRPr>
          </a:p>
        </p:txBody>
      </p:sp>
      <p:sp>
        <p:nvSpPr>
          <p:cNvPr id="35" name="Free-form: Shape 34">
            <a:extLst>
              <a:ext uri="{FF2B5EF4-FFF2-40B4-BE49-F238E27FC236}">
                <a16:creationId xmlns:a16="http://schemas.microsoft.com/office/drawing/2014/main" id="{C37E2F0D-3ABB-ACF1-0A10-60DF5C6DFCE5}"/>
              </a:ext>
            </a:extLst>
          </p:cNvPr>
          <p:cNvSpPr/>
          <p:nvPr/>
        </p:nvSpPr>
        <p:spPr>
          <a:xfrm>
            <a:off x="4338042" y="2704503"/>
            <a:ext cx="76157" cy="3437335"/>
          </a:xfrm>
          <a:custGeom>
            <a:avLst/>
            <a:gdLst>
              <a:gd name="csX0" fmla="*/ 60955 w 76157"/>
              <a:gd name="csY0" fmla="*/ 0 h 3437335"/>
              <a:gd name="csX1" fmla="*/ 76157 w 76157"/>
              <a:gd name="csY1" fmla="*/ 0 h 3437335"/>
              <a:gd name="csX2" fmla="*/ 76157 w 76157"/>
              <a:gd name="csY2" fmla="*/ 0 h 3437335"/>
              <a:gd name="csX3" fmla="*/ 76157 w 76157"/>
              <a:gd name="csY3" fmla="*/ 3437335 h 3437335"/>
              <a:gd name="csX4" fmla="*/ 76157 w 76157"/>
              <a:gd name="csY4" fmla="*/ 3437335 h 3437335"/>
              <a:gd name="csX5" fmla="*/ 60955 w 76157"/>
              <a:gd name="csY5" fmla="*/ 3437335 h 3437335"/>
              <a:gd name="csX6" fmla="*/ 0 w 76157"/>
              <a:gd name="csY6" fmla="*/ 3376421 h 3437335"/>
              <a:gd name="csX7" fmla="*/ 0 w 76157"/>
              <a:gd name="csY7" fmla="*/ 60912 h 3437335"/>
              <a:gd name="csX8" fmla="*/ 60955 w 76157"/>
              <a:gd name="csY8" fmla="*/ 0 h 343733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6157" h="3437335">
                <a:moveTo>
                  <a:pt x="60955" y="0"/>
                </a:moveTo>
                <a:lnTo>
                  <a:pt x="76157" y="0"/>
                </a:lnTo>
                <a:lnTo>
                  <a:pt x="76157" y="0"/>
                </a:lnTo>
                <a:lnTo>
                  <a:pt x="76157" y="3437335"/>
                </a:lnTo>
                <a:lnTo>
                  <a:pt x="76157" y="3437335"/>
                </a:lnTo>
                <a:lnTo>
                  <a:pt x="60955" y="3437335"/>
                </a:lnTo>
                <a:cubicBezTo>
                  <a:pt x="27291" y="3437335"/>
                  <a:pt x="0" y="3410065"/>
                  <a:pt x="0" y="3376421"/>
                </a:cubicBezTo>
                <a:lnTo>
                  <a:pt x="0" y="60912"/>
                </a:lnTo>
                <a:cubicBezTo>
                  <a:pt x="0" y="27271"/>
                  <a:pt x="27291" y="0"/>
                  <a:pt x="60955" y="0"/>
                </a:cubicBezTo>
              </a:path>
            </a:pathLst>
          </a:custGeom>
          <a:solidFill>
            <a:schemeClr val="accent6">
              <a:lumMod val="75000"/>
            </a:schemeClr>
          </a:solidFill>
          <a:ln w="6344" cap="flat">
            <a:solidFill>
              <a:schemeClr val="accent6">
                <a:lumMod val="75000"/>
              </a:schemeClr>
            </a:solidFill>
            <a:prstDash val="solid"/>
            <a:miter/>
          </a:ln>
        </p:spPr>
        <p:txBody>
          <a:bodyPr/>
          <a:lstStyle/>
          <a:p>
            <a:endParaRPr lang="en-GB" dirty="0">
              <a:solidFill>
                <a:schemeClr val="accent6">
                  <a:lumMod val="75000"/>
                </a:schemeClr>
              </a:solidFill>
              <a:latin typeface="Arimo" panose="020B0604020202020204" charset="0"/>
            </a:endParaRPr>
          </a:p>
        </p:txBody>
      </p:sp>
      <p:sp>
        <p:nvSpPr>
          <p:cNvPr id="10" name="Text 6"/>
          <p:cNvSpPr/>
          <p:nvPr/>
        </p:nvSpPr>
        <p:spPr>
          <a:xfrm>
            <a:off x="4607520" y="2897782"/>
            <a:ext cx="3053160" cy="544315"/>
          </a:xfrm>
          <a:prstGeom prst="rect">
            <a:avLst/>
          </a:prstGeom>
          <a:noFill/>
          <a:ln/>
        </p:spPr>
        <p:txBody>
          <a:bodyPr wrap="square" lIns="0" tIns="0" rIns="0" bIns="0" rtlCol="0" anchor="t">
            <a:normAutofit/>
          </a:bodyPr>
          <a:lstStyle/>
          <a:p>
            <a:pPr defTabSz="1219170">
              <a:lnSpc>
                <a:spcPct val="104000"/>
              </a:lnSpc>
            </a:pPr>
            <a:r>
              <a:rPr lang="en-US" sz="1667" dirty="0">
                <a:solidFill>
                  <a:srgbClr val="2A2742"/>
                </a:solidFill>
                <a:latin typeface="Outfit ExtraBold" pitchFamily="34" charset="0"/>
                <a:ea typeface="Outfit ExtraBold" pitchFamily="34" charset="-122"/>
                <a:cs typeface="Outfit ExtraBold" pitchFamily="34" charset="-120"/>
              </a:rPr>
              <a:t>Robotic Autonomous Telescope Networks</a:t>
            </a:r>
            <a:endParaRPr lang="en-US" sz="1667" dirty="0">
              <a:solidFill>
                <a:prstClr val="black"/>
              </a:solidFill>
              <a:latin typeface="Arimo" panose="020B0604020202020204" charset="0"/>
            </a:endParaRPr>
          </a:p>
        </p:txBody>
      </p:sp>
      <p:sp>
        <p:nvSpPr>
          <p:cNvPr id="11" name="Text 7"/>
          <p:cNvSpPr/>
          <p:nvPr/>
        </p:nvSpPr>
        <p:spPr>
          <a:xfrm>
            <a:off x="4607520" y="3538437"/>
            <a:ext cx="3053160" cy="2142331"/>
          </a:xfrm>
          <a:prstGeom prst="rect">
            <a:avLst/>
          </a:prstGeom>
          <a:noFill/>
          <a:ln/>
        </p:spPr>
        <p:txBody>
          <a:bodyPr wrap="square" lIns="0" tIns="0" rIns="0" bIns="0" rtlCol="0" anchor="t">
            <a:normAutofit/>
          </a:bodyPr>
          <a:lstStyle/>
          <a:p>
            <a:pPr defTabSz="1219170">
              <a:lnSpc>
                <a:spcPct val="128000"/>
              </a:lnSpc>
            </a:pPr>
            <a:r>
              <a:rPr lang="en-US" sz="1333" dirty="0">
                <a:solidFill>
                  <a:srgbClr val="2A2742"/>
                </a:solidFill>
                <a:latin typeface="Arimo" pitchFamily="34" charset="0"/>
                <a:ea typeface="Arimo" pitchFamily="34" charset="-122"/>
                <a:cs typeface="Arimo" pitchFamily="34" charset="-120"/>
              </a:rPr>
              <a:t>Upgrading scattered regional observatories into an interconnected, self-orchestrating matrix. When an anomaly is discovered by one sensor, the centralized AI routing loop will automatically task adjacent telescopes to adjust their focus and lock onto the coordinates instantly.</a:t>
            </a:r>
            <a:endParaRPr lang="en-US" sz="1333" dirty="0">
              <a:solidFill>
                <a:prstClr val="black"/>
              </a:solidFill>
              <a:latin typeface="Arimo" panose="020B0604020202020204" charset="0"/>
            </a:endParaRPr>
          </a:p>
        </p:txBody>
      </p:sp>
      <p:sp>
        <p:nvSpPr>
          <p:cNvPr id="29" name="Free-form: Shape 28">
            <a:extLst>
              <a:ext uri="{FF2B5EF4-FFF2-40B4-BE49-F238E27FC236}">
                <a16:creationId xmlns:a16="http://schemas.microsoft.com/office/drawing/2014/main" id="{5CCDC7E5-E7C0-038E-AFC8-DFC81E1F41E6}"/>
              </a:ext>
            </a:extLst>
          </p:cNvPr>
          <p:cNvSpPr/>
          <p:nvPr/>
        </p:nvSpPr>
        <p:spPr>
          <a:xfrm>
            <a:off x="8014594" y="2704504"/>
            <a:ext cx="3515916" cy="3437335"/>
          </a:xfrm>
          <a:custGeom>
            <a:avLst/>
            <a:gdLst>
              <a:gd name="csX0" fmla="*/ 76157 w 3515916"/>
              <a:gd name="csY0" fmla="*/ 0 h 3437335"/>
              <a:gd name="csX1" fmla="*/ 3454959 w 3515916"/>
              <a:gd name="csY1" fmla="*/ 0 h 3437335"/>
              <a:gd name="csX2" fmla="*/ 3515916 w 3515916"/>
              <a:gd name="csY2" fmla="*/ 60912 h 3437335"/>
              <a:gd name="csX3" fmla="*/ 3515916 w 3515916"/>
              <a:gd name="csY3" fmla="*/ 3376421 h 3437335"/>
              <a:gd name="csX4" fmla="*/ 3454959 w 3515916"/>
              <a:gd name="csY4" fmla="*/ 3437335 h 3437335"/>
              <a:gd name="csX5" fmla="*/ 76157 w 3515916"/>
              <a:gd name="csY5" fmla="*/ 3437335 h 3437335"/>
              <a:gd name="csX6" fmla="*/ 0 w 3515916"/>
              <a:gd name="csY6" fmla="*/ 3361232 h 3437335"/>
              <a:gd name="csX7" fmla="*/ 0 w 3515916"/>
              <a:gd name="csY7" fmla="*/ 76103 h 3437335"/>
              <a:gd name="csX8" fmla="*/ 76157 w 3515916"/>
              <a:gd name="csY8" fmla="*/ 0 h 343733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515916" h="3437335">
                <a:moveTo>
                  <a:pt x="76157" y="0"/>
                </a:moveTo>
                <a:lnTo>
                  <a:pt x="3454959" y="0"/>
                </a:lnTo>
                <a:cubicBezTo>
                  <a:pt x="3488627" y="0"/>
                  <a:pt x="3515916" y="27271"/>
                  <a:pt x="3515916" y="60912"/>
                </a:cubicBezTo>
                <a:lnTo>
                  <a:pt x="3515916" y="3376421"/>
                </a:lnTo>
                <a:cubicBezTo>
                  <a:pt x="3515916" y="3410065"/>
                  <a:pt x="3488627" y="3437335"/>
                  <a:pt x="3454959" y="3437335"/>
                </a:cubicBezTo>
                <a:lnTo>
                  <a:pt x="76157" y="3437335"/>
                </a:lnTo>
                <a:cubicBezTo>
                  <a:pt x="34097" y="3437335"/>
                  <a:pt x="0" y="3403260"/>
                  <a:pt x="0" y="3361232"/>
                </a:cubicBezTo>
                <a:lnTo>
                  <a:pt x="0" y="76103"/>
                </a:lnTo>
                <a:cubicBezTo>
                  <a:pt x="0" y="34073"/>
                  <a:pt x="34097" y="0"/>
                  <a:pt x="76157" y="0"/>
                </a:cubicBezTo>
              </a:path>
            </a:pathLst>
          </a:custGeom>
          <a:solidFill>
            <a:srgbClr val="FAFAFA"/>
          </a:solidFill>
          <a:ln w="6350" cap="flat">
            <a:solidFill>
              <a:schemeClr val="accent6">
                <a:lumMod val="75000"/>
              </a:schemeClr>
            </a:solidFill>
            <a:prstDash val="solid"/>
            <a:miter/>
          </a:ln>
        </p:spPr>
        <p:txBody>
          <a:bodyPr/>
          <a:lstStyle/>
          <a:p>
            <a:endParaRPr lang="en-GB" dirty="0">
              <a:latin typeface="Arimo" panose="020B0604020202020204" charset="0"/>
            </a:endParaRPr>
          </a:p>
        </p:txBody>
      </p:sp>
      <p:sp>
        <p:nvSpPr>
          <p:cNvPr id="31" name="Free-form: Shape 30">
            <a:extLst>
              <a:ext uri="{FF2B5EF4-FFF2-40B4-BE49-F238E27FC236}">
                <a16:creationId xmlns:a16="http://schemas.microsoft.com/office/drawing/2014/main" id="{FA9C78E7-FBA9-6614-A9C8-09DB2DEE2484}"/>
              </a:ext>
            </a:extLst>
          </p:cNvPr>
          <p:cNvSpPr/>
          <p:nvPr/>
        </p:nvSpPr>
        <p:spPr>
          <a:xfrm>
            <a:off x="8014593" y="2704503"/>
            <a:ext cx="76157" cy="3437335"/>
          </a:xfrm>
          <a:custGeom>
            <a:avLst/>
            <a:gdLst>
              <a:gd name="csX0" fmla="*/ 60955 w 76157"/>
              <a:gd name="csY0" fmla="*/ 0 h 3437335"/>
              <a:gd name="csX1" fmla="*/ 76157 w 76157"/>
              <a:gd name="csY1" fmla="*/ 0 h 3437335"/>
              <a:gd name="csX2" fmla="*/ 76157 w 76157"/>
              <a:gd name="csY2" fmla="*/ 0 h 3437335"/>
              <a:gd name="csX3" fmla="*/ 76157 w 76157"/>
              <a:gd name="csY3" fmla="*/ 3437335 h 3437335"/>
              <a:gd name="csX4" fmla="*/ 76157 w 76157"/>
              <a:gd name="csY4" fmla="*/ 3437335 h 3437335"/>
              <a:gd name="csX5" fmla="*/ 60955 w 76157"/>
              <a:gd name="csY5" fmla="*/ 3437335 h 3437335"/>
              <a:gd name="csX6" fmla="*/ 0 w 76157"/>
              <a:gd name="csY6" fmla="*/ 3376421 h 3437335"/>
              <a:gd name="csX7" fmla="*/ 0 w 76157"/>
              <a:gd name="csY7" fmla="*/ 60912 h 3437335"/>
              <a:gd name="csX8" fmla="*/ 60955 w 76157"/>
              <a:gd name="csY8" fmla="*/ 0 h 343733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6157" h="3437335">
                <a:moveTo>
                  <a:pt x="60955" y="0"/>
                </a:moveTo>
                <a:lnTo>
                  <a:pt x="76157" y="0"/>
                </a:lnTo>
                <a:lnTo>
                  <a:pt x="76157" y="0"/>
                </a:lnTo>
                <a:lnTo>
                  <a:pt x="76157" y="3437335"/>
                </a:lnTo>
                <a:lnTo>
                  <a:pt x="76157" y="3437335"/>
                </a:lnTo>
                <a:lnTo>
                  <a:pt x="60955" y="3437335"/>
                </a:lnTo>
                <a:cubicBezTo>
                  <a:pt x="27291" y="3437335"/>
                  <a:pt x="0" y="3410065"/>
                  <a:pt x="0" y="3376421"/>
                </a:cubicBezTo>
                <a:lnTo>
                  <a:pt x="0" y="60912"/>
                </a:lnTo>
                <a:cubicBezTo>
                  <a:pt x="0" y="27271"/>
                  <a:pt x="27291" y="0"/>
                  <a:pt x="60955" y="0"/>
                </a:cubicBezTo>
              </a:path>
            </a:pathLst>
          </a:custGeom>
          <a:solidFill>
            <a:schemeClr val="accent6">
              <a:lumMod val="75000"/>
            </a:schemeClr>
          </a:solidFill>
          <a:ln w="6344" cap="flat">
            <a:solidFill>
              <a:schemeClr val="accent6">
                <a:lumMod val="75000"/>
              </a:schemeClr>
            </a:solidFill>
            <a:prstDash val="solid"/>
            <a:miter/>
          </a:ln>
        </p:spPr>
        <p:txBody>
          <a:bodyPr/>
          <a:lstStyle/>
          <a:p>
            <a:endParaRPr lang="en-GB" dirty="0">
              <a:solidFill>
                <a:schemeClr val="accent6">
                  <a:lumMod val="75000"/>
                </a:schemeClr>
              </a:solidFill>
              <a:latin typeface="Arimo" panose="020B0604020202020204" charset="0"/>
            </a:endParaRPr>
          </a:p>
        </p:txBody>
      </p:sp>
      <p:sp>
        <p:nvSpPr>
          <p:cNvPr id="13" name="Text 8"/>
          <p:cNvSpPr/>
          <p:nvPr/>
        </p:nvSpPr>
        <p:spPr>
          <a:xfrm>
            <a:off x="8284071" y="2897782"/>
            <a:ext cx="3053160" cy="544315"/>
          </a:xfrm>
          <a:prstGeom prst="rect">
            <a:avLst/>
          </a:prstGeom>
          <a:noFill/>
          <a:ln/>
        </p:spPr>
        <p:txBody>
          <a:bodyPr wrap="square" lIns="0" tIns="0" rIns="0" bIns="0" rtlCol="0" anchor="t">
            <a:normAutofit/>
          </a:bodyPr>
          <a:lstStyle/>
          <a:p>
            <a:pPr defTabSz="1219170">
              <a:lnSpc>
                <a:spcPct val="104000"/>
              </a:lnSpc>
            </a:pPr>
            <a:r>
              <a:rPr lang="en-US" sz="1667" dirty="0">
                <a:solidFill>
                  <a:srgbClr val="2A2742"/>
                </a:solidFill>
                <a:latin typeface="Outfit ExtraBold" pitchFamily="34" charset="0"/>
                <a:ea typeface="Outfit ExtraBold" pitchFamily="34" charset="-122"/>
                <a:cs typeface="Outfit ExtraBold" pitchFamily="34" charset="-120"/>
              </a:rPr>
              <a:t>Space Situational Awareness (SSA) Engine</a:t>
            </a:r>
            <a:endParaRPr lang="en-US" sz="1667" dirty="0">
              <a:solidFill>
                <a:prstClr val="black"/>
              </a:solidFill>
              <a:latin typeface="Arimo" panose="020B0604020202020204" charset="0"/>
            </a:endParaRPr>
          </a:p>
        </p:txBody>
      </p:sp>
      <p:sp>
        <p:nvSpPr>
          <p:cNvPr id="14" name="Text 9"/>
          <p:cNvSpPr/>
          <p:nvPr/>
        </p:nvSpPr>
        <p:spPr>
          <a:xfrm>
            <a:off x="8284071" y="3538438"/>
            <a:ext cx="3053160" cy="1874540"/>
          </a:xfrm>
          <a:prstGeom prst="rect">
            <a:avLst/>
          </a:prstGeom>
          <a:noFill/>
          <a:ln/>
        </p:spPr>
        <p:txBody>
          <a:bodyPr wrap="square" lIns="0" tIns="0" rIns="0" bIns="0" rtlCol="0" anchor="t">
            <a:normAutofit/>
          </a:bodyPr>
          <a:lstStyle/>
          <a:p>
            <a:pPr defTabSz="1219170">
              <a:lnSpc>
                <a:spcPct val="128000"/>
              </a:lnSpc>
            </a:pPr>
            <a:r>
              <a:rPr lang="en-US" sz="1333" dirty="0">
                <a:solidFill>
                  <a:srgbClr val="2A2742"/>
                </a:solidFill>
                <a:latin typeface="Arimo" pitchFamily="34" charset="0"/>
                <a:ea typeface="Arimo" pitchFamily="34" charset="-122"/>
                <a:cs typeface="Arimo" pitchFamily="34" charset="-120"/>
              </a:rPr>
              <a:t>Deploying high-precision optical and radio wave tracking pipelines to map, monitor, and predict the trajectories of foreign satellites and orbital clutter passing through the Kingdom's airspace, directly supporting national asset protection.</a:t>
            </a:r>
            <a:endParaRPr lang="en-US" sz="1333" dirty="0">
              <a:solidFill>
                <a:prstClr val="black"/>
              </a:solidFill>
              <a:latin typeface="Arimo" panose="020B0604020202020204" charset="0"/>
            </a:endParaRPr>
          </a:p>
        </p:txBody>
      </p:sp>
      <p:grpSp>
        <p:nvGrpSpPr>
          <p:cNvPr id="15" name="Group 14">
            <a:extLst>
              <a:ext uri="{FF2B5EF4-FFF2-40B4-BE49-F238E27FC236}">
                <a16:creationId xmlns:a16="http://schemas.microsoft.com/office/drawing/2014/main" id="{6B148377-AC87-0FFF-B908-2A6AE155E38E}"/>
              </a:ext>
            </a:extLst>
          </p:cNvPr>
          <p:cNvGrpSpPr/>
          <p:nvPr/>
        </p:nvGrpSpPr>
        <p:grpSpPr>
          <a:xfrm rot="5400000">
            <a:off x="-532097" y="2217951"/>
            <a:ext cx="1191128" cy="240066"/>
            <a:chOff x="4904872" y="4638761"/>
            <a:chExt cx="1191128" cy="240066"/>
          </a:xfrm>
        </p:grpSpPr>
        <p:sp>
          <p:nvSpPr>
            <p:cNvPr id="16" name="Rectangle: Top Corners Rounded 15">
              <a:extLst>
                <a:ext uri="{FF2B5EF4-FFF2-40B4-BE49-F238E27FC236}">
                  <a16:creationId xmlns:a16="http://schemas.microsoft.com/office/drawing/2014/main" id="{B8D29F32-C48B-32B9-F13B-5316F49C231C}"/>
                </a:ext>
              </a:extLst>
            </p:cNvPr>
            <p:cNvSpPr/>
            <p:nvPr/>
          </p:nvSpPr>
          <p:spPr>
            <a:xfrm>
              <a:off x="4933950" y="4653578"/>
              <a:ext cx="1162050" cy="177982"/>
            </a:xfrm>
            <a:prstGeom prst="round2SameRect">
              <a:avLst>
                <a:gd name="adj1" fmla="val 27402"/>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17" name="مستطيل 1">
              <a:extLst>
                <a:ext uri="{FF2B5EF4-FFF2-40B4-BE49-F238E27FC236}">
                  <a16:creationId xmlns:a16="http://schemas.microsoft.com/office/drawing/2014/main" id="{CF5B230D-3E6C-F33D-D38B-1BA6A0757AD3}"/>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1</a:t>
              </a:r>
              <a:endParaRPr lang="en-US" sz="1000" dirty="0">
                <a:solidFill>
                  <a:schemeClr val="bg1"/>
                </a:solidFill>
                <a:latin typeface="Arimo" panose="020B0604020202020204" charset="0"/>
              </a:endParaRPr>
            </a:p>
          </p:txBody>
        </p:sp>
      </p:grpSp>
      <p:grpSp>
        <p:nvGrpSpPr>
          <p:cNvPr id="18" name="Group 17">
            <a:extLst>
              <a:ext uri="{FF2B5EF4-FFF2-40B4-BE49-F238E27FC236}">
                <a16:creationId xmlns:a16="http://schemas.microsoft.com/office/drawing/2014/main" id="{945C6A22-4173-A721-BB99-025810EA8630}"/>
              </a:ext>
            </a:extLst>
          </p:cNvPr>
          <p:cNvGrpSpPr/>
          <p:nvPr/>
        </p:nvGrpSpPr>
        <p:grpSpPr>
          <a:xfrm rot="5400000">
            <a:off x="-532097" y="3408927"/>
            <a:ext cx="1191128" cy="240066"/>
            <a:chOff x="4904872" y="4638761"/>
            <a:chExt cx="1191128" cy="240066"/>
          </a:xfrm>
        </p:grpSpPr>
        <p:sp>
          <p:nvSpPr>
            <p:cNvPr id="19" name="Rectangle: Top Corners Rounded 18">
              <a:extLst>
                <a:ext uri="{FF2B5EF4-FFF2-40B4-BE49-F238E27FC236}">
                  <a16:creationId xmlns:a16="http://schemas.microsoft.com/office/drawing/2014/main" id="{B75E36B7-BF70-84FD-7B6E-91D132D92110}"/>
                </a:ext>
              </a:extLst>
            </p:cNvPr>
            <p:cNvSpPr/>
            <p:nvPr/>
          </p:nvSpPr>
          <p:spPr>
            <a:xfrm>
              <a:off x="4933950" y="4653578"/>
              <a:ext cx="1162050" cy="177982"/>
            </a:xfrm>
            <a:prstGeom prst="round2SameRect">
              <a:avLst>
                <a:gd name="adj1" fmla="val 27402"/>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20" name="مستطيل 1">
              <a:extLst>
                <a:ext uri="{FF2B5EF4-FFF2-40B4-BE49-F238E27FC236}">
                  <a16:creationId xmlns:a16="http://schemas.microsoft.com/office/drawing/2014/main" id="{9B0CDEDA-F241-802D-B5E9-16579C7D1BEF}"/>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a:t>
              </a:r>
              <a:r>
                <a:rPr lang="ar-SA" sz="1000" dirty="0">
                  <a:solidFill>
                    <a:schemeClr val="bg1"/>
                  </a:solidFill>
                  <a:latin typeface="Arimo" pitchFamily="34" charset="0"/>
                  <a:ea typeface="Arimo" pitchFamily="34" charset="-122"/>
                  <a:cs typeface="Arimo" pitchFamily="34" charset="-120"/>
                </a:rPr>
                <a:t>2</a:t>
              </a:r>
              <a:endParaRPr lang="en-US" sz="1000" dirty="0">
                <a:solidFill>
                  <a:schemeClr val="bg1"/>
                </a:solidFill>
                <a:latin typeface="Arimo" panose="020B0604020202020204" charset="0"/>
              </a:endParaRPr>
            </a:p>
          </p:txBody>
        </p:sp>
      </p:grpSp>
      <p:grpSp>
        <p:nvGrpSpPr>
          <p:cNvPr id="21" name="Group 20">
            <a:extLst>
              <a:ext uri="{FF2B5EF4-FFF2-40B4-BE49-F238E27FC236}">
                <a16:creationId xmlns:a16="http://schemas.microsoft.com/office/drawing/2014/main" id="{F7098007-8E3E-27AB-6604-ED8224BBA08B}"/>
              </a:ext>
            </a:extLst>
          </p:cNvPr>
          <p:cNvGrpSpPr/>
          <p:nvPr/>
        </p:nvGrpSpPr>
        <p:grpSpPr>
          <a:xfrm rot="5400000">
            <a:off x="-537309" y="4637301"/>
            <a:ext cx="1201552" cy="240066"/>
            <a:chOff x="5010150" y="4638761"/>
            <a:chExt cx="1201552" cy="240066"/>
          </a:xfrm>
        </p:grpSpPr>
        <p:sp>
          <p:nvSpPr>
            <p:cNvPr id="22" name="Rectangle: Top Corners Rounded 21">
              <a:extLst>
                <a:ext uri="{FF2B5EF4-FFF2-40B4-BE49-F238E27FC236}">
                  <a16:creationId xmlns:a16="http://schemas.microsoft.com/office/drawing/2014/main" id="{0A8CD4E3-C13D-7297-EFCC-C00DC43D056F}"/>
                </a:ext>
              </a:extLst>
            </p:cNvPr>
            <p:cNvSpPr/>
            <p:nvPr/>
          </p:nvSpPr>
          <p:spPr>
            <a:xfrm>
              <a:off x="5010150" y="4653578"/>
              <a:ext cx="1162050" cy="177982"/>
            </a:xfrm>
            <a:prstGeom prst="round2SameRect">
              <a:avLst>
                <a:gd name="adj1" fmla="val 27402"/>
                <a:gd name="adj2" fmla="val 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23" name="مستطيل 1">
              <a:extLst>
                <a:ext uri="{FF2B5EF4-FFF2-40B4-BE49-F238E27FC236}">
                  <a16:creationId xmlns:a16="http://schemas.microsoft.com/office/drawing/2014/main" id="{566EFA47-6930-FF15-71A5-7EDF4CDC3644}"/>
                </a:ext>
              </a:extLst>
            </p:cNvPr>
            <p:cNvSpPr/>
            <p:nvPr/>
          </p:nvSpPr>
          <p:spPr>
            <a:xfrm>
              <a:off x="504965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a:t>
              </a:r>
              <a:r>
                <a:rPr lang="ar-SA" sz="1000" dirty="0">
                  <a:solidFill>
                    <a:schemeClr val="bg1"/>
                  </a:solidFill>
                  <a:latin typeface="Arimo" pitchFamily="34" charset="0"/>
                  <a:ea typeface="Arimo" pitchFamily="34" charset="-122"/>
                  <a:cs typeface="Arimo" pitchFamily="34" charset="-120"/>
                </a:rPr>
                <a:t>3</a:t>
              </a:r>
              <a:endParaRPr lang="en-US" sz="1000" dirty="0">
                <a:solidFill>
                  <a:schemeClr val="bg1"/>
                </a:solidFill>
                <a:latin typeface="Arimo" panose="020B0604020202020204" charset="0"/>
              </a:endParaRPr>
            </a:p>
          </p:txBody>
        </p:sp>
      </p:grpSp>
      <p:sp>
        <p:nvSpPr>
          <p:cNvPr id="24" name="Text 0">
            <a:extLst>
              <a:ext uri="{FF2B5EF4-FFF2-40B4-BE49-F238E27FC236}">
                <a16:creationId xmlns:a16="http://schemas.microsoft.com/office/drawing/2014/main" id="{C15E571B-2A87-C9CF-163F-8DCF5B20848F}"/>
              </a:ext>
            </a:extLst>
          </p:cNvPr>
          <p:cNvSpPr/>
          <p:nvPr/>
        </p:nvSpPr>
        <p:spPr>
          <a:xfrm>
            <a:off x="176011" y="371829"/>
            <a:ext cx="970962" cy="1832731"/>
          </a:xfrm>
          <a:prstGeom prst="rect">
            <a:avLst/>
          </a:prstGeom>
          <a:noFill/>
          <a:ln/>
        </p:spPr>
        <p:txBody>
          <a:bodyPr wrap="none" lIns="0" tIns="0" rIns="0" bIns="0" rtlCol="0" anchor="t"/>
          <a:lstStyle/>
          <a:p>
            <a:pPr defTabSz="1219170">
              <a:lnSpc>
                <a:spcPct val="104000"/>
              </a:lnSpc>
            </a:pPr>
            <a:r>
              <a:rPr lang="en-GB" sz="9600" b="1" dirty="0">
                <a:solidFill>
                  <a:schemeClr val="accent6">
                    <a:lumMod val="20000"/>
                    <a:lumOff val="80000"/>
                  </a:schemeClr>
                </a:solidFill>
                <a:latin typeface="Outfit ExtraBold" pitchFamily="34" charset="0"/>
              </a:rPr>
              <a:t>1</a:t>
            </a:r>
            <a:endParaRPr lang="en-US" sz="9600" b="1" dirty="0">
              <a:solidFill>
                <a:schemeClr val="accent6">
                  <a:lumMod val="20000"/>
                  <a:lumOff val="80000"/>
                </a:schemeClr>
              </a:solidFill>
              <a:latin typeface="Outfit ExtraBold" pitchFamily="34" charset="0"/>
            </a:endParaRPr>
          </a:p>
        </p:txBody>
      </p:sp>
      <p:pic>
        <p:nvPicPr>
          <p:cNvPr id="25" name="Picture 24">
            <a:extLst>
              <a:ext uri="{FF2B5EF4-FFF2-40B4-BE49-F238E27FC236}">
                <a16:creationId xmlns:a16="http://schemas.microsoft.com/office/drawing/2014/main" id="{BD23AA4C-A9B0-5C1F-6FB3-BAE28D02234D}"/>
              </a:ext>
            </a:extLst>
          </p:cNvPr>
          <p:cNvPicPr>
            <a:picLocks noChangeAspect="1"/>
          </p:cNvPicPr>
          <p:nvPr/>
        </p:nvPicPr>
        <p:blipFill>
          <a:blip r:embed="rId3"/>
          <a:srcRect r="62439"/>
          <a:stretch>
            <a:fillRect/>
          </a:stretch>
        </p:blipFill>
        <p:spPr>
          <a:xfrm>
            <a:off x="10811721" y="522882"/>
            <a:ext cx="718789" cy="861531"/>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2"/>
          <p:cNvSpPr/>
          <p:nvPr/>
        </p:nvSpPr>
        <p:spPr>
          <a:xfrm>
            <a:off x="960120" y="742493"/>
            <a:ext cx="10570390" cy="433784"/>
          </a:xfrm>
          <a:prstGeom prst="rect">
            <a:avLst/>
          </a:prstGeom>
          <a:noFill/>
          <a:ln/>
        </p:spPr>
        <p:txBody>
          <a:bodyPr wrap="none" lIns="0" tIns="0" rIns="0" bIns="0" rtlCol="0" anchor="t"/>
          <a:lstStyle/>
          <a:p>
            <a:pPr defTabSz="1219170">
              <a:lnSpc>
                <a:spcPct val="104000"/>
              </a:lnSpc>
            </a:pPr>
            <a:r>
              <a:rPr lang="en-US" sz="3400" dirty="0">
                <a:latin typeface="Outfit ExtraBold" pitchFamily="34" charset="0"/>
              </a:rPr>
              <a:t>Core Operational Pillars &amp; Product Portfolios</a:t>
            </a:r>
          </a:p>
        </p:txBody>
      </p:sp>
      <p:sp>
        <p:nvSpPr>
          <p:cNvPr id="5" name="Text 3"/>
          <p:cNvSpPr/>
          <p:nvPr/>
        </p:nvSpPr>
        <p:spPr>
          <a:xfrm>
            <a:off x="976869" y="1329175"/>
            <a:ext cx="11163241" cy="192584"/>
          </a:xfrm>
          <a:prstGeom prst="rect">
            <a:avLst/>
          </a:prstGeom>
          <a:noFill/>
          <a:ln/>
        </p:spPr>
        <p:txBody>
          <a:bodyPr wrap="none" lIns="0" tIns="0" rIns="0" bIns="0" rtlCol="0" anchor="t"/>
          <a:lstStyle/>
          <a:p>
            <a:pPr defTabSz="1219170">
              <a:lnSpc>
                <a:spcPct val="116000"/>
              </a:lnSpc>
            </a:pPr>
            <a:r>
              <a:rPr lang="en-US" sz="1067" dirty="0">
                <a:solidFill>
                  <a:srgbClr val="2A2742"/>
                </a:solidFill>
                <a:latin typeface="Arimo" pitchFamily="34" charset="0"/>
                <a:ea typeface="Arimo" pitchFamily="34" charset="-122"/>
                <a:cs typeface="Arimo" pitchFamily="34" charset="-120"/>
              </a:rPr>
              <a:t>NAOL will segment its technical operations into commercial and civic product lines designed to service government, industrial, and public stakeholders.</a:t>
            </a:r>
            <a:endParaRPr lang="en-US" sz="1067" dirty="0">
              <a:solidFill>
                <a:prstClr val="black"/>
              </a:solidFill>
              <a:latin typeface="Arimo" panose="020B0604020202020204" charset="0"/>
            </a:endParaRPr>
          </a:p>
        </p:txBody>
      </p:sp>
      <p:pic>
        <p:nvPicPr>
          <p:cNvPr id="6" name="Image 0" descr="preencoded.png"/>
          <p:cNvPicPr>
            <a:picLocks noChangeAspect="1"/>
          </p:cNvPicPr>
          <p:nvPr/>
        </p:nvPicPr>
        <p:blipFill>
          <a:blip r:embed="rId3"/>
          <a:stretch>
            <a:fillRect/>
          </a:stretch>
        </p:blipFill>
        <p:spPr>
          <a:xfrm>
            <a:off x="661493" y="2208272"/>
            <a:ext cx="7276371" cy="4092894"/>
          </a:xfrm>
          <a:prstGeom prst="rect">
            <a:avLst/>
          </a:prstGeom>
        </p:spPr>
      </p:pic>
      <p:sp>
        <p:nvSpPr>
          <p:cNvPr id="7" name="Text 4"/>
          <p:cNvSpPr/>
          <p:nvPr/>
        </p:nvSpPr>
        <p:spPr>
          <a:xfrm>
            <a:off x="676310" y="1771498"/>
            <a:ext cx="9626937" cy="1040904"/>
          </a:xfrm>
          <a:prstGeom prst="rect">
            <a:avLst/>
          </a:prstGeom>
          <a:noFill/>
          <a:ln/>
        </p:spPr>
        <p:txBody>
          <a:bodyPr wrap="square" lIns="0" tIns="0" rIns="0" bIns="0" rtlCol="0" anchor="t">
            <a:normAutofit/>
          </a:bodyPr>
          <a:lstStyle/>
          <a:p>
            <a:pPr defTabSz="1219170">
              <a:lnSpc>
                <a:spcPct val="104000"/>
              </a:lnSpc>
            </a:pPr>
            <a:r>
              <a:rPr lang="en-US" sz="2400" dirty="0">
                <a:solidFill>
                  <a:schemeClr val="accent6">
                    <a:lumMod val="75000"/>
                  </a:schemeClr>
                </a:solidFill>
                <a:latin typeface="Outfit ExtraBold" pitchFamily="34" charset="0"/>
              </a:rPr>
              <a:t>A. Civic Calendar Verification &amp; Islamic Astronomy</a:t>
            </a:r>
          </a:p>
        </p:txBody>
      </p:sp>
      <p:sp>
        <p:nvSpPr>
          <p:cNvPr id="8" name="Text 5"/>
          <p:cNvSpPr/>
          <p:nvPr/>
        </p:nvSpPr>
        <p:spPr>
          <a:xfrm>
            <a:off x="8105277" y="2208272"/>
            <a:ext cx="3747199" cy="520501"/>
          </a:xfrm>
          <a:prstGeom prst="rect">
            <a:avLst/>
          </a:prstGeom>
          <a:noFill/>
          <a:ln/>
        </p:spPr>
        <p:txBody>
          <a:bodyPr wrap="square" lIns="0" tIns="0" rIns="0" bIns="0" rtlCol="0" anchor="t">
            <a:normAutofit/>
          </a:bodyPr>
          <a:lstStyle/>
          <a:p>
            <a:pPr defTabSz="1219170">
              <a:lnSpc>
                <a:spcPct val="104000"/>
              </a:lnSpc>
            </a:pPr>
            <a:r>
              <a:rPr lang="en-US" sz="1600" dirty="0">
                <a:latin typeface="Outfit ExtraBold" pitchFamily="34" charset="0"/>
                <a:ea typeface="Outfit ExtraBold" pitchFamily="34" charset="-122"/>
                <a:cs typeface="Outfit ExtraBold" pitchFamily="34" charset="-120"/>
              </a:rPr>
              <a:t>Automated Lunar Month Verification APIs</a:t>
            </a:r>
            <a:endParaRPr lang="en-US" sz="1600" dirty="0">
              <a:latin typeface="Arimo" panose="020B0604020202020204" charset="0"/>
            </a:endParaRPr>
          </a:p>
        </p:txBody>
      </p:sp>
      <p:sp>
        <p:nvSpPr>
          <p:cNvPr id="9" name="Text 6"/>
          <p:cNvSpPr/>
          <p:nvPr/>
        </p:nvSpPr>
        <p:spPr>
          <a:xfrm>
            <a:off x="8105277" y="2830672"/>
            <a:ext cx="3425233" cy="1155501"/>
          </a:xfrm>
          <a:prstGeom prst="rect">
            <a:avLst/>
          </a:prstGeom>
          <a:noFill/>
          <a:ln/>
        </p:spPr>
        <p:txBody>
          <a:bodyPr wrap="square" lIns="0" tIns="0" rIns="0" bIns="0" rtlCol="0" anchor="t">
            <a:noAutofit/>
          </a:bodyPr>
          <a:lstStyle/>
          <a:p>
            <a:pPr defTabSz="1219170">
              <a:lnSpc>
                <a:spcPts val="1800"/>
              </a:lnSpc>
            </a:pPr>
            <a:r>
              <a:rPr lang="en-US" sz="1200" dirty="0">
                <a:solidFill>
                  <a:srgbClr val="2A2742"/>
                </a:solidFill>
                <a:latin typeface="Arimo" pitchFamily="34" charset="0"/>
                <a:ea typeface="Arimo" pitchFamily="34" charset="-122"/>
                <a:cs typeface="Arimo" pitchFamily="34" charset="-120"/>
              </a:rPr>
              <a:t>Partnering directly with the Umm Al Qura calendar authority and national moon-sighting committees. NAOL will utilize unique, high-altitude mid-day infrared and crescent telescope setups to automatically capture, enhance, and digitally verify the birth of the lunar crescent through a secure, auditable data stream.</a:t>
            </a:r>
            <a:endParaRPr lang="en-US" sz="1200" dirty="0">
              <a:solidFill>
                <a:prstClr val="black"/>
              </a:solidFill>
              <a:latin typeface="Arimo" panose="020B0604020202020204" charset="0"/>
            </a:endParaRPr>
          </a:p>
        </p:txBody>
      </p:sp>
      <p:sp>
        <p:nvSpPr>
          <p:cNvPr id="10" name="Text 7"/>
          <p:cNvSpPr/>
          <p:nvPr/>
        </p:nvSpPr>
        <p:spPr>
          <a:xfrm>
            <a:off x="8105277" y="4521257"/>
            <a:ext cx="3425233" cy="520501"/>
          </a:xfrm>
          <a:prstGeom prst="rect">
            <a:avLst/>
          </a:prstGeom>
          <a:noFill/>
          <a:ln/>
        </p:spPr>
        <p:txBody>
          <a:bodyPr wrap="square" lIns="0" tIns="0" rIns="0" bIns="0" rtlCol="0" anchor="t">
            <a:normAutofit/>
          </a:bodyPr>
          <a:lstStyle/>
          <a:p>
            <a:pPr defTabSz="1219170">
              <a:lnSpc>
                <a:spcPct val="104000"/>
              </a:lnSpc>
            </a:pPr>
            <a:r>
              <a:rPr lang="en-US" sz="1600" dirty="0">
                <a:latin typeface="Outfit ExtraBold" pitchFamily="34" charset="0"/>
                <a:ea typeface="Outfit ExtraBold" pitchFamily="34" charset="-122"/>
                <a:cs typeface="Outfit ExtraBold" pitchFamily="34" charset="-120"/>
              </a:rPr>
              <a:t>Precision Astronomic Reference Datasets</a:t>
            </a:r>
            <a:endParaRPr lang="en-US" sz="1600" dirty="0">
              <a:latin typeface="Arimo" panose="020B0604020202020204" charset="0"/>
            </a:endParaRPr>
          </a:p>
        </p:txBody>
      </p:sp>
      <p:sp>
        <p:nvSpPr>
          <p:cNvPr id="11" name="Text 8"/>
          <p:cNvSpPr/>
          <p:nvPr/>
        </p:nvSpPr>
        <p:spPr>
          <a:xfrm>
            <a:off x="8105277" y="5143657"/>
            <a:ext cx="3425233" cy="770335"/>
          </a:xfrm>
          <a:prstGeom prst="rect">
            <a:avLst/>
          </a:prstGeom>
          <a:noFill/>
          <a:ln/>
        </p:spPr>
        <p:txBody>
          <a:bodyPr wrap="square" lIns="0" tIns="0" rIns="0" bIns="0" rtlCol="0" anchor="t">
            <a:noAutofit/>
          </a:bodyPr>
          <a:lstStyle/>
          <a:p>
            <a:pPr defTabSz="1219170">
              <a:lnSpc>
                <a:spcPts val="1800"/>
              </a:lnSpc>
            </a:pPr>
            <a:r>
              <a:rPr lang="en-US" sz="1200" dirty="0">
                <a:solidFill>
                  <a:srgbClr val="2A2742"/>
                </a:solidFill>
                <a:latin typeface="Arimo" pitchFamily="34" charset="0"/>
                <a:ea typeface="Arimo" pitchFamily="34" charset="-122"/>
                <a:cs typeface="Arimo" pitchFamily="34" charset="-120"/>
              </a:rPr>
              <a:t>Serving as the Kingdom's absolute astronomical calculation authority to generate bulletproof geographic coordinates for prayer times, exact Qibla vector alignments, and global Islamic solar/lunar eclipse maps.</a:t>
            </a:r>
            <a:endParaRPr lang="en-US" sz="1200" dirty="0">
              <a:solidFill>
                <a:prstClr val="black"/>
              </a:solidFill>
              <a:latin typeface="Arimo" panose="020B0604020202020204" charset="0"/>
            </a:endParaRPr>
          </a:p>
        </p:txBody>
      </p:sp>
      <p:grpSp>
        <p:nvGrpSpPr>
          <p:cNvPr id="12" name="Group 11">
            <a:extLst>
              <a:ext uri="{FF2B5EF4-FFF2-40B4-BE49-F238E27FC236}">
                <a16:creationId xmlns:a16="http://schemas.microsoft.com/office/drawing/2014/main" id="{1D287098-49BB-0B8E-803C-20E7B52191C6}"/>
              </a:ext>
            </a:extLst>
          </p:cNvPr>
          <p:cNvGrpSpPr/>
          <p:nvPr/>
        </p:nvGrpSpPr>
        <p:grpSpPr>
          <a:xfrm rot="5400000">
            <a:off x="-532097" y="2217951"/>
            <a:ext cx="1191128" cy="240066"/>
            <a:chOff x="4904872" y="4638761"/>
            <a:chExt cx="1191128" cy="240066"/>
          </a:xfrm>
        </p:grpSpPr>
        <p:sp>
          <p:nvSpPr>
            <p:cNvPr id="13" name="Rectangle: Top Corners Rounded 12">
              <a:extLst>
                <a:ext uri="{FF2B5EF4-FFF2-40B4-BE49-F238E27FC236}">
                  <a16:creationId xmlns:a16="http://schemas.microsoft.com/office/drawing/2014/main" id="{67C44E70-9A1C-743E-AD38-A06A2E46D582}"/>
                </a:ext>
              </a:extLst>
            </p:cNvPr>
            <p:cNvSpPr/>
            <p:nvPr/>
          </p:nvSpPr>
          <p:spPr>
            <a:xfrm>
              <a:off x="4933950" y="4653578"/>
              <a:ext cx="1162050" cy="177982"/>
            </a:xfrm>
            <a:prstGeom prst="round2SameRect">
              <a:avLst>
                <a:gd name="adj1" fmla="val 27402"/>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14" name="مستطيل 1">
              <a:extLst>
                <a:ext uri="{FF2B5EF4-FFF2-40B4-BE49-F238E27FC236}">
                  <a16:creationId xmlns:a16="http://schemas.microsoft.com/office/drawing/2014/main" id="{E361BD8D-BC1B-3569-BEB3-1555B27E304D}"/>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1</a:t>
              </a:r>
              <a:endParaRPr lang="en-US" sz="1000" dirty="0">
                <a:solidFill>
                  <a:schemeClr val="bg1"/>
                </a:solidFill>
                <a:latin typeface="Arimo" panose="020B0604020202020204" charset="0"/>
              </a:endParaRPr>
            </a:p>
          </p:txBody>
        </p:sp>
      </p:grpSp>
      <p:grpSp>
        <p:nvGrpSpPr>
          <p:cNvPr id="15" name="Group 14">
            <a:extLst>
              <a:ext uri="{FF2B5EF4-FFF2-40B4-BE49-F238E27FC236}">
                <a16:creationId xmlns:a16="http://schemas.microsoft.com/office/drawing/2014/main" id="{985788AF-A9B5-F74E-E6EE-A117782E713E}"/>
              </a:ext>
            </a:extLst>
          </p:cNvPr>
          <p:cNvGrpSpPr/>
          <p:nvPr/>
        </p:nvGrpSpPr>
        <p:grpSpPr>
          <a:xfrm rot="5400000">
            <a:off x="-532097" y="3408927"/>
            <a:ext cx="1191128" cy="240066"/>
            <a:chOff x="4904872" y="4638761"/>
            <a:chExt cx="1191128" cy="240066"/>
          </a:xfrm>
        </p:grpSpPr>
        <p:sp>
          <p:nvSpPr>
            <p:cNvPr id="16" name="Rectangle: Top Corners Rounded 15">
              <a:extLst>
                <a:ext uri="{FF2B5EF4-FFF2-40B4-BE49-F238E27FC236}">
                  <a16:creationId xmlns:a16="http://schemas.microsoft.com/office/drawing/2014/main" id="{9139FF44-1498-EDA1-FD25-23BED00F18C8}"/>
                </a:ext>
              </a:extLst>
            </p:cNvPr>
            <p:cNvSpPr/>
            <p:nvPr/>
          </p:nvSpPr>
          <p:spPr>
            <a:xfrm>
              <a:off x="4933950" y="4653578"/>
              <a:ext cx="1162050" cy="177982"/>
            </a:xfrm>
            <a:prstGeom prst="round2SameRect">
              <a:avLst>
                <a:gd name="adj1" fmla="val 27402"/>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17" name="مستطيل 1">
              <a:extLst>
                <a:ext uri="{FF2B5EF4-FFF2-40B4-BE49-F238E27FC236}">
                  <a16:creationId xmlns:a16="http://schemas.microsoft.com/office/drawing/2014/main" id="{FD40E1D3-D36F-3AA5-CF2E-6991CA7C6B2C}"/>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a:t>
              </a:r>
              <a:r>
                <a:rPr lang="ar-SA" sz="1000" dirty="0">
                  <a:solidFill>
                    <a:schemeClr val="bg1"/>
                  </a:solidFill>
                  <a:latin typeface="Arimo" pitchFamily="34" charset="0"/>
                  <a:ea typeface="Arimo" pitchFamily="34" charset="-122"/>
                  <a:cs typeface="Arimo" pitchFamily="34" charset="-120"/>
                </a:rPr>
                <a:t>2</a:t>
              </a:r>
              <a:endParaRPr lang="en-US" sz="1000" dirty="0">
                <a:solidFill>
                  <a:schemeClr val="bg1"/>
                </a:solidFill>
                <a:latin typeface="Arimo" panose="020B0604020202020204" charset="0"/>
              </a:endParaRPr>
            </a:p>
          </p:txBody>
        </p:sp>
      </p:grpSp>
      <p:grpSp>
        <p:nvGrpSpPr>
          <p:cNvPr id="18" name="Group 17">
            <a:extLst>
              <a:ext uri="{FF2B5EF4-FFF2-40B4-BE49-F238E27FC236}">
                <a16:creationId xmlns:a16="http://schemas.microsoft.com/office/drawing/2014/main" id="{492EB549-29F6-F512-03B9-C21187719E1B}"/>
              </a:ext>
            </a:extLst>
          </p:cNvPr>
          <p:cNvGrpSpPr/>
          <p:nvPr/>
        </p:nvGrpSpPr>
        <p:grpSpPr>
          <a:xfrm rot="5400000">
            <a:off x="-537309" y="4637301"/>
            <a:ext cx="1201552" cy="240066"/>
            <a:chOff x="5010150" y="4638761"/>
            <a:chExt cx="1201552" cy="240066"/>
          </a:xfrm>
        </p:grpSpPr>
        <p:sp>
          <p:nvSpPr>
            <p:cNvPr id="19" name="Rectangle: Top Corners Rounded 18">
              <a:extLst>
                <a:ext uri="{FF2B5EF4-FFF2-40B4-BE49-F238E27FC236}">
                  <a16:creationId xmlns:a16="http://schemas.microsoft.com/office/drawing/2014/main" id="{62774115-3DEE-DC57-FFA3-5FA6E6C17579}"/>
                </a:ext>
              </a:extLst>
            </p:cNvPr>
            <p:cNvSpPr/>
            <p:nvPr/>
          </p:nvSpPr>
          <p:spPr>
            <a:xfrm>
              <a:off x="5010150" y="4653578"/>
              <a:ext cx="1162050" cy="177982"/>
            </a:xfrm>
            <a:prstGeom prst="round2SameRect">
              <a:avLst>
                <a:gd name="adj1" fmla="val 27402"/>
                <a:gd name="adj2" fmla="val 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20" name="مستطيل 1">
              <a:extLst>
                <a:ext uri="{FF2B5EF4-FFF2-40B4-BE49-F238E27FC236}">
                  <a16:creationId xmlns:a16="http://schemas.microsoft.com/office/drawing/2014/main" id="{BD23DE0F-2120-74CB-9155-9F580EF94E55}"/>
                </a:ext>
              </a:extLst>
            </p:cNvPr>
            <p:cNvSpPr/>
            <p:nvPr/>
          </p:nvSpPr>
          <p:spPr>
            <a:xfrm>
              <a:off x="504965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a:t>
              </a:r>
              <a:r>
                <a:rPr lang="ar-SA" sz="1000" dirty="0">
                  <a:solidFill>
                    <a:schemeClr val="bg1"/>
                  </a:solidFill>
                  <a:latin typeface="Arimo" pitchFamily="34" charset="0"/>
                  <a:ea typeface="Arimo" pitchFamily="34" charset="-122"/>
                  <a:cs typeface="Arimo" pitchFamily="34" charset="-120"/>
                </a:rPr>
                <a:t>3</a:t>
              </a:r>
              <a:endParaRPr lang="en-US" sz="1000" dirty="0">
                <a:solidFill>
                  <a:schemeClr val="bg1"/>
                </a:solidFill>
                <a:latin typeface="Arimo" panose="020B0604020202020204" charset="0"/>
              </a:endParaRPr>
            </a:p>
          </p:txBody>
        </p:sp>
      </p:grpSp>
      <p:sp>
        <p:nvSpPr>
          <p:cNvPr id="21" name="Text 0">
            <a:extLst>
              <a:ext uri="{FF2B5EF4-FFF2-40B4-BE49-F238E27FC236}">
                <a16:creationId xmlns:a16="http://schemas.microsoft.com/office/drawing/2014/main" id="{3600B1A2-2FC9-E23F-70F2-3D3F2A2EA4EF}"/>
              </a:ext>
            </a:extLst>
          </p:cNvPr>
          <p:cNvSpPr/>
          <p:nvPr/>
        </p:nvSpPr>
        <p:spPr>
          <a:xfrm>
            <a:off x="176011" y="371829"/>
            <a:ext cx="970962" cy="1832731"/>
          </a:xfrm>
          <a:prstGeom prst="rect">
            <a:avLst/>
          </a:prstGeom>
          <a:noFill/>
          <a:ln/>
        </p:spPr>
        <p:txBody>
          <a:bodyPr wrap="none" lIns="0" tIns="0" rIns="0" bIns="0" rtlCol="0" anchor="t"/>
          <a:lstStyle/>
          <a:p>
            <a:pPr defTabSz="1219170">
              <a:lnSpc>
                <a:spcPct val="104000"/>
              </a:lnSpc>
            </a:pPr>
            <a:r>
              <a:rPr lang="en-GB" sz="9600" b="1" dirty="0">
                <a:solidFill>
                  <a:schemeClr val="accent6">
                    <a:lumMod val="20000"/>
                    <a:lumOff val="80000"/>
                  </a:schemeClr>
                </a:solidFill>
                <a:latin typeface="Outfit ExtraBold" pitchFamily="34" charset="0"/>
              </a:rPr>
              <a:t>2</a:t>
            </a:r>
            <a:endParaRPr lang="en-US" sz="9600" b="1" dirty="0">
              <a:solidFill>
                <a:schemeClr val="accent6">
                  <a:lumMod val="20000"/>
                  <a:lumOff val="80000"/>
                </a:schemeClr>
              </a:solidFill>
              <a:latin typeface="Outfit ExtraBold" pitchFamily="34" charset="0"/>
            </a:endParaRPr>
          </a:p>
        </p:txBody>
      </p:sp>
      <p:pic>
        <p:nvPicPr>
          <p:cNvPr id="22" name="Picture 21">
            <a:extLst>
              <a:ext uri="{FF2B5EF4-FFF2-40B4-BE49-F238E27FC236}">
                <a16:creationId xmlns:a16="http://schemas.microsoft.com/office/drawing/2014/main" id="{C9582AAD-FEB8-42B2-5B43-2CE90C57D266}"/>
              </a:ext>
            </a:extLst>
          </p:cNvPr>
          <p:cNvPicPr>
            <a:picLocks noChangeAspect="1"/>
          </p:cNvPicPr>
          <p:nvPr/>
        </p:nvPicPr>
        <p:blipFill>
          <a:blip r:embed="rId4"/>
          <a:srcRect r="62439"/>
          <a:stretch>
            <a:fillRect/>
          </a:stretch>
        </p:blipFill>
        <p:spPr>
          <a:xfrm>
            <a:off x="10811721" y="522882"/>
            <a:ext cx="718789" cy="861531"/>
          </a:xfrm>
          <a:prstGeom prst="rect">
            <a:avLst/>
          </a:prstGeom>
        </p:spPr>
      </p:pic>
      <p:sp>
        <p:nvSpPr>
          <p:cNvPr id="23" name="Shape 0">
            <a:extLst>
              <a:ext uri="{FF2B5EF4-FFF2-40B4-BE49-F238E27FC236}">
                <a16:creationId xmlns:a16="http://schemas.microsoft.com/office/drawing/2014/main" id="{8B1132B1-DC4C-5B49-720A-D980F49FE89B}"/>
              </a:ext>
            </a:extLst>
          </p:cNvPr>
          <p:cNvSpPr/>
          <p:nvPr/>
        </p:nvSpPr>
        <p:spPr>
          <a:xfrm>
            <a:off x="976869" y="-464904"/>
            <a:ext cx="4325640" cy="273645"/>
          </a:xfrm>
          <a:prstGeom prst="roundRect">
            <a:avLst>
              <a:gd name="adj" fmla="val 22122"/>
            </a:avLst>
          </a:prstGeom>
          <a:noFill/>
          <a:ln w="4763">
            <a:solidFill>
              <a:schemeClr val="accent6">
                <a:lumMod val="75000"/>
              </a:schemeClr>
            </a:solidFill>
            <a:prstDash val="solid"/>
          </a:ln>
        </p:spPr>
        <p:txBody>
          <a:bodyPr/>
          <a:lstStyle/>
          <a:p>
            <a:pPr defTabSz="1219170"/>
            <a:endParaRPr lang="en-GB" sz="2400" dirty="0">
              <a:solidFill>
                <a:prstClr val="black"/>
              </a:solidFill>
              <a:latin typeface="Arimo" panose="020B0604020202020204" charset="0"/>
            </a:endParaRPr>
          </a:p>
        </p:txBody>
      </p:sp>
      <p:sp>
        <p:nvSpPr>
          <p:cNvPr id="24" name="Text 1">
            <a:extLst>
              <a:ext uri="{FF2B5EF4-FFF2-40B4-BE49-F238E27FC236}">
                <a16:creationId xmlns:a16="http://schemas.microsoft.com/office/drawing/2014/main" id="{59D2741B-8830-9355-BCC6-3A01F4FB87D6}"/>
              </a:ext>
            </a:extLst>
          </p:cNvPr>
          <p:cNvSpPr/>
          <p:nvPr/>
        </p:nvSpPr>
        <p:spPr>
          <a:xfrm>
            <a:off x="1084917" y="-410929"/>
            <a:ext cx="4719141" cy="165695"/>
          </a:xfrm>
          <a:prstGeom prst="rect">
            <a:avLst/>
          </a:prstGeom>
          <a:noFill/>
          <a:ln/>
        </p:spPr>
        <p:txBody>
          <a:bodyPr wrap="none" lIns="0" tIns="0" rIns="0" bIns="0" rtlCol="0" anchor="t"/>
          <a:lstStyle/>
          <a:p>
            <a:pPr defTabSz="1219170">
              <a:lnSpc>
                <a:spcPct val="96000"/>
              </a:lnSpc>
            </a:pPr>
            <a:r>
              <a:rPr lang="en-US" sz="1133" dirty="0">
                <a:solidFill>
                  <a:schemeClr val="accent6">
                    <a:lumMod val="75000"/>
                  </a:schemeClr>
                </a:solidFill>
                <a:latin typeface="Arimo" pitchFamily="34" charset="0"/>
                <a:ea typeface="Arimo" pitchFamily="34" charset="-122"/>
                <a:cs typeface="Arimo" pitchFamily="34" charset="-120"/>
              </a:rPr>
              <a:t>2. CORE OPERATIONAL PILLARS &amp; PRODUCT PORTFOLIOS</a:t>
            </a:r>
            <a:endParaRPr lang="en-US" sz="1133" dirty="0">
              <a:solidFill>
                <a:schemeClr val="accent6">
                  <a:lumMod val="75000"/>
                </a:schemeClr>
              </a:solidFill>
              <a:latin typeface="Arimo" panose="020B0604020202020204" charset="0"/>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661475" y="678529"/>
            <a:ext cx="10868745" cy="590649"/>
          </a:xfrm>
          <a:prstGeom prst="rect">
            <a:avLst/>
          </a:prstGeom>
          <a:noFill/>
          <a:ln/>
        </p:spPr>
        <p:txBody>
          <a:bodyPr wrap="none" lIns="0" tIns="0" rIns="0" bIns="0" rtlCol="0" anchor="t"/>
          <a:lstStyle/>
          <a:p>
            <a:pPr marL="0" indent="0" algn="l">
              <a:lnSpc>
                <a:spcPct val="104000"/>
              </a:lnSpc>
              <a:buNone/>
            </a:pPr>
            <a:r>
              <a:rPr lang="en-US" sz="3700" dirty="0">
                <a:solidFill>
                  <a:srgbClr val="231971"/>
                </a:solidFill>
                <a:latin typeface="Outfit ExtraBold" pitchFamily="34" charset="0"/>
                <a:ea typeface="Outfit ExtraBold" pitchFamily="34" charset="-122"/>
                <a:cs typeface="Tajawal ExtraBold" panose="00000800000000000000" pitchFamily="2" charset="-78"/>
              </a:rPr>
              <a:t>Executive Summary</a:t>
            </a:r>
            <a:endParaRPr lang="en-US" sz="3700" dirty="0">
              <a:latin typeface="Arimo" panose="020B0604020202020204" charset="0"/>
            </a:endParaRPr>
          </a:p>
        </p:txBody>
      </p:sp>
      <p:sp>
        <p:nvSpPr>
          <p:cNvPr id="3" name="Text 1"/>
          <p:cNvSpPr/>
          <p:nvPr/>
        </p:nvSpPr>
        <p:spPr>
          <a:xfrm>
            <a:off x="661475" y="1540768"/>
            <a:ext cx="10868745" cy="1209675"/>
          </a:xfrm>
          <a:prstGeom prst="rect">
            <a:avLst/>
          </a:prstGeom>
          <a:noFill/>
          <a:ln/>
        </p:spPr>
        <p:txBody>
          <a:bodyPr wrap="square" lIns="0" tIns="0" rIns="0" bIns="0" rtlCol="0" anchor="t">
            <a:normAutofit/>
          </a:bodyPr>
          <a:lstStyle/>
          <a:p>
            <a:pPr marL="0" indent="0" algn="justLow">
              <a:lnSpc>
                <a:spcPct val="133000"/>
              </a:lnSpc>
              <a:buNone/>
            </a:pPr>
            <a:r>
              <a:rPr lang="en-US" sz="1450" dirty="0">
                <a:solidFill>
                  <a:srgbClr val="2A2742"/>
                </a:solidFill>
                <a:latin typeface="Arimo" pitchFamily="34" charset="0"/>
                <a:ea typeface="Arimo" pitchFamily="34" charset="-122"/>
                <a:cs typeface="Arimo" pitchFamily="34" charset="-120"/>
              </a:rPr>
              <a:t>The Kingdom is undergoing an unprecedented national transformation, where space technologies, geospatial intelligence, and satellite imagery are rapidly becoming foundational pillars for national security, economic competitiveness, and evidence‑based decision‑making. This strategy aligns with KACST 2030 directions and positions the Institute to evolve from a traditional research center into a national platform for high‑precision geospatial data, advanced space technologies, and innovation‑led production.</a:t>
            </a:r>
            <a:endParaRPr lang="en-US" sz="1450" dirty="0">
              <a:latin typeface="Arimo" panose="020B0604020202020204" charset="0"/>
            </a:endParaRPr>
          </a:p>
        </p:txBody>
      </p:sp>
      <p:sp>
        <p:nvSpPr>
          <p:cNvPr id="4" name="Shape 2"/>
          <p:cNvSpPr/>
          <p:nvPr/>
        </p:nvSpPr>
        <p:spPr>
          <a:xfrm>
            <a:off x="661475" y="2935427"/>
            <a:ext cx="10951405" cy="2285715"/>
          </a:xfrm>
          <a:prstGeom prst="roundRect">
            <a:avLst>
              <a:gd name="adj" fmla="val 2722"/>
            </a:avLst>
          </a:prstGeom>
          <a:solidFill>
            <a:srgbClr val="E9E6FA"/>
          </a:solidFill>
          <a:ln w="6350">
            <a:solidFill>
              <a:srgbClr val="BDB8DF"/>
            </a:solidFill>
            <a:prstDash val="solid"/>
          </a:ln>
        </p:spPr>
        <p:txBody>
          <a:bodyPr/>
          <a:lstStyle/>
          <a:p>
            <a:pPr>
              <a:tabLst>
                <a:tab pos="5197475" algn="l"/>
              </a:tabLst>
            </a:pPr>
            <a:endParaRPr lang="en-GB" dirty="0">
              <a:latin typeface="Arimo" panose="020B0604020202020204" charset="0"/>
            </a:endParaRPr>
          </a:p>
        </p:txBody>
      </p:sp>
      <p:sp>
        <p:nvSpPr>
          <p:cNvPr id="5" name="Shape 3"/>
          <p:cNvSpPr/>
          <p:nvPr/>
        </p:nvSpPr>
        <p:spPr>
          <a:xfrm>
            <a:off x="667826" y="3020845"/>
            <a:ext cx="4700466" cy="2200297"/>
          </a:xfrm>
          <a:prstGeom prst="rect">
            <a:avLst/>
          </a:prstGeom>
          <a:solidFill>
            <a:srgbClr val="E9E6FA"/>
          </a:solidFill>
          <a:ln/>
        </p:spPr>
        <p:txBody>
          <a:bodyPr/>
          <a:lstStyle/>
          <a:p>
            <a:endParaRPr lang="en-GB" dirty="0">
              <a:latin typeface="Arimo" panose="020B0604020202020204" charset="0"/>
            </a:endParaRPr>
          </a:p>
        </p:txBody>
      </p:sp>
      <p:sp>
        <p:nvSpPr>
          <p:cNvPr id="6" name="Text 4"/>
          <p:cNvSpPr/>
          <p:nvPr/>
        </p:nvSpPr>
        <p:spPr>
          <a:xfrm>
            <a:off x="831499" y="3164072"/>
            <a:ext cx="4373120" cy="223751"/>
          </a:xfrm>
          <a:prstGeom prst="rect">
            <a:avLst/>
          </a:prstGeom>
          <a:noFill/>
          <a:ln/>
        </p:spPr>
        <p:txBody>
          <a:bodyPr wrap="none" lIns="0" tIns="0" rIns="0" bIns="0" rtlCol="0" anchor="t"/>
          <a:lstStyle/>
          <a:p>
            <a:pPr marL="0" indent="0" algn="l">
              <a:lnSpc>
                <a:spcPct val="104000"/>
              </a:lnSpc>
              <a:buNone/>
            </a:pPr>
            <a:r>
              <a:rPr lang="en-US" sz="1850" dirty="0">
                <a:solidFill>
                  <a:srgbClr val="2A2742"/>
                </a:solidFill>
                <a:latin typeface="Outfit ExtraBold" pitchFamily="34" charset="0"/>
                <a:ea typeface="Outfit ExtraBold" pitchFamily="34" charset="-122"/>
                <a:cs typeface="Outfit ExtraBold" pitchFamily="34" charset="-120"/>
              </a:rPr>
              <a:t>Current Paradigm</a:t>
            </a:r>
            <a:endParaRPr lang="en-US" sz="1850" dirty="0">
              <a:latin typeface="Arimo" panose="020B0604020202020204" charset="0"/>
            </a:endParaRPr>
          </a:p>
        </p:txBody>
      </p:sp>
      <p:sp>
        <p:nvSpPr>
          <p:cNvPr id="7" name="Text 5"/>
          <p:cNvSpPr/>
          <p:nvPr/>
        </p:nvSpPr>
        <p:spPr>
          <a:xfrm>
            <a:off x="831499" y="3530431"/>
            <a:ext cx="3831182" cy="1274292"/>
          </a:xfrm>
          <a:prstGeom prst="rect">
            <a:avLst/>
          </a:prstGeom>
          <a:noFill/>
          <a:ln/>
        </p:spPr>
        <p:txBody>
          <a:bodyPr wrap="square" lIns="0" tIns="0" rIns="0" bIns="0" rtlCol="0" anchor="t">
            <a:noAutofit/>
          </a:bodyPr>
          <a:lstStyle/>
          <a:p>
            <a:pPr marL="0" indent="0" algn="l">
              <a:lnSpc>
                <a:spcPct val="150000"/>
              </a:lnSpc>
              <a:buNone/>
            </a:pPr>
            <a:r>
              <a:rPr lang="en-US" sz="1450" dirty="0">
                <a:solidFill>
                  <a:srgbClr val="2A2742"/>
                </a:solidFill>
                <a:latin typeface="Arimo" pitchFamily="34" charset="0"/>
                <a:ea typeface="Arimo" pitchFamily="34" charset="-122"/>
                <a:cs typeface="Arimo" pitchFamily="34" charset="-120"/>
              </a:rPr>
              <a:t>The prevailing Research-Based paradigm, characterized by stand-alone scientific publications and isolated pilot projects, must be structurally replaced by an Impact-and-Commercialization Operational Model.</a:t>
            </a:r>
            <a:endParaRPr lang="en-US" sz="1450" dirty="0">
              <a:latin typeface="Arimo" panose="020B0604020202020204" charset="0"/>
            </a:endParaRPr>
          </a:p>
        </p:txBody>
      </p:sp>
      <p:sp>
        <p:nvSpPr>
          <p:cNvPr id="8" name="Shape 6"/>
          <p:cNvSpPr/>
          <p:nvPr/>
        </p:nvSpPr>
        <p:spPr>
          <a:xfrm>
            <a:off x="5374640" y="3020845"/>
            <a:ext cx="6149231" cy="2200297"/>
          </a:xfrm>
          <a:prstGeom prst="rect">
            <a:avLst/>
          </a:prstGeom>
          <a:solidFill>
            <a:srgbClr val="E9E6FA"/>
          </a:solidFill>
          <a:ln/>
        </p:spPr>
        <p:txBody>
          <a:bodyPr/>
          <a:lstStyle/>
          <a:p>
            <a:endParaRPr lang="en-GB" dirty="0">
              <a:latin typeface="Arimo" panose="020B0604020202020204" charset="0"/>
            </a:endParaRPr>
          </a:p>
        </p:txBody>
      </p:sp>
      <p:sp>
        <p:nvSpPr>
          <p:cNvPr id="9" name="Shape 7"/>
          <p:cNvSpPr/>
          <p:nvPr/>
        </p:nvSpPr>
        <p:spPr>
          <a:xfrm>
            <a:off x="4907280" y="2942085"/>
            <a:ext cx="28774" cy="2294582"/>
          </a:xfrm>
          <a:prstGeom prst="roundRect">
            <a:avLst>
              <a:gd name="adj" fmla="val 312562"/>
            </a:avLst>
          </a:prstGeom>
          <a:solidFill>
            <a:srgbClr val="BDB8DF"/>
          </a:solidFill>
          <a:ln/>
        </p:spPr>
        <p:txBody>
          <a:bodyPr/>
          <a:lstStyle/>
          <a:p>
            <a:endParaRPr lang="en-GB" dirty="0">
              <a:latin typeface="Arimo" panose="020B0604020202020204" charset="0"/>
            </a:endParaRPr>
          </a:p>
        </p:txBody>
      </p:sp>
      <p:sp>
        <p:nvSpPr>
          <p:cNvPr id="10" name="Text 8"/>
          <p:cNvSpPr/>
          <p:nvPr/>
        </p:nvSpPr>
        <p:spPr>
          <a:xfrm>
            <a:off x="5121399" y="3164072"/>
            <a:ext cx="5720991" cy="223751"/>
          </a:xfrm>
          <a:prstGeom prst="rect">
            <a:avLst/>
          </a:prstGeom>
          <a:noFill/>
          <a:ln/>
        </p:spPr>
        <p:txBody>
          <a:bodyPr wrap="none" lIns="0" tIns="0" rIns="0" bIns="0" rtlCol="0" anchor="t"/>
          <a:lstStyle/>
          <a:p>
            <a:pPr marL="0" indent="0" algn="l">
              <a:lnSpc>
                <a:spcPct val="104000"/>
              </a:lnSpc>
              <a:buNone/>
            </a:pPr>
            <a:r>
              <a:rPr lang="en-US" sz="1850" dirty="0">
                <a:solidFill>
                  <a:srgbClr val="2A2742"/>
                </a:solidFill>
                <a:latin typeface="Outfit ExtraBold" pitchFamily="34" charset="0"/>
                <a:ea typeface="Outfit ExtraBold" pitchFamily="34" charset="-122"/>
                <a:cs typeface="Outfit ExtraBold" pitchFamily="34" charset="-120"/>
              </a:rPr>
              <a:t>Target Model</a:t>
            </a:r>
            <a:endParaRPr lang="en-US" sz="1850" dirty="0">
              <a:latin typeface="Arimo" panose="020B0604020202020204" charset="0"/>
            </a:endParaRPr>
          </a:p>
        </p:txBody>
      </p:sp>
      <p:sp>
        <p:nvSpPr>
          <p:cNvPr id="11" name="Text 9"/>
          <p:cNvSpPr/>
          <p:nvPr/>
        </p:nvSpPr>
        <p:spPr>
          <a:xfrm>
            <a:off x="5097575" y="3512256"/>
            <a:ext cx="6432950" cy="1604153"/>
          </a:xfrm>
          <a:prstGeom prst="rect">
            <a:avLst/>
          </a:prstGeom>
          <a:noFill/>
          <a:ln/>
        </p:spPr>
        <p:txBody>
          <a:bodyPr wrap="square" lIns="0" tIns="0" rIns="0" bIns="0" rtlCol="0" anchor="t">
            <a:noAutofit/>
          </a:bodyPr>
          <a:lstStyle/>
          <a:p>
            <a:pPr marL="0" indent="0" algn="l">
              <a:lnSpc>
                <a:spcPct val="150000"/>
              </a:lnSpc>
              <a:buNone/>
            </a:pPr>
            <a:r>
              <a:rPr lang="en-US" sz="1450" dirty="0">
                <a:solidFill>
                  <a:srgbClr val="2A2742"/>
                </a:solidFill>
                <a:latin typeface="Arimo" pitchFamily="34" charset="0"/>
                <a:ea typeface="Arimo" pitchFamily="34" charset="-122"/>
                <a:cs typeface="Arimo" pitchFamily="34" charset="-120"/>
              </a:rPr>
              <a:t>This strategy transitions IESS into an agile, asset-backed commercial enabler feeding directly into Future Economies sector. By transforming its core capability tracks into specialized, high-revenue National Laboratories, IESS will monetize a 40-year satellite imagery archive, build secure autonomous geospatial data layers, and deploy deep-space surveillance assets.</a:t>
            </a:r>
            <a:endParaRPr lang="en-US" sz="1450" dirty="0">
              <a:latin typeface="Arimo" panose="020B0604020202020204" charset="0"/>
            </a:endParaRPr>
          </a:p>
        </p:txBody>
      </p:sp>
      <p:sp>
        <p:nvSpPr>
          <p:cNvPr id="19" name="Free-form: Shape 18">
            <a:extLst>
              <a:ext uri="{FF2B5EF4-FFF2-40B4-BE49-F238E27FC236}">
                <a16:creationId xmlns:a16="http://schemas.microsoft.com/office/drawing/2014/main" id="{23F1FFE6-499C-1ADF-6F32-659D09D0C972}"/>
              </a:ext>
            </a:extLst>
          </p:cNvPr>
          <p:cNvSpPr/>
          <p:nvPr/>
        </p:nvSpPr>
        <p:spPr>
          <a:xfrm>
            <a:off x="661475" y="5406535"/>
            <a:ext cx="10951405" cy="1116185"/>
          </a:xfrm>
          <a:custGeom>
            <a:avLst/>
            <a:gdLst>
              <a:gd name="csX0" fmla="*/ 158334 w 10951405"/>
              <a:gd name="csY0" fmla="*/ 0 h 1116185"/>
              <a:gd name="csX1" fmla="*/ 10852358 w 10951405"/>
              <a:gd name="csY1" fmla="*/ 0 h 1116185"/>
              <a:gd name="csX2" fmla="*/ 10951405 w 10951405"/>
              <a:gd name="csY2" fmla="*/ 43190 h 1116185"/>
              <a:gd name="csX3" fmla="*/ 10951405 w 10951405"/>
              <a:gd name="csY3" fmla="*/ 1072995 h 1116185"/>
              <a:gd name="csX4" fmla="*/ 10852358 w 10951405"/>
              <a:gd name="csY4" fmla="*/ 1116185 h 1116185"/>
              <a:gd name="csX5" fmla="*/ 158334 w 10951405"/>
              <a:gd name="csY5" fmla="*/ 1116185 h 1116185"/>
              <a:gd name="csX6" fmla="*/ 0 w 10951405"/>
              <a:gd name="csY6" fmla="*/ 1047143 h 1116185"/>
              <a:gd name="csX7" fmla="*/ 0 w 10951405"/>
              <a:gd name="csY7" fmla="*/ 69042 h 1116185"/>
              <a:gd name="csX8" fmla="*/ 158334 w 10951405"/>
              <a:gd name="csY8" fmla="*/ 0 h 11161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951405" h="1116185">
                <a:moveTo>
                  <a:pt x="158334" y="0"/>
                </a:moveTo>
                <a:lnTo>
                  <a:pt x="10852358" y="0"/>
                </a:lnTo>
                <a:cubicBezTo>
                  <a:pt x="10907060" y="0"/>
                  <a:pt x="10951405" y="19337"/>
                  <a:pt x="10951405" y="43190"/>
                </a:cubicBezTo>
                <a:lnTo>
                  <a:pt x="10951405" y="1072995"/>
                </a:lnTo>
                <a:cubicBezTo>
                  <a:pt x="10951405" y="1096848"/>
                  <a:pt x="10907061" y="1116185"/>
                  <a:pt x="10852358" y="1116185"/>
                </a:cubicBezTo>
                <a:lnTo>
                  <a:pt x="158334" y="1116185"/>
                </a:lnTo>
                <a:cubicBezTo>
                  <a:pt x="70888" y="1116185"/>
                  <a:pt x="0" y="1085274"/>
                  <a:pt x="0" y="1047143"/>
                </a:cubicBezTo>
                <a:lnTo>
                  <a:pt x="0" y="69042"/>
                </a:lnTo>
                <a:cubicBezTo>
                  <a:pt x="0" y="30911"/>
                  <a:pt x="70888" y="0"/>
                  <a:pt x="158334" y="0"/>
                </a:cubicBezTo>
              </a:path>
            </a:pathLst>
          </a:custGeom>
          <a:solidFill>
            <a:srgbClr val="FFFFFF"/>
          </a:solidFill>
          <a:ln w="13186" cap="flat">
            <a:noFill/>
            <a:prstDash val="solid"/>
            <a:miter/>
          </a:ln>
        </p:spPr>
        <p:txBody>
          <a:bodyPr/>
          <a:lstStyle/>
          <a:p>
            <a:endParaRPr lang="en-GB" dirty="0">
              <a:latin typeface="Arimo" panose="020B0604020202020204" charset="0"/>
            </a:endParaRPr>
          </a:p>
        </p:txBody>
      </p:sp>
      <p:sp>
        <p:nvSpPr>
          <p:cNvPr id="20" name="Free-form: Shape 19">
            <a:extLst>
              <a:ext uri="{FF2B5EF4-FFF2-40B4-BE49-F238E27FC236}">
                <a16:creationId xmlns:a16="http://schemas.microsoft.com/office/drawing/2014/main" id="{26A91DBA-478A-7DE0-2195-190111CE44D5}"/>
              </a:ext>
            </a:extLst>
          </p:cNvPr>
          <p:cNvSpPr/>
          <p:nvPr/>
        </p:nvSpPr>
        <p:spPr>
          <a:xfrm>
            <a:off x="661475" y="5406535"/>
            <a:ext cx="10951405" cy="1116185"/>
          </a:xfrm>
          <a:custGeom>
            <a:avLst/>
            <a:gdLst>
              <a:gd name="csX0" fmla="*/ 46379 w 10951405"/>
              <a:gd name="csY0" fmla="*/ 20224 h 1116185"/>
              <a:gd name="csX1" fmla="*/ 158334 w 10951405"/>
              <a:gd name="csY1" fmla="*/ 0 h 1116185"/>
              <a:gd name="csX2" fmla="*/ 10852358 w 10951405"/>
              <a:gd name="csY2" fmla="*/ 0 h 1116185"/>
              <a:gd name="csX3" fmla="*/ 10951405 w 10951405"/>
              <a:gd name="csY3" fmla="*/ 43190 h 1116185"/>
              <a:gd name="csX4" fmla="*/ 10951405 w 10951405"/>
              <a:gd name="csY4" fmla="*/ 1072995 h 1116185"/>
              <a:gd name="csX5" fmla="*/ 10852358 w 10951405"/>
              <a:gd name="csY5" fmla="*/ 1116185 h 1116185"/>
              <a:gd name="csX6" fmla="*/ 158334 w 10951405"/>
              <a:gd name="csY6" fmla="*/ 1116185 h 1116185"/>
              <a:gd name="csX7" fmla="*/ 0 w 10951405"/>
              <a:gd name="csY7" fmla="*/ 1047143 h 1116185"/>
              <a:gd name="csX8" fmla="*/ 0 w 10951405"/>
              <a:gd name="csY8" fmla="*/ 69042 h 1116185"/>
              <a:gd name="csX9" fmla="*/ 46379 w 10951405"/>
              <a:gd name="csY9" fmla="*/ 20224 h 11161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0951405" h="1116185">
                <a:moveTo>
                  <a:pt x="46379" y="20224"/>
                </a:moveTo>
                <a:cubicBezTo>
                  <a:pt x="76070" y="7276"/>
                  <a:pt x="116342" y="1"/>
                  <a:pt x="158334" y="0"/>
                </a:cubicBezTo>
                <a:lnTo>
                  <a:pt x="10852358" y="0"/>
                </a:lnTo>
                <a:cubicBezTo>
                  <a:pt x="10907060" y="0"/>
                  <a:pt x="10951405" y="19337"/>
                  <a:pt x="10951405" y="43190"/>
                </a:cubicBezTo>
                <a:lnTo>
                  <a:pt x="10951405" y="1072995"/>
                </a:lnTo>
                <a:cubicBezTo>
                  <a:pt x="10951405" y="1096848"/>
                  <a:pt x="10907061" y="1116185"/>
                  <a:pt x="10852358" y="1116185"/>
                </a:cubicBezTo>
                <a:lnTo>
                  <a:pt x="158334" y="1116185"/>
                </a:lnTo>
                <a:cubicBezTo>
                  <a:pt x="70888" y="1116185"/>
                  <a:pt x="0" y="1085274"/>
                  <a:pt x="0" y="1047143"/>
                </a:cubicBezTo>
                <a:lnTo>
                  <a:pt x="0" y="69042"/>
                </a:lnTo>
                <a:cubicBezTo>
                  <a:pt x="2" y="50732"/>
                  <a:pt x="16685" y="33171"/>
                  <a:pt x="46379" y="20224"/>
                </a:cubicBezTo>
              </a:path>
            </a:pathLst>
          </a:custGeom>
          <a:noFill/>
          <a:ln w="19050" cap="flat">
            <a:solidFill>
              <a:schemeClr val="bg1">
                <a:lumMod val="95000"/>
              </a:schemeClr>
            </a:solidFill>
            <a:prstDash val="solid"/>
            <a:miter/>
          </a:ln>
        </p:spPr>
        <p:txBody>
          <a:bodyPr/>
          <a:lstStyle/>
          <a:p>
            <a:endParaRPr lang="en-GB" dirty="0">
              <a:latin typeface="Arimo" panose="020B0604020202020204" charset="0"/>
            </a:endParaRPr>
          </a:p>
        </p:txBody>
      </p:sp>
      <p:sp>
        <p:nvSpPr>
          <p:cNvPr id="21" name="Free-form: Shape 20">
            <a:extLst>
              <a:ext uri="{FF2B5EF4-FFF2-40B4-BE49-F238E27FC236}">
                <a16:creationId xmlns:a16="http://schemas.microsoft.com/office/drawing/2014/main" id="{B1DC7B6D-2964-37E4-1C04-4CE7E5082410}"/>
              </a:ext>
            </a:extLst>
          </p:cNvPr>
          <p:cNvSpPr/>
          <p:nvPr/>
        </p:nvSpPr>
        <p:spPr>
          <a:xfrm>
            <a:off x="661475" y="5406535"/>
            <a:ext cx="158333" cy="1116185"/>
          </a:xfrm>
          <a:custGeom>
            <a:avLst/>
            <a:gdLst>
              <a:gd name="csX0" fmla="*/ 99047 w 158333"/>
              <a:gd name="csY0" fmla="*/ 0 h 1116185"/>
              <a:gd name="csX1" fmla="*/ 158334 w 158333"/>
              <a:gd name="csY1" fmla="*/ 0 h 1116185"/>
              <a:gd name="csX2" fmla="*/ 158334 w 158333"/>
              <a:gd name="csY2" fmla="*/ 0 h 1116185"/>
              <a:gd name="csX3" fmla="*/ 158334 w 158333"/>
              <a:gd name="csY3" fmla="*/ 1116185 h 1116185"/>
              <a:gd name="csX4" fmla="*/ 158334 w 158333"/>
              <a:gd name="csY4" fmla="*/ 1116185 h 1116185"/>
              <a:gd name="csX5" fmla="*/ 99047 w 158333"/>
              <a:gd name="csY5" fmla="*/ 1116185 h 1116185"/>
              <a:gd name="csX6" fmla="*/ 0 w 158333"/>
              <a:gd name="csY6" fmla="*/ 1072995 h 1116185"/>
              <a:gd name="csX7" fmla="*/ 0 w 158333"/>
              <a:gd name="csY7" fmla="*/ 43190 h 1116185"/>
              <a:gd name="csX8" fmla="*/ 99047 w 158333"/>
              <a:gd name="csY8" fmla="*/ 0 h 11161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58333" h="1116185">
                <a:moveTo>
                  <a:pt x="99047" y="0"/>
                </a:moveTo>
                <a:lnTo>
                  <a:pt x="158334" y="0"/>
                </a:lnTo>
                <a:lnTo>
                  <a:pt x="158334" y="0"/>
                </a:lnTo>
                <a:lnTo>
                  <a:pt x="158334" y="1116185"/>
                </a:lnTo>
                <a:lnTo>
                  <a:pt x="158334" y="1116185"/>
                </a:lnTo>
                <a:lnTo>
                  <a:pt x="99047" y="1116185"/>
                </a:lnTo>
                <a:cubicBezTo>
                  <a:pt x="44345" y="1116185"/>
                  <a:pt x="0" y="1096848"/>
                  <a:pt x="0" y="1072995"/>
                </a:cubicBezTo>
                <a:lnTo>
                  <a:pt x="0" y="43190"/>
                </a:lnTo>
                <a:cubicBezTo>
                  <a:pt x="0" y="19337"/>
                  <a:pt x="44345" y="0"/>
                  <a:pt x="99047" y="0"/>
                </a:cubicBezTo>
              </a:path>
            </a:pathLst>
          </a:custGeom>
          <a:solidFill>
            <a:srgbClr val="231971"/>
          </a:solidFill>
          <a:ln w="13186" cap="flat">
            <a:noFill/>
            <a:prstDash val="solid"/>
            <a:miter/>
          </a:ln>
        </p:spPr>
        <p:txBody>
          <a:bodyPr/>
          <a:lstStyle/>
          <a:p>
            <a:endParaRPr lang="en-GB" dirty="0">
              <a:latin typeface="Arimo" panose="020B0604020202020204" charset="0"/>
            </a:endParaRPr>
          </a:p>
        </p:txBody>
      </p:sp>
      <p:sp>
        <p:nvSpPr>
          <p:cNvPr id="16" name="Text 9">
            <a:extLst>
              <a:ext uri="{FF2B5EF4-FFF2-40B4-BE49-F238E27FC236}">
                <a16:creationId xmlns:a16="http://schemas.microsoft.com/office/drawing/2014/main" id="{F14549CF-B291-13BC-8B9A-326ABBAD3F7B}"/>
              </a:ext>
            </a:extLst>
          </p:cNvPr>
          <p:cNvSpPr/>
          <p:nvPr/>
        </p:nvSpPr>
        <p:spPr>
          <a:xfrm>
            <a:off x="892847" y="5561713"/>
            <a:ext cx="10147874" cy="142011"/>
          </a:xfrm>
          <a:prstGeom prst="rect">
            <a:avLst/>
          </a:prstGeom>
          <a:noFill/>
          <a:ln/>
        </p:spPr>
        <p:txBody>
          <a:bodyPr wrap="none" lIns="0" tIns="0" rIns="0" bIns="0" rtlCol="0" anchor="t"/>
          <a:lstStyle/>
          <a:p>
            <a:pPr marL="0" indent="0" algn="l">
              <a:lnSpc>
                <a:spcPct val="104000"/>
              </a:lnSpc>
              <a:buNone/>
            </a:pPr>
            <a:r>
              <a:rPr lang="en-GB" sz="1850" dirty="0">
                <a:solidFill>
                  <a:srgbClr val="2A2742"/>
                </a:solidFill>
                <a:latin typeface="Outfit ExtraBold" pitchFamily="34" charset="0"/>
              </a:rPr>
              <a:t>The objective is:</a:t>
            </a:r>
            <a:endParaRPr lang="en-US" sz="1850" dirty="0">
              <a:solidFill>
                <a:srgbClr val="2A2742"/>
              </a:solidFill>
              <a:latin typeface="Outfit ExtraBold" pitchFamily="34" charset="0"/>
            </a:endParaRPr>
          </a:p>
        </p:txBody>
      </p:sp>
      <p:sp>
        <p:nvSpPr>
          <p:cNvPr id="17" name="Text 10">
            <a:extLst>
              <a:ext uri="{FF2B5EF4-FFF2-40B4-BE49-F238E27FC236}">
                <a16:creationId xmlns:a16="http://schemas.microsoft.com/office/drawing/2014/main" id="{64DE77B9-1E8F-6BE8-1537-198353D2B5A3}"/>
              </a:ext>
            </a:extLst>
          </p:cNvPr>
          <p:cNvSpPr/>
          <p:nvPr/>
        </p:nvSpPr>
        <p:spPr>
          <a:xfrm>
            <a:off x="892847" y="5886654"/>
            <a:ext cx="10147874" cy="496604"/>
          </a:xfrm>
          <a:prstGeom prst="rect">
            <a:avLst/>
          </a:prstGeom>
          <a:noFill/>
          <a:ln/>
        </p:spPr>
        <p:txBody>
          <a:bodyPr wrap="square" lIns="0" tIns="0" rIns="0" bIns="0" rtlCol="0" anchor="t">
            <a:normAutofit lnSpcReduction="10000"/>
          </a:bodyPr>
          <a:lstStyle/>
          <a:p>
            <a:pPr marL="0" indent="0" algn="l">
              <a:lnSpc>
                <a:spcPct val="122000"/>
              </a:lnSpc>
              <a:buNone/>
            </a:pPr>
            <a:r>
              <a:rPr lang="en-GB" sz="1450" dirty="0">
                <a:solidFill>
                  <a:srgbClr val="2A2742"/>
                </a:solidFill>
                <a:latin typeface="Arimo" pitchFamily="34" charset="0"/>
                <a:ea typeface="Arimo" pitchFamily="34" charset="-122"/>
                <a:cs typeface="Arimo" pitchFamily="34" charset="-120"/>
              </a:rPr>
              <a:t>to achieve financial self-sustainability, localize cutting-edge dual-use space technologies, and position the Kingdom as the dominant regional hub for space-based independent infrastructure.</a:t>
            </a:r>
            <a:endParaRPr lang="en-US" sz="1450" dirty="0">
              <a:solidFill>
                <a:srgbClr val="2A2742"/>
              </a:solidFill>
              <a:latin typeface="Arimo" pitchFamily="34" charset="0"/>
              <a:ea typeface="Arimo" pitchFamily="34" charset="-122"/>
              <a:cs typeface="Arimo" pitchFamily="34" charset="-120"/>
            </a:endParaRPr>
          </a:p>
        </p:txBody>
      </p:sp>
      <p:sp>
        <p:nvSpPr>
          <p:cNvPr id="22" name="Round Same Side Corner Rectangle 4">
            <a:extLst>
              <a:ext uri="{FF2B5EF4-FFF2-40B4-BE49-F238E27FC236}">
                <a16:creationId xmlns:a16="http://schemas.microsoft.com/office/drawing/2014/main" id="{9DAD1480-8495-6BAA-865A-6DF50DCBBD4A}"/>
              </a:ext>
            </a:extLst>
          </p:cNvPr>
          <p:cNvSpPr/>
          <p:nvPr/>
        </p:nvSpPr>
        <p:spPr>
          <a:xfrm rot="5400000">
            <a:off x="-344566" y="935752"/>
            <a:ext cx="740391" cy="76201"/>
          </a:xfrm>
          <a:prstGeom prst="round2SameRect">
            <a:avLst>
              <a:gd name="adj1" fmla="val 45834"/>
              <a:gd name="adj2" fmla="val 0"/>
            </a:avLst>
          </a:prstGeom>
          <a:solidFill>
            <a:srgbClr val="231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SA" sz="1800" b="0" i="0" u="none" strike="noStrike" kern="0" cap="none" spc="0" normalizeH="0" baseline="0" noProof="0" dirty="0">
              <a:ln>
                <a:noFill/>
              </a:ln>
              <a:solidFill>
                <a:srgbClr val="FFFFFF"/>
              </a:solidFill>
              <a:effectLst/>
              <a:uLnTx/>
              <a:uFillTx/>
              <a:latin typeface="Arimo" panose="020B0604020202020204" charset="0"/>
              <a:ea typeface="+mn-ea"/>
              <a:cs typeface="+mn-cs"/>
            </a:endParaRPr>
          </a:p>
        </p:txBody>
      </p:sp>
      <p:pic>
        <p:nvPicPr>
          <p:cNvPr id="24" name="Picture 23">
            <a:extLst>
              <a:ext uri="{FF2B5EF4-FFF2-40B4-BE49-F238E27FC236}">
                <a16:creationId xmlns:a16="http://schemas.microsoft.com/office/drawing/2014/main" id="{8501C021-32E8-BE3C-B5AC-E1FFE42099B8}"/>
              </a:ext>
            </a:extLst>
          </p:cNvPr>
          <p:cNvPicPr>
            <a:picLocks noChangeAspect="1"/>
          </p:cNvPicPr>
          <p:nvPr/>
        </p:nvPicPr>
        <p:blipFill>
          <a:blip r:embed="rId3"/>
          <a:srcRect l="35968" t="1" b="50300"/>
          <a:stretch>
            <a:fillRect/>
          </a:stretch>
        </p:blipFill>
        <p:spPr>
          <a:xfrm>
            <a:off x="10387506" y="596859"/>
            <a:ext cx="1225374" cy="428176"/>
          </a:xfrm>
          <a:prstGeom prst="rect">
            <a:avLst/>
          </a:prstGeom>
        </p:spPr>
      </p:pic>
      <p:pic>
        <p:nvPicPr>
          <p:cNvPr id="26" name="Picture 25">
            <a:extLst>
              <a:ext uri="{FF2B5EF4-FFF2-40B4-BE49-F238E27FC236}">
                <a16:creationId xmlns:a16="http://schemas.microsoft.com/office/drawing/2014/main" id="{D1BF8E2E-F962-7CFC-2A50-8C3C26F107EB}"/>
              </a:ext>
            </a:extLst>
          </p:cNvPr>
          <p:cNvPicPr>
            <a:picLocks noChangeAspect="1"/>
          </p:cNvPicPr>
          <p:nvPr/>
        </p:nvPicPr>
        <p:blipFill>
          <a:blip r:embed="rId3"/>
          <a:srcRect r="62439"/>
          <a:stretch>
            <a:fillRect/>
          </a:stretch>
        </p:blipFill>
        <p:spPr>
          <a:xfrm>
            <a:off x="9668717" y="434610"/>
            <a:ext cx="718789" cy="861531"/>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Shape 0"/>
          <p:cNvSpPr/>
          <p:nvPr/>
        </p:nvSpPr>
        <p:spPr>
          <a:xfrm>
            <a:off x="5233492" y="558702"/>
            <a:ext cx="4325640" cy="273645"/>
          </a:xfrm>
          <a:prstGeom prst="roundRect">
            <a:avLst>
              <a:gd name="adj" fmla="val 22122"/>
            </a:avLst>
          </a:prstGeom>
          <a:noFill/>
          <a:ln w="4763">
            <a:solidFill>
              <a:schemeClr val="accent6">
                <a:lumMod val="75000"/>
              </a:schemeClr>
            </a:solidFill>
            <a:prstDash val="solid"/>
          </a:ln>
        </p:spPr>
        <p:txBody>
          <a:bodyPr/>
          <a:lstStyle/>
          <a:p>
            <a:pPr defTabSz="1219170"/>
            <a:endParaRPr lang="en-GB" sz="2400" dirty="0">
              <a:solidFill>
                <a:prstClr val="black"/>
              </a:solidFill>
              <a:latin typeface="Arimo" panose="020B0604020202020204" charset="0"/>
            </a:endParaRPr>
          </a:p>
        </p:txBody>
      </p:sp>
      <p:sp>
        <p:nvSpPr>
          <p:cNvPr id="4" name="Text 1"/>
          <p:cNvSpPr/>
          <p:nvPr/>
        </p:nvSpPr>
        <p:spPr>
          <a:xfrm>
            <a:off x="5341540" y="612677"/>
            <a:ext cx="4719141" cy="165695"/>
          </a:xfrm>
          <a:prstGeom prst="rect">
            <a:avLst/>
          </a:prstGeom>
          <a:noFill/>
          <a:ln/>
        </p:spPr>
        <p:txBody>
          <a:bodyPr wrap="none" lIns="0" tIns="0" rIns="0" bIns="0" rtlCol="0" anchor="t"/>
          <a:lstStyle/>
          <a:p>
            <a:pPr defTabSz="1219170">
              <a:lnSpc>
                <a:spcPct val="96000"/>
              </a:lnSpc>
            </a:pPr>
            <a:r>
              <a:rPr lang="en-US" sz="1133" dirty="0">
                <a:solidFill>
                  <a:schemeClr val="accent6">
                    <a:lumMod val="75000"/>
                  </a:schemeClr>
                </a:solidFill>
                <a:latin typeface="Arimo" pitchFamily="34" charset="0"/>
                <a:ea typeface="Arimo" pitchFamily="34" charset="-122"/>
                <a:cs typeface="Arimo" pitchFamily="34" charset="-120"/>
              </a:rPr>
              <a:t>2. CORE OPERATIONAL PILLARS &amp; PRODUCT PORTFOLIOS</a:t>
            </a:r>
            <a:endParaRPr lang="en-US" sz="1133" dirty="0">
              <a:solidFill>
                <a:schemeClr val="accent6">
                  <a:lumMod val="75000"/>
                </a:schemeClr>
              </a:solidFill>
              <a:latin typeface="Arimo" panose="020B0604020202020204" charset="0"/>
            </a:endParaRPr>
          </a:p>
        </p:txBody>
      </p:sp>
      <p:sp>
        <p:nvSpPr>
          <p:cNvPr id="5" name="Text 2"/>
          <p:cNvSpPr/>
          <p:nvPr/>
        </p:nvSpPr>
        <p:spPr>
          <a:xfrm>
            <a:off x="5284291" y="1533461"/>
            <a:ext cx="6297017" cy="1689199"/>
          </a:xfrm>
          <a:prstGeom prst="rect">
            <a:avLst/>
          </a:prstGeom>
          <a:noFill/>
          <a:ln/>
        </p:spPr>
        <p:txBody>
          <a:bodyPr wrap="square" lIns="0" tIns="0" rIns="0" bIns="0" rtlCol="0" anchor="t">
            <a:normAutofit/>
          </a:bodyPr>
          <a:lstStyle/>
          <a:p>
            <a:pPr defTabSz="1219170">
              <a:lnSpc>
                <a:spcPct val="104000"/>
              </a:lnSpc>
            </a:pPr>
            <a:r>
              <a:rPr lang="en-US" sz="2400" dirty="0">
                <a:solidFill>
                  <a:schemeClr val="accent6">
                    <a:lumMod val="75000"/>
                  </a:schemeClr>
                </a:solidFill>
                <a:latin typeface="Outfit ExtraBold" pitchFamily="34" charset="0"/>
              </a:rPr>
              <a:t>B. Deep-Space Research &amp; Planetary Exploration Support</a:t>
            </a:r>
          </a:p>
        </p:txBody>
      </p:sp>
      <p:sp>
        <p:nvSpPr>
          <p:cNvPr id="13" name="Free-form: Shape 12">
            <a:extLst>
              <a:ext uri="{FF2B5EF4-FFF2-40B4-BE49-F238E27FC236}">
                <a16:creationId xmlns:a16="http://schemas.microsoft.com/office/drawing/2014/main" id="{C976D357-871D-A528-69A9-5B8717F6C77E}"/>
              </a:ext>
            </a:extLst>
          </p:cNvPr>
          <p:cNvSpPr/>
          <p:nvPr/>
        </p:nvSpPr>
        <p:spPr>
          <a:xfrm>
            <a:off x="5233493" y="2847776"/>
            <a:ext cx="6297017" cy="1639888"/>
          </a:xfrm>
          <a:custGeom>
            <a:avLst/>
            <a:gdLst>
              <a:gd name="csX0" fmla="*/ 101565 w 6297017"/>
              <a:gd name="csY0" fmla="*/ 0 h 1639888"/>
              <a:gd name="csX1" fmla="*/ 6233982 w 6297017"/>
              <a:gd name="csY1" fmla="*/ 0 h 1639888"/>
              <a:gd name="csX2" fmla="*/ 6297017 w 6297017"/>
              <a:gd name="csY2" fmla="*/ 62874 h 1639888"/>
              <a:gd name="csX3" fmla="*/ 6297017 w 6297017"/>
              <a:gd name="csY3" fmla="*/ 1577014 h 1639888"/>
              <a:gd name="csX4" fmla="*/ 6233982 w 6297017"/>
              <a:gd name="csY4" fmla="*/ 1639888 h 1639888"/>
              <a:gd name="csX5" fmla="*/ 101565 w 6297017"/>
              <a:gd name="csY5" fmla="*/ 1639888 h 1639888"/>
              <a:gd name="csX6" fmla="*/ 0 w 6297017"/>
              <a:gd name="csY6" fmla="*/ 1538582 h 1639888"/>
              <a:gd name="csX7" fmla="*/ 0 w 6297017"/>
              <a:gd name="csY7" fmla="*/ 101306 h 1639888"/>
              <a:gd name="csX8" fmla="*/ 101565 w 6297017"/>
              <a:gd name="csY8" fmla="*/ 0 h 16398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297017" h="1639888">
                <a:moveTo>
                  <a:pt x="101565" y="0"/>
                </a:moveTo>
                <a:lnTo>
                  <a:pt x="6233982" y="0"/>
                </a:lnTo>
                <a:cubicBezTo>
                  <a:pt x="6268795" y="0"/>
                  <a:pt x="6297017" y="28150"/>
                  <a:pt x="6297017" y="62874"/>
                </a:cubicBezTo>
                <a:lnTo>
                  <a:pt x="6297017" y="1577014"/>
                </a:lnTo>
                <a:cubicBezTo>
                  <a:pt x="6297017" y="1611738"/>
                  <a:pt x="6268795" y="1639888"/>
                  <a:pt x="6233982" y="1639888"/>
                </a:cubicBezTo>
                <a:lnTo>
                  <a:pt x="101565" y="1639888"/>
                </a:lnTo>
                <a:cubicBezTo>
                  <a:pt x="45472" y="1639888"/>
                  <a:pt x="0" y="1594532"/>
                  <a:pt x="0" y="1538582"/>
                </a:cubicBezTo>
                <a:lnTo>
                  <a:pt x="0" y="101306"/>
                </a:lnTo>
                <a:cubicBezTo>
                  <a:pt x="0" y="45356"/>
                  <a:pt x="45472" y="0"/>
                  <a:pt x="101565" y="0"/>
                </a:cubicBezTo>
              </a:path>
            </a:pathLst>
          </a:custGeom>
          <a:solidFill>
            <a:srgbClr val="FAFAFA"/>
          </a:solidFill>
          <a:ln w="6347" cap="flat">
            <a:noFill/>
            <a:prstDash val="solid"/>
            <a:miter/>
          </a:ln>
        </p:spPr>
        <p:txBody>
          <a:bodyPr/>
          <a:lstStyle/>
          <a:p>
            <a:endParaRPr lang="en-GB" dirty="0">
              <a:latin typeface="Arimo" panose="020B0604020202020204" charset="0"/>
            </a:endParaRPr>
          </a:p>
        </p:txBody>
      </p:sp>
      <p:sp>
        <p:nvSpPr>
          <p:cNvPr id="14" name="Free-form: Shape 13">
            <a:extLst>
              <a:ext uri="{FF2B5EF4-FFF2-40B4-BE49-F238E27FC236}">
                <a16:creationId xmlns:a16="http://schemas.microsoft.com/office/drawing/2014/main" id="{0A30E587-9E83-39EF-116F-834DEABC03DC}"/>
              </a:ext>
            </a:extLst>
          </p:cNvPr>
          <p:cNvSpPr/>
          <p:nvPr/>
        </p:nvSpPr>
        <p:spPr>
          <a:xfrm>
            <a:off x="5233492" y="2847775"/>
            <a:ext cx="6297017" cy="1639888"/>
          </a:xfrm>
          <a:custGeom>
            <a:avLst/>
            <a:gdLst>
              <a:gd name="csX0" fmla="*/ 29746 w 6297017"/>
              <a:gd name="csY0" fmla="*/ 29670 h 1639888"/>
              <a:gd name="csX1" fmla="*/ 101565 w 6297017"/>
              <a:gd name="csY1" fmla="*/ 0 h 1639888"/>
              <a:gd name="csX2" fmla="*/ 6233982 w 6297017"/>
              <a:gd name="csY2" fmla="*/ 0 h 1639888"/>
              <a:gd name="csX3" fmla="*/ 6297017 w 6297017"/>
              <a:gd name="csY3" fmla="*/ 62874 h 1639888"/>
              <a:gd name="csX4" fmla="*/ 6297017 w 6297017"/>
              <a:gd name="csY4" fmla="*/ 1577014 h 1639888"/>
              <a:gd name="csX5" fmla="*/ 6233982 w 6297017"/>
              <a:gd name="csY5" fmla="*/ 1639888 h 1639888"/>
              <a:gd name="csX6" fmla="*/ 101565 w 6297017"/>
              <a:gd name="csY6" fmla="*/ 1639888 h 1639888"/>
              <a:gd name="csX7" fmla="*/ 0 w 6297017"/>
              <a:gd name="csY7" fmla="*/ 1538582 h 1639888"/>
              <a:gd name="csX8" fmla="*/ 0 w 6297017"/>
              <a:gd name="csY8" fmla="*/ 101306 h 1639888"/>
              <a:gd name="csX9" fmla="*/ 29746 w 6297017"/>
              <a:gd name="csY9" fmla="*/ 29670 h 16398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6297017" h="1639888">
                <a:moveTo>
                  <a:pt x="29746" y="29670"/>
                </a:moveTo>
                <a:cubicBezTo>
                  <a:pt x="48794" y="10672"/>
                  <a:pt x="74628" y="-1"/>
                  <a:pt x="101565" y="0"/>
                </a:cubicBezTo>
                <a:lnTo>
                  <a:pt x="6233982" y="0"/>
                </a:lnTo>
                <a:cubicBezTo>
                  <a:pt x="6268795" y="0"/>
                  <a:pt x="6297017" y="28150"/>
                  <a:pt x="6297017" y="62874"/>
                </a:cubicBezTo>
                <a:lnTo>
                  <a:pt x="6297017" y="1577014"/>
                </a:lnTo>
                <a:cubicBezTo>
                  <a:pt x="6297017" y="1611738"/>
                  <a:pt x="6268795" y="1639888"/>
                  <a:pt x="6233982" y="1639888"/>
                </a:cubicBezTo>
                <a:lnTo>
                  <a:pt x="101565" y="1639888"/>
                </a:lnTo>
                <a:cubicBezTo>
                  <a:pt x="45472" y="1639888"/>
                  <a:pt x="0" y="1594532"/>
                  <a:pt x="0" y="1538582"/>
                </a:cubicBezTo>
                <a:lnTo>
                  <a:pt x="0" y="101306"/>
                </a:lnTo>
                <a:cubicBezTo>
                  <a:pt x="-1" y="74437"/>
                  <a:pt x="10699" y="48669"/>
                  <a:pt x="29746" y="29670"/>
                </a:cubicBezTo>
              </a:path>
            </a:pathLst>
          </a:custGeom>
          <a:solidFill>
            <a:srgbClr val="FAFAFA"/>
          </a:solidFill>
          <a:ln w="6350" cap="flat">
            <a:solidFill>
              <a:schemeClr val="accent6">
                <a:lumMod val="75000"/>
              </a:schemeClr>
            </a:solidFill>
            <a:prstDash val="solid"/>
            <a:miter/>
          </a:ln>
        </p:spPr>
        <p:txBody>
          <a:bodyPr/>
          <a:lstStyle/>
          <a:p>
            <a:endParaRPr lang="en-GB" dirty="0">
              <a:latin typeface="Arimo" panose="020B0604020202020204" charset="0"/>
            </a:endParaRPr>
          </a:p>
        </p:txBody>
      </p:sp>
      <p:sp>
        <p:nvSpPr>
          <p:cNvPr id="15" name="Free-form: Shape 14">
            <a:extLst>
              <a:ext uri="{FF2B5EF4-FFF2-40B4-BE49-F238E27FC236}">
                <a16:creationId xmlns:a16="http://schemas.microsoft.com/office/drawing/2014/main" id="{25F6B003-3400-D60C-F3C7-F9AA158A32CB}"/>
              </a:ext>
            </a:extLst>
          </p:cNvPr>
          <p:cNvSpPr/>
          <p:nvPr/>
        </p:nvSpPr>
        <p:spPr>
          <a:xfrm>
            <a:off x="5233493" y="2847776"/>
            <a:ext cx="101564" cy="1639888"/>
          </a:xfrm>
          <a:custGeom>
            <a:avLst/>
            <a:gdLst>
              <a:gd name="csX0" fmla="*/ 63035 w 101564"/>
              <a:gd name="csY0" fmla="*/ 0 h 1639888"/>
              <a:gd name="csX1" fmla="*/ 101565 w 101564"/>
              <a:gd name="csY1" fmla="*/ 0 h 1639888"/>
              <a:gd name="csX2" fmla="*/ 101565 w 101564"/>
              <a:gd name="csY2" fmla="*/ 0 h 1639888"/>
              <a:gd name="csX3" fmla="*/ 101565 w 101564"/>
              <a:gd name="csY3" fmla="*/ 1639888 h 1639888"/>
              <a:gd name="csX4" fmla="*/ 101565 w 101564"/>
              <a:gd name="csY4" fmla="*/ 1639888 h 1639888"/>
              <a:gd name="csX5" fmla="*/ 63035 w 101564"/>
              <a:gd name="csY5" fmla="*/ 1639888 h 1639888"/>
              <a:gd name="csX6" fmla="*/ 0 w 101564"/>
              <a:gd name="csY6" fmla="*/ 1577014 h 1639888"/>
              <a:gd name="csX7" fmla="*/ 0 w 101564"/>
              <a:gd name="csY7" fmla="*/ 62874 h 1639888"/>
              <a:gd name="csX8" fmla="*/ 63035 w 101564"/>
              <a:gd name="csY8" fmla="*/ 0 h 16398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1564" h="1639888">
                <a:moveTo>
                  <a:pt x="63035" y="0"/>
                </a:moveTo>
                <a:lnTo>
                  <a:pt x="101565" y="0"/>
                </a:lnTo>
                <a:lnTo>
                  <a:pt x="101565" y="0"/>
                </a:lnTo>
                <a:lnTo>
                  <a:pt x="101565" y="1639888"/>
                </a:lnTo>
                <a:lnTo>
                  <a:pt x="101565" y="1639888"/>
                </a:lnTo>
                <a:lnTo>
                  <a:pt x="63035" y="1639888"/>
                </a:lnTo>
                <a:cubicBezTo>
                  <a:pt x="28222" y="1639888"/>
                  <a:pt x="0" y="1611738"/>
                  <a:pt x="0" y="1577014"/>
                </a:cubicBezTo>
                <a:lnTo>
                  <a:pt x="0" y="62874"/>
                </a:lnTo>
                <a:cubicBezTo>
                  <a:pt x="0" y="28150"/>
                  <a:pt x="28222" y="0"/>
                  <a:pt x="63035" y="0"/>
                </a:cubicBezTo>
              </a:path>
            </a:pathLst>
          </a:custGeom>
          <a:solidFill>
            <a:schemeClr val="accent6">
              <a:lumMod val="75000"/>
            </a:schemeClr>
          </a:solidFill>
          <a:ln w="6347" cap="flat">
            <a:noFill/>
            <a:prstDash val="solid"/>
            <a:miter/>
          </a:ln>
        </p:spPr>
        <p:txBody>
          <a:bodyPr/>
          <a:lstStyle/>
          <a:p>
            <a:endParaRPr lang="en-GB" dirty="0">
              <a:latin typeface="Arimo" panose="020B0604020202020204" charset="0"/>
            </a:endParaRPr>
          </a:p>
        </p:txBody>
      </p:sp>
      <p:sp>
        <p:nvSpPr>
          <p:cNvPr id="7" name="Text 3"/>
          <p:cNvSpPr/>
          <p:nvPr/>
        </p:nvSpPr>
        <p:spPr>
          <a:xfrm>
            <a:off x="5540574" y="3053259"/>
            <a:ext cx="5784453" cy="281484"/>
          </a:xfrm>
          <a:prstGeom prst="rect">
            <a:avLst/>
          </a:prstGeom>
          <a:noFill/>
          <a:ln/>
        </p:spPr>
        <p:txBody>
          <a:bodyPr wrap="none" lIns="0" tIns="0" rIns="0" bIns="0" rtlCol="0" anchor="t"/>
          <a:lstStyle/>
          <a:p>
            <a:pPr defTabSz="1219170">
              <a:lnSpc>
                <a:spcPct val="104000"/>
              </a:lnSpc>
            </a:pPr>
            <a:r>
              <a:rPr lang="en-US" sz="1733" dirty="0">
                <a:solidFill>
                  <a:srgbClr val="2A2742"/>
                </a:solidFill>
                <a:latin typeface="Outfit ExtraBold" pitchFamily="34" charset="0"/>
                <a:ea typeface="Outfit ExtraBold" pitchFamily="34" charset="-122"/>
                <a:cs typeface="Outfit ExtraBold" pitchFamily="34" charset="-120"/>
              </a:rPr>
              <a:t>Space Flight and Rover Simulation Environments</a:t>
            </a:r>
            <a:endParaRPr lang="en-US" sz="1733" dirty="0">
              <a:solidFill>
                <a:prstClr val="black"/>
              </a:solidFill>
              <a:latin typeface="Arimo" panose="020B0604020202020204" charset="0"/>
            </a:endParaRPr>
          </a:p>
        </p:txBody>
      </p:sp>
      <p:sp>
        <p:nvSpPr>
          <p:cNvPr id="8" name="Text 4"/>
          <p:cNvSpPr/>
          <p:nvPr/>
        </p:nvSpPr>
        <p:spPr>
          <a:xfrm>
            <a:off x="5540574" y="3437731"/>
            <a:ext cx="5784453" cy="844451"/>
          </a:xfrm>
          <a:prstGeom prst="rect">
            <a:avLst/>
          </a:prstGeom>
          <a:noFill/>
          <a:ln/>
        </p:spPr>
        <p:txBody>
          <a:bodyPr wrap="square" lIns="0" tIns="0" rIns="0" bIns="0" rtlCol="0" anchor="t">
            <a:normAutofit/>
          </a:bodyPr>
          <a:lstStyle/>
          <a:p>
            <a:pPr defTabSz="1219170">
              <a:lnSpc>
                <a:spcPct val="130000"/>
              </a:lnSpc>
            </a:pPr>
            <a:r>
              <a:rPr lang="en-US" sz="1400" dirty="0">
                <a:solidFill>
                  <a:srgbClr val="2A2742"/>
                </a:solidFill>
                <a:latin typeface="Arimo" pitchFamily="34" charset="0"/>
                <a:ea typeface="Arimo" pitchFamily="34" charset="-122"/>
                <a:cs typeface="Arimo" pitchFamily="34" charset="-120"/>
              </a:rPr>
              <a:t>Providing advanced astrophysical modeling, space radiation assessments, and planetary atmospheric interaction simulations to evaluate hardware designs for upcoming lunar and Mars surface rovers.</a:t>
            </a:r>
            <a:endParaRPr lang="en-US" sz="1400" dirty="0">
              <a:solidFill>
                <a:prstClr val="black"/>
              </a:solidFill>
              <a:latin typeface="Arimo" panose="020B0604020202020204" charset="0"/>
            </a:endParaRPr>
          </a:p>
        </p:txBody>
      </p:sp>
      <p:sp>
        <p:nvSpPr>
          <p:cNvPr id="17" name="Free-form: Shape 16">
            <a:extLst>
              <a:ext uri="{FF2B5EF4-FFF2-40B4-BE49-F238E27FC236}">
                <a16:creationId xmlns:a16="http://schemas.microsoft.com/office/drawing/2014/main" id="{3F8C828D-ED67-ECBA-D4B4-651137093D88}"/>
              </a:ext>
            </a:extLst>
          </p:cNvPr>
          <p:cNvSpPr/>
          <p:nvPr/>
        </p:nvSpPr>
        <p:spPr>
          <a:xfrm>
            <a:off x="5233493" y="4659312"/>
            <a:ext cx="6297017" cy="1639888"/>
          </a:xfrm>
          <a:custGeom>
            <a:avLst/>
            <a:gdLst>
              <a:gd name="csX0" fmla="*/ 101565 w 6297017"/>
              <a:gd name="csY0" fmla="*/ 0 h 1639888"/>
              <a:gd name="csX1" fmla="*/ 6233982 w 6297017"/>
              <a:gd name="csY1" fmla="*/ 0 h 1639888"/>
              <a:gd name="csX2" fmla="*/ 6297017 w 6297017"/>
              <a:gd name="csY2" fmla="*/ 62874 h 1639888"/>
              <a:gd name="csX3" fmla="*/ 6297017 w 6297017"/>
              <a:gd name="csY3" fmla="*/ 1577014 h 1639888"/>
              <a:gd name="csX4" fmla="*/ 6233982 w 6297017"/>
              <a:gd name="csY4" fmla="*/ 1639888 h 1639888"/>
              <a:gd name="csX5" fmla="*/ 101565 w 6297017"/>
              <a:gd name="csY5" fmla="*/ 1639888 h 1639888"/>
              <a:gd name="csX6" fmla="*/ 0 w 6297017"/>
              <a:gd name="csY6" fmla="*/ 1538582 h 1639888"/>
              <a:gd name="csX7" fmla="*/ 0 w 6297017"/>
              <a:gd name="csY7" fmla="*/ 101306 h 1639888"/>
              <a:gd name="csX8" fmla="*/ 101565 w 6297017"/>
              <a:gd name="csY8" fmla="*/ 0 h 16398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297017" h="1639888">
                <a:moveTo>
                  <a:pt x="101565" y="0"/>
                </a:moveTo>
                <a:lnTo>
                  <a:pt x="6233982" y="0"/>
                </a:lnTo>
                <a:cubicBezTo>
                  <a:pt x="6268795" y="0"/>
                  <a:pt x="6297017" y="28150"/>
                  <a:pt x="6297017" y="62874"/>
                </a:cubicBezTo>
                <a:lnTo>
                  <a:pt x="6297017" y="1577014"/>
                </a:lnTo>
                <a:cubicBezTo>
                  <a:pt x="6297017" y="1611738"/>
                  <a:pt x="6268795" y="1639888"/>
                  <a:pt x="6233982" y="1639888"/>
                </a:cubicBezTo>
                <a:lnTo>
                  <a:pt x="101565" y="1639888"/>
                </a:lnTo>
                <a:cubicBezTo>
                  <a:pt x="45472" y="1639888"/>
                  <a:pt x="0" y="1594532"/>
                  <a:pt x="0" y="1538582"/>
                </a:cubicBezTo>
                <a:lnTo>
                  <a:pt x="0" y="101306"/>
                </a:lnTo>
                <a:cubicBezTo>
                  <a:pt x="0" y="45356"/>
                  <a:pt x="45472" y="0"/>
                  <a:pt x="101565" y="0"/>
                </a:cubicBezTo>
              </a:path>
            </a:pathLst>
          </a:custGeom>
          <a:solidFill>
            <a:srgbClr val="FAFAFA"/>
          </a:solidFill>
          <a:ln w="6350" cap="flat">
            <a:solidFill>
              <a:schemeClr val="accent6">
                <a:lumMod val="75000"/>
              </a:schemeClr>
            </a:solidFill>
            <a:prstDash val="solid"/>
            <a:miter/>
          </a:ln>
        </p:spPr>
        <p:txBody>
          <a:bodyPr/>
          <a:lstStyle/>
          <a:p>
            <a:endParaRPr lang="en-GB" dirty="0">
              <a:latin typeface="Arimo" panose="020B0604020202020204" charset="0"/>
            </a:endParaRPr>
          </a:p>
        </p:txBody>
      </p:sp>
      <p:sp>
        <p:nvSpPr>
          <p:cNvPr id="19" name="Free-form: Shape 18">
            <a:extLst>
              <a:ext uri="{FF2B5EF4-FFF2-40B4-BE49-F238E27FC236}">
                <a16:creationId xmlns:a16="http://schemas.microsoft.com/office/drawing/2014/main" id="{9E41F3E2-A90D-35C2-C7EA-C662132CAC1C}"/>
              </a:ext>
            </a:extLst>
          </p:cNvPr>
          <p:cNvSpPr/>
          <p:nvPr/>
        </p:nvSpPr>
        <p:spPr>
          <a:xfrm>
            <a:off x="5233493" y="4659312"/>
            <a:ext cx="101564" cy="1639888"/>
          </a:xfrm>
          <a:custGeom>
            <a:avLst/>
            <a:gdLst>
              <a:gd name="csX0" fmla="*/ 63035 w 101564"/>
              <a:gd name="csY0" fmla="*/ 0 h 1639888"/>
              <a:gd name="csX1" fmla="*/ 101565 w 101564"/>
              <a:gd name="csY1" fmla="*/ 0 h 1639888"/>
              <a:gd name="csX2" fmla="*/ 101565 w 101564"/>
              <a:gd name="csY2" fmla="*/ 0 h 1639888"/>
              <a:gd name="csX3" fmla="*/ 101565 w 101564"/>
              <a:gd name="csY3" fmla="*/ 1639888 h 1639888"/>
              <a:gd name="csX4" fmla="*/ 101565 w 101564"/>
              <a:gd name="csY4" fmla="*/ 1639888 h 1639888"/>
              <a:gd name="csX5" fmla="*/ 63035 w 101564"/>
              <a:gd name="csY5" fmla="*/ 1639888 h 1639888"/>
              <a:gd name="csX6" fmla="*/ 0 w 101564"/>
              <a:gd name="csY6" fmla="*/ 1577014 h 1639888"/>
              <a:gd name="csX7" fmla="*/ 0 w 101564"/>
              <a:gd name="csY7" fmla="*/ 62874 h 1639888"/>
              <a:gd name="csX8" fmla="*/ 63035 w 101564"/>
              <a:gd name="csY8" fmla="*/ 0 h 16398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1564" h="1639888">
                <a:moveTo>
                  <a:pt x="63035" y="0"/>
                </a:moveTo>
                <a:lnTo>
                  <a:pt x="101565" y="0"/>
                </a:lnTo>
                <a:lnTo>
                  <a:pt x="101565" y="0"/>
                </a:lnTo>
                <a:lnTo>
                  <a:pt x="101565" y="1639888"/>
                </a:lnTo>
                <a:lnTo>
                  <a:pt x="101565" y="1639888"/>
                </a:lnTo>
                <a:lnTo>
                  <a:pt x="63035" y="1639888"/>
                </a:lnTo>
                <a:cubicBezTo>
                  <a:pt x="28222" y="1639888"/>
                  <a:pt x="0" y="1611738"/>
                  <a:pt x="0" y="1577014"/>
                </a:cubicBezTo>
                <a:lnTo>
                  <a:pt x="0" y="62874"/>
                </a:lnTo>
                <a:cubicBezTo>
                  <a:pt x="0" y="28150"/>
                  <a:pt x="28222" y="0"/>
                  <a:pt x="63035" y="0"/>
                </a:cubicBezTo>
              </a:path>
            </a:pathLst>
          </a:custGeom>
          <a:solidFill>
            <a:schemeClr val="accent6">
              <a:lumMod val="75000"/>
            </a:schemeClr>
          </a:solidFill>
          <a:ln w="6347" cap="flat">
            <a:noFill/>
            <a:prstDash val="solid"/>
            <a:miter/>
          </a:ln>
        </p:spPr>
        <p:txBody>
          <a:bodyPr/>
          <a:lstStyle/>
          <a:p>
            <a:endParaRPr lang="en-GB" dirty="0">
              <a:latin typeface="Arimo" panose="020B0604020202020204" charset="0"/>
            </a:endParaRPr>
          </a:p>
        </p:txBody>
      </p:sp>
      <p:sp>
        <p:nvSpPr>
          <p:cNvPr id="10" name="Text 5"/>
          <p:cNvSpPr/>
          <p:nvPr/>
        </p:nvSpPr>
        <p:spPr>
          <a:xfrm>
            <a:off x="5540574" y="4864795"/>
            <a:ext cx="5784453" cy="281484"/>
          </a:xfrm>
          <a:prstGeom prst="rect">
            <a:avLst/>
          </a:prstGeom>
          <a:noFill/>
          <a:ln/>
        </p:spPr>
        <p:txBody>
          <a:bodyPr wrap="none" lIns="0" tIns="0" rIns="0" bIns="0" rtlCol="0" anchor="t"/>
          <a:lstStyle/>
          <a:p>
            <a:pPr defTabSz="1219170">
              <a:lnSpc>
                <a:spcPct val="104000"/>
              </a:lnSpc>
            </a:pPr>
            <a:r>
              <a:rPr lang="en-US" sz="1733" dirty="0">
                <a:solidFill>
                  <a:srgbClr val="2A2742"/>
                </a:solidFill>
                <a:latin typeface="Outfit ExtraBold" pitchFamily="34" charset="0"/>
                <a:ea typeface="Outfit ExtraBold" pitchFamily="34" charset="-122"/>
                <a:cs typeface="Outfit ExtraBold" pitchFamily="34" charset="-120"/>
              </a:rPr>
              <a:t>Distributed Radio Astronomy Frameworks</a:t>
            </a:r>
            <a:endParaRPr lang="en-US" sz="1733" dirty="0">
              <a:solidFill>
                <a:prstClr val="black"/>
              </a:solidFill>
              <a:latin typeface="Arimo" panose="020B0604020202020204" charset="0"/>
            </a:endParaRPr>
          </a:p>
        </p:txBody>
      </p:sp>
      <p:sp>
        <p:nvSpPr>
          <p:cNvPr id="11" name="Text 6"/>
          <p:cNvSpPr/>
          <p:nvPr/>
        </p:nvSpPr>
        <p:spPr>
          <a:xfrm>
            <a:off x="5540574" y="5249267"/>
            <a:ext cx="5784453" cy="844451"/>
          </a:xfrm>
          <a:prstGeom prst="rect">
            <a:avLst/>
          </a:prstGeom>
          <a:noFill/>
          <a:ln/>
        </p:spPr>
        <p:txBody>
          <a:bodyPr wrap="square" lIns="0" tIns="0" rIns="0" bIns="0" rtlCol="0" anchor="t">
            <a:normAutofit/>
          </a:bodyPr>
          <a:lstStyle/>
          <a:p>
            <a:pPr defTabSz="1219170">
              <a:lnSpc>
                <a:spcPct val="130000"/>
              </a:lnSpc>
            </a:pPr>
            <a:r>
              <a:rPr lang="en-US" sz="1400" dirty="0">
                <a:solidFill>
                  <a:srgbClr val="2A2742"/>
                </a:solidFill>
                <a:latin typeface="Arimo" pitchFamily="34" charset="0"/>
                <a:ea typeface="Arimo" pitchFamily="34" charset="-122"/>
                <a:cs typeface="Arimo" pitchFamily="34" charset="-120"/>
              </a:rPr>
              <a:t>Setting up a wide-baseline network of low-cost radio telescopes across national universities to conduct structural research on binary stars, deep-space pulsars, and galactic emission frequencies.</a:t>
            </a:r>
            <a:endParaRPr lang="en-US" sz="1400" dirty="0">
              <a:solidFill>
                <a:prstClr val="black"/>
              </a:solidFill>
              <a:latin typeface="Arimo" panose="020B0604020202020204" charset="0"/>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2"/>
          <p:cNvSpPr/>
          <p:nvPr/>
        </p:nvSpPr>
        <p:spPr>
          <a:xfrm>
            <a:off x="661490" y="1010146"/>
            <a:ext cx="10869017" cy="553740"/>
          </a:xfrm>
          <a:prstGeom prst="rect">
            <a:avLst/>
          </a:prstGeom>
          <a:noFill/>
          <a:ln/>
        </p:spPr>
        <p:txBody>
          <a:bodyPr wrap="none" lIns="0" tIns="0" rIns="0" bIns="0" rtlCol="0" anchor="t"/>
          <a:lstStyle/>
          <a:p>
            <a:pPr defTabSz="1219170">
              <a:lnSpc>
                <a:spcPct val="104000"/>
              </a:lnSpc>
            </a:pPr>
            <a:r>
              <a:rPr lang="en-US" sz="2400" dirty="0">
                <a:solidFill>
                  <a:schemeClr val="accent6">
                    <a:lumMod val="75000"/>
                  </a:schemeClr>
                </a:solidFill>
                <a:latin typeface="Outfit ExtraBold" pitchFamily="34" charset="0"/>
              </a:rPr>
              <a:t>C. Public Astro-Economy: Education &amp; Tourism</a:t>
            </a:r>
          </a:p>
        </p:txBody>
      </p:sp>
      <p:pic>
        <p:nvPicPr>
          <p:cNvPr id="5" name="Image 0" descr="preencoded.png"/>
          <p:cNvPicPr>
            <a:picLocks noChangeAspect="1"/>
          </p:cNvPicPr>
          <p:nvPr/>
        </p:nvPicPr>
        <p:blipFill>
          <a:blip r:embed="rId3"/>
          <a:stretch>
            <a:fillRect/>
          </a:stretch>
        </p:blipFill>
        <p:spPr>
          <a:xfrm>
            <a:off x="661492" y="1687711"/>
            <a:ext cx="3484563" cy="2153543"/>
          </a:xfrm>
          <a:prstGeom prst="rect">
            <a:avLst/>
          </a:prstGeom>
        </p:spPr>
      </p:pic>
      <p:sp>
        <p:nvSpPr>
          <p:cNvPr id="6" name="Text 3"/>
          <p:cNvSpPr/>
          <p:nvPr/>
        </p:nvSpPr>
        <p:spPr>
          <a:xfrm>
            <a:off x="661492" y="4007347"/>
            <a:ext cx="3484563" cy="276920"/>
          </a:xfrm>
          <a:prstGeom prst="rect">
            <a:avLst/>
          </a:prstGeom>
          <a:noFill/>
          <a:ln/>
        </p:spPr>
        <p:txBody>
          <a:bodyPr wrap="none" lIns="0" tIns="0" rIns="0" bIns="0" rtlCol="0" anchor="t"/>
          <a:lstStyle/>
          <a:p>
            <a:pPr defTabSz="1219170">
              <a:lnSpc>
                <a:spcPct val="104000"/>
              </a:lnSpc>
            </a:pPr>
            <a:r>
              <a:rPr lang="en-US" sz="1733" dirty="0">
                <a:solidFill>
                  <a:srgbClr val="2A2742"/>
                </a:solidFill>
                <a:latin typeface="Outfit ExtraBold" pitchFamily="34" charset="0"/>
                <a:ea typeface="Outfit ExtraBold" pitchFamily="34" charset="-122"/>
                <a:cs typeface="Outfit ExtraBold" pitchFamily="34" charset="-120"/>
              </a:rPr>
              <a:t>Dark-Sky Reserve Designations</a:t>
            </a:r>
            <a:endParaRPr lang="en-US" sz="1733" dirty="0">
              <a:solidFill>
                <a:prstClr val="black"/>
              </a:solidFill>
              <a:latin typeface="Arimo" panose="020B0604020202020204" charset="0"/>
            </a:endParaRPr>
          </a:p>
        </p:txBody>
      </p:sp>
      <p:sp>
        <p:nvSpPr>
          <p:cNvPr id="7" name="Text 4"/>
          <p:cNvSpPr/>
          <p:nvPr/>
        </p:nvSpPr>
        <p:spPr>
          <a:xfrm>
            <a:off x="661492" y="4648550"/>
            <a:ext cx="3484563" cy="1647825"/>
          </a:xfrm>
          <a:prstGeom prst="rect">
            <a:avLst/>
          </a:prstGeom>
          <a:noFill/>
          <a:ln/>
        </p:spPr>
        <p:txBody>
          <a:bodyPr wrap="square" lIns="0" tIns="0" rIns="0" bIns="0" rtlCol="0" anchor="t">
            <a:normAutofit/>
          </a:bodyPr>
          <a:lstStyle/>
          <a:p>
            <a:pPr defTabSz="1219170">
              <a:lnSpc>
                <a:spcPct val="129000"/>
              </a:lnSpc>
            </a:pPr>
            <a:r>
              <a:rPr lang="en-US" sz="1333" dirty="0">
                <a:solidFill>
                  <a:srgbClr val="2A2742"/>
                </a:solidFill>
                <a:latin typeface="Arimo" pitchFamily="34" charset="0"/>
                <a:ea typeface="Arimo" pitchFamily="34" charset="-122"/>
                <a:cs typeface="Arimo" pitchFamily="34" charset="-120"/>
              </a:rPr>
              <a:t>Providing specialized spatial consulting to mega-projects (such as NEOM, AlUla, and The Red Sea) to secure international dark-sky certifications, protecting the environment while creating prime geographic footprints for stargazing.</a:t>
            </a:r>
            <a:endParaRPr lang="en-US" sz="1333" dirty="0">
              <a:solidFill>
                <a:prstClr val="black"/>
              </a:solidFill>
              <a:latin typeface="Arimo" panose="020B0604020202020204" charset="0"/>
            </a:endParaRPr>
          </a:p>
        </p:txBody>
      </p:sp>
      <p:pic>
        <p:nvPicPr>
          <p:cNvPr id="8" name="Image 1" descr="preencoded.png"/>
          <p:cNvPicPr>
            <a:picLocks noChangeAspect="1"/>
          </p:cNvPicPr>
          <p:nvPr/>
        </p:nvPicPr>
        <p:blipFill>
          <a:blip r:embed="rId4"/>
          <a:stretch>
            <a:fillRect/>
          </a:stretch>
        </p:blipFill>
        <p:spPr>
          <a:xfrm>
            <a:off x="4353719" y="1687711"/>
            <a:ext cx="3484563" cy="2153543"/>
          </a:xfrm>
          <a:prstGeom prst="rect">
            <a:avLst/>
          </a:prstGeom>
        </p:spPr>
      </p:pic>
      <p:sp>
        <p:nvSpPr>
          <p:cNvPr id="9" name="Text 5"/>
          <p:cNvSpPr/>
          <p:nvPr/>
        </p:nvSpPr>
        <p:spPr>
          <a:xfrm>
            <a:off x="4353719" y="4007347"/>
            <a:ext cx="3484563" cy="553839"/>
          </a:xfrm>
          <a:prstGeom prst="rect">
            <a:avLst/>
          </a:prstGeom>
          <a:noFill/>
          <a:ln/>
        </p:spPr>
        <p:txBody>
          <a:bodyPr wrap="square" lIns="0" tIns="0" rIns="0" bIns="0" rtlCol="0" anchor="t">
            <a:normAutofit/>
          </a:bodyPr>
          <a:lstStyle/>
          <a:p>
            <a:pPr defTabSz="1219170">
              <a:lnSpc>
                <a:spcPct val="104000"/>
              </a:lnSpc>
            </a:pPr>
            <a:r>
              <a:rPr lang="en-US" sz="1733" dirty="0">
                <a:solidFill>
                  <a:srgbClr val="2A2742"/>
                </a:solidFill>
                <a:latin typeface="Outfit ExtraBold" pitchFamily="34" charset="0"/>
                <a:ea typeface="Outfit ExtraBold" pitchFamily="34" charset="-122"/>
                <a:cs typeface="Outfit ExtraBold" pitchFamily="34" charset="-120"/>
              </a:rPr>
              <a:t>Immersive Astro-Tourism Products</a:t>
            </a:r>
            <a:endParaRPr lang="en-US" sz="1733" dirty="0">
              <a:solidFill>
                <a:prstClr val="black"/>
              </a:solidFill>
              <a:latin typeface="Arimo" panose="020B0604020202020204" charset="0"/>
            </a:endParaRPr>
          </a:p>
        </p:txBody>
      </p:sp>
      <p:sp>
        <p:nvSpPr>
          <p:cNvPr id="10" name="Text 6"/>
          <p:cNvSpPr/>
          <p:nvPr/>
        </p:nvSpPr>
        <p:spPr>
          <a:xfrm>
            <a:off x="4353719" y="4660802"/>
            <a:ext cx="3484563" cy="1373188"/>
          </a:xfrm>
          <a:prstGeom prst="rect">
            <a:avLst/>
          </a:prstGeom>
          <a:noFill/>
          <a:ln/>
        </p:spPr>
        <p:txBody>
          <a:bodyPr wrap="square" lIns="0" tIns="0" rIns="0" bIns="0" rtlCol="0" anchor="t">
            <a:normAutofit/>
          </a:bodyPr>
          <a:lstStyle/>
          <a:p>
            <a:pPr defTabSz="1219170">
              <a:lnSpc>
                <a:spcPct val="129000"/>
              </a:lnSpc>
            </a:pPr>
            <a:r>
              <a:rPr lang="en-US" sz="1333" dirty="0">
                <a:solidFill>
                  <a:srgbClr val="2A2742"/>
                </a:solidFill>
                <a:latin typeface="Arimo" pitchFamily="34" charset="0"/>
                <a:ea typeface="Arimo" pitchFamily="34" charset="-122"/>
                <a:cs typeface="Arimo" pitchFamily="34" charset="-120"/>
              </a:rPr>
              <a:t>Developing turn-key observatory experiences, cloud-linked amateur astrophotography stations, and automated stargazing applications tailored to luxury eco-tourism resorts.</a:t>
            </a:r>
            <a:endParaRPr lang="en-US" sz="1333" dirty="0">
              <a:solidFill>
                <a:prstClr val="black"/>
              </a:solidFill>
              <a:latin typeface="Arimo" panose="020B0604020202020204" charset="0"/>
            </a:endParaRPr>
          </a:p>
        </p:txBody>
      </p:sp>
      <p:pic>
        <p:nvPicPr>
          <p:cNvPr id="11" name="Image 2" descr="preencoded.png"/>
          <p:cNvPicPr>
            <a:picLocks noChangeAspect="1"/>
          </p:cNvPicPr>
          <p:nvPr/>
        </p:nvPicPr>
        <p:blipFill>
          <a:blip r:embed="rId5"/>
          <a:stretch>
            <a:fillRect/>
          </a:stretch>
        </p:blipFill>
        <p:spPr>
          <a:xfrm>
            <a:off x="8045947" y="1687711"/>
            <a:ext cx="3484563" cy="2153543"/>
          </a:xfrm>
          <a:prstGeom prst="rect">
            <a:avLst/>
          </a:prstGeom>
        </p:spPr>
      </p:pic>
      <p:sp>
        <p:nvSpPr>
          <p:cNvPr id="12" name="Text 7"/>
          <p:cNvSpPr/>
          <p:nvPr/>
        </p:nvSpPr>
        <p:spPr>
          <a:xfrm>
            <a:off x="8045947" y="4007347"/>
            <a:ext cx="3484563" cy="553839"/>
          </a:xfrm>
          <a:prstGeom prst="rect">
            <a:avLst/>
          </a:prstGeom>
          <a:noFill/>
          <a:ln/>
        </p:spPr>
        <p:txBody>
          <a:bodyPr wrap="square" lIns="0" tIns="0" rIns="0" bIns="0" rtlCol="0" anchor="t">
            <a:normAutofit/>
          </a:bodyPr>
          <a:lstStyle/>
          <a:p>
            <a:pPr defTabSz="1219170">
              <a:lnSpc>
                <a:spcPct val="104000"/>
              </a:lnSpc>
            </a:pPr>
            <a:r>
              <a:rPr lang="en-US" sz="1733" dirty="0">
                <a:solidFill>
                  <a:srgbClr val="2A2742"/>
                </a:solidFill>
                <a:latin typeface="Outfit ExtraBold" pitchFamily="34" charset="0"/>
                <a:ea typeface="Outfit ExtraBold" pitchFamily="34" charset="-122"/>
                <a:cs typeface="Outfit ExtraBold" pitchFamily="34" charset="-120"/>
              </a:rPr>
              <a:t>Mobile Observatory Educational Fleets</a:t>
            </a:r>
            <a:endParaRPr lang="en-US" sz="1733" dirty="0">
              <a:solidFill>
                <a:prstClr val="black"/>
              </a:solidFill>
              <a:latin typeface="Arimo" panose="020B0604020202020204" charset="0"/>
            </a:endParaRPr>
          </a:p>
        </p:txBody>
      </p:sp>
      <p:sp>
        <p:nvSpPr>
          <p:cNvPr id="13" name="Text 8"/>
          <p:cNvSpPr/>
          <p:nvPr/>
        </p:nvSpPr>
        <p:spPr>
          <a:xfrm>
            <a:off x="8045947" y="4660802"/>
            <a:ext cx="3484563" cy="1647825"/>
          </a:xfrm>
          <a:prstGeom prst="rect">
            <a:avLst/>
          </a:prstGeom>
          <a:noFill/>
          <a:ln/>
        </p:spPr>
        <p:txBody>
          <a:bodyPr wrap="square" lIns="0" tIns="0" rIns="0" bIns="0" rtlCol="0" anchor="t">
            <a:normAutofit/>
          </a:bodyPr>
          <a:lstStyle/>
          <a:p>
            <a:pPr defTabSz="1219170">
              <a:lnSpc>
                <a:spcPct val="129000"/>
              </a:lnSpc>
            </a:pPr>
            <a:r>
              <a:rPr lang="en-US" sz="1333" dirty="0">
                <a:solidFill>
                  <a:srgbClr val="2A2742"/>
                </a:solidFill>
                <a:latin typeface="Arimo" pitchFamily="34" charset="0"/>
                <a:ea typeface="Arimo" pitchFamily="34" charset="-122"/>
                <a:cs typeface="Arimo" pitchFamily="34" charset="-120"/>
              </a:rPr>
              <a:t>Deploying a fleet of connected, vehicle-mounted mobile educational observatories equipped with digital smart telescopes and virtual reality space simulators to cultivate the next generation of space scientists across regional schools.</a:t>
            </a:r>
            <a:endParaRPr lang="en-US" sz="1333" dirty="0">
              <a:solidFill>
                <a:prstClr val="black"/>
              </a:solidFill>
              <a:latin typeface="Arimo" panose="020B0604020202020204" charset="0"/>
            </a:endParaRPr>
          </a:p>
        </p:txBody>
      </p:sp>
      <p:grpSp>
        <p:nvGrpSpPr>
          <p:cNvPr id="14" name="Group 13">
            <a:extLst>
              <a:ext uri="{FF2B5EF4-FFF2-40B4-BE49-F238E27FC236}">
                <a16:creationId xmlns:a16="http://schemas.microsoft.com/office/drawing/2014/main" id="{27243A81-ABBD-2BE0-F665-65B8C39558FB}"/>
              </a:ext>
            </a:extLst>
          </p:cNvPr>
          <p:cNvGrpSpPr/>
          <p:nvPr/>
        </p:nvGrpSpPr>
        <p:grpSpPr>
          <a:xfrm rot="5400000">
            <a:off x="-532097" y="2217951"/>
            <a:ext cx="1191128" cy="240066"/>
            <a:chOff x="4904872" y="4638761"/>
            <a:chExt cx="1191128" cy="240066"/>
          </a:xfrm>
        </p:grpSpPr>
        <p:sp>
          <p:nvSpPr>
            <p:cNvPr id="15" name="Rectangle: Top Corners Rounded 14">
              <a:extLst>
                <a:ext uri="{FF2B5EF4-FFF2-40B4-BE49-F238E27FC236}">
                  <a16:creationId xmlns:a16="http://schemas.microsoft.com/office/drawing/2014/main" id="{84D6BBD3-82E8-12D9-72F7-BC7196C1E92D}"/>
                </a:ext>
              </a:extLst>
            </p:cNvPr>
            <p:cNvSpPr/>
            <p:nvPr/>
          </p:nvSpPr>
          <p:spPr>
            <a:xfrm>
              <a:off x="4933950" y="4653578"/>
              <a:ext cx="1162050" cy="177982"/>
            </a:xfrm>
            <a:prstGeom prst="round2SameRect">
              <a:avLst>
                <a:gd name="adj1" fmla="val 27402"/>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16" name="مستطيل 1">
              <a:extLst>
                <a:ext uri="{FF2B5EF4-FFF2-40B4-BE49-F238E27FC236}">
                  <a16:creationId xmlns:a16="http://schemas.microsoft.com/office/drawing/2014/main" id="{868F9132-21B2-205A-950E-2F7D3188F10A}"/>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1</a:t>
              </a:r>
              <a:endParaRPr lang="en-US" sz="1000" dirty="0">
                <a:solidFill>
                  <a:schemeClr val="bg1"/>
                </a:solidFill>
                <a:latin typeface="Arimo" panose="020B0604020202020204" charset="0"/>
              </a:endParaRPr>
            </a:p>
          </p:txBody>
        </p:sp>
      </p:grpSp>
      <p:grpSp>
        <p:nvGrpSpPr>
          <p:cNvPr id="17" name="Group 16">
            <a:extLst>
              <a:ext uri="{FF2B5EF4-FFF2-40B4-BE49-F238E27FC236}">
                <a16:creationId xmlns:a16="http://schemas.microsoft.com/office/drawing/2014/main" id="{57B7C86E-23B0-ABE2-1C70-9D06DF0F772C}"/>
              </a:ext>
            </a:extLst>
          </p:cNvPr>
          <p:cNvGrpSpPr/>
          <p:nvPr/>
        </p:nvGrpSpPr>
        <p:grpSpPr>
          <a:xfrm rot="5400000">
            <a:off x="-532097" y="3408927"/>
            <a:ext cx="1191128" cy="240066"/>
            <a:chOff x="4904872" y="4638761"/>
            <a:chExt cx="1191128" cy="240066"/>
          </a:xfrm>
        </p:grpSpPr>
        <p:sp>
          <p:nvSpPr>
            <p:cNvPr id="18" name="Rectangle: Top Corners Rounded 17">
              <a:extLst>
                <a:ext uri="{FF2B5EF4-FFF2-40B4-BE49-F238E27FC236}">
                  <a16:creationId xmlns:a16="http://schemas.microsoft.com/office/drawing/2014/main" id="{B4D24337-C7DD-A590-2C02-A6E0D864B29C}"/>
                </a:ext>
              </a:extLst>
            </p:cNvPr>
            <p:cNvSpPr/>
            <p:nvPr/>
          </p:nvSpPr>
          <p:spPr>
            <a:xfrm>
              <a:off x="4933950" y="4653578"/>
              <a:ext cx="1162050" cy="177982"/>
            </a:xfrm>
            <a:prstGeom prst="round2SameRect">
              <a:avLst>
                <a:gd name="adj1" fmla="val 27402"/>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19" name="مستطيل 1">
              <a:extLst>
                <a:ext uri="{FF2B5EF4-FFF2-40B4-BE49-F238E27FC236}">
                  <a16:creationId xmlns:a16="http://schemas.microsoft.com/office/drawing/2014/main" id="{E345D721-0C92-A72D-9DCD-F3266B661AF0}"/>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a:t>
              </a:r>
              <a:r>
                <a:rPr lang="ar-SA" sz="1000" dirty="0">
                  <a:solidFill>
                    <a:schemeClr val="bg1"/>
                  </a:solidFill>
                  <a:latin typeface="Arimo" pitchFamily="34" charset="0"/>
                  <a:ea typeface="Arimo" pitchFamily="34" charset="-122"/>
                  <a:cs typeface="Arimo" pitchFamily="34" charset="-120"/>
                </a:rPr>
                <a:t>2</a:t>
              </a:r>
              <a:endParaRPr lang="en-US" sz="1000" dirty="0">
                <a:solidFill>
                  <a:schemeClr val="bg1"/>
                </a:solidFill>
                <a:latin typeface="Arimo" panose="020B0604020202020204" charset="0"/>
              </a:endParaRPr>
            </a:p>
          </p:txBody>
        </p:sp>
      </p:grpSp>
      <p:grpSp>
        <p:nvGrpSpPr>
          <p:cNvPr id="20" name="Group 19">
            <a:extLst>
              <a:ext uri="{FF2B5EF4-FFF2-40B4-BE49-F238E27FC236}">
                <a16:creationId xmlns:a16="http://schemas.microsoft.com/office/drawing/2014/main" id="{7A2441B5-30C9-F94E-4163-59696439CB51}"/>
              </a:ext>
            </a:extLst>
          </p:cNvPr>
          <p:cNvGrpSpPr/>
          <p:nvPr/>
        </p:nvGrpSpPr>
        <p:grpSpPr>
          <a:xfrm rot="5400000">
            <a:off x="-537309" y="4637301"/>
            <a:ext cx="1201552" cy="240066"/>
            <a:chOff x="5010150" y="4638761"/>
            <a:chExt cx="1201552" cy="240066"/>
          </a:xfrm>
        </p:grpSpPr>
        <p:sp>
          <p:nvSpPr>
            <p:cNvPr id="21" name="Rectangle: Top Corners Rounded 20">
              <a:extLst>
                <a:ext uri="{FF2B5EF4-FFF2-40B4-BE49-F238E27FC236}">
                  <a16:creationId xmlns:a16="http://schemas.microsoft.com/office/drawing/2014/main" id="{967AB2D6-2C89-F7D8-E651-268E39020FA6}"/>
                </a:ext>
              </a:extLst>
            </p:cNvPr>
            <p:cNvSpPr/>
            <p:nvPr/>
          </p:nvSpPr>
          <p:spPr>
            <a:xfrm>
              <a:off x="5010150" y="4653578"/>
              <a:ext cx="1162050" cy="177982"/>
            </a:xfrm>
            <a:prstGeom prst="round2SameRect">
              <a:avLst>
                <a:gd name="adj1" fmla="val 27402"/>
                <a:gd name="adj2" fmla="val 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22" name="مستطيل 1">
              <a:extLst>
                <a:ext uri="{FF2B5EF4-FFF2-40B4-BE49-F238E27FC236}">
                  <a16:creationId xmlns:a16="http://schemas.microsoft.com/office/drawing/2014/main" id="{0B068BC3-1C53-0634-3C2D-3A0298D1548D}"/>
                </a:ext>
              </a:extLst>
            </p:cNvPr>
            <p:cNvSpPr/>
            <p:nvPr/>
          </p:nvSpPr>
          <p:spPr>
            <a:xfrm>
              <a:off x="504965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a:t>
              </a:r>
              <a:r>
                <a:rPr lang="ar-SA" sz="1000" dirty="0">
                  <a:solidFill>
                    <a:schemeClr val="bg1"/>
                  </a:solidFill>
                  <a:latin typeface="Arimo" pitchFamily="34" charset="0"/>
                  <a:ea typeface="Arimo" pitchFamily="34" charset="-122"/>
                  <a:cs typeface="Arimo" pitchFamily="34" charset="-120"/>
                </a:rPr>
                <a:t>3</a:t>
              </a:r>
              <a:endParaRPr lang="en-US" sz="1000" dirty="0">
                <a:solidFill>
                  <a:schemeClr val="bg1"/>
                </a:solidFill>
                <a:latin typeface="Arimo" panose="020B0604020202020204" charset="0"/>
              </a:endParaRPr>
            </a:p>
          </p:txBody>
        </p:sp>
      </p:grpSp>
      <p:sp>
        <p:nvSpPr>
          <p:cNvPr id="23" name="Shape 0">
            <a:extLst>
              <a:ext uri="{FF2B5EF4-FFF2-40B4-BE49-F238E27FC236}">
                <a16:creationId xmlns:a16="http://schemas.microsoft.com/office/drawing/2014/main" id="{037F4070-F628-12AC-E384-3B34E840C6C6}"/>
              </a:ext>
            </a:extLst>
          </p:cNvPr>
          <p:cNvSpPr/>
          <p:nvPr/>
        </p:nvSpPr>
        <p:spPr>
          <a:xfrm>
            <a:off x="661492" y="558702"/>
            <a:ext cx="4325640" cy="273645"/>
          </a:xfrm>
          <a:prstGeom prst="roundRect">
            <a:avLst>
              <a:gd name="adj" fmla="val 22122"/>
            </a:avLst>
          </a:prstGeom>
          <a:noFill/>
          <a:ln w="4763">
            <a:solidFill>
              <a:schemeClr val="accent6">
                <a:lumMod val="75000"/>
              </a:schemeClr>
            </a:solidFill>
            <a:prstDash val="solid"/>
          </a:ln>
        </p:spPr>
        <p:txBody>
          <a:bodyPr/>
          <a:lstStyle/>
          <a:p>
            <a:pPr defTabSz="1219170"/>
            <a:endParaRPr lang="en-GB" sz="2400" dirty="0">
              <a:solidFill>
                <a:prstClr val="black"/>
              </a:solidFill>
              <a:latin typeface="Arimo" panose="020B0604020202020204" charset="0"/>
            </a:endParaRPr>
          </a:p>
        </p:txBody>
      </p:sp>
      <p:sp>
        <p:nvSpPr>
          <p:cNvPr id="24" name="Text 1">
            <a:extLst>
              <a:ext uri="{FF2B5EF4-FFF2-40B4-BE49-F238E27FC236}">
                <a16:creationId xmlns:a16="http://schemas.microsoft.com/office/drawing/2014/main" id="{BDCA9266-E8DB-7504-FD7B-66ACF9E5C7A6}"/>
              </a:ext>
            </a:extLst>
          </p:cNvPr>
          <p:cNvSpPr/>
          <p:nvPr/>
        </p:nvSpPr>
        <p:spPr>
          <a:xfrm>
            <a:off x="769540" y="612677"/>
            <a:ext cx="4719141" cy="165695"/>
          </a:xfrm>
          <a:prstGeom prst="rect">
            <a:avLst/>
          </a:prstGeom>
          <a:noFill/>
          <a:ln/>
        </p:spPr>
        <p:txBody>
          <a:bodyPr wrap="none" lIns="0" tIns="0" rIns="0" bIns="0" rtlCol="0" anchor="t"/>
          <a:lstStyle/>
          <a:p>
            <a:pPr defTabSz="1219170">
              <a:lnSpc>
                <a:spcPct val="96000"/>
              </a:lnSpc>
            </a:pPr>
            <a:r>
              <a:rPr lang="en-US" sz="1133" dirty="0">
                <a:solidFill>
                  <a:schemeClr val="accent6">
                    <a:lumMod val="75000"/>
                  </a:schemeClr>
                </a:solidFill>
                <a:latin typeface="Arimo" pitchFamily="34" charset="0"/>
                <a:ea typeface="Arimo" pitchFamily="34" charset="-122"/>
                <a:cs typeface="Arimo" pitchFamily="34" charset="-120"/>
              </a:rPr>
              <a:t>2. CORE OPERATIONAL PILLARS &amp; PRODUCT PORTFOLIOS</a:t>
            </a:r>
            <a:endParaRPr lang="en-US" sz="1133" dirty="0">
              <a:solidFill>
                <a:schemeClr val="accent6">
                  <a:lumMod val="75000"/>
                </a:schemeClr>
              </a:solidFill>
              <a:latin typeface="Arimo" panose="020B0604020202020204" charset="0"/>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2"/>
          <p:cNvSpPr/>
          <p:nvPr/>
        </p:nvSpPr>
        <p:spPr>
          <a:xfrm>
            <a:off x="970103" y="649877"/>
            <a:ext cx="10869017" cy="470595"/>
          </a:xfrm>
          <a:prstGeom prst="rect">
            <a:avLst/>
          </a:prstGeom>
          <a:noFill/>
          <a:ln/>
        </p:spPr>
        <p:txBody>
          <a:bodyPr wrap="none" lIns="0" tIns="0" rIns="0" bIns="0" rtlCol="0" anchor="t"/>
          <a:lstStyle/>
          <a:p>
            <a:pPr defTabSz="1219170">
              <a:lnSpc>
                <a:spcPct val="104000"/>
              </a:lnSpc>
            </a:pPr>
            <a:r>
              <a:rPr lang="en-US" sz="2933" dirty="0">
                <a:solidFill>
                  <a:srgbClr val="231971"/>
                </a:solidFill>
                <a:latin typeface="Outfit ExtraBold" pitchFamily="34" charset="0"/>
                <a:ea typeface="Outfit ExtraBold" pitchFamily="34" charset="-122"/>
                <a:cs typeface="Outfit ExtraBold" pitchFamily="34" charset="-120"/>
              </a:rPr>
              <a:t>Training, Consultations, and Strategic Advisory</a:t>
            </a:r>
            <a:endParaRPr lang="en-US" sz="2933" dirty="0">
              <a:solidFill>
                <a:prstClr val="black"/>
              </a:solidFill>
              <a:latin typeface="Arimo" panose="020B0604020202020204" charset="0"/>
            </a:endParaRPr>
          </a:p>
        </p:txBody>
      </p:sp>
      <p:sp>
        <p:nvSpPr>
          <p:cNvPr id="5" name="Text 3"/>
          <p:cNvSpPr/>
          <p:nvPr/>
        </p:nvSpPr>
        <p:spPr>
          <a:xfrm>
            <a:off x="970103" y="1300455"/>
            <a:ext cx="11478617" cy="216495"/>
          </a:xfrm>
          <a:prstGeom prst="rect">
            <a:avLst/>
          </a:prstGeom>
          <a:noFill/>
          <a:ln/>
        </p:spPr>
        <p:txBody>
          <a:bodyPr wrap="none" lIns="0" tIns="0" rIns="0" bIns="0" rtlCol="0" anchor="t"/>
          <a:lstStyle/>
          <a:p>
            <a:pPr defTabSz="1219170">
              <a:lnSpc>
                <a:spcPct val="120000"/>
              </a:lnSpc>
            </a:pPr>
            <a:r>
              <a:rPr lang="en-US" sz="1133" dirty="0">
                <a:solidFill>
                  <a:srgbClr val="2A2742"/>
                </a:solidFill>
                <a:latin typeface="Arimo" pitchFamily="34" charset="0"/>
                <a:ea typeface="Arimo" pitchFamily="34" charset="-122"/>
                <a:cs typeface="Arimo" pitchFamily="34" charset="-120"/>
              </a:rPr>
              <a:t>To establish the country as the definitive regional astronomical authority, NAOL will operate a commercial knowledge transfer and engineering advisory wing.</a:t>
            </a:r>
            <a:endParaRPr lang="en-US" sz="1133" dirty="0">
              <a:solidFill>
                <a:prstClr val="black"/>
              </a:solidFill>
              <a:latin typeface="Arimo" panose="020B0604020202020204" charset="0"/>
            </a:endParaRPr>
          </a:p>
        </p:txBody>
      </p:sp>
      <p:sp>
        <p:nvSpPr>
          <p:cNvPr id="6" name="Text 4"/>
          <p:cNvSpPr/>
          <p:nvPr/>
        </p:nvSpPr>
        <p:spPr>
          <a:xfrm>
            <a:off x="4080324" y="1657689"/>
            <a:ext cx="7568108" cy="1129605"/>
          </a:xfrm>
          <a:prstGeom prst="rect">
            <a:avLst/>
          </a:prstGeom>
          <a:noFill/>
          <a:ln/>
        </p:spPr>
        <p:txBody>
          <a:bodyPr wrap="square" lIns="0" tIns="0" rIns="0" bIns="0" rtlCol="0" anchor="t">
            <a:normAutofit/>
          </a:bodyPr>
          <a:lstStyle/>
          <a:p>
            <a:pPr defTabSz="1219170">
              <a:lnSpc>
                <a:spcPct val="104000"/>
              </a:lnSpc>
            </a:pPr>
            <a:r>
              <a:rPr lang="en-US" sz="2400" dirty="0">
                <a:solidFill>
                  <a:schemeClr val="accent6">
                    <a:lumMod val="75000"/>
                  </a:schemeClr>
                </a:solidFill>
                <a:latin typeface="Outfit ExtraBold" pitchFamily="34" charset="0"/>
              </a:rPr>
              <a:t>A. Professional Training &amp; Community Development</a:t>
            </a:r>
          </a:p>
        </p:txBody>
      </p:sp>
      <p:sp>
        <p:nvSpPr>
          <p:cNvPr id="7" name="Text 5"/>
          <p:cNvSpPr/>
          <p:nvPr/>
        </p:nvSpPr>
        <p:spPr>
          <a:xfrm>
            <a:off x="661493" y="2194676"/>
            <a:ext cx="3565228" cy="564753"/>
          </a:xfrm>
          <a:prstGeom prst="rect">
            <a:avLst/>
          </a:prstGeom>
          <a:noFill/>
          <a:ln/>
        </p:spPr>
        <p:txBody>
          <a:bodyPr wrap="square" lIns="0" tIns="0" rIns="0" bIns="0" rtlCol="0" anchor="t">
            <a:normAutofit/>
          </a:bodyPr>
          <a:lstStyle/>
          <a:p>
            <a:pPr defTabSz="1219170">
              <a:lnSpc>
                <a:spcPct val="104000"/>
              </a:lnSpc>
            </a:pPr>
            <a:r>
              <a:rPr lang="en-US" sz="1733" dirty="0">
                <a:latin typeface="Outfit ExtraBold" pitchFamily="34" charset="0"/>
                <a:ea typeface="Outfit ExtraBold" pitchFamily="34" charset="-122"/>
                <a:cs typeface="Outfit ExtraBold" pitchFamily="34" charset="-120"/>
              </a:rPr>
              <a:t>Space Sciences &amp; Analytics Academy</a:t>
            </a:r>
            <a:endParaRPr lang="en-US" sz="1733" dirty="0">
              <a:latin typeface="Arimo" panose="020B0604020202020204" charset="0"/>
            </a:endParaRPr>
          </a:p>
        </p:txBody>
      </p:sp>
      <p:sp>
        <p:nvSpPr>
          <p:cNvPr id="8" name="Text 6"/>
          <p:cNvSpPr/>
          <p:nvPr/>
        </p:nvSpPr>
        <p:spPr>
          <a:xfrm>
            <a:off x="661493" y="2879385"/>
            <a:ext cx="3565228" cy="649485"/>
          </a:xfrm>
          <a:prstGeom prst="rect">
            <a:avLst/>
          </a:prstGeom>
          <a:noFill/>
          <a:ln/>
        </p:spPr>
        <p:txBody>
          <a:bodyPr wrap="square" lIns="0" tIns="0" rIns="0" bIns="0" rtlCol="0" anchor="t">
            <a:noAutofit/>
          </a:bodyPr>
          <a:lstStyle/>
          <a:p>
            <a:pPr defTabSz="1219170">
              <a:lnSpc>
                <a:spcPts val="1800"/>
              </a:lnSpc>
            </a:pPr>
            <a:r>
              <a:rPr lang="en-US" sz="1200">
                <a:solidFill>
                  <a:srgbClr val="2A2742"/>
                </a:solidFill>
                <a:latin typeface="Arimo" pitchFamily="34" charset="0"/>
                <a:ea typeface="Arimo" pitchFamily="34" charset="-122"/>
                <a:cs typeface="Arimo" pitchFamily="34" charset="-120"/>
              </a:rPr>
              <a:t>Offering rigorous professional training programs centered on space data processing, deep-space telemetry analysis, and radio signal engineering.</a:t>
            </a:r>
            <a:endParaRPr lang="en-US" sz="1200" dirty="0">
              <a:solidFill>
                <a:srgbClr val="2A2742"/>
              </a:solidFill>
              <a:latin typeface="Arimo" pitchFamily="34" charset="0"/>
              <a:ea typeface="Arimo" pitchFamily="34" charset="-122"/>
              <a:cs typeface="Arimo" pitchFamily="34" charset="-120"/>
            </a:endParaRPr>
          </a:p>
        </p:txBody>
      </p:sp>
      <p:sp>
        <p:nvSpPr>
          <p:cNvPr id="9" name="Text 7"/>
          <p:cNvSpPr/>
          <p:nvPr/>
        </p:nvSpPr>
        <p:spPr>
          <a:xfrm>
            <a:off x="661493" y="4158229"/>
            <a:ext cx="3565228" cy="564753"/>
          </a:xfrm>
          <a:prstGeom prst="rect">
            <a:avLst/>
          </a:prstGeom>
          <a:noFill/>
          <a:ln/>
        </p:spPr>
        <p:txBody>
          <a:bodyPr wrap="square" lIns="0" tIns="0" rIns="0" bIns="0" rtlCol="0" anchor="t">
            <a:normAutofit/>
          </a:bodyPr>
          <a:lstStyle/>
          <a:p>
            <a:pPr defTabSz="1219170">
              <a:lnSpc>
                <a:spcPct val="104000"/>
              </a:lnSpc>
            </a:pPr>
            <a:r>
              <a:rPr lang="en-US" sz="1733" dirty="0">
                <a:latin typeface="Outfit ExtraBold" pitchFamily="34" charset="0"/>
                <a:ea typeface="Outfit ExtraBold" pitchFamily="34" charset="-122"/>
                <a:cs typeface="Outfit ExtraBold" pitchFamily="34" charset="-120"/>
              </a:rPr>
              <a:t>Astro-Tourism Operational Certification</a:t>
            </a:r>
            <a:endParaRPr lang="en-US" sz="1733" dirty="0">
              <a:latin typeface="Arimo" panose="020B0604020202020204" charset="0"/>
            </a:endParaRPr>
          </a:p>
        </p:txBody>
      </p:sp>
      <p:sp>
        <p:nvSpPr>
          <p:cNvPr id="10" name="Text 8"/>
          <p:cNvSpPr/>
          <p:nvPr/>
        </p:nvSpPr>
        <p:spPr>
          <a:xfrm>
            <a:off x="661493" y="4842936"/>
            <a:ext cx="3565228" cy="865981"/>
          </a:xfrm>
          <a:prstGeom prst="rect">
            <a:avLst/>
          </a:prstGeom>
          <a:noFill/>
          <a:ln/>
        </p:spPr>
        <p:txBody>
          <a:bodyPr wrap="square" lIns="0" tIns="0" rIns="0" bIns="0" rtlCol="0" anchor="t">
            <a:noAutofit/>
          </a:bodyPr>
          <a:lstStyle/>
          <a:p>
            <a:pPr defTabSz="1219170">
              <a:lnSpc>
                <a:spcPts val="1800"/>
              </a:lnSpc>
            </a:pPr>
            <a:r>
              <a:rPr lang="en-US" sz="1200" dirty="0">
                <a:solidFill>
                  <a:srgbClr val="2A2742"/>
                </a:solidFill>
                <a:latin typeface="Arimo" pitchFamily="34" charset="0"/>
                <a:ea typeface="Arimo" pitchFamily="34" charset="-122"/>
                <a:cs typeface="Arimo" pitchFamily="34" charset="-120"/>
              </a:rPr>
              <a:t>Providing formal training and qualification tracks for local tour guides and hospitality operators to specialize in dark-sky management, telescope operations, and night-sky </a:t>
            </a:r>
            <a:r>
              <a:rPr lang="en-US" sz="1200">
                <a:solidFill>
                  <a:srgbClr val="2A2742"/>
                </a:solidFill>
                <a:latin typeface="Arimo" pitchFamily="34" charset="0"/>
                <a:ea typeface="Arimo" pitchFamily="34" charset="-122"/>
                <a:cs typeface="Arimo" pitchFamily="34" charset="-120"/>
              </a:rPr>
              <a:t>storytelling.</a:t>
            </a:r>
            <a:endParaRPr lang="en-US" sz="1200" dirty="0">
              <a:solidFill>
                <a:srgbClr val="2A2742"/>
              </a:solidFill>
              <a:latin typeface="Arimo" pitchFamily="34" charset="0"/>
              <a:ea typeface="Arimo" pitchFamily="34" charset="-122"/>
              <a:cs typeface="Arimo" pitchFamily="34" charset="-120"/>
            </a:endParaRPr>
          </a:p>
        </p:txBody>
      </p:sp>
      <p:pic>
        <p:nvPicPr>
          <p:cNvPr id="11" name="Image 0" descr="preencoded.png"/>
          <p:cNvPicPr>
            <a:picLocks noChangeAspect="1"/>
          </p:cNvPicPr>
          <p:nvPr/>
        </p:nvPicPr>
        <p:blipFill>
          <a:blip r:embed="rId3"/>
          <a:stretch>
            <a:fillRect/>
          </a:stretch>
        </p:blipFill>
        <p:spPr>
          <a:xfrm>
            <a:off x="4191996" y="2117527"/>
            <a:ext cx="7310038" cy="4111871"/>
          </a:xfrm>
          <a:prstGeom prst="rect">
            <a:avLst/>
          </a:prstGeom>
        </p:spPr>
      </p:pic>
      <p:grpSp>
        <p:nvGrpSpPr>
          <p:cNvPr id="12" name="Group 11">
            <a:extLst>
              <a:ext uri="{FF2B5EF4-FFF2-40B4-BE49-F238E27FC236}">
                <a16:creationId xmlns:a16="http://schemas.microsoft.com/office/drawing/2014/main" id="{864F5CFD-6BBB-D764-2E64-8F3CF5A7E6FD}"/>
              </a:ext>
            </a:extLst>
          </p:cNvPr>
          <p:cNvGrpSpPr/>
          <p:nvPr/>
        </p:nvGrpSpPr>
        <p:grpSpPr>
          <a:xfrm rot="5400000">
            <a:off x="-532097" y="2217951"/>
            <a:ext cx="1191128" cy="240066"/>
            <a:chOff x="4904872" y="4638761"/>
            <a:chExt cx="1191128" cy="240066"/>
          </a:xfrm>
        </p:grpSpPr>
        <p:sp>
          <p:nvSpPr>
            <p:cNvPr id="13" name="Rectangle: Top Corners Rounded 12">
              <a:extLst>
                <a:ext uri="{FF2B5EF4-FFF2-40B4-BE49-F238E27FC236}">
                  <a16:creationId xmlns:a16="http://schemas.microsoft.com/office/drawing/2014/main" id="{4C2EC81C-4716-523A-F337-6A5933B80B0F}"/>
                </a:ext>
              </a:extLst>
            </p:cNvPr>
            <p:cNvSpPr/>
            <p:nvPr/>
          </p:nvSpPr>
          <p:spPr>
            <a:xfrm>
              <a:off x="4933950" y="4653578"/>
              <a:ext cx="1162050" cy="177982"/>
            </a:xfrm>
            <a:prstGeom prst="round2SameRect">
              <a:avLst>
                <a:gd name="adj1" fmla="val 27402"/>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14" name="مستطيل 1">
              <a:extLst>
                <a:ext uri="{FF2B5EF4-FFF2-40B4-BE49-F238E27FC236}">
                  <a16:creationId xmlns:a16="http://schemas.microsoft.com/office/drawing/2014/main" id="{82B3BFD7-3F0A-E7F6-C54B-8D81AC485752}"/>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1</a:t>
              </a:r>
              <a:endParaRPr lang="en-US" sz="1000" dirty="0">
                <a:solidFill>
                  <a:schemeClr val="bg1"/>
                </a:solidFill>
                <a:latin typeface="Arimo" panose="020B0604020202020204" charset="0"/>
              </a:endParaRPr>
            </a:p>
          </p:txBody>
        </p:sp>
      </p:grpSp>
      <p:grpSp>
        <p:nvGrpSpPr>
          <p:cNvPr id="15" name="Group 14">
            <a:extLst>
              <a:ext uri="{FF2B5EF4-FFF2-40B4-BE49-F238E27FC236}">
                <a16:creationId xmlns:a16="http://schemas.microsoft.com/office/drawing/2014/main" id="{B6FC090C-AEAC-DD89-1366-33DF0A6ABE63}"/>
              </a:ext>
            </a:extLst>
          </p:cNvPr>
          <p:cNvGrpSpPr/>
          <p:nvPr/>
        </p:nvGrpSpPr>
        <p:grpSpPr>
          <a:xfrm rot="5400000">
            <a:off x="-532097" y="3408927"/>
            <a:ext cx="1191128" cy="240066"/>
            <a:chOff x="4904872" y="4638761"/>
            <a:chExt cx="1191128" cy="240066"/>
          </a:xfrm>
        </p:grpSpPr>
        <p:sp>
          <p:nvSpPr>
            <p:cNvPr id="16" name="Rectangle: Top Corners Rounded 15">
              <a:extLst>
                <a:ext uri="{FF2B5EF4-FFF2-40B4-BE49-F238E27FC236}">
                  <a16:creationId xmlns:a16="http://schemas.microsoft.com/office/drawing/2014/main" id="{3F4CBA9C-3062-F412-6B60-42564FB85DA0}"/>
                </a:ext>
              </a:extLst>
            </p:cNvPr>
            <p:cNvSpPr/>
            <p:nvPr/>
          </p:nvSpPr>
          <p:spPr>
            <a:xfrm>
              <a:off x="4933950" y="4653578"/>
              <a:ext cx="1162050" cy="177982"/>
            </a:xfrm>
            <a:prstGeom prst="round2SameRect">
              <a:avLst>
                <a:gd name="adj1" fmla="val 27402"/>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17" name="مستطيل 1">
              <a:extLst>
                <a:ext uri="{FF2B5EF4-FFF2-40B4-BE49-F238E27FC236}">
                  <a16:creationId xmlns:a16="http://schemas.microsoft.com/office/drawing/2014/main" id="{994FAB2F-09A0-2ADC-8F39-8D3E0969C358}"/>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a:t>
              </a:r>
              <a:r>
                <a:rPr lang="ar-SA" sz="1000" dirty="0">
                  <a:solidFill>
                    <a:schemeClr val="bg1"/>
                  </a:solidFill>
                  <a:latin typeface="Arimo" pitchFamily="34" charset="0"/>
                  <a:ea typeface="Arimo" pitchFamily="34" charset="-122"/>
                  <a:cs typeface="Arimo" pitchFamily="34" charset="-120"/>
                </a:rPr>
                <a:t>2</a:t>
              </a:r>
              <a:endParaRPr lang="en-US" sz="1000" dirty="0">
                <a:solidFill>
                  <a:schemeClr val="bg1"/>
                </a:solidFill>
                <a:latin typeface="Arimo" panose="020B0604020202020204" charset="0"/>
              </a:endParaRPr>
            </a:p>
          </p:txBody>
        </p:sp>
      </p:grpSp>
      <p:grpSp>
        <p:nvGrpSpPr>
          <p:cNvPr id="18" name="Group 17">
            <a:extLst>
              <a:ext uri="{FF2B5EF4-FFF2-40B4-BE49-F238E27FC236}">
                <a16:creationId xmlns:a16="http://schemas.microsoft.com/office/drawing/2014/main" id="{3185D8AF-292B-2CF8-A47D-06600FF604FE}"/>
              </a:ext>
            </a:extLst>
          </p:cNvPr>
          <p:cNvGrpSpPr/>
          <p:nvPr/>
        </p:nvGrpSpPr>
        <p:grpSpPr>
          <a:xfrm rot="5400000">
            <a:off x="-537309" y="4637301"/>
            <a:ext cx="1201552" cy="240066"/>
            <a:chOff x="5010150" y="4638761"/>
            <a:chExt cx="1201552" cy="240066"/>
          </a:xfrm>
        </p:grpSpPr>
        <p:sp>
          <p:nvSpPr>
            <p:cNvPr id="19" name="Rectangle: Top Corners Rounded 18">
              <a:extLst>
                <a:ext uri="{FF2B5EF4-FFF2-40B4-BE49-F238E27FC236}">
                  <a16:creationId xmlns:a16="http://schemas.microsoft.com/office/drawing/2014/main" id="{5563BD6F-A520-F4A3-D60A-7474C5358B82}"/>
                </a:ext>
              </a:extLst>
            </p:cNvPr>
            <p:cNvSpPr/>
            <p:nvPr/>
          </p:nvSpPr>
          <p:spPr>
            <a:xfrm>
              <a:off x="5010150" y="4653578"/>
              <a:ext cx="1162050" cy="177982"/>
            </a:xfrm>
            <a:prstGeom prst="round2SameRect">
              <a:avLst>
                <a:gd name="adj1" fmla="val 27402"/>
                <a:gd name="adj2" fmla="val 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20" name="مستطيل 1">
              <a:extLst>
                <a:ext uri="{FF2B5EF4-FFF2-40B4-BE49-F238E27FC236}">
                  <a16:creationId xmlns:a16="http://schemas.microsoft.com/office/drawing/2014/main" id="{11DC8085-16A7-9A03-0DAD-74F5F602711A}"/>
                </a:ext>
              </a:extLst>
            </p:cNvPr>
            <p:cNvSpPr/>
            <p:nvPr/>
          </p:nvSpPr>
          <p:spPr>
            <a:xfrm>
              <a:off x="504965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a:t>
              </a:r>
              <a:r>
                <a:rPr lang="ar-SA" sz="1000" dirty="0">
                  <a:solidFill>
                    <a:schemeClr val="bg1"/>
                  </a:solidFill>
                  <a:latin typeface="Arimo" pitchFamily="34" charset="0"/>
                  <a:ea typeface="Arimo" pitchFamily="34" charset="-122"/>
                  <a:cs typeface="Arimo" pitchFamily="34" charset="-120"/>
                </a:rPr>
                <a:t>3</a:t>
              </a:r>
              <a:endParaRPr lang="en-US" sz="1000" dirty="0">
                <a:solidFill>
                  <a:schemeClr val="bg1"/>
                </a:solidFill>
                <a:latin typeface="Arimo" panose="020B0604020202020204" charset="0"/>
              </a:endParaRPr>
            </a:p>
          </p:txBody>
        </p:sp>
      </p:grpSp>
      <p:sp>
        <p:nvSpPr>
          <p:cNvPr id="21" name="Text 0">
            <a:extLst>
              <a:ext uri="{FF2B5EF4-FFF2-40B4-BE49-F238E27FC236}">
                <a16:creationId xmlns:a16="http://schemas.microsoft.com/office/drawing/2014/main" id="{2C2C950E-3095-329F-4274-747E108F7BFC}"/>
              </a:ext>
            </a:extLst>
          </p:cNvPr>
          <p:cNvSpPr/>
          <p:nvPr/>
        </p:nvSpPr>
        <p:spPr>
          <a:xfrm>
            <a:off x="176011" y="371829"/>
            <a:ext cx="970962" cy="1832731"/>
          </a:xfrm>
          <a:prstGeom prst="rect">
            <a:avLst/>
          </a:prstGeom>
          <a:noFill/>
          <a:ln/>
        </p:spPr>
        <p:txBody>
          <a:bodyPr wrap="none" lIns="0" tIns="0" rIns="0" bIns="0" rtlCol="0" anchor="t"/>
          <a:lstStyle/>
          <a:p>
            <a:pPr defTabSz="1219170">
              <a:lnSpc>
                <a:spcPct val="104000"/>
              </a:lnSpc>
            </a:pPr>
            <a:r>
              <a:rPr lang="en-GB" sz="9600" b="1" dirty="0">
                <a:solidFill>
                  <a:schemeClr val="accent6">
                    <a:lumMod val="20000"/>
                    <a:lumOff val="80000"/>
                  </a:schemeClr>
                </a:solidFill>
                <a:latin typeface="Outfit ExtraBold" pitchFamily="34" charset="0"/>
              </a:rPr>
              <a:t>3</a:t>
            </a:r>
            <a:endParaRPr lang="en-US" sz="9600" b="1" dirty="0">
              <a:solidFill>
                <a:schemeClr val="accent6">
                  <a:lumMod val="20000"/>
                  <a:lumOff val="80000"/>
                </a:schemeClr>
              </a:solidFill>
              <a:latin typeface="Outfit ExtraBold" pitchFamily="34" charset="0"/>
            </a:endParaRPr>
          </a:p>
        </p:txBody>
      </p:sp>
      <p:pic>
        <p:nvPicPr>
          <p:cNvPr id="22" name="Picture 21">
            <a:extLst>
              <a:ext uri="{FF2B5EF4-FFF2-40B4-BE49-F238E27FC236}">
                <a16:creationId xmlns:a16="http://schemas.microsoft.com/office/drawing/2014/main" id="{649E2A6E-9B0E-BFAF-8D35-A41D37F11FE9}"/>
              </a:ext>
            </a:extLst>
          </p:cNvPr>
          <p:cNvPicPr>
            <a:picLocks noChangeAspect="1"/>
          </p:cNvPicPr>
          <p:nvPr/>
        </p:nvPicPr>
        <p:blipFill>
          <a:blip r:embed="rId4"/>
          <a:srcRect r="62439"/>
          <a:stretch>
            <a:fillRect/>
          </a:stretch>
        </p:blipFill>
        <p:spPr>
          <a:xfrm>
            <a:off x="10811721" y="522882"/>
            <a:ext cx="718789" cy="861531"/>
          </a:xfrm>
          <a:prstGeom prst="rect">
            <a:avLst/>
          </a:prstGeom>
        </p:spPr>
      </p:pic>
      <p:sp>
        <p:nvSpPr>
          <p:cNvPr id="23" name="Shape 0">
            <a:extLst>
              <a:ext uri="{FF2B5EF4-FFF2-40B4-BE49-F238E27FC236}">
                <a16:creationId xmlns:a16="http://schemas.microsoft.com/office/drawing/2014/main" id="{352D9186-1C35-9690-4CC4-F13D125CACF0}"/>
              </a:ext>
            </a:extLst>
          </p:cNvPr>
          <p:cNvSpPr/>
          <p:nvPr/>
        </p:nvSpPr>
        <p:spPr>
          <a:xfrm>
            <a:off x="867411" y="-475780"/>
            <a:ext cx="4126408" cy="260152"/>
          </a:xfrm>
          <a:prstGeom prst="roundRect">
            <a:avLst>
              <a:gd name="adj" fmla="val 22125"/>
            </a:avLst>
          </a:prstGeom>
          <a:noFill/>
          <a:ln w="4763">
            <a:solidFill>
              <a:schemeClr val="accent6">
                <a:lumMod val="75000"/>
              </a:schemeClr>
            </a:solidFill>
            <a:prstDash val="solid"/>
          </a:ln>
        </p:spPr>
        <p:txBody>
          <a:bodyPr/>
          <a:lstStyle/>
          <a:p>
            <a:pPr defTabSz="1219170"/>
            <a:endParaRPr lang="en-GB" sz="2400" dirty="0">
              <a:solidFill>
                <a:prstClr val="black"/>
              </a:solidFill>
              <a:latin typeface="Arimo" panose="020B0604020202020204" charset="0"/>
            </a:endParaRPr>
          </a:p>
        </p:txBody>
      </p:sp>
      <p:sp>
        <p:nvSpPr>
          <p:cNvPr id="24" name="Text 1">
            <a:extLst>
              <a:ext uri="{FF2B5EF4-FFF2-40B4-BE49-F238E27FC236}">
                <a16:creationId xmlns:a16="http://schemas.microsoft.com/office/drawing/2014/main" id="{02440E83-39E0-34B9-F080-C20EDB4EA424}"/>
              </a:ext>
            </a:extLst>
          </p:cNvPr>
          <p:cNvSpPr/>
          <p:nvPr/>
        </p:nvSpPr>
        <p:spPr>
          <a:xfrm>
            <a:off x="970103" y="-424484"/>
            <a:ext cx="4530625" cy="157560"/>
          </a:xfrm>
          <a:prstGeom prst="rect">
            <a:avLst/>
          </a:prstGeom>
          <a:noFill/>
          <a:ln/>
        </p:spPr>
        <p:txBody>
          <a:bodyPr wrap="none" lIns="0" tIns="0" rIns="0" bIns="0" rtlCol="0" anchor="t"/>
          <a:lstStyle/>
          <a:p>
            <a:pPr defTabSz="1219170">
              <a:lnSpc>
                <a:spcPct val="96000"/>
              </a:lnSpc>
            </a:pPr>
            <a:r>
              <a:rPr lang="en-US" sz="1067" dirty="0">
                <a:solidFill>
                  <a:schemeClr val="accent6">
                    <a:lumMod val="75000"/>
                  </a:schemeClr>
                </a:solidFill>
                <a:latin typeface="Arimo" pitchFamily="34" charset="0"/>
                <a:ea typeface="Arimo" pitchFamily="34" charset="-122"/>
                <a:cs typeface="Arimo" pitchFamily="34" charset="-120"/>
              </a:rPr>
              <a:t>3. TRAINING, CONSULTATIONS, AND STRATEGIC ADVISORY</a:t>
            </a:r>
            <a:endParaRPr lang="en-US" sz="1067" dirty="0">
              <a:solidFill>
                <a:schemeClr val="accent6">
                  <a:lumMod val="75000"/>
                </a:schemeClr>
              </a:solidFill>
              <a:latin typeface="Arimo" panose="020B0604020202020204" charset="0"/>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661492" y="555129"/>
            <a:ext cx="4126408" cy="260152"/>
          </a:xfrm>
          <a:prstGeom prst="roundRect">
            <a:avLst>
              <a:gd name="adj" fmla="val 22125"/>
            </a:avLst>
          </a:prstGeom>
          <a:noFill/>
          <a:ln w="4763">
            <a:solidFill>
              <a:schemeClr val="accent6">
                <a:lumMod val="75000"/>
              </a:schemeClr>
            </a:solidFill>
            <a:prstDash val="solid"/>
          </a:ln>
        </p:spPr>
        <p:txBody>
          <a:bodyPr/>
          <a:lstStyle/>
          <a:p>
            <a:pPr defTabSz="1219170"/>
            <a:endParaRPr lang="en-GB" sz="2400" dirty="0">
              <a:solidFill>
                <a:prstClr val="black"/>
              </a:solidFill>
              <a:latin typeface="Arimo" panose="020B0604020202020204" charset="0"/>
            </a:endParaRPr>
          </a:p>
        </p:txBody>
      </p:sp>
      <p:sp>
        <p:nvSpPr>
          <p:cNvPr id="3" name="Text 1"/>
          <p:cNvSpPr/>
          <p:nvPr/>
        </p:nvSpPr>
        <p:spPr>
          <a:xfrm>
            <a:off x="764184" y="606425"/>
            <a:ext cx="4530625" cy="157560"/>
          </a:xfrm>
          <a:prstGeom prst="rect">
            <a:avLst/>
          </a:prstGeom>
          <a:noFill/>
          <a:ln/>
        </p:spPr>
        <p:txBody>
          <a:bodyPr wrap="none" lIns="0" tIns="0" rIns="0" bIns="0" rtlCol="0" anchor="t"/>
          <a:lstStyle/>
          <a:p>
            <a:pPr defTabSz="1219170">
              <a:lnSpc>
                <a:spcPct val="96000"/>
              </a:lnSpc>
            </a:pPr>
            <a:r>
              <a:rPr lang="en-US" sz="1067" dirty="0">
                <a:solidFill>
                  <a:schemeClr val="accent6">
                    <a:lumMod val="75000"/>
                  </a:schemeClr>
                </a:solidFill>
                <a:latin typeface="Arimo" pitchFamily="34" charset="0"/>
                <a:ea typeface="Arimo" pitchFamily="34" charset="-122"/>
                <a:cs typeface="Arimo" pitchFamily="34" charset="-120"/>
              </a:rPr>
              <a:t>3. TRAINING, CONSULTATIONS, AND STRATEGIC ADVISORY</a:t>
            </a:r>
            <a:endParaRPr lang="en-US" sz="1067" dirty="0">
              <a:solidFill>
                <a:schemeClr val="accent6">
                  <a:lumMod val="75000"/>
                </a:schemeClr>
              </a:solidFill>
              <a:latin typeface="Arimo" panose="020B0604020202020204" charset="0"/>
            </a:endParaRPr>
          </a:p>
        </p:txBody>
      </p:sp>
      <p:sp>
        <p:nvSpPr>
          <p:cNvPr id="4" name="Text 2"/>
          <p:cNvSpPr/>
          <p:nvPr/>
        </p:nvSpPr>
        <p:spPr>
          <a:xfrm>
            <a:off x="661490" y="1334866"/>
            <a:ext cx="10869017" cy="535285"/>
          </a:xfrm>
          <a:prstGeom prst="rect">
            <a:avLst/>
          </a:prstGeom>
          <a:noFill/>
          <a:ln/>
        </p:spPr>
        <p:txBody>
          <a:bodyPr wrap="square" lIns="0" tIns="0" rIns="0" bIns="0" rtlCol="0" anchor="t">
            <a:normAutofit/>
          </a:bodyPr>
          <a:lstStyle/>
          <a:p>
            <a:pPr defTabSz="1219170">
              <a:lnSpc>
                <a:spcPct val="104000"/>
              </a:lnSpc>
            </a:pPr>
            <a:r>
              <a:rPr lang="en-US" sz="2333" dirty="0">
                <a:solidFill>
                  <a:schemeClr val="accent6">
                    <a:lumMod val="75000"/>
                  </a:schemeClr>
                </a:solidFill>
                <a:latin typeface="Outfit ExtraBold" pitchFamily="34" charset="0"/>
              </a:rPr>
              <a:t>B. Strategic Astronomical Consulting</a:t>
            </a:r>
          </a:p>
        </p:txBody>
      </p:sp>
      <p:pic>
        <p:nvPicPr>
          <p:cNvPr id="5" name="Image 0" descr="preencoded.png"/>
          <p:cNvPicPr>
            <a:picLocks noChangeAspect="1"/>
          </p:cNvPicPr>
          <p:nvPr/>
        </p:nvPicPr>
        <p:blipFill>
          <a:blip r:embed="rId3"/>
          <a:stretch>
            <a:fillRect/>
          </a:stretch>
        </p:blipFill>
        <p:spPr>
          <a:xfrm>
            <a:off x="661493" y="1800524"/>
            <a:ext cx="7323338" cy="4119364"/>
          </a:xfrm>
          <a:prstGeom prst="rect">
            <a:avLst/>
          </a:prstGeom>
        </p:spPr>
      </p:pic>
      <p:sp>
        <p:nvSpPr>
          <p:cNvPr id="6" name="Text 3"/>
          <p:cNvSpPr/>
          <p:nvPr/>
        </p:nvSpPr>
        <p:spPr>
          <a:xfrm>
            <a:off x="8166322" y="1800523"/>
            <a:ext cx="3871350" cy="642343"/>
          </a:xfrm>
          <a:prstGeom prst="rect">
            <a:avLst/>
          </a:prstGeom>
          <a:noFill/>
          <a:ln/>
        </p:spPr>
        <p:txBody>
          <a:bodyPr wrap="square" lIns="0" tIns="0" rIns="0" bIns="0" rtlCol="0" anchor="t">
            <a:normAutofit/>
          </a:bodyPr>
          <a:lstStyle/>
          <a:p>
            <a:pPr defTabSz="1219170">
              <a:lnSpc>
                <a:spcPct val="104000"/>
              </a:lnSpc>
            </a:pPr>
            <a:r>
              <a:rPr lang="en-US" sz="2000" dirty="0">
                <a:latin typeface="Outfit ExtraBold" pitchFamily="34" charset="0"/>
                <a:ea typeface="Outfit ExtraBold" pitchFamily="34" charset="-122"/>
                <a:cs typeface="Outfit ExtraBold" pitchFamily="34" charset="-120"/>
              </a:rPr>
              <a:t>Telescope Architecture Advisory</a:t>
            </a:r>
            <a:endParaRPr lang="en-US" sz="2000" dirty="0">
              <a:latin typeface="Arimo" panose="020B0604020202020204" charset="0"/>
            </a:endParaRPr>
          </a:p>
        </p:txBody>
      </p:sp>
      <p:sp>
        <p:nvSpPr>
          <p:cNvPr id="7" name="Text 4"/>
          <p:cNvSpPr/>
          <p:nvPr/>
        </p:nvSpPr>
        <p:spPr>
          <a:xfrm>
            <a:off x="8166322" y="2598043"/>
            <a:ext cx="3532485" cy="1306215"/>
          </a:xfrm>
          <a:prstGeom prst="rect">
            <a:avLst/>
          </a:prstGeom>
          <a:noFill/>
          <a:ln/>
        </p:spPr>
        <p:txBody>
          <a:bodyPr wrap="square" lIns="0" tIns="0" rIns="0" bIns="0" rtlCol="0" anchor="t">
            <a:noAutofit/>
          </a:bodyPr>
          <a:lstStyle/>
          <a:p>
            <a:pPr defTabSz="1219170">
              <a:lnSpc>
                <a:spcPts val="1800"/>
              </a:lnSpc>
            </a:pPr>
            <a:r>
              <a:rPr lang="en-US" sz="1400" dirty="0">
                <a:solidFill>
                  <a:srgbClr val="2A2742"/>
                </a:solidFill>
                <a:latin typeface="Arimo" pitchFamily="34" charset="0"/>
                <a:ea typeface="Arimo" pitchFamily="34" charset="-122"/>
                <a:cs typeface="Arimo" pitchFamily="34" charset="-120"/>
              </a:rPr>
              <a:t>Serving as the state's prime technical consultant to inspect, engineer, calibrate, and repair precision optical systems, custom lens tracking rigs, and high-altitude observatory assets for public and private enterprises.</a:t>
            </a:r>
          </a:p>
        </p:txBody>
      </p:sp>
      <p:sp>
        <p:nvSpPr>
          <p:cNvPr id="8" name="Text 5"/>
          <p:cNvSpPr/>
          <p:nvPr/>
        </p:nvSpPr>
        <p:spPr>
          <a:xfrm>
            <a:off x="8166322" y="4059437"/>
            <a:ext cx="3532485" cy="642343"/>
          </a:xfrm>
          <a:prstGeom prst="rect">
            <a:avLst/>
          </a:prstGeom>
          <a:noFill/>
          <a:ln/>
        </p:spPr>
        <p:txBody>
          <a:bodyPr wrap="square" lIns="0" tIns="0" rIns="0" bIns="0" rtlCol="0" anchor="t">
            <a:normAutofit/>
          </a:bodyPr>
          <a:lstStyle/>
          <a:p>
            <a:pPr defTabSz="1219170">
              <a:lnSpc>
                <a:spcPct val="104000"/>
              </a:lnSpc>
            </a:pPr>
            <a:r>
              <a:rPr lang="en-US" sz="2000" dirty="0">
                <a:latin typeface="Outfit ExtraBold" pitchFamily="34" charset="0"/>
                <a:ea typeface="Outfit ExtraBold" pitchFamily="34" charset="-122"/>
                <a:cs typeface="Outfit ExtraBold" pitchFamily="34" charset="-120"/>
              </a:rPr>
              <a:t>Astrophysical Risk Mitigation Studies</a:t>
            </a:r>
            <a:endParaRPr lang="en-US" sz="2000" dirty="0">
              <a:latin typeface="Arimo" panose="020B0604020202020204" charset="0"/>
            </a:endParaRPr>
          </a:p>
        </p:txBody>
      </p:sp>
      <p:sp>
        <p:nvSpPr>
          <p:cNvPr id="9" name="Text 6"/>
          <p:cNvSpPr/>
          <p:nvPr/>
        </p:nvSpPr>
        <p:spPr>
          <a:xfrm>
            <a:off x="8166322" y="4856957"/>
            <a:ext cx="3532485" cy="1306215"/>
          </a:xfrm>
          <a:prstGeom prst="rect">
            <a:avLst/>
          </a:prstGeom>
          <a:noFill/>
          <a:ln/>
        </p:spPr>
        <p:txBody>
          <a:bodyPr wrap="square" lIns="0" tIns="0" rIns="0" bIns="0" rtlCol="0" anchor="t">
            <a:noAutofit/>
          </a:bodyPr>
          <a:lstStyle/>
          <a:p>
            <a:pPr defTabSz="1219170">
              <a:lnSpc>
                <a:spcPts val="1800"/>
              </a:lnSpc>
            </a:pPr>
            <a:r>
              <a:rPr lang="en-US" sz="1400" dirty="0">
                <a:solidFill>
                  <a:srgbClr val="2A2742"/>
                </a:solidFill>
                <a:latin typeface="Arimo" pitchFamily="34" charset="0"/>
                <a:ea typeface="Arimo" pitchFamily="34" charset="-122"/>
                <a:cs typeface="Arimo" pitchFamily="34" charset="-120"/>
              </a:rPr>
              <a:t>Providing custom advisory reports assessing solar radiation storms, space weather threats, and cosmic ray impacts to safeguard commercial satellite infrastructure and communication </a:t>
            </a:r>
            <a:r>
              <a:rPr lang="en-US" sz="1400">
                <a:solidFill>
                  <a:srgbClr val="2A2742"/>
                </a:solidFill>
                <a:latin typeface="Arimo" pitchFamily="34" charset="0"/>
                <a:ea typeface="Arimo" pitchFamily="34" charset="-122"/>
                <a:cs typeface="Arimo" pitchFamily="34" charset="-120"/>
              </a:rPr>
              <a:t>networks.</a:t>
            </a:r>
            <a:endParaRPr lang="en-US" sz="1400" dirty="0">
              <a:solidFill>
                <a:srgbClr val="2A2742"/>
              </a:solidFill>
              <a:latin typeface="Arimo" pitchFamily="34" charset="0"/>
              <a:ea typeface="Arimo" pitchFamily="34" charset="-122"/>
              <a:cs typeface="Arimo" pitchFamily="34" charset="-120"/>
            </a:endParaRPr>
          </a:p>
        </p:txBody>
      </p:sp>
      <p:grpSp>
        <p:nvGrpSpPr>
          <p:cNvPr id="10" name="Group 9">
            <a:extLst>
              <a:ext uri="{FF2B5EF4-FFF2-40B4-BE49-F238E27FC236}">
                <a16:creationId xmlns:a16="http://schemas.microsoft.com/office/drawing/2014/main" id="{89119FD9-56D9-4E22-64E2-7C7092E7E3D0}"/>
              </a:ext>
            </a:extLst>
          </p:cNvPr>
          <p:cNvGrpSpPr/>
          <p:nvPr/>
        </p:nvGrpSpPr>
        <p:grpSpPr>
          <a:xfrm rot="5400000">
            <a:off x="-532097" y="2217951"/>
            <a:ext cx="1191128" cy="240066"/>
            <a:chOff x="4904872" y="4638761"/>
            <a:chExt cx="1191128" cy="240066"/>
          </a:xfrm>
        </p:grpSpPr>
        <p:sp>
          <p:nvSpPr>
            <p:cNvPr id="11" name="Rectangle: Top Corners Rounded 10">
              <a:extLst>
                <a:ext uri="{FF2B5EF4-FFF2-40B4-BE49-F238E27FC236}">
                  <a16:creationId xmlns:a16="http://schemas.microsoft.com/office/drawing/2014/main" id="{E8F5D0C2-0CF4-CB84-E906-38070CD4B847}"/>
                </a:ext>
              </a:extLst>
            </p:cNvPr>
            <p:cNvSpPr/>
            <p:nvPr/>
          </p:nvSpPr>
          <p:spPr>
            <a:xfrm>
              <a:off x="4933950" y="4653578"/>
              <a:ext cx="1162050" cy="177982"/>
            </a:xfrm>
            <a:prstGeom prst="round2SameRect">
              <a:avLst>
                <a:gd name="adj1" fmla="val 27402"/>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12" name="مستطيل 1">
              <a:extLst>
                <a:ext uri="{FF2B5EF4-FFF2-40B4-BE49-F238E27FC236}">
                  <a16:creationId xmlns:a16="http://schemas.microsoft.com/office/drawing/2014/main" id="{6F56CBD2-73A3-ED08-F831-F587461DDA10}"/>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1</a:t>
              </a:r>
              <a:endParaRPr lang="en-US" sz="1000" dirty="0">
                <a:solidFill>
                  <a:schemeClr val="bg1"/>
                </a:solidFill>
                <a:latin typeface="Arimo" panose="020B0604020202020204" charset="0"/>
              </a:endParaRPr>
            </a:p>
          </p:txBody>
        </p:sp>
      </p:grpSp>
      <p:grpSp>
        <p:nvGrpSpPr>
          <p:cNvPr id="13" name="Group 12">
            <a:extLst>
              <a:ext uri="{FF2B5EF4-FFF2-40B4-BE49-F238E27FC236}">
                <a16:creationId xmlns:a16="http://schemas.microsoft.com/office/drawing/2014/main" id="{7B087F54-6158-DD16-90A7-999BB3372D1D}"/>
              </a:ext>
            </a:extLst>
          </p:cNvPr>
          <p:cNvGrpSpPr/>
          <p:nvPr/>
        </p:nvGrpSpPr>
        <p:grpSpPr>
          <a:xfrm rot="5400000">
            <a:off x="-532097" y="3408927"/>
            <a:ext cx="1191128" cy="240066"/>
            <a:chOff x="4904872" y="4638761"/>
            <a:chExt cx="1191128" cy="240066"/>
          </a:xfrm>
        </p:grpSpPr>
        <p:sp>
          <p:nvSpPr>
            <p:cNvPr id="14" name="Rectangle: Top Corners Rounded 13">
              <a:extLst>
                <a:ext uri="{FF2B5EF4-FFF2-40B4-BE49-F238E27FC236}">
                  <a16:creationId xmlns:a16="http://schemas.microsoft.com/office/drawing/2014/main" id="{DFAF3A5E-EA63-EA0D-B487-BCEC0081FB64}"/>
                </a:ext>
              </a:extLst>
            </p:cNvPr>
            <p:cNvSpPr/>
            <p:nvPr/>
          </p:nvSpPr>
          <p:spPr>
            <a:xfrm>
              <a:off x="4933950" y="4653578"/>
              <a:ext cx="1162050" cy="177982"/>
            </a:xfrm>
            <a:prstGeom prst="round2SameRect">
              <a:avLst>
                <a:gd name="adj1" fmla="val 27402"/>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15" name="مستطيل 1">
              <a:extLst>
                <a:ext uri="{FF2B5EF4-FFF2-40B4-BE49-F238E27FC236}">
                  <a16:creationId xmlns:a16="http://schemas.microsoft.com/office/drawing/2014/main" id="{26BB95A5-7A2F-42AC-5C36-DAFD618B6A58}"/>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a:t>
              </a:r>
              <a:r>
                <a:rPr lang="ar-SA" sz="1000" dirty="0">
                  <a:solidFill>
                    <a:schemeClr val="bg1"/>
                  </a:solidFill>
                  <a:latin typeface="Arimo" pitchFamily="34" charset="0"/>
                  <a:ea typeface="Arimo" pitchFamily="34" charset="-122"/>
                  <a:cs typeface="Arimo" pitchFamily="34" charset="-120"/>
                </a:rPr>
                <a:t>2</a:t>
              </a:r>
              <a:endParaRPr lang="en-US" sz="1000" dirty="0">
                <a:solidFill>
                  <a:schemeClr val="bg1"/>
                </a:solidFill>
                <a:latin typeface="Arimo" panose="020B0604020202020204" charset="0"/>
              </a:endParaRPr>
            </a:p>
          </p:txBody>
        </p:sp>
      </p:grpSp>
      <p:grpSp>
        <p:nvGrpSpPr>
          <p:cNvPr id="16" name="Group 15">
            <a:extLst>
              <a:ext uri="{FF2B5EF4-FFF2-40B4-BE49-F238E27FC236}">
                <a16:creationId xmlns:a16="http://schemas.microsoft.com/office/drawing/2014/main" id="{4904C1F7-F8FB-D261-6B11-F10F98EB4F8F}"/>
              </a:ext>
            </a:extLst>
          </p:cNvPr>
          <p:cNvGrpSpPr/>
          <p:nvPr/>
        </p:nvGrpSpPr>
        <p:grpSpPr>
          <a:xfrm rot="5400000">
            <a:off x="-537309" y="4637301"/>
            <a:ext cx="1201552" cy="240066"/>
            <a:chOff x="5010150" y="4638761"/>
            <a:chExt cx="1201552" cy="240066"/>
          </a:xfrm>
        </p:grpSpPr>
        <p:sp>
          <p:nvSpPr>
            <p:cNvPr id="17" name="Rectangle: Top Corners Rounded 16">
              <a:extLst>
                <a:ext uri="{FF2B5EF4-FFF2-40B4-BE49-F238E27FC236}">
                  <a16:creationId xmlns:a16="http://schemas.microsoft.com/office/drawing/2014/main" id="{60D1283C-EA2E-F2D4-2830-CF08189AAD15}"/>
                </a:ext>
              </a:extLst>
            </p:cNvPr>
            <p:cNvSpPr/>
            <p:nvPr/>
          </p:nvSpPr>
          <p:spPr>
            <a:xfrm>
              <a:off x="5010150" y="4653578"/>
              <a:ext cx="1162050" cy="177982"/>
            </a:xfrm>
            <a:prstGeom prst="round2SameRect">
              <a:avLst>
                <a:gd name="adj1" fmla="val 27402"/>
                <a:gd name="adj2" fmla="val 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18" name="مستطيل 1">
              <a:extLst>
                <a:ext uri="{FF2B5EF4-FFF2-40B4-BE49-F238E27FC236}">
                  <a16:creationId xmlns:a16="http://schemas.microsoft.com/office/drawing/2014/main" id="{3CEB0382-9F66-F13E-6F17-C6E34C491A3E}"/>
                </a:ext>
              </a:extLst>
            </p:cNvPr>
            <p:cNvSpPr/>
            <p:nvPr/>
          </p:nvSpPr>
          <p:spPr>
            <a:xfrm>
              <a:off x="504965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a:t>
              </a:r>
              <a:r>
                <a:rPr lang="ar-SA" sz="1000" dirty="0">
                  <a:solidFill>
                    <a:schemeClr val="bg1"/>
                  </a:solidFill>
                  <a:latin typeface="Arimo" pitchFamily="34" charset="0"/>
                  <a:ea typeface="Arimo" pitchFamily="34" charset="-122"/>
                  <a:cs typeface="Arimo" pitchFamily="34" charset="-120"/>
                </a:rPr>
                <a:t>3</a:t>
              </a:r>
              <a:endParaRPr lang="en-US" sz="1000" dirty="0">
                <a:solidFill>
                  <a:schemeClr val="bg1"/>
                </a:solidFill>
                <a:latin typeface="Arimo" panose="020B0604020202020204" charset="0"/>
              </a:endParaRP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5" name="Text 2"/>
          <p:cNvSpPr/>
          <p:nvPr/>
        </p:nvSpPr>
        <p:spPr>
          <a:xfrm>
            <a:off x="694743" y="1576983"/>
            <a:ext cx="6756577" cy="1126133"/>
          </a:xfrm>
          <a:prstGeom prst="rect">
            <a:avLst/>
          </a:prstGeom>
          <a:noFill/>
          <a:ln/>
        </p:spPr>
        <p:txBody>
          <a:bodyPr wrap="square" lIns="0" tIns="0" rIns="0" bIns="0" rtlCol="0" anchor="t">
            <a:normAutofit/>
          </a:bodyPr>
          <a:lstStyle/>
          <a:p>
            <a:pPr defTabSz="1219170">
              <a:lnSpc>
                <a:spcPct val="104000"/>
              </a:lnSpc>
            </a:pPr>
            <a:r>
              <a:rPr lang="en-US" sz="2333" dirty="0">
                <a:solidFill>
                  <a:schemeClr val="accent6">
                    <a:lumMod val="75000"/>
                  </a:schemeClr>
                </a:solidFill>
                <a:latin typeface="Outfit ExtraBold" pitchFamily="34" charset="0"/>
              </a:rPr>
              <a:t>C. Research Sandboxes &amp; </a:t>
            </a:r>
            <a:r>
              <a:rPr lang="en-US" sz="2333">
                <a:solidFill>
                  <a:schemeClr val="accent6">
                    <a:lumMod val="75000"/>
                  </a:schemeClr>
                </a:solidFill>
                <a:latin typeface="Outfit ExtraBold" pitchFamily="34" charset="0"/>
              </a:rPr>
              <a:t>Academic Alignment</a:t>
            </a:r>
            <a:endParaRPr lang="en-US" sz="2333" dirty="0">
              <a:solidFill>
                <a:schemeClr val="accent6">
                  <a:lumMod val="75000"/>
                </a:schemeClr>
              </a:solidFill>
              <a:latin typeface="Outfit ExtraBold" pitchFamily="34" charset="0"/>
            </a:endParaRPr>
          </a:p>
        </p:txBody>
      </p:sp>
      <p:sp>
        <p:nvSpPr>
          <p:cNvPr id="33" name="Free-form: Shape 32">
            <a:extLst>
              <a:ext uri="{FF2B5EF4-FFF2-40B4-BE49-F238E27FC236}">
                <a16:creationId xmlns:a16="http://schemas.microsoft.com/office/drawing/2014/main" id="{75D19836-001F-A89C-4FBE-6784E1470B6E}"/>
              </a:ext>
            </a:extLst>
          </p:cNvPr>
          <p:cNvSpPr/>
          <p:nvPr/>
        </p:nvSpPr>
        <p:spPr>
          <a:xfrm>
            <a:off x="661493" y="2284809"/>
            <a:ext cx="6516547" cy="1921371"/>
          </a:xfrm>
          <a:custGeom>
            <a:avLst/>
            <a:gdLst>
              <a:gd name="csX0" fmla="*/ 105106 w 6516547"/>
              <a:gd name="csY0" fmla="*/ 0 h 1921371"/>
              <a:gd name="csX1" fmla="*/ 6451316 w 6516547"/>
              <a:gd name="csY1" fmla="*/ 0 h 1921371"/>
              <a:gd name="csX2" fmla="*/ 6516547 w 6516547"/>
              <a:gd name="csY2" fmla="*/ 62969 h 1921371"/>
              <a:gd name="csX3" fmla="*/ 6516547 w 6516547"/>
              <a:gd name="csY3" fmla="*/ 1858403 h 1921371"/>
              <a:gd name="csX4" fmla="*/ 6451316 w 6516547"/>
              <a:gd name="csY4" fmla="*/ 1921371 h 1921371"/>
              <a:gd name="csX5" fmla="*/ 105106 w 6516547"/>
              <a:gd name="csY5" fmla="*/ 1921371 h 1921371"/>
              <a:gd name="csX6" fmla="*/ 0 w 6516547"/>
              <a:gd name="csY6" fmla="*/ 1819913 h 1921371"/>
              <a:gd name="csX7" fmla="*/ 0 w 6516547"/>
              <a:gd name="csY7" fmla="*/ 101459 h 1921371"/>
              <a:gd name="csX8" fmla="*/ 105106 w 6516547"/>
              <a:gd name="csY8" fmla="*/ 0 h 19213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516547" h="1921371">
                <a:moveTo>
                  <a:pt x="105106" y="0"/>
                </a:moveTo>
                <a:lnTo>
                  <a:pt x="6451316" y="0"/>
                </a:lnTo>
                <a:cubicBezTo>
                  <a:pt x="6487341" y="0"/>
                  <a:pt x="6516547" y="28192"/>
                  <a:pt x="6516547" y="62969"/>
                </a:cubicBezTo>
                <a:lnTo>
                  <a:pt x="6516547" y="1858403"/>
                </a:lnTo>
                <a:cubicBezTo>
                  <a:pt x="6516547" y="1893178"/>
                  <a:pt x="6487341" y="1921371"/>
                  <a:pt x="6451316" y="1921371"/>
                </a:cubicBezTo>
                <a:lnTo>
                  <a:pt x="105106" y="1921371"/>
                </a:lnTo>
                <a:cubicBezTo>
                  <a:pt x="47057" y="1921371"/>
                  <a:pt x="0" y="1875949"/>
                  <a:pt x="0" y="1819913"/>
                </a:cubicBezTo>
                <a:lnTo>
                  <a:pt x="0" y="101459"/>
                </a:lnTo>
                <a:cubicBezTo>
                  <a:pt x="0" y="45425"/>
                  <a:pt x="47057" y="0"/>
                  <a:pt x="105106" y="0"/>
                </a:cubicBezTo>
              </a:path>
            </a:pathLst>
          </a:custGeom>
          <a:solidFill>
            <a:srgbClr val="FAFAFA"/>
          </a:solidFill>
          <a:ln w="6350" cap="flat">
            <a:solidFill>
              <a:schemeClr val="accent6">
                <a:lumMod val="75000"/>
              </a:schemeClr>
            </a:solidFill>
            <a:prstDash val="solid"/>
            <a:miter/>
          </a:ln>
        </p:spPr>
        <p:txBody>
          <a:bodyPr/>
          <a:lstStyle/>
          <a:p>
            <a:endParaRPr lang="en-GB" dirty="0">
              <a:latin typeface="Arimo" panose="020B0604020202020204" charset="0"/>
            </a:endParaRPr>
          </a:p>
        </p:txBody>
      </p:sp>
      <p:sp>
        <p:nvSpPr>
          <p:cNvPr id="35" name="Free-form: Shape 34">
            <a:extLst>
              <a:ext uri="{FF2B5EF4-FFF2-40B4-BE49-F238E27FC236}">
                <a16:creationId xmlns:a16="http://schemas.microsoft.com/office/drawing/2014/main" id="{FC6BEADC-0888-5954-4473-FCB914962C7D}"/>
              </a:ext>
            </a:extLst>
          </p:cNvPr>
          <p:cNvSpPr/>
          <p:nvPr/>
        </p:nvSpPr>
        <p:spPr>
          <a:xfrm>
            <a:off x="661493" y="2284809"/>
            <a:ext cx="105105" cy="1921371"/>
          </a:xfrm>
          <a:custGeom>
            <a:avLst/>
            <a:gdLst>
              <a:gd name="csX0" fmla="*/ 65233 w 105105"/>
              <a:gd name="csY0" fmla="*/ 0 h 1921371"/>
              <a:gd name="csX1" fmla="*/ 105106 w 105105"/>
              <a:gd name="csY1" fmla="*/ 0 h 1921371"/>
              <a:gd name="csX2" fmla="*/ 105106 w 105105"/>
              <a:gd name="csY2" fmla="*/ 0 h 1921371"/>
              <a:gd name="csX3" fmla="*/ 105106 w 105105"/>
              <a:gd name="csY3" fmla="*/ 1921371 h 1921371"/>
              <a:gd name="csX4" fmla="*/ 105106 w 105105"/>
              <a:gd name="csY4" fmla="*/ 1921371 h 1921371"/>
              <a:gd name="csX5" fmla="*/ 65233 w 105105"/>
              <a:gd name="csY5" fmla="*/ 1921371 h 1921371"/>
              <a:gd name="csX6" fmla="*/ 0 w 105105"/>
              <a:gd name="csY6" fmla="*/ 1858403 h 1921371"/>
              <a:gd name="csX7" fmla="*/ 0 w 105105"/>
              <a:gd name="csY7" fmla="*/ 62969 h 1921371"/>
              <a:gd name="csX8" fmla="*/ 65233 w 105105"/>
              <a:gd name="csY8" fmla="*/ 0 h 19213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5105" h="1921371">
                <a:moveTo>
                  <a:pt x="65233" y="0"/>
                </a:moveTo>
                <a:lnTo>
                  <a:pt x="105106" y="0"/>
                </a:lnTo>
                <a:lnTo>
                  <a:pt x="105106" y="0"/>
                </a:lnTo>
                <a:lnTo>
                  <a:pt x="105106" y="1921371"/>
                </a:lnTo>
                <a:lnTo>
                  <a:pt x="105106" y="1921371"/>
                </a:lnTo>
                <a:lnTo>
                  <a:pt x="65233" y="1921371"/>
                </a:lnTo>
                <a:cubicBezTo>
                  <a:pt x="29206" y="1921371"/>
                  <a:pt x="0" y="1893178"/>
                  <a:pt x="0" y="1858403"/>
                </a:cubicBezTo>
                <a:lnTo>
                  <a:pt x="0" y="62969"/>
                </a:lnTo>
                <a:cubicBezTo>
                  <a:pt x="0" y="28192"/>
                  <a:pt x="29206" y="0"/>
                  <a:pt x="65233" y="0"/>
                </a:cubicBezTo>
              </a:path>
            </a:pathLst>
          </a:custGeom>
          <a:solidFill>
            <a:schemeClr val="accent6">
              <a:lumMod val="75000"/>
            </a:schemeClr>
          </a:solidFill>
          <a:ln w="6568" cap="flat">
            <a:noFill/>
            <a:prstDash val="solid"/>
            <a:miter/>
          </a:ln>
        </p:spPr>
        <p:txBody>
          <a:bodyPr/>
          <a:lstStyle/>
          <a:p>
            <a:endParaRPr lang="en-GB" dirty="0">
              <a:latin typeface="Arimo" panose="020B0604020202020204" charset="0"/>
            </a:endParaRPr>
          </a:p>
        </p:txBody>
      </p:sp>
      <p:sp>
        <p:nvSpPr>
          <p:cNvPr id="7" name="Text 3"/>
          <p:cNvSpPr/>
          <p:nvPr/>
        </p:nvSpPr>
        <p:spPr>
          <a:xfrm>
            <a:off x="968574" y="2490293"/>
            <a:ext cx="5784453" cy="281484"/>
          </a:xfrm>
          <a:prstGeom prst="rect">
            <a:avLst/>
          </a:prstGeom>
          <a:noFill/>
          <a:ln/>
        </p:spPr>
        <p:txBody>
          <a:bodyPr wrap="none" lIns="0" tIns="0" rIns="0" bIns="0" rtlCol="0" anchor="t"/>
          <a:lstStyle/>
          <a:p>
            <a:pPr defTabSz="1219170">
              <a:lnSpc>
                <a:spcPct val="104000"/>
              </a:lnSpc>
            </a:pPr>
            <a:r>
              <a:rPr lang="en-US" sz="1733" dirty="0">
                <a:solidFill>
                  <a:srgbClr val="2A2742"/>
                </a:solidFill>
                <a:latin typeface="Outfit ExtraBold" pitchFamily="34" charset="0"/>
                <a:ea typeface="Outfit ExtraBold" pitchFamily="34" charset="-122"/>
                <a:cs typeface="Outfit ExtraBold" pitchFamily="34" charset="-120"/>
              </a:rPr>
              <a:t>The National Deep-Space Data Repository</a:t>
            </a:r>
            <a:endParaRPr lang="en-US" sz="1733" dirty="0">
              <a:solidFill>
                <a:prstClr val="black"/>
              </a:solidFill>
              <a:latin typeface="Arimo" panose="020B0604020202020204" charset="0"/>
            </a:endParaRPr>
          </a:p>
        </p:txBody>
      </p:sp>
      <p:sp>
        <p:nvSpPr>
          <p:cNvPr id="8" name="Text 4"/>
          <p:cNvSpPr/>
          <p:nvPr/>
        </p:nvSpPr>
        <p:spPr>
          <a:xfrm>
            <a:off x="968574" y="2874765"/>
            <a:ext cx="5784453" cy="1125935"/>
          </a:xfrm>
          <a:prstGeom prst="rect">
            <a:avLst/>
          </a:prstGeom>
          <a:noFill/>
          <a:ln/>
        </p:spPr>
        <p:txBody>
          <a:bodyPr wrap="square" lIns="0" tIns="0" rIns="0" bIns="0" rtlCol="0" anchor="t">
            <a:normAutofit/>
          </a:bodyPr>
          <a:lstStyle/>
          <a:p>
            <a:pPr defTabSz="1219170">
              <a:lnSpc>
                <a:spcPct val="130000"/>
              </a:lnSpc>
            </a:pPr>
            <a:r>
              <a:rPr lang="en-US" sz="1400" dirty="0">
                <a:solidFill>
                  <a:srgbClr val="2A2742"/>
                </a:solidFill>
                <a:latin typeface="Arimo" pitchFamily="34" charset="0"/>
                <a:ea typeface="Arimo" pitchFamily="34" charset="-122"/>
                <a:cs typeface="Arimo" pitchFamily="34" charset="-120"/>
              </a:rPr>
              <a:t>Delivering a continuous, un-siloed flow of planetary, space debris tracking, and deep-space raw data to local research centers, maximizing the count of domestic patents and high-tier space exploration publications.</a:t>
            </a:r>
            <a:endParaRPr lang="en-US" sz="1400" dirty="0">
              <a:solidFill>
                <a:prstClr val="black"/>
              </a:solidFill>
              <a:latin typeface="Arimo" panose="020B0604020202020204" charset="0"/>
            </a:endParaRPr>
          </a:p>
        </p:txBody>
      </p:sp>
      <p:sp>
        <p:nvSpPr>
          <p:cNvPr id="37" name="Free-form: Shape 36">
            <a:extLst>
              <a:ext uri="{FF2B5EF4-FFF2-40B4-BE49-F238E27FC236}">
                <a16:creationId xmlns:a16="http://schemas.microsoft.com/office/drawing/2014/main" id="{7EFAC8A2-3300-9E4C-D480-2A807F61A49B}"/>
              </a:ext>
            </a:extLst>
          </p:cNvPr>
          <p:cNvSpPr/>
          <p:nvPr/>
        </p:nvSpPr>
        <p:spPr>
          <a:xfrm>
            <a:off x="661493" y="4377829"/>
            <a:ext cx="6516547" cy="1921371"/>
          </a:xfrm>
          <a:custGeom>
            <a:avLst/>
            <a:gdLst>
              <a:gd name="csX0" fmla="*/ 105106 w 6516547"/>
              <a:gd name="csY0" fmla="*/ 0 h 1921371"/>
              <a:gd name="csX1" fmla="*/ 6451316 w 6516547"/>
              <a:gd name="csY1" fmla="*/ 0 h 1921371"/>
              <a:gd name="csX2" fmla="*/ 6516547 w 6516547"/>
              <a:gd name="csY2" fmla="*/ 62969 h 1921371"/>
              <a:gd name="csX3" fmla="*/ 6516547 w 6516547"/>
              <a:gd name="csY3" fmla="*/ 1858403 h 1921371"/>
              <a:gd name="csX4" fmla="*/ 6451316 w 6516547"/>
              <a:gd name="csY4" fmla="*/ 1921371 h 1921371"/>
              <a:gd name="csX5" fmla="*/ 105106 w 6516547"/>
              <a:gd name="csY5" fmla="*/ 1921371 h 1921371"/>
              <a:gd name="csX6" fmla="*/ 0 w 6516547"/>
              <a:gd name="csY6" fmla="*/ 1819913 h 1921371"/>
              <a:gd name="csX7" fmla="*/ 0 w 6516547"/>
              <a:gd name="csY7" fmla="*/ 101459 h 1921371"/>
              <a:gd name="csX8" fmla="*/ 105106 w 6516547"/>
              <a:gd name="csY8" fmla="*/ 0 h 19213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516547" h="1921371">
                <a:moveTo>
                  <a:pt x="105106" y="0"/>
                </a:moveTo>
                <a:lnTo>
                  <a:pt x="6451316" y="0"/>
                </a:lnTo>
                <a:cubicBezTo>
                  <a:pt x="6487341" y="0"/>
                  <a:pt x="6516547" y="28192"/>
                  <a:pt x="6516547" y="62969"/>
                </a:cubicBezTo>
                <a:lnTo>
                  <a:pt x="6516547" y="1858403"/>
                </a:lnTo>
                <a:cubicBezTo>
                  <a:pt x="6516547" y="1893178"/>
                  <a:pt x="6487341" y="1921371"/>
                  <a:pt x="6451316" y="1921371"/>
                </a:cubicBezTo>
                <a:lnTo>
                  <a:pt x="105106" y="1921371"/>
                </a:lnTo>
                <a:cubicBezTo>
                  <a:pt x="47057" y="1921371"/>
                  <a:pt x="0" y="1875949"/>
                  <a:pt x="0" y="1819913"/>
                </a:cubicBezTo>
                <a:lnTo>
                  <a:pt x="0" y="101459"/>
                </a:lnTo>
                <a:cubicBezTo>
                  <a:pt x="0" y="45425"/>
                  <a:pt x="47057" y="0"/>
                  <a:pt x="105106" y="0"/>
                </a:cubicBezTo>
              </a:path>
            </a:pathLst>
          </a:custGeom>
          <a:solidFill>
            <a:srgbClr val="FAFAFA"/>
          </a:solidFill>
          <a:ln w="6350" cap="flat">
            <a:solidFill>
              <a:schemeClr val="accent6">
                <a:lumMod val="75000"/>
              </a:schemeClr>
            </a:solidFill>
            <a:prstDash val="solid"/>
            <a:miter/>
          </a:ln>
        </p:spPr>
        <p:txBody>
          <a:bodyPr/>
          <a:lstStyle/>
          <a:p>
            <a:endParaRPr lang="en-GB" dirty="0">
              <a:latin typeface="Arimo" panose="020B0604020202020204" charset="0"/>
            </a:endParaRPr>
          </a:p>
        </p:txBody>
      </p:sp>
      <p:sp>
        <p:nvSpPr>
          <p:cNvPr id="39" name="Free-form: Shape 38">
            <a:extLst>
              <a:ext uri="{FF2B5EF4-FFF2-40B4-BE49-F238E27FC236}">
                <a16:creationId xmlns:a16="http://schemas.microsoft.com/office/drawing/2014/main" id="{5FBC3C92-ADFF-EDCD-B5A5-AB9CA26C67A8}"/>
              </a:ext>
            </a:extLst>
          </p:cNvPr>
          <p:cNvSpPr/>
          <p:nvPr/>
        </p:nvSpPr>
        <p:spPr>
          <a:xfrm>
            <a:off x="661493" y="4377829"/>
            <a:ext cx="105105" cy="1921371"/>
          </a:xfrm>
          <a:custGeom>
            <a:avLst/>
            <a:gdLst>
              <a:gd name="csX0" fmla="*/ 65233 w 105105"/>
              <a:gd name="csY0" fmla="*/ 0 h 1921371"/>
              <a:gd name="csX1" fmla="*/ 105106 w 105105"/>
              <a:gd name="csY1" fmla="*/ 0 h 1921371"/>
              <a:gd name="csX2" fmla="*/ 105106 w 105105"/>
              <a:gd name="csY2" fmla="*/ 0 h 1921371"/>
              <a:gd name="csX3" fmla="*/ 105106 w 105105"/>
              <a:gd name="csY3" fmla="*/ 1921371 h 1921371"/>
              <a:gd name="csX4" fmla="*/ 105106 w 105105"/>
              <a:gd name="csY4" fmla="*/ 1921371 h 1921371"/>
              <a:gd name="csX5" fmla="*/ 65233 w 105105"/>
              <a:gd name="csY5" fmla="*/ 1921371 h 1921371"/>
              <a:gd name="csX6" fmla="*/ 0 w 105105"/>
              <a:gd name="csY6" fmla="*/ 1858403 h 1921371"/>
              <a:gd name="csX7" fmla="*/ 0 w 105105"/>
              <a:gd name="csY7" fmla="*/ 62969 h 1921371"/>
              <a:gd name="csX8" fmla="*/ 65233 w 105105"/>
              <a:gd name="csY8" fmla="*/ 0 h 19213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5105" h="1921371">
                <a:moveTo>
                  <a:pt x="65233" y="0"/>
                </a:moveTo>
                <a:lnTo>
                  <a:pt x="105106" y="0"/>
                </a:lnTo>
                <a:lnTo>
                  <a:pt x="105106" y="0"/>
                </a:lnTo>
                <a:lnTo>
                  <a:pt x="105106" y="1921371"/>
                </a:lnTo>
                <a:lnTo>
                  <a:pt x="105106" y="1921371"/>
                </a:lnTo>
                <a:lnTo>
                  <a:pt x="65233" y="1921371"/>
                </a:lnTo>
                <a:cubicBezTo>
                  <a:pt x="29206" y="1921371"/>
                  <a:pt x="0" y="1893178"/>
                  <a:pt x="0" y="1858403"/>
                </a:cubicBezTo>
                <a:lnTo>
                  <a:pt x="0" y="62969"/>
                </a:lnTo>
                <a:cubicBezTo>
                  <a:pt x="0" y="28192"/>
                  <a:pt x="29206" y="0"/>
                  <a:pt x="65233" y="0"/>
                </a:cubicBezTo>
              </a:path>
            </a:pathLst>
          </a:custGeom>
          <a:solidFill>
            <a:schemeClr val="accent6">
              <a:lumMod val="75000"/>
            </a:schemeClr>
          </a:solidFill>
          <a:ln w="6568" cap="flat">
            <a:noFill/>
            <a:prstDash val="solid"/>
            <a:miter/>
          </a:ln>
        </p:spPr>
        <p:txBody>
          <a:bodyPr/>
          <a:lstStyle/>
          <a:p>
            <a:endParaRPr lang="en-GB" dirty="0">
              <a:latin typeface="Arimo" panose="020B0604020202020204" charset="0"/>
            </a:endParaRPr>
          </a:p>
        </p:txBody>
      </p:sp>
      <p:sp>
        <p:nvSpPr>
          <p:cNvPr id="10" name="Text 5"/>
          <p:cNvSpPr/>
          <p:nvPr/>
        </p:nvSpPr>
        <p:spPr>
          <a:xfrm>
            <a:off x="968574" y="4583311"/>
            <a:ext cx="5784453" cy="281484"/>
          </a:xfrm>
          <a:prstGeom prst="rect">
            <a:avLst/>
          </a:prstGeom>
          <a:noFill/>
          <a:ln/>
        </p:spPr>
        <p:txBody>
          <a:bodyPr wrap="none" lIns="0" tIns="0" rIns="0" bIns="0" rtlCol="0" anchor="t"/>
          <a:lstStyle/>
          <a:p>
            <a:pPr defTabSz="1219170">
              <a:lnSpc>
                <a:spcPct val="104000"/>
              </a:lnSpc>
            </a:pPr>
            <a:r>
              <a:rPr lang="en-US" sz="1733" dirty="0">
                <a:solidFill>
                  <a:srgbClr val="2A2742"/>
                </a:solidFill>
                <a:latin typeface="Outfit ExtraBold" pitchFamily="34" charset="0"/>
                <a:ea typeface="Outfit ExtraBold" pitchFamily="34" charset="-122"/>
                <a:cs typeface="Outfit ExtraBold" pitchFamily="34" charset="-120"/>
              </a:rPr>
              <a:t>Amateur Astronomy Integration Tracks</a:t>
            </a:r>
            <a:endParaRPr lang="en-US" sz="1733" dirty="0">
              <a:solidFill>
                <a:prstClr val="black"/>
              </a:solidFill>
              <a:latin typeface="Arimo" panose="020B0604020202020204" charset="0"/>
            </a:endParaRPr>
          </a:p>
        </p:txBody>
      </p:sp>
      <p:sp>
        <p:nvSpPr>
          <p:cNvPr id="11" name="Text 6"/>
          <p:cNvSpPr/>
          <p:nvPr/>
        </p:nvSpPr>
        <p:spPr>
          <a:xfrm>
            <a:off x="968574" y="4967785"/>
            <a:ext cx="5784453" cy="1125935"/>
          </a:xfrm>
          <a:prstGeom prst="rect">
            <a:avLst/>
          </a:prstGeom>
          <a:noFill/>
          <a:ln/>
        </p:spPr>
        <p:txBody>
          <a:bodyPr wrap="square" lIns="0" tIns="0" rIns="0" bIns="0" rtlCol="0" anchor="t">
            <a:normAutofit/>
          </a:bodyPr>
          <a:lstStyle/>
          <a:p>
            <a:pPr defTabSz="1219170">
              <a:lnSpc>
                <a:spcPct val="130000"/>
              </a:lnSpc>
            </a:pPr>
            <a:r>
              <a:rPr lang="en-US" sz="1400" dirty="0">
                <a:solidFill>
                  <a:srgbClr val="2A2742"/>
                </a:solidFill>
                <a:latin typeface="Arimo" pitchFamily="34" charset="0"/>
                <a:ea typeface="Arimo" pitchFamily="34" charset="-122"/>
                <a:cs typeface="Arimo" pitchFamily="34" charset="-120"/>
              </a:rPr>
              <a:t>Organizing structured alignment programs with the Saudi Radio Amateur Society and local science clubs to crowd-source celestial tracking data, building a robust, nationwide network of space science enthusiasts.</a:t>
            </a:r>
            <a:endParaRPr lang="en-US" sz="1400" dirty="0">
              <a:solidFill>
                <a:prstClr val="black"/>
              </a:solidFill>
              <a:latin typeface="Arimo" panose="020B0604020202020204" charset="0"/>
            </a:endParaRPr>
          </a:p>
        </p:txBody>
      </p:sp>
      <p:grpSp>
        <p:nvGrpSpPr>
          <p:cNvPr id="21" name="Group 20">
            <a:extLst>
              <a:ext uri="{FF2B5EF4-FFF2-40B4-BE49-F238E27FC236}">
                <a16:creationId xmlns:a16="http://schemas.microsoft.com/office/drawing/2014/main" id="{854B120B-0E4A-03E6-A5D7-0FB811A21A3A}"/>
              </a:ext>
            </a:extLst>
          </p:cNvPr>
          <p:cNvGrpSpPr/>
          <p:nvPr/>
        </p:nvGrpSpPr>
        <p:grpSpPr>
          <a:xfrm rot="5400000">
            <a:off x="-532097" y="2217951"/>
            <a:ext cx="1191128" cy="240066"/>
            <a:chOff x="4904872" y="4638761"/>
            <a:chExt cx="1191128" cy="240066"/>
          </a:xfrm>
        </p:grpSpPr>
        <p:sp>
          <p:nvSpPr>
            <p:cNvPr id="22" name="Rectangle: Top Corners Rounded 21">
              <a:extLst>
                <a:ext uri="{FF2B5EF4-FFF2-40B4-BE49-F238E27FC236}">
                  <a16:creationId xmlns:a16="http://schemas.microsoft.com/office/drawing/2014/main" id="{740AA2CD-0038-5C77-C0FB-CEAB9B87CA61}"/>
                </a:ext>
              </a:extLst>
            </p:cNvPr>
            <p:cNvSpPr/>
            <p:nvPr/>
          </p:nvSpPr>
          <p:spPr>
            <a:xfrm>
              <a:off x="4933950" y="4653578"/>
              <a:ext cx="1162050" cy="177982"/>
            </a:xfrm>
            <a:prstGeom prst="round2SameRect">
              <a:avLst>
                <a:gd name="adj1" fmla="val 27402"/>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23" name="مستطيل 1">
              <a:extLst>
                <a:ext uri="{FF2B5EF4-FFF2-40B4-BE49-F238E27FC236}">
                  <a16:creationId xmlns:a16="http://schemas.microsoft.com/office/drawing/2014/main" id="{FCEA6781-6927-3D4A-D02E-DB21BE8108E5}"/>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1</a:t>
              </a:r>
              <a:endParaRPr lang="en-US" sz="1000" dirty="0">
                <a:solidFill>
                  <a:schemeClr val="bg1"/>
                </a:solidFill>
                <a:latin typeface="Arimo" panose="020B0604020202020204" charset="0"/>
              </a:endParaRPr>
            </a:p>
          </p:txBody>
        </p:sp>
      </p:grpSp>
      <p:grpSp>
        <p:nvGrpSpPr>
          <p:cNvPr id="24" name="Group 23">
            <a:extLst>
              <a:ext uri="{FF2B5EF4-FFF2-40B4-BE49-F238E27FC236}">
                <a16:creationId xmlns:a16="http://schemas.microsoft.com/office/drawing/2014/main" id="{2D8B238E-5471-F025-3066-45C53AD1AF19}"/>
              </a:ext>
            </a:extLst>
          </p:cNvPr>
          <p:cNvGrpSpPr/>
          <p:nvPr/>
        </p:nvGrpSpPr>
        <p:grpSpPr>
          <a:xfrm rot="5400000">
            <a:off x="-532097" y="3408927"/>
            <a:ext cx="1191128" cy="240066"/>
            <a:chOff x="4904872" y="4638761"/>
            <a:chExt cx="1191128" cy="240066"/>
          </a:xfrm>
        </p:grpSpPr>
        <p:sp>
          <p:nvSpPr>
            <p:cNvPr id="25" name="Rectangle: Top Corners Rounded 24">
              <a:extLst>
                <a:ext uri="{FF2B5EF4-FFF2-40B4-BE49-F238E27FC236}">
                  <a16:creationId xmlns:a16="http://schemas.microsoft.com/office/drawing/2014/main" id="{E4F17E68-8B9A-C908-DC2F-4C85F6AAE77A}"/>
                </a:ext>
              </a:extLst>
            </p:cNvPr>
            <p:cNvSpPr/>
            <p:nvPr/>
          </p:nvSpPr>
          <p:spPr>
            <a:xfrm>
              <a:off x="4933950" y="4653578"/>
              <a:ext cx="1162050" cy="177982"/>
            </a:xfrm>
            <a:prstGeom prst="round2SameRect">
              <a:avLst>
                <a:gd name="adj1" fmla="val 27402"/>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26" name="مستطيل 1">
              <a:extLst>
                <a:ext uri="{FF2B5EF4-FFF2-40B4-BE49-F238E27FC236}">
                  <a16:creationId xmlns:a16="http://schemas.microsoft.com/office/drawing/2014/main" id="{5A0B0F35-E563-DF88-2845-DE37F7EC6C70}"/>
                </a:ext>
              </a:extLst>
            </p:cNvPr>
            <p:cNvSpPr/>
            <p:nvPr/>
          </p:nvSpPr>
          <p:spPr>
            <a:xfrm>
              <a:off x="490487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a:t>
              </a:r>
              <a:r>
                <a:rPr lang="ar-SA" sz="1000" dirty="0">
                  <a:solidFill>
                    <a:schemeClr val="bg1"/>
                  </a:solidFill>
                  <a:latin typeface="Arimo" pitchFamily="34" charset="0"/>
                  <a:ea typeface="Arimo" pitchFamily="34" charset="-122"/>
                  <a:cs typeface="Arimo" pitchFamily="34" charset="-120"/>
                </a:rPr>
                <a:t>2</a:t>
              </a:r>
              <a:endParaRPr lang="en-US" sz="1000" dirty="0">
                <a:solidFill>
                  <a:schemeClr val="bg1"/>
                </a:solidFill>
                <a:latin typeface="Arimo" panose="020B0604020202020204" charset="0"/>
              </a:endParaRPr>
            </a:p>
          </p:txBody>
        </p:sp>
      </p:grpSp>
      <p:grpSp>
        <p:nvGrpSpPr>
          <p:cNvPr id="27" name="Group 26">
            <a:extLst>
              <a:ext uri="{FF2B5EF4-FFF2-40B4-BE49-F238E27FC236}">
                <a16:creationId xmlns:a16="http://schemas.microsoft.com/office/drawing/2014/main" id="{AA957B84-968F-847F-50F9-F62C4A4D8FD3}"/>
              </a:ext>
            </a:extLst>
          </p:cNvPr>
          <p:cNvGrpSpPr/>
          <p:nvPr/>
        </p:nvGrpSpPr>
        <p:grpSpPr>
          <a:xfrm rot="5400000">
            <a:off x="-537309" y="4637301"/>
            <a:ext cx="1201552" cy="240066"/>
            <a:chOff x="5010150" y="4638761"/>
            <a:chExt cx="1201552" cy="240066"/>
          </a:xfrm>
        </p:grpSpPr>
        <p:sp>
          <p:nvSpPr>
            <p:cNvPr id="28" name="Rectangle: Top Corners Rounded 27">
              <a:extLst>
                <a:ext uri="{FF2B5EF4-FFF2-40B4-BE49-F238E27FC236}">
                  <a16:creationId xmlns:a16="http://schemas.microsoft.com/office/drawing/2014/main" id="{B1E2565B-DD55-1124-96E1-F8893F48D67B}"/>
                </a:ext>
              </a:extLst>
            </p:cNvPr>
            <p:cNvSpPr/>
            <p:nvPr/>
          </p:nvSpPr>
          <p:spPr>
            <a:xfrm>
              <a:off x="5010150" y="4653578"/>
              <a:ext cx="1162050" cy="177982"/>
            </a:xfrm>
            <a:prstGeom prst="round2SameRect">
              <a:avLst>
                <a:gd name="adj1" fmla="val 27402"/>
                <a:gd name="adj2" fmla="val 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mo" panose="020B0604020202020204" charset="0"/>
              </a:endParaRPr>
            </a:p>
          </p:txBody>
        </p:sp>
        <p:sp>
          <p:nvSpPr>
            <p:cNvPr id="29" name="مستطيل 1">
              <a:extLst>
                <a:ext uri="{FF2B5EF4-FFF2-40B4-BE49-F238E27FC236}">
                  <a16:creationId xmlns:a16="http://schemas.microsoft.com/office/drawing/2014/main" id="{88CB721B-BF0A-3872-30F7-F229115FFAAF}"/>
                </a:ext>
              </a:extLst>
            </p:cNvPr>
            <p:cNvSpPr/>
            <p:nvPr/>
          </p:nvSpPr>
          <p:spPr>
            <a:xfrm>
              <a:off x="5049652" y="4638761"/>
              <a:ext cx="1162050" cy="240066"/>
            </a:xfrm>
            <a:prstGeom prst="rect">
              <a:avLst/>
            </a:prstGeom>
          </p:spPr>
          <p:txBody>
            <a:bodyPr wrap="square">
              <a:spAutoFit/>
            </a:bodyPr>
            <a:lstStyle/>
            <a:p>
              <a:pPr algn="ctr" defTabSz="1219170">
                <a:lnSpc>
                  <a:spcPct val="96000"/>
                </a:lnSpc>
              </a:pPr>
              <a:r>
                <a:rPr lang="en-US" sz="1000" dirty="0">
                  <a:solidFill>
                    <a:schemeClr val="bg1"/>
                  </a:solidFill>
                  <a:latin typeface="Arimo" pitchFamily="34" charset="0"/>
                  <a:ea typeface="Arimo" pitchFamily="34" charset="-122"/>
                  <a:cs typeface="Arimo" pitchFamily="34" charset="-120"/>
                </a:rPr>
                <a:t>PILLAR </a:t>
              </a:r>
              <a:r>
                <a:rPr lang="ar-SA" sz="1000" dirty="0">
                  <a:solidFill>
                    <a:schemeClr val="bg1"/>
                  </a:solidFill>
                  <a:latin typeface="Arimo" pitchFamily="34" charset="0"/>
                  <a:ea typeface="Arimo" pitchFamily="34" charset="-122"/>
                  <a:cs typeface="Arimo" pitchFamily="34" charset="-120"/>
                </a:rPr>
                <a:t>3</a:t>
              </a:r>
              <a:endParaRPr lang="en-US" sz="1000" dirty="0">
                <a:solidFill>
                  <a:schemeClr val="bg1"/>
                </a:solidFill>
                <a:latin typeface="Arimo" panose="020B0604020202020204" charset="0"/>
              </a:endParaRPr>
            </a:p>
          </p:txBody>
        </p:sp>
      </p:grpSp>
      <p:sp>
        <p:nvSpPr>
          <p:cNvPr id="30" name="Shape 0">
            <a:extLst>
              <a:ext uri="{FF2B5EF4-FFF2-40B4-BE49-F238E27FC236}">
                <a16:creationId xmlns:a16="http://schemas.microsoft.com/office/drawing/2014/main" id="{4971B595-EC79-D374-B4A6-0579F8D5F789}"/>
              </a:ext>
            </a:extLst>
          </p:cNvPr>
          <p:cNvSpPr/>
          <p:nvPr/>
        </p:nvSpPr>
        <p:spPr>
          <a:xfrm>
            <a:off x="661492" y="555129"/>
            <a:ext cx="4126408" cy="260152"/>
          </a:xfrm>
          <a:prstGeom prst="roundRect">
            <a:avLst>
              <a:gd name="adj" fmla="val 22125"/>
            </a:avLst>
          </a:prstGeom>
          <a:noFill/>
          <a:ln w="4763">
            <a:solidFill>
              <a:schemeClr val="accent6">
                <a:lumMod val="75000"/>
              </a:schemeClr>
            </a:solidFill>
            <a:prstDash val="solid"/>
          </a:ln>
        </p:spPr>
        <p:txBody>
          <a:bodyPr/>
          <a:lstStyle/>
          <a:p>
            <a:pPr defTabSz="1219170"/>
            <a:endParaRPr lang="en-GB" sz="2400" dirty="0">
              <a:solidFill>
                <a:prstClr val="black"/>
              </a:solidFill>
              <a:latin typeface="Arimo" panose="020B0604020202020204" charset="0"/>
            </a:endParaRPr>
          </a:p>
        </p:txBody>
      </p:sp>
      <p:sp>
        <p:nvSpPr>
          <p:cNvPr id="31" name="Text 1">
            <a:extLst>
              <a:ext uri="{FF2B5EF4-FFF2-40B4-BE49-F238E27FC236}">
                <a16:creationId xmlns:a16="http://schemas.microsoft.com/office/drawing/2014/main" id="{9BD0EDD8-6C76-2A91-14CB-A7EC760290D3}"/>
              </a:ext>
            </a:extLst>
          </p:cNvPr>
          <p:cNvSpPr/>
          <p:nvPr/>
        </p:nvSpPr>
        <p:spPr>
          <a:xfrm>
            <a:off x="764184" y="606425"/>
            <a:ext cx="4530625" cy="157560"/>
          </a:xfrm>
          <a:prstGeom prst="rect">
            <a:avLst/>
          </a:prstGeom>
          <a:noFill/>
          <a:ln/>
        </p:spPr>
        <p:txBody>
          <a:bodyPr wrap="none" lIns="0" tIns="0" rIns="0" bIns="0" rtlCol="0" anchor="t"/>
          <a:lstStyle/>
          <a:p>
            <a:pPr defTabSz="1219170">
              <a:lnSpc>
                <a:spcPct val="96000"/>
              </a:lnSpc>
            </a:pPr>
            <a:r>
              <a:rPr lang="en-US" sz="1067" dirty="0">
                <a:solidFill>
                  <a:schemeClr val="accent6">
                    <a:lumMod val="75000"/>
                  </a:schemeClr>
                </a:solidFill>
                <a:latin typeface="Arimo" pitchFamily="34" charset="0"/>
                <a:ea typeface="Arimo" pitchFamily="34" charset="-122"/>
                <a:cs typeface="Arimo" pitchFamily="34" charset="-120"/>
              </a:rPr>
              <a:t>3. TRAINING, CONSULTATIONS, AND STRATEGIC ADVISORY</a:t>
            </a:r>
            <a:endParaRPr lang="en-US" sz="1067" dirty="0">
              <a:solidFill>
                <a:schemeClr val="accent6">
                  <a:lumMod val="75000"/>
                </a:schemeClr>
              </a:solidFill>
              <a:latin typeface="Arimo" panose="020B0604020202020204" charset="0"/>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85BCB-45A3-73F9-7D4A-302EFE069C84}"/>
            </a:ext>
          </a:extLst>
        </p:cNvPr>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5D18F652-80CC-F8F7-1FBE-C42E8B345B52}"/>
              </a:ext>
            </a:extLst>
          </p:cNvPr>
          <p:cNvPicPr>
            <a:picLocks noGrp="1" noChangeAspect="1"/>
          </p:cNvPicPr>
          <p:nvPr>
            <p:ph type="pic" sz="quarter" idx="37"/>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t="25" b="25"/>
          <a:stretch/>
        </p:blipFill>
        <p:spPr>
          <a:xfrm>
            <a:off x="3615159" y="-17931"/>
            <a:ext cx="8576841" cy="6858000"/>
          </a:xfrm>
          <a:prstGeom prst="rect">
            <a:avLst/>
          </a:prstGeom>
          <a:solidFill>
            <a:srgbClr val="E7E6E6">
              <a:lumMod val="75000"/>
            </a:srgbClr>
          </a:solidFill>
        </p:spPr>
      </p:pic>
      <p:sp>
        <p:nvSpPr>
          <p:cNvPr id="14" name="Rectangle 13">
            <a:extLst>
              <a:ext uri="{FF2B5EF4-FFF2-40B4-BE49-F238E27FC236}">
                <a16:creationId xmlns:a16="http://schemas.microsoft.com/office/drawing/2014/main" id="{033C4977-B58A-42B0-6244-9428192AF1AA}"/>
              </a:ext>
            </a:extLst>
          </p:cNvPr>
          <p:cNvSpPr/>
          <p:nvPr/>
        </p:nvSpPr>
        <p:spPr>
          <a:xfrm>
            <a:off x="26099" y="-17931"/>
            <a:ext cx="5135888" cy="6858000"/>
          </a:xfrm>
          <a:prstGeom prst="rect">
            <a:avLst/>
          </a:prstGeom>
          <a:gradFill>
            <a:gsLst>
              <a:gs pos="100000">
                <a:srgbClr val="141A60">
                  <a:alpha val="56000"/>
                </a:srgbClr>
              </a:gs>
              <a:gs pos="71000">
                <a:srgbClr val="141A60"/>
              </a:gs>
            </a:gsLst>
            <a:lin ang="0" scaled="1"/>
          </a:gradFill>
          <a:ln>
            <a:gradFill flip="none" rotWithShape="1">
              <a:gsLst>
                <a:gs pos="100000">
                  <a:srgbClr val="141A60"/>
                </a:gs>
                <a:gs pos="0">
                  <a:srgbClr val="141A6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1"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rimo" panose="020B0604020202020204" charset="0"/>
              <a:ea typeface="+mn-ea"/>
              <a:cs typeface="+mn-cs"/>
            </a:endParaRPr>
          </a:p>
        </p:txBody>
      </p:sp>
      <p:sp>
        <p:nvSpPr>
          <p:cNvPr id="7" name="Text Placeholder 6">
            <a:extLst>
              <a:ext uri="{FF2B5EF4-FFF2-40B4-BE49-F238E27FC236}">
                <a16:creationId xmlns:a16="http://schemas.microsoft.com/office/drawing/2014/main" id="{D4803050-A456-2022-E352-4922F07E23D9}"/>
              </a:ext>
            </a:extLst>
          </p:cNvPr>
          <p:cNvSpPr>
            <a:spLocks noGrp="1"/>
          </p:cNvSpPr>
          <p:nvPr>
            <p:ph type="body" sz="quarter" idx="12"/>
          </p:nvPr>
        </p:nvSpPr>
        <p:spPr>
          <a:xfrm>
            <a:off x="431535" y="876844"/>
            <a:ext cx="2470151" cy="1432156"/>
          </a:xfrm>
        </p:spPr>
        <p:txBody>
          <a:bodyPr>
            <a:normAutofit/>
          </a:bodyPr>
          <a:lstStyle/>
          <a:p>
            <a:pPr rtl="1" fontAlgn="auto">
              <a:spcAft>
                <a:spcPts val="0"/>
              </a:spcAft>
              <a:defRPr/>
            </a:pPr>
            <a:r>
              <a:rPr kumimoji="0" lang="en-GB" sz="11500" b="1" i="0" u="none" strike="noStrike" kern="1200" cap="none" spc="0" normalizeH="0" baseline="0" noProof="0" dirty="0">
                <a:ln>
                  <a:noFill/>
                </a:ln>
                <a:solidFill>
                  <a:srgbClr val="FFFFFF"/>
                </a:solidFill>
                <a:effectLst/>
                <a:uLnTx/>
                <a:uFillTx/>
                <a:latin typeface="Outfit ExtraBold" panose="020B0604020202020204" charset="0"/>
                <a:ea typeface="+mj-ea"/>
                <a:cs typeface="Frutiger LT Arabic 45 Light" pitchFamily="2" charset="-78"/>
              </a:rPr>
              <a:t>03</a:t>
            </a:r>
            <a:endParaRPr lang="en-ID" sz="23900" dirty="0">
              <a:solidFill>
                <a:srgbClr val="EBEBEB"/>
              </a:solidFill>
              <a:latin typeface="Outfit ExtraBold" panose="020B0604020202020204" charset="0"/>
            </a:endParaRPr>
          </a:p>
        </p:txBody>
      </p:sp>
      <p:sp>
        <p:nvSpPr>
          <p:cNvPr id="2" name="TextBox 1">
            <a:extLst>
              <a:ext uri="{FF2B5EF4-FFF2-40B4-BE49-F238E27FC236}">
                <a16:creationId xmlns:a16="http://schemas.microsoft.com/office/drawing/2014/main" id="{70670CC8-8975-204E-7DD0-A968AB8EFF78}"/>
              </a:ext>
            </a:extLst>
          </p:cNvPr>
          <p:cNvSpPr txBox="1"/>
          <p:nvPr/>
        </p:nvSpPr>
        <p:spPr>
          <a:xfrm>
            <a:off x="431535" y="1999540"/>
            <a:ext cx="5135888" cy="3078479"/>
          </a:xfrm>
          <a:prstGeom prst="rect">
            <a:avLst/>
          </a:prstGeom>
          <a:noFill/>
        </p:spPr>
        <p:txBody>
          <a:bodyPr wrap="square" lIns="0" tIns="0" rIns="0" bIns="0" numCol="1" spcCol="64008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Outfit ExtraBold" panose="020B0604020202020204" charset="0"/>
                <a:ea typeface="Inter SemiBold" panose="02000503000000020004" pitchFamily="2" charset="0"/>
                <a:cs typeface="+mn-cs"/>
              </a:rPr>
              <a:t>Business &amp; Sustainability</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prstClr val="white"/>
              </a:solidFill>
              <a:effectLst/>
              <a:uLnTx/>
              <a:uFillTx/>
              <a:latin typeface="Arimo" panose="020B0604020202020204" charset="0"/>
              <a:ea typeface="Arimo" panose="020B0604020202020204" charset="0"/>
              <a:cs typeface="Arimo" panose="020B0604020202020204" charset="0"/>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Arimo" panose="020B0604020202020204" charset="0"/>
                <a:ea typeface="Arimo" panose="020B0604020202020204" charset="0"/>
                <a:cs typeface="Arimo" panose="020B0604020202020204" charset="0"/>
              </a:rPr>
              <a:t>Commercialization &amp; Technology Transfer</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Arimo" panose="020B0604020202020204" charset="0"/>
                <a:ea typeface="Arimo" panose="020B0604020202020204" charset="0"/>
                <a:cs typeface="Arimo" panose="020B0604020202020204" charset="0"/>
              </a:rPr>
              <a:t>PPP Model</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Arimo" panose="020B0604020202020204" charset="0"/>
                <a:ea typeface="Arimo" panose="020B0604020202020204" charset="0"/>
                <a:cs typeface="Arimo" panose="020B0604020202020204" charset="0"/>
              </a:rPr>
              <a:t>Financial Model</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Arimo" panose="020B0604020202020204" charset="0"/>
                <a:ea typeface="Arimo" panose="020B0604020202020204" charset="0"/>
                <a:cs typeface="Arimo" panose="020B0604020202020204" charset="0"/>
              </a:rPr>
              <a:t>Research &amp; Growth Strategy</a:t>
            </a:r>
          </a:p>
        </p:txBody>
      </p:sp>
      <p:pic>
        <p:nvPicPr>
          <p:cNvPr id="3" name="Picture 2" descr="Text&#10;&#10;Description automatically generated">
            <a:extLst>
              <a:ext uri="{FF2B5EF4-FFF2-40B4-BE49-F238E27FC236}">
                <a16:creationId xmlns:a16="http://schemas.microsoft.com/office/drawing/2014/main" id="{D8AF5915-665A-2388-CE23-8226230661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1316" y="170005"/>
            <a:ext cx="2300515" cy="1006475"/>
          </a:xfrm>
          <a:prstGeom prst="rect">
            <a:avLst/>
          </a:prstGeom>
        </p:spPr>
      </p:pic>
    </p:spTree>
    <p:extLst>
      <p:ext uri="{BB962C8B-B14F-4D97-AF65-F5344CB8AC3E}">
        <p14:creationId xmlns:p14="http://schemas.microsoft.com/office/powerpoint/2010/main" val="38969603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9AAA5DF4-136B-F9F0-85B8-1539A2F3A377}"/>
              </a:ext>
            </a:extLst>
          </p:cNvPr>
          <p:cNvSpPr/>
          <p:nvPr/>
        </p:nvSpPr>
        <p:spPr>
          <a:xfrm>
            <a:off x="9087884" y="5566787"/>
            <a:ext cx="287227" cy="157756"/>
          </a:xfrm>
          <a:custGeom>
            <a:avLst/>
            <a:gdLst>
              <a:gd name="csX0" fmla="*/ 40990 w 59951"/>
              <a:gd name="csY0" fmla="*/ 0 h 2729449"/>
              <a:gd name="csX1" fmla="*/ 59951 w 59951"/>
              <a:gd name="csY1" fmla="*/ 0 h 2729449"/>
              <a:gd name="csX2" fmla="*/ 59951 w 59951"/>
              <a:gd name="csY2" fmla="*/ 0 h 2729449"/>
              <a:gd name="csX3" fmla="*/ 59951 w 59951"/>
              <a:gd name="csY3" fmla="*/ 2729449 h 2729449"/>
              <a:gd name="csX4" fmla="*/ 59951 w 59951"/>
              <a:gd name="csY4" fmla="*/ 2729449 h 2729449"/>
              <a:gd name="csX5" fmla="*/ 40990 w 59951"/>
              <a:gd name="csY5" fmla="*/ 2729449 h 2729449"/>
              <a:gd name="csX6" fmla="*/ 0 w 59951"/>
              <a:gd name="csY6" fmla="*/ 2626724 h 2729449"/>
              <a:gd name="csX7" fmla="*/ 0 w 59951"/>
              <a:gd name="csY7" fmla="*/ 102726 h 2729449"/>
              <a:gd name="csX8" fmla="*/ 40990 w 59951"/>
              <a:gd name="csY8" fmla="*/ 0 h 272944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9951" h="2729449">
                <a:moveTo>
                  <a:pt x="40990" y="0"/>
                </a:moveTo>
                <a:lnTo>
                  <a:pt x="59951" y="0"/>
                </a:lnTo>
                <a:lnTo>
                  <a:pt x="59951" y="0"/>
                </a:lnTo>
                <a:lnTo>
                  <a:pt x="59951" y="2729449"/>
                </a:lnTo>
                <a:lnTo>
                  <a:pt x="59951" y="2729449"/>
                </a:lnTo>
                <a:lnTo>
                  <a:pt x="40990" y="2729449"/>
                </a:lnTo>
                <a:cubicBezTo>
                  <a:pt x="18352" y="2729449"/>
                  <a:pt x="0" y="2683457"/>
                  <a:pt x="0" y="2626724"/>
                </a:cubicBezTo>
                <a:lnTo>
                  <a:pt x="0" y="102726"/>
                </a:lnTo>
                <a:cubicBezTo>
                  <a:pt x="0" y="45992"/>
                  <a:pt x="18352" y="0"/>
                  <a:pt x="40990" y="0"/>
                </a:cubicBezTo>
              </a:path>
            </a:pathLst>
          </a:custGeom>
          <a:solidFill>
            <a:srgbClr val="E8EDE4"/>
          </a:solidFill>
          <a:ln w="4988" cap="flat">
            <a:noFill/>
            <a:prstDash val="solid"/>
            <a:miter/>
          </a:ln>
        </p:spPr>
        <p:txBody>
          <a:bodyPr/>
          <a:lstStyle/>
          <a:p>
            <a:endParaRPr lang="en-GB" dirty="0">
              <a:latin typeface="Arimo" panose="020B0604020202020204" charset="0"/>
            </a:endParaRPr>
          </a:p>
        </p:txBody>
      </p:sp>
      <p:sp>
        <p:nvSpPr>
          <p:cNvPr id="4" name="Text 2"/>
          <p:cNvSpPr/>
          <p:nvPr/>
        </p:nvSpPr>
        <p:spPr>
          <a:xfrm>
            <a:off x="661493" y="887016"/>
            <a:ext cx="10869017" cy="544512"/>
          </a:xfrm>
          <a:prstGeom prst="rect">
            <a:avLst/>
          </a:prstGeom>
          <a:noFill/>
          <a:ln/>
        </p:spPr>
        <p:txBody>
          <a:bodyPr wrap="none" lIns="0" tIns="0" rIns="0" bIns="0" rtlCol="0" anchor="t"/>
          <a:lstStyle/>
          <a:p>
            <a:pPr defTabSz="1219170">
              <a:lnSpc>
                <a:spcPct val="104000"/>
              </a:lnSpc>
            </a:pPr>
            <a:r>
              <a:rPr lang="en-US" sz="3400" dirty="0">
                <a:solidFill>
                  <a:srgbClr val="231971"/>
                </a:solidFill>
                <a:latin typeface="Outfit ExtraBold" pitchFamily="34" charset="0"/>
                <a:ea typeface="Outfit ExtraBold" pitchFamily="34" charset="-122"/>
                <a:cs typeface="Outfit ExtraBold" pitchFamily="34" charset="-120"/>
              </a:rPr>
              <a:t>Commercialization and Dual-Use Localization</a:t>
            </a:r>
            <a:endParaRPr lang="en-US" sz="3400" dirty="0">
              <a:solidFill>
                <a:prstClr val="black"/>
              </a:solidFill>
              <a:latin typeface="Arimo" panose="020B0604020202020204" charset="0"/>
            </a:endParaRPr>
          </a:p>
        </p:txBody>
      </p:sp>
      <p:sp>
        <p:nvSpPr>
          <p:cNvPr id="5" name="Text 3"/>
          <p:cNvSpPr/>
          <p:nvPr/>
        </p:nvSpPr>
        <p:spPr>
          <a:xfrm>
            <a:off x="661493" y="1467139"/>
            <a:ext cx="10869017" cy="535583"/>
          </a:xfrm>
          <a:prstGeom prst="rect">
            <a:avLst/>
          </a:prstGeom>
          <a:noFill/>
          <a:ln/>
        </p:spPr>
        <p:txBody>
          <a:bodyPr wrap="square" lIns="0" tIns="0" rIns="0" bIns="0" rtlCol="0" anchor="t">
            <a:normAutofit/>
          </a:bodyPr>
          <a:lstStyle/>
          <a:p>
            <a:pPr defTabSz="1219170">
              <a:lnSpc>
                <a:spcPct val="128000"/>
              </a:lnSpc>
            </a:pPr>
            <a:r>
              <a:rPr lang="en-US" sz="1333" dirty="0">
                <a:solidFill>
                  <a:srgbClr val="2A2742"/>
                </a:solidFill>
                <a:latin typeface="Arimo" pitchFamily="34" charset="0"/>
                <a:ea typeface="Arimo" pitchFamily="34" charset="-122"/>
                <a:cs typeface="Arimo" pitchFamily="34" charset="-120"/>
              </a:rPr>
              <a:t>To unlock non-oil GDP contributions and support high-value national industrialization, IESS must aggressively deploy explicit technology transfer protocols.</a:t>
            </a:r>
            <a:endParaRPr lang="en-US" sz="1333" dirty="0">
              <a:solidFill>
                <a:prstClr val="black"/>
              </a:solidFill>
              <a:latin typeface="Arimo" panose="020B0604020202020204" charset="0"/>
            </a:endParaRPr>
          </a:p>
        </p:txBody>
      </p:sp>
      <p:sp>
        <p:nvSpPr>
          <p:cNvPr id="6" name="Text 4"/>
          <p:cNvSpPr/>
          <p:nvPr/>
        </p:nvSpPr>
        <p:spPr>
          <a:xfrm>
            <a:off x="661491" y="2579936"/>
            <a:ext cx="10869017" cy="435669"/>
          </a:xfrm>
          <a:prstGeom prst="rect">
            <a:avLst/>
          </a:prstGeom>
          <a:noFill/>
          <a:ln/>
        </p:spPr>
        <p:txBody>
          <a:bodyPr wrap="none" lIns="0" tIns="0" rIns="0" bIns="0" rtlCol="0" anchor="t"/>
          <a:lstStyle/>
          <a:p>
            <a:pPr defTabSz="1219170">
              <a:lnSpc>
                <a:spcPct val="104000"/>
              </a:lnSpc>
            </a:pPr>
            <a:r>
              <a:rPr lang="en-US" sz="2733" dirty="0">
                <a:solidFill>
                  <a:srgbClr val="2C708C"/>
                </a:solidFill>
                <a:latin typeface="Outfit ExtraBold" pitchFamily="34" charset="0"/>
                <a:ea typeface="Outfit ExtraBold" pitchFamily="34" charset="-122"/>
                <a:cs typeface="Outfit ExtraBold" pitchFamily="34" charset="-120"/>
              </a:rPr>
              <a:t>The Accelerating Research to Commercialization (ARC) Program</a:t>
            </a:r>
            <a:endParaRPr lang="en-US" sz="2733" dirty="0">
              <a:solidFill>
                <a:srgbClr val="2C708C"/>
              </a:solidFill>
              <a:latin typeface="Arimo" panose="020B0604020202020204" charset="0"/>
            </a:endParaRPr>
          </a:p>
        </p:txBody>
      </p:sp>
      <p:sp>
        <p:nvSpPr>
          <p:cNvPr id="7" name="Text 5"/>
          <p:cNvSpPr/>
          <p:nvPr/>
        </p:nvSpPr>
        <p:spPr>
          <a:xfrm>
            <a:off x="661493" y="3125490"/>
            <a:ext cx="11121535" cy="535583"/>
          </a:xfrm>
          <a:prstGeom prst="rect">
            <a:avLst/>
          </a:prstGeom>
          <a:noFill/>
          <a:ln/>
        </p:spPr>
        <p:txBody>
          <a:bodyPr wrap="square" lIns="0" tIns="0" rIns="0" bIns="0" rtlCol="0" anchor="t">
            <a:normAutofit/>
          </a:bodyPr>
          <a:lstStyle/>
          <a:p>
            <a:pPr defTabSz="1219170">
              <a:lnSpc>
                <a:spcPct val="128000"/>
              </a:lnSpc>
            </a:pPr>
            <a:r>
              <a:rPr lang="en-US" sz="1333" dirty="0">
                <a:solidFill>
                  <a:srgbClr val="2A2742"/>
                </a:solidFill>
                <a:latin typeface="Arimo" pitchFamily="34" charset="0"/>
                <a:ea typeface="Arimo" pitchFamily="34" charset="-122"/>
                <a:cs typeface="Arimo" pitchFamily="34" charset="-120"/>
              </a:rPr>
              <a:t>IESS will institute an internal ARC framework designed specifically to bridge the gap between applied laboratory research and market deployment:</a:t>
            </a:r>
            <a:endParaRPr lang="en-US" sz="1333" dirty="0">
              <a:solidFill>
                <a:prstClr val="black"/>
              </a:solidFill>
              <a:latin typeface="Arimo" panose="020B0604020202020204" charset="0"/>
            </a:endParaRPr>
          </a:p>
        </p:txBody>
      </p:sp>
      <p:sp>
        <p:nvSpPr>
          <p:cNvPr id="8" name="Text 6"/>
          <p:cNvSpPr/>
          <p:nvPr/>
        </p:nvSpPr>
        <p:spPr>
          <a:xfrm>
            <a:off x="661492" y="4002385"/>
            <a:ext cx="3527821" cy="653256"/>
          </a:xfrm>
          <a:prstGeom prst="rect">
            <a:avLst/>
          </a:prstGeom>
          <a:noFill/>
          <a:ln/>
        </p:spPr>
        <p:txBody>
          <a:bodyPr wrap="square" lIns="0" tIns="0" rIns="0" bIns="0" rtlCol="0" anchor="t">
            <a:normAutofit/>
          </a:bodyPr>
          <a:lstStyle/>
          <a:p>
            <a:pPr defTabSz="1219170">
              <a:lnSpc>
                <a:spcPct val="104000"/>
              </a:lnSpc>
            </a:pPr>
            <a:r>
              <a:rPr lang="en-US" sz="2000" dirty="0">
                <a:solidFill>
                  <a:srgbClr val="231971"/>
                </a:solidFill>
                <a:latin typeface="Outfit ExtraBold" pitchFamily="34" charset="0"/>
                <a:ea typeface="Outfit ExtraBold" pitchFamily="34" charset="-122"/>
                <a:cs typeface="Outfit ExtraBold" pitchFamily="34" charset="-120"/>
              </a:rPr>
              <a:t>IP Commercialization Structure</a:t>
            </a:r>
            <a:endParaRPr lang="en-US" sz="2000" dirty="0">
              <a:solidFill>
                <a:prstClr val="black"/>
              </a:solidFill>
              <a:latin typeface="Arimo" panose="020B0604020202020204" charset="0"/>
            </a:endParaRPr>
          </a:p>
        </p:txBody>
      </p:sp>
      <p:sp>
        <p:nvSpPr>
          <p:cNvPr id="9" name="Text 7"/>
          <p:cNvSpPr/>
          <p:nvPr/>
        </p:nvSpPr>
        <p:spPr>
          <a:xfrm>
            <a:off x="661492" y="4816276"/>
            <a:ext cx="3527821" cy="1338957"/>
          </a:xfrm>
          <a:prstGeom prst="rect">
            <a:avLst/>
          </a:prstGeom>
          <a:noFill/>
          <a:ln/>
        </p:spPr>
        <p:txBody>
          <a:bodyPr wrap="square" lIns="0" tIns="0" rIns="0" bIns="0" rtlCol="0" anchor="t">
            <a:normAutofit/>
          </a:bodyPr>
          <a:lstStyle/>
          <a:p>
            <a:pPr defTabSz="1219170">
              <a:lnSpc>
                <a:spcPct val="128000"/>
              </a:lnSpc>
            </a:pPr>
            <a:r>
              <a:rPr lang="en-US" sz="1333" dirty="0">
                <a:solidFill>
                  <a:srgbClr val="2A2742"/>
                </a:solidFill>
                <a:latin typeface="Arimo" pitchFamily="34" charset="0"/>
                <a:ea typeface="Arimo" pitchFamily="34" charset="-122"/>
                <a:cs typeface="Arimo" pitchFamily="34" charset="-120"/>
              </a:rPr>
              <a:t>Retain a baseline equity stake or continuous royalty stream for KACST on all patented technology transfers, generating an independent revenue fund to subsidize future exploratory research projects.</a:t>
            </a:r>
            <a:endParaRPr lang="en-US" sz="1333" dirty="0">
              <a:solidFill>
                <a:prstClr val="black"/>
              </a:solidFill>
              <a:latin typeface="Arimo" panose="020B0604020202020204" charset="0"/>
            </a:endParaRPr>
          </a:p>
        </p:txBody>
      </p:sp>
      <p:pic>
        <p:nvPicPr>
          <p:cNvPr id="10" name="Image 0" descr="preencoded.png"/>
          <p:cNvPicPr>
            <a:picLocks noChangeAspect="1"/>
          </p:cNvPicPr>
          <p:nvPr/>
        </p:nvPicPr>
        <p:blipFill>
          <a:blip r:embed="rId3"/>
          <a:stretch>
            <a:fillRect/>
          </a:stretch>
        </p:blipFill>
        <p:spPr>
          <a:xfrm>
            <a:off x="4544667" y="4737583"/>
            <a:ext cx="6916043" cy="1394619"/>
          </a:xfrm>
          <a:prstGeom prst="rect">
            <a:avLst/>
          </a:prstGeom>
        </p:spPr>
      </p:pic>
      <p:pic>
        <p:nvPicPr>
          <p:cNvPr id="20" name="Picture 19">
            <a:extLst>
              <a:ext uri="{FF2B5EF4-FFF2-40B4-BE49-F238E27FC236}">
                <a16:creationId xmlns:a16="http://schemas.microsoft.com/office/drawing/2014/main" id="{E32D3ACE-4372-8417-A4E4-0A087C1DFEF6}"/>
              </a:ext>
            </a:extLst>
          </p:cNvPr>
          <p:cNvPicPr>
            <a:picLocks noChangeAspect="1"/>
          </p:cNvPicPr>
          <p:nvPr/>
        </p:nvPicPr>
        <p:blipFill>
          <a:blip r:embed="rId4"/>
          <a:srcRect r="62439"/>
          <a:stretch>
            <a:fillRect/>
          </a:stretch>
        </p:blipFill>
        <p:spPr>
          <a:xfrm>
            <a:off x="10664373" y="712765"/>
            <a:ext cx="718789" cy="861531"/>
          </a:xfrm>
          <a:prstGeom prst="rect">
            <a:avLst/>
          </a:prstGeom>
        </p:spPr>
      </p:pic>
      <p:sp>
        <p:nvSpPr>
          <p:cNvPr id="21" name="Round Same Side Corner Rectangle 4">
            <a:extLst>
              <a:ext uri="{FF2B5EF4-FFF2-40B4-BE49-F238E27FC236}">
                <a16:creationId xmlns:a16="http://schemas.microsoft.com/office/drawing/2014/main" id="{B03F5C76-BD27-8963-B80E-C7025CE2B58E}"/>
              </a:ext>
            </a:extLst>
          </p:cNvPr>
          <p:cNvSpPr/>
          <p:nvPr/>
        </p:nvSpPr>
        <p:spPr>
          <a:xfrm rot="5400000">
            <a:off x="25824" y="1084975"/>
            <a:ext cx="740391" cy="76201"/>
          </a:xfrm>
          <a:prstGeom prst="round2SameRect">
            <a:avLst>
              <a:gd name="adj1" fmla="val 45834"/>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SA" sz="1800" b="0" i="0" u="none" strike="noStrike" kern="0" cap="none" spc="0" normalizeH="0" baseline="0" noProof="0" dirty="0">
              <a:ln>
                <a:noFill/>
              </a:ln>
              <a:solidFill>
                <a:srgbClr val="FFFFFF"/>
              </a:solidFill>
              <a:effectLst/>
              <a:uLnTx/>
              <a:uFillTx/>
              <a:latin typeface="Arimo" panose="020B0604020202020204" charset="0"/>
              <a:ea typeface="+mn-ea"/>
              <a:cs typeface="+mn-cs"/>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Free-form: Shape 49">
            <a:extLst>
              <a:ext uri="{FF2B5EF4-FFF2-40B4-BE49-F238E27FC236}">
                <a16:creationId xmlns:a16="http://schemas.microsoft.com/office/drawing/2014/main" id="{C4F25910-9F64-2478-22CD-27E70ED5FD5E}"/>
              </a:ext>
            </a:extLst>
          </p:cNvPr>
          <p:cNvSpPr/>
          <p:nvPr/>
        </p:nvSpPr>
        <p:spPr>
          <a:xfrm>
            <a:off x="7691165" y="2643403"/>
            <a:ext cx="3691997" cy="2729449"/>
          </a:xfrm>
          <a:custGeom>
            <a:avLst/>
            <a:gdLst>
              <a:gd name="csX0" fmla="*/ 59951 w 3691997"/>
              <a:gd name="csY0" fmla="*/ 0 h 2729449"/>
              <a:gd name="csX1" fmla="*/ 3651007 w 3691997"/>
              <a:gd name="csY1" fmla="*/ 0 h 2729449"/>
              <a:gd name="csX2" fmla="*/ 3691997 w 3691997"/>
              <a:gd name="csY2" fmla="*/ 102726 h 2729449"/>
              <a:gd name="csX3" fmla="*/ 3691997 w 3691997"/>
              <a:gd name="csY3" fmla="*/ 2626724 h 2729449"/>
              <a:gd name="csX4" fmla="*/ 3651007 w 3691997"/>
              <a:gd name="csY4" fmla="*/ 2729449 h 2729449"/>
              <a:gd name="csX5" fmla="*/ 59951 w 3691997"/>
              <a:gd name="csY5" fmla="*/ 2729449 h 2729449"/>
              <a:gd name="csX6" fmla="*/ 0 w 3691997"/>
              <a:gd name="csY6" fmla="*/ 2579204 h 2729449"/>
              <a:gd name="csX7" fmla="*/ 0 w 3691997"/>
              <a:gd name="csY7" fmla="*/ 150245 h 2729449"/>
              <a:gd name="csX8" fmla="*/ 59951 w 3691997"/>
              <a:gd name="csY8" fmla="*/ 0 h 272944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691997" h="2729449">
                <a:moveTo>
                  <a:pt x="59951" y="0"/>
                </a:moveTo>
                <a:lnTo>
                  <a:pt x="3651007" y="0"/>
                </a:lnTo>
                <a:cubicBezTo>
                  <a:pt x="3673645" y="0"/>
                  <a:pt x="3691997" y="45992"/>
                  <a:pt x="3691997" y="102726"/>
                </a:cubicBezTo>
                <a:lnTo>
                  <a:pt x="3691997" y="2626724"/>
                </a:lnTo>
                <a:cubicBezTo>
                  <a:pt x="3691997" y="2683457"/>
                  <a:pt x="3673645" y="2729449"/>
                  <a:pt x="3651007" y="2729449"/>
                </a:cubicBezTo>
                <a:lnTo>
                  <a:pt x="59951" y="2729449"/>
                </a:lnTo>
                <a:cubicBezTo>
                  <a:pt x="26841" y="2729449"/>
                  <a:pt x="0" y="2662182"/>
                  <a:pt x="0" y="2579204"/>
                </a:cubicBezTo>
                <a:lnTo>
                  <a:pt x="0" y="150245"/>
                </a:lnTo>
                <a:cubicBezTo>
                  <a:pt x="0" y="67267"/>
                  <a:pt x="26841" y="0"/>
                  <a:pt x="59951" y="0"/>
                </a:cubicBezTo>
              </a:path>
            </a:pathLst>
          </a:custGeom>
          <a:solidFill>
            <a:srgbClr val="FFFFFF"/>
          </a:solidFill>
          <a:ln w="4988" cap="flat">
            <a:noFill/>
            <a:prstDash val="solid"/>
            <a:miter/>
          </a:ln>
        </p:spPr>
        <p:txBody>
          <a:bodyPr/>
          <a:lstStyle/>
          <a:p>
            <a:endParaRPr lang="en-GB" dirty="0">
              <a:latin typeface="Arimo" panose="020B0604020202020204" charset="0"/>
            </a:endParaRPr>
          </a:p>
        </p:txBody>
      </p:sp>
      <p:sp>
        <p:nvSpPr>
          <p:cNvPr id="51" name="Free-form: Shape 50">
            <a:extLst>
              <a:ext uri="{FF2B5EF4-FFF2-40B4-BE49-F238E27FC236}">
                <a16:creationId xmlns:a16="http://schemas.microsoft.com/office/drawing/2014/main" id="{A1143723-BE63-B759-C091-6779917D1F66}"/>
              </a:ext>
            </a:extLst>
          </p:cNvPr>
          <p:cNvSpPr/>
          <p:nvPr/>
        </p:nvSpPr>
        <p:spPr>
          <a:xfrm>
            <a:off x="7691165" y="2643403"/>
            <a:ext cx="3691997" cy="2729449"/>
          </a:xfrm>
          <a:custGeom>
            <a:avLst/>
            <a:gdLst>
              <a:gd name="csX0" fmla="*/ 17561 w 3691997"/>
              <a:gd name="csY0" fmla="*/ 44009 h 2729449"/>
              <a:gd name="csX1" fmla="*/ 59951 w 3691997"/>
              <a:gd name="csY1" fmla="*/ 0 h 2729449"/>
              <a:gd name="csX2" fmla="*/ 3651007 w 3691997"/>
              <a:gd name="csY2" fmla="*/ 0 h 2729449"/>
              <a:gd name="csX3" fmla="*/ 3691997 w 3691997"/>
              <a:gd name="csY3" fmla="*/ 102726 h 2729449"/>
              <a:gd name="csX4" fmla="*/ 3691997 w 3691997"/>
              <a:gd name="csY4" fmla="*/ 2626724 h 2729449"/>
              <a:gd name="csX5" fmla="*/ 3651007 w 3691997"/>
              <a:gd name="csY5" fmla="*/ 2729449 h 2729449"/>
              <a:gd name="csX6" fmla="*/ 59951 w 3691997"/>
              <a:gd name="csY6" fmla="*/ 2729449 h 2729449"/>
              <a:gd name="csX7" fmla="*/ 0 w 3691997"/>
              <a:gd name="csY7" fmla="*/ 2579204 h 2729449"/>
              <a:gd name="csX8" fmla="*/ 0 w 3691997"/>
              <a:gd name="csY8" fmla="*/ 150245 h 2729449"/>
              <a:gd name="csX9" fmla="*/ 17561 w 3691997"/>
              <a:gd name="csY9" fmla="*/ 44009 h 272944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3691997" h="2729449">
                <a:moveTo>
                  <a:pt x="17561" y="44009"/>
                </a:moveTo>
                <a:cubicBezTo>
                  <a:pt x="28803" y="15832"/>
                  <a:pt x="44051" y="2"/>
                  <a:pt x="59951" y="0"/>
                </a:cubicBezTo>
                <a:lnTo>
                  <a:pt x="3651007" y="0"/>
                </a:lnTo>
                <a:cubicBezTo>
                  <a:pt x="3673645" y="0"/>
                  <a:pt x="3691997" y="45992"/>
                  <a:pt x="3691997" y="102726"/>
                </a:cubicBezTo>
                <a:lnTo>
                  <a:pt x="3691997" y="2626724"/>
                </a:lnTo>
                <a:cubicBezTo>
                  <a:pt x="3691997" y="2683457"/>
                  <a:pt x="3673645" y="2729449"/>
                  <a:pt x="3651007" y="2729449"/>
                </a:cubicBezTo>
                <a:lnTo>
                  <a:pt x="59951" y="2729449"/>
                </a:lnTo>
                <a:cubicBezTo>
                  <a:pt x="26841" y="2729449"/>
                  <a:pt x="0" y="2662182"/>
                  <a:pt x="0" y="2579204"/>
                </a:cubicBezTo>
                <a:lnTo>
                  <a:pt x="0" y="150245"/>
                </a:lnTo>
                <a:cubicBezTo>
                  <a:pt x="1" y="110398"/>
                  <a:pt x="6318" y="72184"/>
                  <a:pt x="17561" y="44009"/>
                </a:cubicBezTo>
              </a:path>
            </a:pathLst>
          </a:custGeom>
          <a:noFill/>
          <a:ln w="29928" cap="flat">
            <a:solidFill>
              <a:srgbClr val="E8EDE4"/>
            </a:solidFill>
            <a:prstDash val="solid"/>
            <a:miter/>
          </a:ln>
        </p:spPr>
        <p:txBody>
          <a:bodyPr/>
          <a:lstStyle/>
          <a:p>
            <a:endParaRPr lang="en-GB" dirty="0">
              <a:latin typeface="Arimo" panose="020B0604020202020204" charset="0"/>
            </a:endParaRPr>
          </a:p>
        </p:txBody>
      </p:sp>
      <p:sp>
        <p:nvSpPr>
          <p:cNvPr id="52" name="Free-form: Shape 51">
            <a:extLst>
              <a:ext uri="{FF2B5EF4-FFF2-40B4-BE49-F238E27FC236}">
                <a16:creationId xmlns:a16="http://schemas.microsoft.com/office/drawing/2014/main" id="{CF903091-86F4-9A7F-F8F4-5565FB6F9392}"/>
              </a:ext>
            </a:extLst>
          </p:cNvPr>
          <p:cNvSpPr/>
          <p:nvPr/>
        </p:nvSpPr>
        <p:spPr>
          <a:xfrm>
            <a:off x="7691164" y="2643402"/>
            <a:ext cx="199432" cy="2729449"/>
          </a:xfrm>
          <a:custGeom>
            <a:avLst/>
            <a:gdLst>
              <a:gd name="csX0" fmla="*/ 40990 w 59951"/>
              <a:gd name="csY0" fmla="*/ 0 h 2729449"/>
              <a:gd name="csX1" fmla="*/ 59951 w 59951"/>
              <a:gd name="csY1" fmla="*/ 0 h 2729449"/>
              <a:gd name="csX2" fmla="*/ 59951 w 59951"/>
              <a:gd name="csY2" fmla="*/ 0 h 2729449"/>
              <a:gd name="csX3" fmla="*/ 59951 w 59951"/>
              <a:gd name="csY3" fmla="*/ 2729449 h 2729449"/>
              <a:gd name="csX4" fmla="*/ 59951 w 59951"/>
              <a:gd name="csY4" fmla="*/ 2729449 h 2729449"/>
              <a:gd name="csX5" fmla="*/ 40990 w 59951"/>
              <a:gd name="csY5" fmla="*/ 2729449 h 2729449"/>
              <a:gd name="csX6" fmla="*/ 0 w 59951"/>
              <a:gd name="csY6" fmla="*/ 2626724 h 2729449"/>
              <a:gd name="csX7" fmla="*/ 0 w 59951"/>
              <a:gd name="csY7" fmla="*/ 102726 h 2729449"/>
              <a:gd name="csX8" fmla="*/ 40990 w 59951"/>
              <a:gd name="csY8" fmla="*/ 0 h 272944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9951" h="2729449">
                <a:moveTo>
                  <a:pt x="40990" y="0"/>
                </a:moveTo>
                <a:lnTo>
                  <a:pt x="59951" y="0"/>
                </a:lnTo>
                <a:lnTo>
                  <a:pt x="59951" y="0"/>
                </a:lnTo>
                <a:lnTo>
                  <a:pt x="59951" y="2729449"/>
                </a:lnTo>
                <a:lnTo>
                  <a:pt x="59951" y="2729449"/>
                </a:lnTo>
                <a:lnTo>
                  <a:pt x="40990" y="2729449"/>
                </a:lnTo>
                <a:cubicBezTo>
                  <a:pt x="18352" y="2729449"/>
                  <a:pt x="0" y="2683457"/>
                  <a:pt x="0" y="2626724"/>
                </a:cubicBezTo>
                <a:lnTo>
                  <a:pt x="0" y="102726"/>
                </a:lnTo>
                <a:cubicBezTo>
                  <a:pt x="0" y="45992"/>
                  <a:pt x="18352" y="0"/>
                  <a:pt x="40990" y="0"/>
                </a:cubicBezTo>
              </a:path>
            </a:pathLst>
          </a:custGeom>
          <a:solidFill>
            <a:srgbClr val="E8EDE4"/>
          </a:solidFill>
          <a:ln w="4988" cap="flat">
            <a:noFill/>
            <a:prstDash val="solid"/>
            <a:miter/>
          </a:ln>
        </p:spPr>
        <p:txBody>
          <a:bodyPr/>
          <a:lstStyle/>
          <a:p>
            <a:endParaRPr lang="en-GB" dirty="0">
              <a:latin typeface="Arimo" panose="020B0604020202020204" charset="0"/>
            </a:endParaRPr>
          </a:p>
        </p:txBody>
      </p:sp>
      <p:sp>
        <p:nvSpPr>
          <p:cNvPr id="4" name="Text 2"/>
          <p:cNvSpPr/>
          <p:nvPr/>
        </p:nvSpPr>
        <p:spPr>
          <a:xfrm>
            <a:off x="707212" y="648847"/>
            <a:ext cx="9775507" cy="596514"/>
          </a:xfrm>
          <a:prstGeom prst="rect">
            <a:avLst/>
          </a:prstGeom>
          <a:noFill/>
          <a:ln/>
        </p:spPr>
        <p:txBody>
          <a:bodyPr wrap="square" lIns="0" tIns="0" rIns="0" bIns="0" rtlCol="0" anchor="t"/>
          <a:lstStyle/>
          <a:p>
            <a:pPr defTabSz="1219170">
              <a:lnSpc>
                <a:spcPct val="104000"/>
              </a:lnSpc>
            </a:pPr>
            <a:r>
              <a:rPr lang="en-US" sz="3400" dirty="0">
                <a:solidFill>
                  <a:srgbClr val="231971"/>
                </a:solidFill>
                <a:latin typeface="Outfit ExtraBold" pitchFamily="34" charset="0"/>
              </a:rPr>
              <a:t>Operational Model: Public-Private Partnerships (PPP)</a:t>
            </a:r>
          </a:p>
        </p:txBody>
      </p:sp>
      <p:sp>
        <p:nvSpPr>
          <p:cNvPr id="5" name="Text 3"/>
          <p:cNvSpPr/>
          <p:nvPr/>
        </p:nvSpPr>
        <p:spPr>
          <a:xfrm>
            <a:off x="8034740" y="2874880"/>
            <a:ext cx="3204278" cy="740391"/>
          </a:xfrm>
          <a:prstGeom prst="rect">
            <a:avLst/>
          </a:prstGeom>
          <a:noFill/>
          <a:ln/>
        </p:spPr>
        <p:txBody>
          <a:bodyPr wrap="square" lIns="0" tIns="0" rIns="0" bIns="0" rtlCol="0" anchor="t"/>
          <a:lstStyle/>
          <a:p>
            <a:pPr defTabSz="1219170">
              <a:lnSpc>
                <a:spcPct val="150000"/>
              </a:lnSpc>
            </a:pPr>
            <a:r>
              <a:rPr lang="en-US" sz="1600" dirty="0">
                <a:solidFill>
                  <a:srgbClr val="2A2742"/>
                </a:solidFill>
                <a:latin typeface="Arimo" pitchFamily="34" charset="0"/>
                <a:ea typeface="Arimo" pitchFamily="34" charset="-122"/>
                <a:cs typeface="Arimo" pitchFamily="34" charset="-120"/>
              </a:rPr>
              <a:t>A shift from a pure cost-center state budget model to an asset-backed growth vehicle requires a flexible PPP framework that leverages private sector efficiency and capital.</a:t>
            </a:r>
          </a:p>
        </p:txBody>
      </p:sp>
      <p:pic>
        <p:nvPicPr>
          <p:cNvPr id="18" name="Picture 17">
            <a:extLst>
              <a:ext uri="{FF2B5EF4-FFF2-40B4-BE49-F238E27FC236}">
                <a16:creationId xmlns:a16="http://schemas.microsoft.com/office/drawing/2014/main" id="{24E70280-E9A3-0484-1577-5C9B9E6F9B64}"/>
              </a:ext>
            </a:extLst>
          </p:cNvPr>
          <p:cNvPicPr>
            <a:picLocks noChangeAspect="1"/>
          </p:cNvPicPr>
          <p:nvPr/>
        </p:nvPicPr>
        <p:blipFill>
          <a:blip r:embed="rId3"/>
          <a:srcRect r="62439"/>
          <a:stretch>
            <a:fillRect/>
          </a:stretch>
        </p:blipFill>
        <p:spPr>
          <a:xfrm>
            <a:off x="10664373" y="712765"/>
            <a:ext cx="718789" cy="861531"/>
          </a:xfrm>
          <a:prstGeom prst="rect">
            <a:avLst/>
          </a:prstGeom>
        </p:spPr>
      </p:pic>
      <p:sp>
        <p:nvSpPr>
          <p:cNvPr id="19" name="Round Same Side Corner Rectangle 4">
            <a:extLst>
              <a:ext uri="{FF2B5EF4-FFF2-40B4-BE49-F238E27FC236}">
                <a16:creationId xmlns:a16="http://schemas.microsoft.com/office/drawing/2014/main" id="{570F3D81-A63B-D07B-FD86-2E4BB8C2F4FB}"/>
              </a:ext>
            </a:extLst>
          </p:cNvPr>
          <p:cNvSpPr/>
          <p:nvPr/>
        </p:nvSpPr>
        <p:spPr>
          <a:xfrm rot="5400000">
            <a:off x="25824" y="1084975"/>
            <a:ext cx="740391" cy="76201"/>
          </a:xfrm>
          <a:prstGeom prst="round2SameRect">
            <a:avLst>
              <a:gd name="adj1" fmla="val 45834"/>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SA" sz="1800" b="0" i="0" u="none" strike="noStrike" kern="0" cap="none" spc="0" normalizeH="0" baseline="0" noProof="0" dirty="0">
              <a:ln>
                <a:noFill/>
              </a:ln>
              <a:solidFill>
                <a:srgbClr val="FFFFFF"/>
              </a:solidFill>
              <a:effectLst/>
              <a:uLnTx/>
              <a:uFillTx/>
              <a:latin typeface="Arimo" panose="020B0604020202020204" charset="0"/>
              <a:ea typeface="+mn-ea"/>
              <a:cs typeface="+mn-cs"/>
            </a:endParaRPr>
          </a:p>
        </p:txBody>
      </p:sp>
      <p:sp>
        <p:nvSpPr>
          <p:cNvPr id="33" name="Shape 4">
            <a:extLst>
              <a:ext uri="{FF2B5EF4-FFF2-40B4-BE49-F238E27FC236}">
                <a16:creationId xmlns:a16="http://schemas.microsoft.com/office/drawing/2014/main" id="{EE622738-06AD-D6FF-9F22-8A042D47740B}"/>
              </a:ext>
            </a:extLst>
          </p:cNvPr>
          <p:cNvSpPr/>
          <p:nvPr/>
        </p:nvSpPr>
        <p:spPr>
          <a:xfrm>
            <a:off x="1236973" y="1665029"/>
            <a:ext cx="45719" cy="4066821"/>
          </a:xfrm>
          <a:prstGeom prst="roundRect">
            <a:avLst>
              <a:gd name="adj" fmla="val 664171"/>
            </a:avLst>
          </a:prstGeom>
          <a:solidFill>
            <a:srgbClr val="000000">
              <a:alpha val="8000"/>
            </a:srgbClr>
          </a:solidFill>
          <a:ln/>
        </p:spPr>
        <p:txBody>
          <a:bodyPr wrap="square">
            <a:noAutofit/>
          </a:bodyPr>
          <a:lstStyle/>
          <a:p>
            <a:endParaRPr lang="en-GB" dirty="0">
              <a:latin typeface="Arimo" panose="020B0604020202020204" charset="0"/>
            </a:endParaRPr>
          </a:p>
        </p:txBody>
      </p:sp>
      <p:sp>
        <p:nvSpPr>
          <p:cNvPr id="34" name="Shape 5">
            <a:extLst>
              <a:ext uri="{FF2B5EF4-FFF2-40B4-BE49-F238E27FC236}">
                <a16:creationId xmlns:a16="http://schemas.microsoft.com/office/drawing/2014/main" id="{0C4A1D29-BC67-A949-5EF2-1FC35C77CD19}"/>
              </a:ext>
            </a:extLst>
          </p:cNvPr>
          <p:cNvSpPr/>
          <p:nvPr/>
        </p:nvSpPr>
        <p:spPr>
          <a:xfrm>
            <a:off x="1224307" y="2624353"/>
            <a:ext cx="421669" cy="19050"/>
          </a:xfrm>
          <a:prstGeom prst="roundRect">
            <a:avLst>
              <a:gd name="adj" fmla="val 664171"/>
            </a:avLst>
          </a:prstGeom>
          <a:solidFill>
            <a:srgbClr val="0C445D"/>
          </a:solidFill>
          <a:ln/>
        </p:spPr>
        <p:txBody>
          <a:bodyPr wrap="square">
            <a:noAutofit/>
          </a:bodyPr>
          <a:lstStyle/>
          <a:p>
            <a:endParaRPr lang="en-GB" dirty="0">
              <a:latin typeface="Arimo" panose="020B0604020202020204" charset="0"/>
            </a:endParaRPr>
          </a:p>
        </p:txBody>
      </p:sp>
      <p:sp>
        <p:nvSpPr>
          <p:cNvPr id="35" name="Shape 6">
            <a:extLst>
              <a:ext uri="{FF2B5EF4-FFF2-40B4-BE49-F238E27FC236}">
                <a16:creationId xmlns:a16="http://schemas.microsoft.com/office/drawing/2014/main" id="{E7856DD9-CFD4-B31B-9987-AE63EC94B8AE}"/>
              </a:ext>
            </a:extLst>
          </p:cNvPr>
          <p:cNvSpPr/>
          <p:nvPr/>
        </p:nvSpPr>
        <p:spPr>
          <a:xfrm>
            <a:off x="1190673" y="2581193"/>
            <a:ext cx="105368" cy="105370"/>
          </a:xfrm>
          <a:prstGeom prst="ellipse">
            <a:avLst/>
          </a:prstGeom>
          <a:solidFill>
            <a:srgbClr val="0C445D"/>
          </a:solidFill>
          <a:ln>
            <a:solidFill>
              <a:srgbClr val="0C445D"/>
            </a:solidFill>
          </a:ln>
        </p:spPr>
        <p:txBody>
          <a:bodyPr wrap="square">
            <a:noAutofit/>
          </a:bodyPr>
          <a:lstStyle/>
          <a:p>
            <a:endParaRPr lang="en-GB" dirty="0">
              <a:latin typeface="Arimo" panose="020B0604020202020204" charset="0"/>
            </a:endParaRPr>
          </a:p>
        </p:txBody>
      </p:sp>
      <p:sp>
        <p:nvSpPr>
          <p:cNvPr id="36" name="Shape 7">
            <a:extLst>
              <a:ext uri="{FF2B5EF4-FFF2-40B4-BE49-F238E27FC236}">
                <a16:creationId xmlns:a16="http://schemas.microsoft.com/office/drawing/2014/main" id="{041B252B-4DB9-3582-15A4-0690179DDAA1}"/>
              </a:ext>
            </a:extLst>
          </p:cNvPr>
          <p:cNvSpPr/>
          <p:nvPr/>
        </p:nvSpPr>
        <p:spPr>
          <a:xfrm>
            <a:off x="1665125" y="2111392"/>
            <a:ext cx="5769724" cy="1289502"/>
          </a:xfrm>
          <a:prstGeom prst="roundRect">
            <a:avLst>
              <a:gd name="adj" fmla="val 12108"/>
            </a:avLst>
          </a:prstGeom>
          <a:solidFill>
            <a:srgbClr val="0C445D"/>
          </a:solidFill>
          <a:ln w="6350">
            <a:solidFill>
              <a:srgbClr val="3F51B5"/>
            </a:solidFill>
            <a:prstDash val="solid"/>
          </a:ln>
          <a:effectLst>
            <a:outerShdw blurRad="210820" dist="50800" dir="16200000" algn="bl" rotWithShape="0">
              <a:srgbClr val="333333">
                <a:alpha val="10000"/>
              </a:srgbClr>
            </a:outerShdw>
          </a:effectLst>
        </p:spPr>
        <p:txBody>
          <a:bodyPr wrap="square">
            <a:noAutofit/>
          </a:bodyPr>
          <a:lstStyle/>
          <a:p>
            <a:endParaRPr lang="en-GB" dirty="0">
              <a:latin typeface="Arimo" panose="020B0604020202020204" charset="0"/>
            </a:endParaRPr>
          </a:p>
        </p:txBody>
      </p:sp>
      <p:sp>
        <p:nvSpPr>
          <p:cNvPr id="37" name="Text 8">
            <a:extLst>
              <a:ext uri="{FF2B5EF4-FFF2-40B4-BE49-F238E27FC236}">
                <a16:creationId xmlns:a16="http://schemas.microsoft.com/office/drawing/2014/main" id="{287521D9-4FC7-75DE-49C5-553F72B4225C}"/>
              </a:ext>
            </a:extLst>
          </p:cNvPr>
          <p:cNvSpPr/>
          <p:nvPr/>
        </p:nvSpPr>
        <p:spPr>
          <a:xfrm>
            <a:off x="1811965" y="2258236"/>
            <a:ext cx="5476043" cy="263525"/>
          </a:xfrm>
          <a:prstGeom prst="rect">
            <a:avLst/>
          </a:prstGeom>
          <a:noFill/>
          <a:ln/>
        </p:spPr>
        <p:txBody>
          <a:bodyPr wrap="square" lIns="0" tIns="0" rIns="0" bIns="0" rtlCol="0" anchor="t">
            <a:noAutofit/>
          </a:bodyPr>
          <a:lstStyle/>
          <a:p>
            <a:pPr marL="0" indent="0" algn="l">
              <a:lnSpc>
                <a:spcPct val="104000"/>
              </a:lnSpc>
              <a:buNone/>
            </a:pPr>
            <a:r>
              <a:rPr lang="en-US" sz="1650" dirty="0">
                <a:solidFill>
                  <a:srgbClr val="FFFFFF"/>
                </a:solidFill>
                <a:latin typeface="Outfit ExtraBold" panose="020B0604020202020204" charset="0"/>
                <a:ea typeface="Instrument Sans SemiBold" pitchFamily="34" charset="-122"/>
                <a:cs typeface="Instrument Sans SemiBold" pitchFamily="34" charset="-120"/>
              </a:rPr>
              <a:t>KACST – IESS ANCHOR</a:t>
            </a:r>
            <a:endParaRPr lang="en-US" sz="1650" dirty="0">
              <a:latin typeface="Outfit ExtraBold" panose="020B0604020202020204" charset="0"/>
            </a:endParaRPr>
          </a:p>
        </p:txBody>
      </p:sp>
      <p:sp>
        <p:nvSpPr>
          <p:cNvPr id="38" name="Text 9">
            <a:extLst>
              <a:ext uri="{FF2B5EF4-FFF2-40B4-BE49-F238E27FC236}">
                <a16:creationId xmlns:a16="http://schemas.microsoft.com/office/drawing/2014/main" id="{171C2F37-9CAC-7400-F547-3612D83111A3}"/>
              </a:ext>
            </a:extLst>
          </p:cNvPr>
          <p:cNvSpPr/>
          <p:nvPr/>
        </p:nvSpPr>
        <p:spPr>
          <a:xfrm>
            <a:off x="1811965" y="2593397"/>
            <a:ext cx="5476043" cy="562967"/>
          </a:xfrm>
          <a:prstGeom prst="rect">
            <a:avLst/>
          </a:prstGeom>
        </p:spPr>
        <p:txBody>
          <a:bodyPr wrap="square" lIns="0" tIns="0" rIns="0" bIns="0" rtlCol="0" anchor="t">
            <a:noAutofit/>
          </a:bodyPr>
          <a:lstStyle/>
          <a:p>
            <a:pPr marL="171450" indent="-171450" algn="l">
              <a:lnSpc>
                <a:spcPct val="123000"/>
              </a:lnSpc>
              <a:buFont typeface="Arial" panose="020B0604020202020204" pitchFamily="34" charset="0"/>
              <a:buChar char="•"/>
            </a:pPr>
            <a:r>
              <a:rPr lang="en-US" sz="1400" dirty="0">
                <a:solidFill>
                  <a:srgbClr val="FFFFFF"/>
                </a:solidFill>
                <a:latin typeface="Arimo" panose="020B0604020202020204" charset="0"/>
                <a:ea typeface="Arimo" panose="020B0604020202020204" charset="0"/>
                <a:cs typeface="Arimo" panose="020B0604020202020204" charset="0"/>
              </a:rPr>
              <a:t>Core Laboratories &amp; Facilities.</a:t>
            </a:r>
          </a:p>
          <a:p>
            <a:pPr marL="171450" indent="-171450" algn="l">
              <a:lnSpc>
                <a:spcPct val="123000"/>
              </a:lnSpc>
              <a:buFont typeface="Arial" panose="020B0604020202020204" pitchFamily="34" charset="0"/>
              <a:buChar char="•"/>
            </a:pPr>
            <a:r>
              <a:rPr lang="en-US" sz="1400" dirty="0">
                <a:solidFill>
                  <a:srgbClr val="FFFFFF"/>
                </a:solidFill>
                <a:latin typeface="Arimo" panose="020B0604020202020204" charset="0"/>
                <a:ea typeface="Arimo" panose="020B0604020202020204" charset="0"/>
                <a:cs typeface="Arimo" panose="020B0604020202020204" charset="0"/>
              </a:rPr>
              <a:t>Master Satellite Archives</a:t>
            </a:r>
          </a:p>
          <a:p>
            <a:pPr marL="171450" indent="-171450" algn="l">
              <a:lnSpc>
                <a:spcPct val="123000"/>
              </a:lnSpc>
              <a:buFont typeface="Arial" panose="020B0604020202020204" pitchFamily="34" charset="0"/>
              <a:buChar char="•"/>
            </a:pPr>
            <a:r>
              <a:rPr lang="en-US" sz="1400" dirty="0">
                <a:solidFill>
                  <a:srgbClr val="FFFFFF"/>
                </a:solidFill>
                <a:latin typeface="Arimo" panose="020B0604020202020204" charset="0"/>
                <a:ea typeface="Arimo" panose="020B0604020202020204" charset="0"/>
                <a:cs typeface="Arimo" panose="020B0604020202020204" charset="0"/>
              </a:rPr>
              <a:t>Cleanrooms &amp; environmental Testing Infrastructure</a:t>
            </a:r>
            <a:endParaRPr lang="en-US" sz="1400" dirty="0">
              <a:latin typeface="Arimo" panose="020B0604020202020204" charset="0"/>
              <a:ea typeface="Arimo" panose="020B0604020202020204" charset="0"/>
              <a:cs typeface="Arimo" panose="020B0604020202020204" charset="0"/>
            </a:endParaRPr>
          </a:p>
        </p:txBody>
      </p:sp>
      <p:sp>
        <p:nvSpPr>
          <p:cNvPr id="39" name="Shape 10">
            <a:extLst>
              <a:ext uri="{FF2B5EF4-FFF2-40B4-BE49-F238E27FC236}">
                <a16:creationId xmlns:a16="http://schemas.microsoft.com/office/drawing/2014/main" id="{00F60652-9718-7648-ED84-016D8AFB0002}"/>
              </a:ext>
            </a:extLst>
          </p:cNvPr>
          <p:cNvSpPr/>
          <p:nvPr/>
        </p:nvSpPr>
        <p:spPr>
          <a:xfrm>
            <a:off x="1224307" y="4274681"/>
            <a:ext cx="421669" cy="19050"/>
          </a:xfrm>
          <a:prstGeom prst="roundRect">
            <a:avLst>
              <a:gd name="adj" fmla="val 664171"/>
            </a:avLst>
          </a:prstGeom>
          <a:solidFill>
            <a:srgbClr val="6995B8"/>
          </a:solidFill>
          <a:ln>
            <a:solidFill>
              <a:srgbClr val="6995B8"/>
            </a:solidFill>
          </a:ln>
        </p:spPr>
        <p:txBody>
          <a:bodyPr wrap="square">
            <a:noAutofit/>
          </a:bodyPr>
          <a:lstStyle/>
          <a:p>
            <a:endParaRPr lang="en-GB" dirty="0">
              <a:latin typeface="Arimo" panose="020B0604020202020204" charset="0"/>
            </a:endParaRPr>
          </a:p>
        </p:txBody>
      </p:sp>
      <p:sp>
        <p:nvSpPr>
          <p:cNvPr id="40" name="Shape 11">
            <a:extLst>
              <a:ext uri="{FF2B5EF4-FFF2-40B4-BE49-F238E27FC236}">
                <a16:creationId xmlns:a16="http://schemas.microsoft.com/office/drawing/2014/main" id="{C018D446-C1BB-8EBE-8888-C59685D814BB}"/>
              </a:ext>
            </a:extLst>
          </p:cNvPr>
          <p:cNvSpPr/>
          <p:nvPr/>
        </p:nvSpPr>
        <p:spPr>
          <a:xfrm>
            <a:off x="1190673" y="4231520"/>
            <a:ext cx="105368" cy="105370"/>
          </a:xfrm>
          <a:prstGeom prst="ellipse">
            <a:avLst/>
          </a:prstGeom>
          <a:solidFill>
            <a:srgbClr val="6995B8"/>
          </a:solidFill>
          <a:ln>
            <a:solidFill>
              <a:srgbClr val="6995B8"/>
            </a:solidFill>
          </a:ln>
        </p:spPr>
        <p:txBody>
          <a:bodyPr wrap="square">
            <a:noAutofit/>
          </a:bodyPr>
          <a:lstStyle/>
          <a:p>
            <a:endParaRPr lang="en-GB" dirty="0">
              <a:latin typeface="Arimo" panose="020B0604020202020204" charset="0"/>
            </a:endParaRPr>
          </a:p>
        </p:txBody>
      </p:sp>
      <p:sp>
        <p:nvSpPr>
          <p:cNvPr id="41" name="Shape 12">
            <a:extLst>
              <a:ext uri="{FF2B5EF4-FFF2-40B4-BE49-F238E27FC236}">
                <a16:creationId xmlns:a16="http://schemas.microsoft.com/office/drawing/2014/main" id="{A0426455-86C4-77BA-263C-7AAF3AF2DEF0}"/>
              </a:ext>
            </a:extLst>
          </p:cNvPr>
          <p:cNvSpPr/>
          <p:nvPr/>
        </p:nvSpPr>
        <p:spPr>
          <a:xfrm>
            <a:off x="1665125" y="3761720"/>
            <a:ext cx="5769724" cy="1044972"/>
          </a:xfrm>
          <a:prstGeom prst="roundRect">
            <a:avLst>
              <a:gd name="adj" fmla="val 12108"/>
            </a:avLst>
          </a:prstGeom>
          <a:solidFill>
            <a:schemeClr val="bg1">
              <a:lumMod val="95000"/>
            </a:schemeClr>
          </a:solidFill>
          <a:ln w="19050">
            <a:solidFill>
              <a:srgbClr val="2C708C"/>
            </a:solidFill>
            <a:prstDash val="lgDash"/>
          </a:ln>
          <a:effectLst>
            <a:outerShdw blurRad="210820" dist="50800" dir="16200000" algn="bl" rotWithShape="0">
              <a:srgbClr val="333333">
                <a:alpha val="10000"/>
              </a:srgbClr>
            </a:outerShdw>
          </a:effectLst>
        </p:spPr>
        <p:txBody>
          <a:bodyPr wrap="square">
            <a:noAutofit/>
          </a:bodyPr>
          <a:lstStyle/>
          <a:p>
            <a:endParaRPr lang="en-GB" dirty="0">
              <a:latin typeface="Arimo" panose="020B0604020202020204" charset="0"/>
            </a:endParaRPr>
          </a:p>
        </p:txBody>
      </p:sp>
      <p:sp>
        <p:nvSpPr>
          <p:cNvPr id="42" name="Text 13">
            <a:extLst>
              <a:ext uri="{FF2B5EF4-FFF2-40B4-BE49-F238E27FC236}">
                <a16:creationId xmlns:a16="http://schemas.microsoft.com/office/drawing/2014/main" id="{38881CF5-5D8A-C710-401A-7EF7AC05D4FB}"/>
              </a:ext>
            </a:extLst>
          </p:cNvPr>
          <p:cNvSpPr/>
          <p:nvPr/>
        </p:nvSpPr>
        <p:spPr>
          <a:xfrm>
            <a:off x="1811965" y="3908563"/>
            <a:ext cx="5476043" cy="898129"/>
          </a:xfrm>
          <a:prstGeom prst="rect">
            <a:avLst/>
          </a:prstGeom>
        </p:spPr>
        <p:txBody>
          <a:bodyPr wrap="square" lIns="0" tIns="0" rIns="0" bIns="0" rtlCol="0" anchor="t">
            <a:noAutofit/>
          </a:bodyPr>
          <a:lstStyle/>
          <a:p>
            <a:pPr marL="0" indent="0" algn="ctr">
              <a:lnSpc>
                <a:spcPct val="150000"/>
              </a:lnSpc>
              <a:buNone/>
            </a:pPr>
            <a:r>
              <a:rPr lang="en-US" sz="1650" dirty="0">
                <a:solidFill>
                  <a:srgbClr val="2C708C"/>
                </a:solidFill>
                <a:latin typeface="Arimo" panose="020B0604020202020204" charset="0"/>
                <a:ea typeface="Arimo" panose="020B0604020202020204" charset="0"/>
                <a:cs typeface="Arimo" panose="020B0604020202020204" charset="0"/>
              </a:rPr>
              <a:t>Joint Venture Framework &amp; </a:t>
            </a:r>
          </a:p>
          <a:p>
            <a:pPr marL="0" indent="0" algn="ctr">
              <a:lnSpc>
                <a:spcPct val="150000"/>
              </a:lnSpc>
              <a:buNone/>
            </a:pPr>
            <a:r>
              <a:rPr lang="en-US" sz="1650" dirty="0">
                <a:solidFill>
                  <a:srgbClr val="2C708C"/>
                </a:solidFill>
                <a:latin typeface="Arimo" panose="020B0604020202020204" charset="0"/>
                <a:ea typeface="Arimo" panose="020B0604020202020204" charset="0"/>
                <a:cs typeface="Arimo" panose="020B0604020202020204" charset="0"/>
              </a:rPr>
              <a:t>Data Licensing Infrastructure</a:t>
            </a:r>
          </a:p>
        </p:txBody>
      </p:sp>
      <p:sp>
        <p:nvSpPr>
          <p:cNvPr id="43" name="Shape 15">
            <a:extLst>
              <a:ext uri="{FF2B5EF4-FFF2-40B4-BE49-F238E27FC236}">
                <a16:creationId xmlns:a16="http://schemas.microsoft.com/office/drawing/2014/main" id="{A21F5458-3580-32CA-F5DC-9A843C95F134}"/>
              </a:ext>
            </a:extLst>
          </p:cNvPr>
          <p:cNvSpPr/>
          <p:nvPr/>
        </p:nvSpPr>
        <p:spPr>
          <a:xfrm>
            <a:off x="1224307" y="5660466"/>
            <a:ext cx="421669" cy="19050"/>
          </a:xfrm>
          <a:prstGeom prst="roundRect">
            <a:avLst>
              <a:gd name="adj" fmla="val 664171"/>
            </a:avLst>
          </a:prstGeom>
          <a:solidFill>
            <a:srgbClr val="6995B8"/>
          </a:solidFill>
          <a:ln>
            <a:solidFill>
              <a:srgbClr val="6995B8"/>
            </a:solidFill>
          </a:ln>
        </p:spPr>
        <p:txBody>
          <a:bodyPr wrap="square">
            <a:noAutofit/>
          </a:bodyPr>
          <a:lstStyle/>
          <a:p>
            <a:endParaRPr lang="en-GB" dirty="0">
              <a:latin typeface="Arimo" panose="020B0604020202020204" charset="0"/>
            </a:endParaRPr>
          </a:p>
        </p:txBody>
      </p:sp>
      <p:sp>
        <p:nvSpPr>
          <p:cNvPr id="44" name="Shape 16">
            <a:extLst>
              <a:ext uri="{FF2B5EF4-FFF2-40B4-BE49-F238E27FC236}">
                <a16:creationId xmlns:a16="http://schemas.microsoft.com/office/drawing/2014/main" id="{811599C8-5EA8-BA49-6074-B232DAB08E38}"/>
              </a:ext>
            </a:extLst>
          </p:cNvPr>
          <p:cNvSpPr/>
          <p:nvPr/>
        </p:nvSpPr>
        <p:spPr>
          <a:xfrm>
            <a:off x="1190673" y="5617306"/>
            <a:ext cx="105368" cy="105370"/>
          </a:xfrm>
          <a:prstGeom prst="ellipse">
            <a:avLst/>
          </a:prstGeom>
          <a:solidFill>
            <a:srgbClr val="6995B8"/>
          </a:solidFill>
          <a:ln>
            <a:solidFill>
              <a:srgbClr val="6995B8"/>
            </a:solidFill>
          </a:ln>
        </p:spPr>
        <p:txBody>
          <a:bodyPr wrap="square">
            <a:noAutofit/>
          </a:bodyPr>
          <a:lstStyle/>
          <a:p>
            <a:endParaRPr lang="en-GB" dirty="0">
              <a:latin typeface="Arimo" panose="020B0604020202020204" charset="0"/>
            </a:endParaRPr>
          </a:p>
        </p:txBody>
      </p:sp>
      <p:sp>
        <p:nvSpPr>
          <p:cNvPr id="45" name="Shape 17">
            <a:extLst>
              <a:ext uri="{FF2B5EF4-FFF2-40B4-BE49-F238E27FC236}">
                <a16:creationId xmlns:a16="http://schemas.microsoft.com/office/drawing/2014/main" id="{C7584B83-4F92-0DD6-C809-631DDF5197E5}"/>
              </a:ext>
            </a:extLst>
          </p:cNvPr>
          <p:cNvSpPr/>
          <p:nvPr/>
        </p:nvSpPr>
        <p:spPr>
          <a:xfrm>
            <a:off x="1665125" y="5147505"/>
            <a:ext cx="5769724" cy="1244798"/>
          </a:xfrm>
          <a:prstGeom prst="roundRect">
            <a:avLst>
              <a:gd name="adj" fmla="val 12108"/>
            </a:avLst>
          </a:prstGeom>
          <a:solidFill>
            <a:srgbClr val="6995B8"/>
          </a:solidFill>
          <a:ln w="6350">
            <a:solidFill>
              <a:srgbClr val="3F51B5"/>
            </a:solidFill>
            <a:prstDash val="solid"/>
          </a:ln>
          <a:effectLst>
            <a:outerShdw blurRad="210820" dist="50800" dir="16200000" algn="bl" rotWithShape="0">
              <a:srgbClr val="333333">
                <a:alpha val="10000"/>
              </a:srgbClr>
            </a:outerShdw>
          </a:effectLst>
        </p:spPr>
        <p:txBody>
          <a:bodyPr wrap="square">
            <a:noAutofit/>
          </a:bodyPr>
          <a:lstStyle/>
          <a:p>
            <a:endParaRPr lang="en-GB" dirty="0">
              <a:latin typeface="Arimo" panose="020B0604020202020204" charset="0"/>
            </a:endParaRPr>
          </a:p>
        </p:txBody>
      </p:sp>
      <p:sp>
        <p:nvSpPr>
          <p:cNvPr id="46" name="Text 18">
            <a:extLst>
              <a:ext uri="{FF2B5EF4-FFF2-40B4-BE49-F238E27FC236}">
                <a16:creationId xmlns:a16="http://schemas.microsoft.com/office/drawing/2014/main" id="{B859FFE9-79F7-C055-D275-E8352BA0409D}"/>
              </a:ext>
            </a:extLst>
          </p:cNvPr>
          <p:cNvSpPr/>
          <p:nvPr/>
        </p:nvSpPr>
        <p:spPr>
          <a:xfrm>
            <a:off x="1811965" y="5294349"/>
            <a:ext cx="5476043" cy="263525"/>
          </a:xfrm>
          <a:prstGeom prst="rect">
            <a:avLst/>
          </a:prstGeom>
          <a:noFill/>
          <a:ln/>
        </p:spPr>
        <p:txBody>
          <a:bodyPr wrap="square" lIns="0" tIns="0" rIns="0" bIns="0" rtlCol="0" anchor="t">
            <a:noAutofit/>
          </a:bodyPr>
          <a:lstStyle/>
          <a:p>
            <a:pPr marL="0" indent="0" algn="l">
              <a:lnSpc>
                <a:spcPct val="104000"/>
              </a:lnSpc>
              <a:buNone/>
            </a:pPr>
            <a:r>
              <a:rPr lang="en-US" sz="1650" dirty="0">
                <a:solidFill>
                  <a:srgbClr val="FFFFFF"/>
                </a:solidFill>
                <a:latin typeface="Outfit ExtraBold" panose="020B0604020202020204" charset="0"/>
              </a:rPr>
              <a:t>Private Enterprise Alliance</a:t>
            </a:r>
            <a:endParaRPr lang="en-US" sz="1650" dirty="0">
              <a:latin typeface="Outfit ExtraBold" panose="020B0604020202020204" charset="0"/>
            </a:endParaRPr>
          </a:p>
        </p:txBody>
      </p:sp>
      <p:sp>
        <p:nvSpPr>
          <p:cNvPr id="47" name="Text 9">
            <a:extLst>
              <a:ext uri="{FF2B5EF4-FFF2-40B4-BE49-F238E27FC236}">
                <a16:creationId xmlns:a16="http://schemas.microsoft.com/office/drawing/2014/main" id="{9C15698E-81FA-0E01-1425-5961E08DAAA7}"/>
              </a:ext>
            </a:extLst>
          </p:cNvPr>
          <p:cNvSpPr/>
          <p:nvPr/>
        </p:nvSpPr>
        <p:spPr>
          <a:xfrm>
            <a:off x="1811964" y="5553853"/>
            <a:ext cx="5476043" cy="562967"/>
          </a:xfrm>
          <a:prstGeom prst="rect">
            <a:avLst/>
          </a:prstGeom>
        </p:spPr>
        <p:txBody>
          <a:bodyPr wrap="square" lIns="0" tIns="0" rIns="0" bIns="0" rtlCol="0" anchor="t">
            <a:noAutofit/>
          </a:bodyPr>
          <a:lstStyle/>
          <a:p>
            <a:pPr marL="171450" indent="-171450" algn="l">
              <a:lnSpc>
                <a:spcPct val="123000"/>
              </a:lnSpc>
              <a:buFont typeface="Arial" panose="020B0604020202020204" pitchFamily="34" charset="0"/>
              <a:buChar char="•"/>
            </a:pPr>
            <a:r>
              <a:rPr lang="en-US" sz="1400" dirty="0">
                <a:solidFill>
                  <a:srgbClr val="FFFFFF"/>
                </a:solidFill>
                <a:latin typeface="Arimo" panose="020B0604020202020204" charset="0"/>
                <a:ea typeface="Arimo" panose="020B0604020202020204" charset="0"/>
                <a:cs typeface="Arimo" panose="020B0604020202020204" charset="0"/>
              </a:rPr>
              <a:t>Defense &amp; industrial Consortia (SAMI, Aramco, etc.)</a:t>
            </a:r>
          </a:p>
          <a:p>
            <a:pPr marL="171450" indent="-171450" algn="l">
              <a:lnSpc>
                <a:spcPct val="123000"/>
              </a:lnSpc>
              <a:buFont typeface="Arial" panose="020B0604020202020204" pitchFamily="34" charset="0"/>
              <a:buChar char="•"/>
            </a:pPr>
            <a:r>
              <a:rPr lang="en-US" sz="1400" dirty="0">
                <a:solidFill>
                  <a:srgbClr val="FFFFFF"/>
                </a:solidFill>
                <a:latin typeface="Arimo" panose="020B0604020202020204" charset="0"/>
                <a:ea typeface="Arimo" panose="020B0604020202020204" charset="0"/>
                <a:cs typeface="Arimo" panose="020B0604020202020204" charset="0"/>
              </a:rPr>
              <a:t>International Space Technology Operators</a:t>
            </a:r>
          </a:p>
          <a:p>
            <a:pPr marL="171450" indent="-171450" algn="l">
              <a:lnSpc>
                <a:spcPct val="123000"/>
              </a:lnSpc>
              <a:buFont typeface="Arial" panose="020B0604020202020204" pitchFamily="34" charset="0"/>
              <a:buChar char="•"/>
            </a:pPr>
            <a:r>
              <a:rPr lang="en-US" sz="1400" dirty="0">
                <a:solidFill>
                  <a:srgbClr val="FFFFFF"/>
                </a:solidFill>
                <a:latin typeface="Arimo" panose="020B0604020202020204" charset="0"/>
                <a:ea typeface="Arimo" panose="020B0604020202020204" charset="0"/>
                <a:cs typeface="Arimo" panose="020B0604020202020204" charset="0"/>
              </a:rPr>
              <a:t>Commercial Venture Capital Partnerships</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BF31A-CD62-9314-059B-A72FF579FC48}"/>
            </a:ext>
          </a:extLst>
        </p:cNvPr>
        <p:cNvGrpSpPr/>
        <p:nvPr/>
      </p:nvGrpSpPr>
      <p:grpSpPr>
        <a:xfrm>
          <a:off x="0" y="0"/>
          <a:ext cx="0" cy="0"/>
          <a:chOff x="0" y="0"/>
          <a:chExt cx="0" cy="0"/>
        </a:xfrm>
      </p:grpSpPr>
      <p:sp>
        <p:nvSpPr>
          <p:cNvPr id="4" name="Text 2">
            <a:extLst>
              <a:ext uri="{FF2B5EF4-FFF2-40B4-BE49-F238E27FC236}">
                <a16:creationId xmlns:a16="http://schemas.microsoft.com/office/drawing/2014/main" id="{23D0905C-9207-CEB1-C900-F1426A276CD2}"/>
              </a:ext>
            </a:extLst>
          </p:cNvPr>
          <p:cNvSpPr/>
          <p:nvPr/>
        </p:nvSpPr>
        <p:spPr>
          <a:xfrm>
            <a:off x="707212" y="857638"/>
            <a:ext cx="9775507" cy="596514"/>
          </a:xfrm>
          <a:prstGeom prst="rect">
            <a:avLst/>
          </a:prstGeom>
          <a:noFill/>
          <a:ln/>
        </p:spPr>
        <p:txBody>
          <a:bodyPr wrap="square" lIns="0" tIns="0" rIns="0" bIns="0" rtlCol="0" anchor="t"/>
          <a:lstStyle/>
          <a:p>
            <a:pPr defTabSz="1219170">
              <a:lnSpc>
                <a:spcPct val="104000"/>
              </a:lnSpc>
            </a:pPr>
            <a:r>
              <a:rPr lang="en-US" sz="3400" dirty="0">
                <a:solidFill>
                  <a:srgbClr val="231971"/>
                </a:solidFill>
                <a:latin typeface="Outfit ExtraBold" pitchFamily="34" charset="0"/>
              </a:rPr>
              <a:t>Strategic Co-Investment Mechanisms</a:t>
            </a:r>
          </a:p>
        </p:txBody>
      </p:sp>
      <p:pic>
        <p:nvPicPr>
          <p:cNvPr id="18" name="Picture 17">
            <a:extLst>
              <a:ext uri="{FF2B5EF4-FFF2-40B4-BE49-F238E27FC236}">
                <a16:creationId xmlns:a16="http://schemas.microsoft.com/office/drawing/2014/main" id="{884D706F-35C8-88D9-247C-9C8ED14AEDD0}"/>
              </a:ext>
            </a:extLst>
          </p:cNvPr>
          <p:cNvPicPr>
            <a:picLocks noChangeAspect="1"/>
          </p:cNvPicPr>
          <p:nvPr/>
        </p:nvPicPr>
        <p:blipFill>
          <a:blip r:embed="rId3"/>
          <a:srcRect r="62439"/>
          <a:stretch>
            <a:fillRect/>
          </a:stretch>
        </p:blipFill>
        <p:spPr>
          <a:xfrm>
            <a:off x="10664373" y="712765"/>
            <a:ext cx="718789" cy="861531"/>
          </a:xfrm>
          <a:prstGeom prst="rect">
            <a:avLst/>
          </a:prstGeom>
        </p:spPr>
      </p:pic>
      <p:sp>
        <p:nvSpPr>
          <p:cNvPr id="19" name="Round Same Side Corner Rectangle 4">
            <a:extLst>
              <a:ext uri="{FF2B5EF4-FFF2-40B4-BE49-F238E27FC236}">
                <a16:creationId xmlns:a16="http://schemas.microsoft.com/office/drawing/2014/main" id="{6E5646A6-127B-EE13-801C-8C3C2CB92F18}"/>
              </a:ext>
            </a:extLst>
          </p:cNvPr>
          <p:cNvSpPr/>
          <p:nvPr/>
        </p:nvSpPr>
        <p:spPr>
          <a:xfrm rot="5400000">
            <a:off x="25824" y="1084975"/>
            <a:ext cx="740391" cy="76201"/>
          </a:xfrm>
          <a:prstGeom prst="round2SameRect">
            <a:avLst>
              <a:gd name="adj1" fmla="val 45834"/>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SA" sz="1800" b="0" i="0" u="none" strike="noStrike" kern="0" cap="none" spc="0" normalizeH="0" baseline="0" noProof="0" dirty="0">
              <a:ln>
                <a:noFill/>
              </a:ln>
              <a:solidFill>
                <a:srgbClr val="FFFFFF"/>
              </a:solidFill>
              <a:effectLst/>
              <a:uLnTx/>
              <a:uFillTx/>
              <a:latin typeface="Arimo" panose="020B0604020202020204" charset="0"/>
              <a:ea typeface="+mn-ea"/>
              <a:cs typeface="+mn-cs"/>
            </a:endParaRPr>
          </a:p>
        </p:txBody>
      </p:sp>
      <p:sp>
        <p:nvSpPr>
          <p:cNvPr id="69" name="Rectangle: Rounded Corners 68">
            <a:extLst>
              <a:ext uri="{FF2B5EF4-FFF2-40B4-BE49-F238E27FC236}">
                <a16:creationId xmlns:a16="http://schemas.microsoft.com/office/drawing/2014/main" id="{B8AB734E-E924-F1BF-6407-92C9B8807453}"/>
              </a:ext>
            </a:extLst>
          </p:cNvPr>
          <p:cNvSpPr/>
          <p:nvPr/>
        </p:nvSpPr>
        <p:spPr>
          <a:xfrm>
            <a:off x="661474" y="1823335"/>
            <a:ext cx="3520788" cy="4311247"/>
          </a:xfrm>
          <a:prstGeom prst="roundRect">
            <a:avLst>
              <a:gd name="adj" fmla="val 1777"/>
            </a:avLst>
          </a:prstGeom>
          <a:solidFill>
            <a:srgbClr val="FAFAFA"/>
          </a:solidFill>
          <a:ln w="28575" cap="flat">
            <a:solidFill>
              <a:schemeClr val="accent1"/>
            </a:solidFill>
            <a:prstDash val="solid"/>
            <a:miter/>
          </a:ln>
        </p:spPr>
        <p:txBody>
          <a:bodyPr/>
          <a:lstStyle/>
          <a:p>
            <a:endParaRPr lang="en-GB" dirty="0">
              <a:latin typeface="Arimo" panose="020B0604020202020204" charset="0"/>
            </a:endParaRPr>
          </a:p>
        </p:txBody>
      </p:sp>
      <p:sp>
        <p:nvSpPr>
          <p:cNvPr id="64" name="Rectangle: Rounded Corners 63">
            <a:extLst>
              <a:ext uri="{FF2B5EF4-FFF2-40B4-BE49-F238E27FC236}">
                <a16:creationId xmlns:a16="http://schemas.microsoft.com/office/drawing/2014/main" id="{C2A8DFE1-BBE1-B303-B2C2-FDB4C6510E20}"/>
              </a:ext>
            </a:extLst>
          </p:cNvPr>
          <p:cNvSpPr/>
          <p:nvPr/>
        </p:nvSpPr>
        <p:spPr>
          <a:xfrm>
            <a:off x="4335354" y="1823335"/>
            <a:ext cx="3520888" cy="4311247"/>
          </a:xfrm>
          <a:prstGeom prst="roundRect">
            <a:avLst>
              <a:gd name="adj" fmla="val 1163"/>
            </a:avLst>
          </a:prstGeom>
          <a:solidFill>
            <a:srgbClr val="FAFAFA"/>
          </a:solidFill>
          <a:ln w="28575" cap="flat">
            <a:solidFill>
              <a:schemeClr val="accent1"/>
            </a:solidFill>
            <a:prstDash val="solid"/>
            <a:miter/>
          </a:ln>
        </p:spPr>
        <p:txBody>
          <a:bodyPr/>
          <a:lstStyle/>
          <a:p>
            <a:endParaRPr lang="en-GB" dirty="0">
              <a:latin typeface="Arimo" panose="020B0604020202020204" charset="0"/>
            </a:endParaRPr>
          </a:p>
        </p:txBody>
      </p:sp>
      <p:sp>
        <p:nvSpPr>
          <p:cNvPr id="59" name="Rectangle: Rounded Corners 58">
            <a:extLst>
              <a:ext uri="{FF2B5EF4-FFF2-40B4-BE49-F238E27FC236}">
                <a16:creationId xmlns:a16="http://schemas.microsoft.com/office/drawing/2014/main" id="{3843A629-F573-D52B-0226-38EFFA47C097}"/>
              </a:ext>
            </a:extLst>
          </p:cNvPr>
          <p:cNvSpPr/>
          <p:nvPr/>
        </p:nvSpPr>
        <p:spPr>
          <a:xfrm>
            <a:off x="8009332" y="1823335"/>
            <a:ext cx="3520888" cy="4311247"/>
          </a:xfrm>
          <a:prstGeom prst="roundRect">
            <a:avLst>
              <a:gd name="adj" fmla="val 1648"/>
            </a:avLst>
          </a:prstGeom>
          <a:solidFill>
            <a:srgbClr val="FAFAFA"/>
          </a:solidFill>
          <a:ln w="28575" cap="flat">
            <a:solidFill>
              <a:schemeClr val="accent1"/>
            </a:solidFill>
            <a:prstDash val="solid"/>
            <a:miter/>
          </a:ln>
        </p:spPr>
        <p:txBody>
          <a:bodyPr/>
          <a:lstStyle/>
          <a:p>
            <a:endParaRPr lang="en-GB" dirty="0">
              <a:latin typeface="Arimo" panose="020B0604020202020204" charset="0"/>
            </a:endParaRPr>
          </a:p>
        </p:txBody>
      </p:sp>
      <p:sp>
        <p:nvSpPr>
          <p:cNvPr id="71" name="Free-form: Shape 70">
            <a:extLst>
              <a:ext uri="{FF2B5EF4-FFF2-40B4-BE49-F238E27FC236}">
                <a16:creationId xmlns:a16="http://schemas.microsoft.com/office/drawing/2014/main" id="{7D7EA6B3-7E84-5FCF-AA99-FDBBD7B5C914}"/>
              </a:ext>
            </a:extLst>
          </p:cNvPr>
          <p:cNvSpPr/>
          <p:nvPr/>
        </p:nvSpPr>
        <p:spPr>
          <a:xfrm>
            <a:off x="680361" y="1839776"/>
            <a:ext cx="3486642" cy="678193"/>
          </a:xfrm>
          <a:custGeom>
            <a:avLst/>
            <a:gdLst>
              <a:gd name="csX0" fmla="*/ 40453 w 3482725"/>
              <a:gd name="csY0" fmla="*/ 0 h 513238"/>
              <a:gd name="csX1" fmla="*/ 3442273 w 3482725"/>
              <a:gd name="csY1" fmla="*/ 0 h 513238"/>
              <a:gd name="csX2" fmla="*/ 3482726 w 3482725"/>
              <a:gd name="csY2" fmla="*/ 40405 h 513238"/>
              <a:gd name="csX3" fmla="*/ 3482726 w 3482725"/>
              <a:gd name="csY3" fmla="*/ 513239 h 513238"/>
              <a:gd name="csX4" fmla="*/ 3482726 w 3482725"/>
              <a:gd name="csY4" fmla="*/ 513239 h 513238"/>
              <a:gd name="csX5" fmla="*/ 0 w 3482725"/>
              <a:gd name="csY5" fmla="*/ 513239 h 513238"/>
              <a:gd name="csX6" fmla="*/ 0 w 3482725"/>
              <a:gd name="csY6" fmla="*/ 513239 h 513238"/>
              <a:gd name="csX7" fmla="*/ 0 w 3482725"/>
              <a:gd name="csY7" fmla="*/ 40405 h 513238"/>
              <a:gd name="csX8" fmla="*/ 40453 w 3482725"/>
              <a:gd name="csY8" fmla="*/ 0 h 51323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482725" h="513238">
                <a:moveTo>
                  <a:pt x="40453" y="0"/>
                </a:moveTo>
                <a:lnTo>
                  <a:pt x="3442273" y="0"/>
                </a:lnTo>
                <a:cubicBezTo>
                  <a:pt x="3464614" y="0"/>
                  <a:pt x="3482726" y="18090"/>
                  <a:pt x="3482726" y="40405"/>
                </a:cubicBezTo>
                <a:lnTo>
                  <a:pt x="3482726" y="513239"/>
                </a:lnTo>
                <a:lnTo>
                  <a:pt x="3482726" y="513239"/>
                </a:lnTo>
                <a:lnTo>
                  <a:pt x="0" y="513239"/>
                </a:lnTo>
                <a:lnTo>
                  <a:pt x="0" y="513239"/>
                </a:lnTo>
                <a:lnTo>
                  <a:pt x="0" y="40405"/>
                </a:lnTo>
                <a:cubicBezTo>
                  <a:pt x="0" y="18090"/>
                  <a:pt x="18111" y="0"/>
                  <a:pt x="40453" y="0"/>
                </a:cubicBezTo>
              </a:path>
            </a:pathLst>
          </a:custGeom>
          <a:solidFill>
            <a:schemeClr val="accent1">
              <a:lumMod val="20000"/>
              <a:lumOff val="80000"/>
            </a:schemeClr>
          </a:solidFill>
          <a:ln w="6333" cap="flat">
            <a:noFill/>
            <a:prstDash val="solid"/>
            <a:miter/>
          </a:ln>
        </p:spPr>
        <p:txBody>
          <a:bodyPr/>
          <a:lstStyle/>
          <a:p>
            <a:endParaRPr lang="en-GB" dirty="0">
              <a:latin typeface="Arimo" panose="020B0604020202020204" charset="0"/>
            </a:endParaRPr>
          </a:p>
        </p:txBody>
      </p:sp>
      <p:sp>
        <p:nvSpPr>
          <p:cNvPr id="66" name="Free-form: Shape 65">
            <a:extLst>
              <a:ext uri="{FF2B5EF4-FFF2-40B4-BE49-F238E27FC236}">
                <a16:creationId xmlns:a16="http://schemas.microsoft.com/office/drawing/2014/main" id="{F592FDA8-DAB2-CDA8-39E8-4EC5C40F6BE7}"/>
              </a:ext>
            </a:extLst>
          </p:cNvPr>
          <p:cNvSpPr/>
          <p:nvPr/>
        </p:nvSpPr>
        <p:spPr>
          <a:xfrm>
            <a:off x="4354242" y="1839776"/>
            <a:ext cx="3486741" cy="678193"/>
          </a:xfrm>
          <a:custGeom>
            <a:avLst/>
            <a:gdLst>
              <a:gd name="csX0" fmla="*/ 40454 w 3482824"/>
              <a:gd name="csY0" fmla="*/ 0 h 513238"/>
              <a:gd name="csX1" fmla="*/ 3442371 w 3482824"/>
              <a:gd name="csY1" fmla="*/ 0 h 513238"/>
              <a:gd name="csX2" fmla="*/ 3482824 w 3482824"/>
              <a:gd name="csY2" fmla="*/ 40405 h 513238"/>
              <a:gd name="csX3" fmla="*/ 3482824 w 3482824"/>
              <a:gd name="csY3" fmla="*/ 513239 h 513238"/>
              <a:gd name="csX4" fmla="*/ 3482824 w 3482824"/>
              <a:gd name="csY4" fmla="*/ 513239 h 513238"/>
              <a:gd name="csX5" fmla="*/ 0 w 3482824"/>
              <a:gd name="csY5" fmla="*/ 513239 h 513238"/>
              <a:gd name="csX6" fmla="*/ 0 w 3482824"/>
              <a:gd name="csY6" fmla="*/ 513239 h 513238"/>
              <a:gd name="csX7" fmla="*/ 0 w 3482824"/>
              <a:gd name="csY7" fmla="*/ 40405 h 513238"/>
              <a:gd name="csX8" fmla="*/ 40454 w 3482824"/>
              <a:gd name="csY8" fmla="*/ 0 h 51323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482824" h="513238">
                <a:moveTo>
                  <a:pt x="40454" y="0"/>
                </a:moveTo>
                <a:lnTo>
                  <a:pt x="3442371" y="0"/>
                </a:lnTo>
                <a:cubicBezTo>
                  <a:pt x="3464713" y="0"/>
                  <a:pt x="3482824" y="18090"/>
                  <a:pt x="3482824" y="40405"/>
                </a:cubicBezTo>
                <a:lnTo>
                  <a:pt x="3482824" y="513239"/>
                </a:lnTo>
                <a:lnTo>
                  <a:pt x="3482824" y="513239"/>
                </a:lnTo>
                <a:lnTo>
                  <a:pt x="0" y="513239"/>
                </a:lnTo>
                <a:lnTo>
                  <a:pt x="0" y="513239"/>
                </a:lnTo>
                <a:lnTo>
                  <a:pt x="0" y="40405"/>
                </a:lnTo>
                <a:cubicBezTo>
                  <a:pt x="0" y="18090"/>
                  <a:pt x="18112" y="0"/>
                  <a:pt x="40454" y="0"/>
                </a:cubicBezTo>
              </a:path>
            </a:pathLst>
          </a:custGeom>
          <a:solidFill>
            <a:schemeClr val="accent3">
              <a:lumMod val="40000"/>
              <a:lumOff val="60000"/>
            </a:schemeClr>
          </a:solidFill>
          <a:ln w="6333" cap="flat">
            <a:noFill/>
            <a:prstDash val="solid"/>
            <a:miter/>
          </a:ln>
        </p:spPr>
        <p:txBody>
          <a:bodyPr/>
          <a:lstStyle/>
          <a:p>
            <a:endParaRPr lang="en-GB" dirty="0">
              <a:latin typeface="Arimo" panose="020B0604020202020204" charset="0"/>
            </a:endParaRPr>
          </a:p>
        </p:txBody>
      </p:sp>
      <p:sp>
        <p:nvSpPr>
          <p:cNvPr id="61" name="Free-form: Shape 60">
            <a:extLst>
              <a:ext uri="{FF2B5EF4-FFF2-40B4-BE49-F238E27FC236}">
                <a16:creationId xmlns:a16="http://schemas.microsoft.com/office/drawing/2014/main" id="{C1070420-20B1-81A8-8CBD-3E9312730C2E}"/>
              </a:ext>
            </a:extLst>
          </p:cNvPr>
          <p:cNvSpPr/>
          <p:nvPr/>
        </p:nvSpPr>
        <p:spPr>
          <a:xfrm>
            <a:off x="8039648" y="1839776"/>
            <a:ext cx="3486741" cy="678193"/>
          </a:xfrm>
          <a:custGeom>
            <a:avLst/>
            <a:gdLst>
              <a:gd name="csX0" fmla="*/ 40454 w 3482824"/>
              <a:gd name="csY0" fmla="*/ 0 h 513238"/>
              <a:gd name="csX1" fmla="*/ 3442371 w 3482824"/>
              <a:gd name="csY1" fmla="*/ 0 h 513238"/>
              <a:gd name="csX2" fmla="*/ 3482824 w 3482824"/>
              <a:gd name="csY2" fmla="*/ 40405 h 513238"/>
              <a:gd name="csX3" fmla="*/ 3482824 w 3482824"/>
              <a:gd name="csY3" fmla="*/ 513239 h 513238"/>
              <a:gd name="csX4" fmla="*/ 3482824 w 3482824"/>
              <a:gd name="csY4" fmla="*/ 513239 h 513238"/>
              <a:gd name="csX5" fmla="*/ 0 w 3482824"/>
              <a:gd name="csY5" fmla="*/ 513239 h 513238"/>
              <a:gd name="csX6" fmla="*/ 0 w 3482824"/>
              <a:gd name="csY6" fmla="*/ 513239 h 513238"/>
              <a:gd name="csX7" fmla="*/ 0 w 3482824"/>
              <a:gd name="csY7" fmla="*/ 40405 h 513238"/>
              <a:gd name="csX8" fmla="*/ 40454 w 3482824"/>
              <a:gd name="csY8" fmla="*/ 0 h 51323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482824" h="513238">
                <a:moveTo>
                  <a:pt x="40454" y="0"/>
                </a:moveTo>
                <a:lnTo>
                  <a:pt x="3442371" y="0"/>
                </a:lnTo>
                <a:cubicBezTo>
                  <a:pt x="3464713" y="0"/>
                  <a:pt x="3482824" y="18090"/>
                  <a:pt x="3482824" y="40405"/>
                </a:cubicBezTo>
                <a:lnTo>
                  <a:pt x="3482824" y="513239"/>
                </a:lnTo>
                <a:lnTo>
                  <a:pt x="3482824" y="513239"/>
                </a:lnTo>
                <a:lnTo>
                  <a:pt x="0" y="513239"/>
                </a:lnTo>
                <a:lnTo>
                  <a:pt x="0" y="513239"/>
                </a:lnTo>
                <a:lnTo>
                  <a:pt x="0" y="40405"/>
                </a:lnTo>
                <a:cubicBezTo>
                  <a:pt x="0" y="18090"/>
                  <a:pt x="18112" y="0"/>
                  <a:pt x="40454" y="0"/>
                </a:cubicBezTo>
              </a:path>
            </a:pathLst>
          </a:custGeom>
          <a:solidFill>
            <a:schemeClr val="accent6">
              <a:lumMod val="40000"/>
              <a:lumOff val="60000"/>
            </a:schemeClr>
          </a:solidFill>
          <a:ln w="6333" cap="flat">
            <a:noFill/>
            <a:prstDash val="solid"/>
            <a:miter/>
          </a:ln>
        </p:spPr>
        <p:txBody>
          <a:bodyPr/>
          <a:lstStyle/>
          <a:p>
            <a:endParaRPr lang="en-GB" dirty="0">
              <a:latin typeface="Arimo" panose="020B0604020202020204" charset="0"/>
            </a:endParaRPr>
          </a:p>
        </p:txBody>
      </p:sp>
      <p:sp>
        <p:nvSpPr>
          <p:cNvPr id="72" name="Free-form: Shape 71">
            <a:extLst>
              <a:ext uri="{FF2B5EF4-FFF2-40B4-BE49-F238E27FC236}">
                <a16:creationId xmlns:a16="http://schemas.microsoft.com/office/drawing/2014/main" id="{78DFD6DD-D75E-57D5-B326-C188607D526F}"/>
              </a:ext>
            </a:extLst>
          </p:cNvPr>
          <p:cNvSpPr/>
          <p:nvPr/>
        </p:nvSpPr>
        <p:spPr>
          <a:xfrm>
            <a:off x="680506" y="2515601"/>
            <a:ext cx="3482725" cy="45719"/>
          </a:xfrm>
          <a:custGeom>
            <a:avLst/>
            <a:gdLst>
              <a:gd name="csX0" fmla="*/ 3482726 w 3482725"/>
              <a:gd name="csY0" fmla="*/ 0 h 6336"/>
              <a:gd name="csX1" fmla="*/ 3482726 w 3482725"/>
              <a:gd name="csY1" fmla="*/ 0 h 6336"/>
              <a:gd name="csX2" fmla="*/ 0 w 3482725"/>
              <a:gd name="csY2" fmla="*/ 0 h 6336"/>
              <a:gd name="csX3" fmla="*/ 0 w 3482725"/>
              <a:gd name="csY3" fmla="*/ 0 h 6336"/>
            </a:gdLst>
            <a:ahLst/>
            <a:cxnLst>
              <a:cxn ang="0">
                <a:pos x="csX0" y="csY0"/>
              </a:cxn>
              <a:cxn ang="0">
                <a:pos x="csX1" y="csY1"/>
              </a:cxn>
              <a:cxn ang="0">
                <a:pos x="csX2" y="csY2"/>
              </a:cxn>
              <a:cxn ang="0">
                <a:pos x="csX3" y="csY3"/>
              </a:cxn>
            </a:cxnLst>
            <a:rect l="l" t="t" r="r" b="b"/>
            <a:pathLst>
              <a:path w="3482725" h="6336">
                <a:moveTo>
                  <a:pt x="3482726" y="0"/>
                </a:moveTo>
                <a:lnTo>
                  <a:pt x="3482726" y="0"/>
                </a:lnTo>
                <a:lnTo>
                  <a:pt x="0" y="0"/>
                </a:lnTo>
                <a:lnTo>
                  <a:pt x="0" y="0"/>
                </a:lnTo>
              </a:path>
            </a:pathLst>
          </a:custGeom>
          <a:noFill/>
          <a:ln w="19050" cap="flat">
            <a:solidFill>
              <a:srgbClr val="2660BA"/>
            </a:solidFill>
            <a:prstDash val="solid"/>
            <a:miter/>
          </a:ln>
        </p:spPr>
        <p:txBody>
          <a:bodyPr/>
          <a:lstStyle/>
          <a:p>
            <a:endParaRPr lang="en-GB" dirty="0">
              <a:latin typeface="Arimo" panose="020B0604020202020204" charset="0"/>
            </a:endParaRPr>
          </a:p>
        </p:txBody>
      </p:sp>
      <p:sp>
        <p:nvSpPr>
          <p:cNvPr id="67" name="Free-form: Shape 66">
            <a:extLst>
              <a:ext uri="{FF2B5EF4-FFF2-40B4-BE49-F238E27FC236}">
                <a16:creationId xmlns:a16="http://schemas.microsoft.com/office/drawing/2014/main" id="{B8EE7BB0-F4D3-D8BB-B666-88E87CEFA88F}"/>
              </a:ext>
            </a:extLst>
          </p:cNvPr>
          <p:cNvSpPr/>
          <p:nvPr/>
        </p:nvSpPr>
        <p:spPr>
          <a:xfrm>
            <a:off x="4354385" y="2515601"/>
            <a:ext cx="3482824" cy="45719"/>
          </a:xfrm>
          <a:custGeom>
            <a:avLst/>
            <a:gdLst>
              <a:gd name="csX0" fmla="*/ 3482824 w 3482824"/>
              <a:gd name="csY0" fmla="*/ 0 h 6336"/>
              <a:gd name="csX1" fmla="*/ 3482824 w 3482824"/>
              <a:gd name="csY1" fmla="*/ 0 h 6336"/>
              <a:gd name="csX2" fmla="*/ 0 w 3482824"/>
              <a:gd name="csY2" fmla="*/ 0 h 6336"/>
              <a:gd name="csX3" fmla="*/ 0 w 3482824"/>
              <a:gd name="csY3" fmla="*/ 0 h 6336"/>
            </a:gdLst>
            <a:ahLst/>
            <a:cxnLst>
              <a:cxn ang="0">
                <a:pos x="csX0" y="csY0"/>
              </a:cxn>
              <a:cxn ang="0">
                <a:pos x="csX1" y="csY1"/>
              </a:cxn>
              <a:cxn ang="0">
                <a:pos x="csX2" y="csY2"/>
              </a:cxn>
              <a:cxn ang="0">
                <a:pos x="csX3" y="csY3"/>
              </a:cxn>
            </a:cxnLst>
            <a:rect l="l" t="t" r="r" b="b"/>
            <a:pathLst>
              <a:path w="3482824" h="6336">
                <a:moveTo>
                  <a:pt x="3482824" y="0"/>
                </a:moveTo>
                <a:lnTo>
                  <a:pt x="3482824" y="0"/>
                </a:lnTo>
                <a:lnTo>
                  <a:pt x="0" y="0"/>
                </a:lnTo>
                <a:lnTo>
                  <a:pt x="0" y="0"/>
                </a:lnTo>
              </a:path>
            </a:pathLst>
          </a:custGeom>
          <a:noFill/>
          <a:ln w="19050" cap="flat">
            <a:solidFill>
              <a:srgbClr val="2660BA"/>
            </a:solidFill>
            <a:prstDash val="solid"/>
            <a:miter/>
          </a:ln>
        </p:spPr>
        <p:txBody>
          <a:bodyPr/>
          <a:lstStyle/>
          <a:p>
            <a:endParaRPr lang="en-GB" dirty="0">
              <a:latin typeface="Arimo" panose="020B0604020202020204" charset="0"/>
            </a:endParaRPr>
          </a:p>
        </p:txBody>
      </p:sp>
      <p:sp>
        <p:nvSpPr>
          <p:cNvPr id="62" name="Free-form: Shape 61">
            <a:extLst>
              <a:ext uri="{FF2B5EF4-FFF2-40B4-BE49-F238E27FC236}">
                <a16:creationId xmlns:a16="http://schemas.microsoft.com/office/drawing/2014/main" id="{A61D0EFE-4854-A4E9-9E16-79CE84EC8548}"/>
              </a:ext>
            </a:extLst>
          </p:cNvPr>
          <p:cNvSpPr/>
          <p:nvPr/>
        </p:nvSpPr>
        <p:spPr>
          <a:xfrm>
            <a:off x="8028363" y="2515601"/>
            <a:ext cx="3482824" cy="45719"/>
          </a:xfrm>
          <a:custGeom>
            <a:avLst/>
            <a:gdLst>
              <a:gd name="csX0" fmla="*/ 3482824 w 3482824"/>
              <a:gd name="csY0" fmla="*/ 0 h 6336"/>
              <a:gd name="csX1" fmla="*/ 3482824 w 3482824"/>
              <a:gd name="csY1" fmla="*/ 0 h 6336"/>
              <a:gd name="csX2" fmla="*/ 0 w 3482824"/>
              <a:gd name="csY2" fmla="*/ 0 h 6336"/>
              <a:gd name="csX3" fmla="*/ 0 w 3482824"/>
              <a:gd name="csY3" fmla="*/ 0 h 6336"/>
            </a:gdLst>
            <a:ahLst/>
            <a:cxnLst>
              <a:cxn ang="0">
                <a:pos x="csX0" y="csY0"/>
              </a:cxn>
              <a:cxn ang="0">
                <a:pos x="csX1" y="csY1"/>
              </a:cxn>
              <a:cxn ang="0">
                <a:pos x="csX2" y="csY2"/>
              </a:cxn>
              <a:cxn ang="0">
                <a:pos x="csX3" y="csY3"/>
              </a:cxn>
            </a:cxnLst>
            <a:rect l="l" t="t" r="r" b="b"/>
            <a:pathLst>
              <a:path w="3482824" h="6336">
                <a:moveTo>
                  <a:pt x="3482824" y="0"/>
                </a:moveTo>
                <a:lnTo>
                  <a:pt x="3482824" y="0"/>
                </a:lnTo>
                <a:lnTo>
                  <a:pt x="0" y="0"/>
                </a:lnTo>
                <a:lnTo>
                  <a:pt x="0" y="0"/>
                </a:lnTo>
              </a:path>
            </a:pathLst>
          </a:custGeom>
          <a:noFill/>
          <a:ln w="19050" cap="flat">
            <a:solidFill>
              <a:srgbClr val="2660BA"/>
            </a:solidFill>
            <a:prstDash val="solid"/>
            <a:miter/>
          </a:ln>
        </p:spPr>
        <p:txBody>
          <a:bodyPr/>
          <a:lstStyle/>
          <a:p>
            <a:endParaRPr lang="en-GB" dirty="0">
              <a:latin typeface="Arimo" panose="020B0604020202020204" charset="0"/>
            </a:endParaRPr>
          </a:p>
        </p:txBody>
      </p:sp>
      <p:sp>
        <p:nvSpPr>
          <p:cNvPr id="73" name="Text 5">
            <a:extLst>
              <a:ext uri="{FF2B5EF4-FFF2-40B4-BE49-F238E27FC236}">
                <a16:creationId xmlns:a16="http://schemas.microsoft.com/office/drawing/2014/main" id="{10C0596B-7634-4ED4-6629-AD0759D3EB26}"/>
              </a:ext>
            </a:extLst>
          </p:cNvPr>
          <p:cNvSpPr/>
          <p:nvPr/>
        </p:nvSpPr>
        <p:spPr>
          <a:xfrm>
            <a:off x="707212" y="1968170"/>
            <a:ext cx="3414759" cy="494735"/>
          </a:xfrm>
          <a:prstGeom prst="rect">
            <a:avLst/>
          </a:prstGeom>
          <a:noFill/>
          <a:ln/>
        </p:spPr>
        <p:txBody>
          <a:bodyPr wrap="square" lIns="0" tIns="0" rIns="0" bIns="0" rtlCol="0" anchor="t">
            <a:noAutofit/>
          </a:bodyPr>
          <a:lstStyle/>
          <a:p>
            <a:pPr defTabSz="1219170">
              <a:lnSpc>
                <a:spcPct val="150000"/>
              </a:lnSpc>
            </a:pPr>
            <a:r>
              <a:rPr lang="en-US" sz="1600" dirty="0">
                <a:solidFill>
                  <a:srgbClr val="2A2742"/>
                </a:solidFill>
                <a:latin typeface="Outfit ExtraBold" pitchFamily="34" charset="0"/>
                <a:ea typeface="Outfit ExtraBold" pitchFamily="34" charset="-122"/>
                <a:cs typeface="Outfit ExtraBold" pitchFamily="34" charset="-120"/>
              </a:rPr>
              <a:t>Co-Developed Shared Laboratories</a:t>
            </a:r>
            <a:endParaRPr lang="en-US" sz="1600" dirty="0">
              <a:solidFill>
                <a:prstClr val="black"/>
              </a:solidFill>
              <a:latin typeface="Arimo" panose="020B0604020202020204" charset="0"/>
            </a:endParaRPr>
          </a:p>
        </p:txBody>
      </p:sp>
      <p:sp>
        <p:nvSpPr>
          <p:cNvPr id="74" name="Text 6">
            <a:extLst>
              <a:ext uri="{FF2B5EF4-FFF2-40B4-BE49-F238E27FC236}">
                <a16:creationId xmlns:a16="http://schemas.microsoft.com/office/drawing/2014/main" id="{AFBEAAC6-D532-18B7-A152-565A5C2418FF}"/>
              </a:ext>
            </a:extLst>
          </p:cNvPr>
          <p:cNvSpPr/>
          <p:nvPr/>
        </p:nvSpPr>
        <p:spPr>
          <a:xfrm>
            <a:off x="776169" y="2656374"/>
            <a:ext cx="3291398" cy="877030"/>
          </a:xfrm>
          <a:prstGeom prst="rect">
            <a:avLst/>
          </a:prstGeom>
          <a:noFill/>
          <a:ln/>
        </p:spPr>
        <p:txBody>
          <a:bodyPr wrap="square" lIns="0" tIns="0" rIns="0" bIns="0" rtlCol="0" anchor="t">
            <a:noAutofit/>
          </a:bodyPr>
          <a:lstStyle/>
          <a:p>
            <a:pPr defTabSz="1219170">
              <a:lnSpc>
                <a:spcPts val="2100"/>
              </a:lnSpc>
            </a:pPr>
            <a:r>
              <a:rPr lang="en-US" sz="1400" dirty="0">
                <a:solidFill>
                  <a:srgbClr val="2A2742"/>
                </a:solidFill>
                <a:latin typeface="Arimo" pitchFamily="34" charset="0"/>
                <a:ea typeface="Arimo" pitchFamily="34" charset="-122"/>
                <a:cs typeface="Arimo" pitchFamily="34" charset="-120"/>
              </a:rPr>
              <a:t>Partner directly with local industrial champions (such as SAMI, Aramco, and STC) to build specialized technology centers within KACST facilities. Under this framework, KACST supplies the baseline cleanroom space, testing chambers, and research personnel, while corporate partners fund specialized manufacturing machinery, computing stacks, and commercial engineering salaries.</a:t>
            </a:r>
            <a:endParaRPr lang="en-US" sz="1400" dirty="0">
              <a:solidFill>
                <a:prstClr val="black"/>
              </a:solidFill>
              <a:latin typeface="Arimo" panose="020B0604020202020204" charset="0"/>
            </a:endParaRPr>
          </a:p>
        </p:txBody>
      </p:sp>
      <p:sp>
        <p:nvSpPr>
          <p:cNvPr id="75" name="Text 7">
            <a:extLst>
              <a:ext uri="{FF2B5EF4-FFF2-40B4-BE49-F238E27FC236}">
                <a16:creationId xmlns:a16="http://schemas.microsoft.com/office/drawing/2014/main" id="{EA03631B-D379-3789-116C-4B13A9A715B6}"/>
              </a:ext>
            </a:extLst>
          </p:cNvPr>
          <p:cNvSpPr/>
          <p:nvPr/>
        </p:nvSpPr>
        <p:spPr>
          <a:xfrm>
            <a:off x="4513693" y="1808291"/>
            <a:ext cx="3086668" cy="494735"/>
          </a:xfrm>
          <a:prstGeom prst="rect">
            <a:avLst/>
          </a:prstGeom>
          <a:noFill/>
          <a:ln/>
        </p:spPr>
        <p:txBody>
          <a:bodyPr wrap="square" lIns="0" tIns="0" rIns="0" bIns="0" rtlCol="0" anchor="t">
            <a:noAutofit/>
          </a:bodyPr>
          <a:lstStyle/>
          <a:p>
            <a:pPr algn="ctr" defTabSz="1219170">
              <a:lnSpc>
                <a:spcPct val="150000"/>
              </a:lnSpc>
            </a:pPr>
            <a:r>
              <a:rPr lang="en-US" sz="1600" dirty="0">
                <a:solidFill>
                  <a:srgbClr val="2A2742"/>
                </a:solidFill>
                <a:latin typeface="Outfit ExtraBold" pitchFamily="34" charset="0"/>
                <a:ea typeface="Outfit ExtraBold" pitchFamily="34" charset="-122"/>
                <a:cs typeface="Outfit ExtraBold" pitchFamily="34" charset="-120"/>
              </a:rPr>
              <a:t>Data-for-Equity Infrastructure Programs</a:t>
            </a:r>
            <a:endParaRPr lang="en-US" sz="1600" dirty="0">
              <a:solidFill>
                <a:prstClr val="black"/>
              </a:solidFill>
              <a:latin typeface="Arimo" panose="020B0604020202020204" charset="0"/>
            </a:endParaRPr>
          </a:p>
        </p:txBody>
      </p:sp>
      <p:sp>
        <p:nvSpPr>
          <p:cNvPr id="76" name="Text 8">
            <a:extLst>
              <a:ext uri="{FF2B5EF4-FFF2-40B4-BE49-F238E27FC236}">
                <a16:creationId xmlns:a16="http://schemas.microsoft.com/office/drawing/2014/main" id="{0B944CC8-3B67-8239-7102-E0FD433416FE}"/>
              </a:ext>
            </a:extLst>
          </p:cNvPr>
          <p:cNvSpPr/>
          <p:nvPr/>
        </p:nvSpPr>
        <p:spPr>
          <a:xfrm>
            <a:off x="4515193" y="2624163"/>
            <a:ext cx="3291398" cy="730858"/>
          </a:xfrm>
          <a:prstGeom prst="rect">
            <a:avLst/>
          </a:prstGeom>
          <a:noFill/>
          <a:ln/>
        </p:spPr>
        <p:txBody>
          <a:bodyPr wrap="square" lIns="0" tIns="0" rIns="0" bIns="0" rtlCol="0" anchor="t">
            <a:noAutofit/>
          </a:bodyPr>
          <a:lstStyle/>
          <a:p>
            <a:pPr defTabSz="1219170">
              <a:lnSpc>
                <a:spcPts val="2100"/>
              </a:lnSpc>
            </a:pPr>
            <a:r>
              <a:rPr lang="en-US" sz="1400" dirty="0">
                <a:solidFill>
                  <a:srgbClr val="2A2742"/>
                </a:solidFill>
                <a:latin typeface="Arimo" pitchFamily="34" charset="0"/>
                <a:ea typeface="Arimo" pitchFamily="34" charset="-122"/>
                <a:cs typeface="Arimo" pitchFamily="34" charset="-120"/>
              </a:rPr>
              <a:t>Provide domestic and international space-tech startups with free processing time and raw satellite imagery access within the IESS National Remote Sensing Lab. In return, KACST secures a non-dilutive equity percentage in the startup, or options for exclusive domestic licensing rights to any software tools developed.</a:t>
            </a:r>
            <a:endParaRPr lang="en-US" sz="1400" dirty="0">
              <a:solidFill>
                <a:prstClr val="black"/>
              </a:solidFill>
              <a:latin typeface="Arimo" panose="020B0604020202020204" charset="0"/>
            </a:endParaRPr>
          </a:p>
        </p:txBody>
      </p:sp>
      <p:sp>
        <p:nvSpPr>
          <p:cNvPr id="77" name="Text 9">
            <a:extLst>
              <a:ext uri="{FF2B5EF4-FFF2-40B4-BE49-F238E27FC236}">
                <a16:creationId xmlns:a16="http://schemas.microsoft.com/office/drawing/2014/main" id="{A6EE1D6D-44BD-2F36-FA81-93F4F6D88F2D}"/>
              </a:ext>
            </a:extLst>
          </p:cNvPr>
          <p:cNvSpPr/>
          <p:nvPr/>
        </p:nvSpPr>
        <p:spPr>
          <a:xfrm>
            <a:off x="8462131" y="1944876"/>
            <a:ext cx="2624970" cy="494735"/>
          </a:xfrm>
          <a:prstGeom prst="rect">
            <a:avLst/>
          </a:prstGeom>
          <a:noFill/>
          <a:ln/>
        </p:spPr>
        <p:txBody>
          <a:bodyPr wrap="square" lIns="0" tIns="0" rIns="0" bIns="0" rtlCol="0" anchor="t">
            <a:noAutofit/>
          </a:bodyPr>
          <a:lstStyle/>
          <a:p>
            <a:pPr defTabSz="1219170">
              <a:lnSpc>
                <a:spcPct val="150000"/>
              </a:lnSpc>
            </a:pPr>
            <a:r>
              <a:rPr lang="en-US" sz="1600" dirty="0">
                <a:solidFill>
                  <a:srgbClr val="2A2742"/>
                </a:solidFill>
                <a:latin typeface="Outfit ExtraBold" pitchFamily="34" charset="0"/>
                <a:ea typeface="Outfit ExtraBold" pitchFamily="34" charset="-122"/>
                <a:cs typeface="Outfit ExtraBold" pitchFamily="34" charset="-120"/>
              </a:rPr>
              <a:t>Tiered Service Contracts</a:t>
            </a:r>
            <a:endParaRPr lang="en-US" sz="1600" dirty="0">
              <a:solidFill>
                <a:prstClr val="black"/>
              </a:solidFill>
              <a:latin typeface="Arimo" panose="020B0604020202020204" charset="0"/>
            </a:endParaRPr>
          </a:p>
        </p:txBody>
      </p:sp>
      <p:sp>
        <p:nvSpPr>
          <p:cNvPr id="78" name="Text 10">
            <a:extLst>
              <a:ext uri="{FF2B5EF4-FFF2-40B4-BE49-F238E27FC236}">
                <a16:creationId xmlns:a16="http://schemas.microsoft.com/office/drawing/2014/main" id="{9C26222A-32C7-8F04-5867-399B7F97E3DA}"/>
              </a:ext>
            </a:extLst>
          </p:cNvPr>
          <p:cNvSpPr/>
          <p:nvPr/>
        </p:nvSpPr>
        <p:spPr>
          <a:xfrm>
            <a:off x="8214336" y="2640604"/>
            <a:ext cx="3291398" cy="877030"/>
          </a:xfrm>
          <a:prstGeom prst="rect">
            <a:avLst/>
          </a:prstGeom>
          <a:noFill/>
          <a:ln/>
        </p:spPr>
        <p:txBody>
          <a:bodyPr wrap="square" lIns="0" tIns="0" rIns="0" bIns="0" rtlCol="0" anchor="t">
            <a:noAutofit/>
          </a:bodyPr>
          <a:lstStyle/>
          <a:p>
            <a:pPr defTabSz="1219170">
              <a:lnSpc>
                <a:spcPts val="2100"/>
              </a:lnSpc>
            </a:pPr>
            <a:r>
              <a:rPr lang="en-US" sz="1400" dirty="0">
                <a:solidFill>
                  <a:srgbClr val="2A2742"/>
                </a:solidFill>
                <a:latin typeface="Arimo" pitchFamily="34" charset="0"/>
                <a:ea typeface="Arimo" pitchFamily="34" charset="-122"/>
                <a:cs typeface="Arimo" pitchFamily="34" charset="-120"/>
              </a:rPr>
              <a:t>Offer guaranteed, long-term Service Level Agreements (SLAs) directly to corporate entities for operational site monitoring, resource extraction surveys, and regional infrastructure tracking. Private organizations fund the upfront deployment costs of dedicated micro-satellite constellations in exchange for guaranteed data access, transforming space R&amp;D into a predictable, cash-flowing business model.</a:t>
            </a:r>
            <a:endParaRPr lang="en-US" sz="1400" dirty="0">
              <a:solidFill>
                <a:prstClr val="black"/>
              </a:solidFill>
              <a:latin typeface="Arimo" panose="020B0604020202020204" charset="0"/>
            </a:endParaRPr>
          </a:p>
        </p:txBody>
      </p:sp>
    </p:spTree>
    <p:extLst>
      <p:ext uri="{BB962C8B-B14F-4D97-AF65-F5344CB8AC3E}">
        <p14:creationId xmlns:p14="http://schemas.microsoft.com/office/powerpoint/2010/main" val="39938621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233493" y="572988"/>
            <a:ext cx="6297017" cy="922933"/>
          </a:xfrm>
          <a:prstGeom prst="rect">
            <a:avLst/>
          </a:prstGeom>
          <a:noFill/>
          <a:ln/>
        </p:spPr>
        <p:txBody>
          <a:bodyPr wrap="square" lIns="0" tIns="0" rIns="0" bIns="0" rtlCol="0" anchor="t">
            <a:normAutofit/>
          </a:bodyPr>
          <a:lstStyle/>
          <a:p>
            <a:pPr>
              <a:lnSpc>
                <a:spcPct val="104000"/>
              </a:lnSpc>
            </a:pPr>
            <a:r>
              <a:rPr lang="en-US" sz="2867" dirty="0">
                <a:solidFill>
                  <a:srgbClr val="231971"/>
                </a:solidFill>
                <a:latin typeface="Outfit ExtraBold" pitchFamily="34" charset="0"/>
                <a:ea typeface="Outfit ExtraBold" pitchFamily="34" charset="-122"/>
                <a:cs typeface="Outfit ExtraBold" pitchFamily="34" charset="-120"/>
              </a:rPr>
              <a:t>Financial Model and Revenue Projections</a:t>
            </a:r>
            <a:endParaRPr lang="en-US" sz="2867" dirty="0">
              <a:latin typeface="Arimo" panose="020B0604020202020204" charset="0"/>
            </a:endParaRPr>
          </a:p>
        </p:txBody>
      </p:sp>
      <p:sp>
        <p:nvSpPr>
          <p:cNvPr id="4" name="Text 1"/>
          <p:cNvSpPr/>
          <p:nvPr/>
        </p:nvSpPr>
        <p:spPr>
          <a:xfrm>
            <a:off x="5233493" y="1668959"/>
            <a:ext cx="6297017" cy="420688"/>
          </a:xfrm>
          <a:prstGeom prst="rect">
            <a:avLst/>
          </a:prstGeom>
          <a:noFill/>
          <a:ln/>
        </p:spPr>
        <p:txBody>
          <a:bodyPr wrap="square" lIns="0" tIns="0" rIns="0" bIns="0" rtlCol="0" anchor="t">
            <a:normAutofit/>
          </a:bodyPr>
          <a:lstStyle/>
          <a:p>
            <a:pPr>
              <a:lnSpc>
                <a:spcPct val="119000"/>
              </a:lnSpc>
            </a:pPr>
            <a:r>
              <a:rPr lang="en-US" sz="1133" dirty="0">
                <a:solidFill>
                  <a:srgbClr val="2A2742"/>
                </a:solidFill>
                <a:latin typeface="Arimo" pitchFamily="34" charset="0"/>
                <a:ea typeface="Arimo" pitchFamily="34" charset="-122"/>
                <a:cs typeface="Arimo" pitchFamily="34" charset="-120"/>
              </a:rPr>
              <a:t>The strategic financial target of achieving 200 to 250 million SAR in annual revenues by 2030 is anchored by a diversified B2B and B2G product-mix, shifting away from a public funding model.</a:t>
            </a:r>
            <a:endParaRPr lang="en-US" sz="1133" dirty="0">
              <a:latin typeface="Arimo" panose="020B0604020202020204" charset="0"/>
            </a:endParaRPr>
          </a:p>
        </p:txBody>
      </p:sp>
      <p:sp>
        <p:nvSpPr>
          <p:cNvPr id="5" name="Text 2"/>
          <p:cNvSpPr/>
          <p:nvPr/>
        </p:nvSpPr>
        <p:spPr>
          <a:xfrm>
            <a:off x="5233493" y="2262685"/>
            <a:ext cx="6297017" cy="230684"/>
          </a:xfrm>
          <a:prstGeom prst="rect">
            <a:avLst/>
          </a:prstGeom>
          <a:noFill/>
          <a:ln/>
        </p:spPr>
        <p:txBody>
          <a:bodyPr wrap="none" lIns="0" tIns="0" rIns="0" bIns="0" rtlCol="0" anchor="t"/>
          <a:lstStyle/>
          <a:p>
            <a:pPr>
              <a:lnSpc>
                <a:spcPct val="104000"/>
              </a:lnSpc>
            </a:pPr>
            <a:r>
              <a:rPr lang="en-US" sz="1400" dirty="0">
                <a:solidFill>
                  <a:srgbClr val="231971"/>
                </a:solidFill>
                <a:latin typeface="Outfit ExtraBold" pitchFamily="34" charset="0"/>
                <a:ea typeface="Outfit ExtraBold" pitchFamily="34" charset="-122"/>
                <a:cs typeface="Outfit ExtraBold" pitchFamily="34" charset="-120"/>
              </a:rPr>
              <a:t>Target Revenue Sourcing Breakdown (2030 Projections)</a:t>
            </a:r>
            <a:endParaRPr lang="en-US" sz="1400" dirty="0">
              <a:latin typeface="Arimo" panose="020B0604020202020204" charset="0"/>
            </a:endParaRPr>
          </a:p>
        </p:txBody>
      </p:sp>
      <p:sp>
        <p:nvSpPr>
          <p:cNvPr id="6" name="Shape 3"/>
          <p:cNvSpPr/>
          <p:nvPr/>
        </p:nvSpPr>
        <p:spPr>
          <a:xfrm>
            <a:off x="5233493" y="2666406"/>
            <a:ext cx="6297017" cy="818157"/>
          </a:xfrm>
          <a:prstGeom prst="roundRect">
            <a:avLst>
              <a:gd name="adj" fmla="val 7581"/>
            </a:avLst>
          </a:prstGeom>
          <a:solidFill>
            <a:srgbClr val="162585">
              <a:alpha val="50000"/>
            </a:srgbClr>
          </a:solidFill>
          <a:ln w="4763">
            <a:solidFill>
              <a:srgbClr val="2F3E9E"/>
            </a:solidFill>
            <a:prstDash val="solid"/>
          </a:ln>
        </p:spPr>
        <p:txBody>
          <a:bodyPr/>
          <a:lstStyle/>
          <a:p>
            <a:endParaRPr lang="en-GB" dirty="0">
              <a:latin typeface="Arimo" panose="020B0604020202020204" charset="0"/>
            </a:endParaRPr>
          </a:p>
        </p:txBody>
      </p:sp>
      <p:sp>
        <p:nvSpPr>
          <p:cNvPr id="7" name="Text 4"/>
          <p:cNvSpPr/>
          <p:nvPr/>
        </p:nvSpPr>
        <p:spPr>
          <a:xfrm>
            <a:off x="5387479" y="2820393"/>
            <a:ext cx="5989043" cy="230684"/>
          </a:xfrm>
          <a:prstGeom prst="rect">
            <a:avLst/>
          </a:prstGeom>
          <a:noFill/>
          <a:ln/>
        </p:spPr>
        <p:txBody>
          <a:bodyPr wrap="none" lIns="0" tIns="0" rIns="0" bIns="0" rtlCol="0" anchor="t"/>
          <a:lstStyle/>
          <a:p>
            <a:pPr>
              <a:lnSpc>
                <a:spcPct val="104000"/>
              </a:lnSpc>
            </a:pPr>
            <a:r>
              <a:rPr lang="en-US" sz="1400" dirty="0">
                <a:solidFill>
                  <a:schemeClr val="tx2">
                    <a:lumMod val="20000"/>
                    <a:lumOff val="80000"/>
                  </a:schemeClr>
                </a:solidFill>
                <a:latin typeface="Outfit ExtraBold" pitchFamily="34" charset="0"/>
                <a:ea typeface="Outfit ExtraBold" pitchFamily="34" charset="-122"/>
                <a:cs typeface="Outfit ExtraBold" pitchFamily="34" charset="-120"/>
              </a:rPr>
              <a:t>NEOL Products → 40%</a:t>
            </a:r>
            <a:endParaRPr lang="en-US" sz="1400" dirty="0">
              <a:solidFill>
                <a:schemeClr val="tx2">
                  <a:lumMod val="20000"/>
                  <a:lumOff val="80000"/>
                </a:schemeClr>
              </a:solidFill>
              <a:latin typeface="Arimo" panose="020B0604020202020204" charset="0"/>
            </a:endParaRPr>
          </a:p>
        </p:txBody>
      </p:sp>
      <p:sp>
        <p:nvSpPr>
          <p:cNvPr id="8" name="Text 5"/>
          <p:cNvSpPr/>
          <p:nvPr/>
        </p:nvSpPr>
        <p:spPr>
          <a:xfrm>
            <a:off x="5387479" y="3120231"/>
            <a:ext cx="5989043" cy="210344"/>
          </a:xfrm>
          <a:prstGeom prst="rect">
            <a:avLst/>
          </a:prstGeom>
          <a:noFill/>
          <a:ln/>
        </p:spPr>
        <p:txBody>
          <a:bodyPr wrap="none" lIns="0" tIns="0" rIns="0" bIns="0" rtlCol="0" anchor="t"/>
          <a:lstStyle/>
          <a:p>
            <a:pPr>
              <a:lnSpc>
                <a:spcPct val="119000"/>
              </a:lnSpc>
            </a:pPr>
            <a:r>
              <a:rPr lang="en-US" sz="1600" dirty="0">
                <a:solidFill>
                  <a:srgbClr val="FFFFFF"/>
                </a:solidFill>
                <a:latin typeface="Arimo" pitchFamily="34" charset="0"/>
                <a:ea typeface="Arimo" pitchFamily="34" charset="-122"/>
                <a:cs typeface="Arimo" pitchFamily="34" charset="-120"/>
              </a:rPr>
              <a:t>80M – 100M SAR — </a:t>
            </a:r>
            <a:r>
              <a:rPr lang="en-US" sz="1133" dirty="0">
                <a:solidFill>
                  <a:srgbClr val="FFFFFF"/>
                </a:solidFill>
                <a:latin typeface="Arimo" pitchFamily="34" charset="0"/>
                <a:ea typeface="Arimo" pitchFamily="34" charset="-122"/>
                <a:cs typeface="Arimo" pitchFamily="34" charset="-120"/>
              </a:rPr>
              <a:t>Analytics APIs, Change-Detection, Audits</a:t>
            </a:r>
            <a:endParaRPr lang="en-US" sz="1133" dirty="0">
              <a:latin typeface="Arimo" panose="020B0604020202020204" charset="0"/>
            </a:endParaRPr>
          </a:p>
        </p:txBody>
      </p:sp>
      <p:sp>
        <p:nvSpPr>
          <p:cNvPr id="9" name="Shape 6"/>
          <p:cNvSpPr/>
          <p:nvPr/>
        </p:nvSpPr>
        <p:spPr>
          <a:xfrm>
            <a:off x="5233493" y="3599855"/>
            <a:ext cx="6297017" cy="818157"/>
          </a:xfrm>
          <a:prstGeom prst="roundRect">
            <a:avLst>
              <a:gd name="adj" fmla="val 7581"/>
            </a:avLst>
          </a:prstGeom>
          <a:solidFill>
            <a:srgbClr val="162585">
              <a:alpha val="50000"/>
            </a:srgbClr>
          </a:solidFill>
          <a:ln w="4763">
            <a:solidFill>
              <a:srgbClr val="2F3E9E"/>
            </a:solidFill>
            <a:prstDash val="solid"/>
          </a:ln>
        </p:spPr>
        <p:txBody>
          <a:bodyPr/>
          <a:lstStyle/>
          <a:p>
            <a:endParaRPr lang="en-GB" dirty="0">
              <a:latin typeface="Arimo" panose="020B0604020202020204" charset="0"/>
            </a:endParaRPr>
          </a:p>
        </p:txBody>
      </p:sp>
      <p:sp>
        <p:nvSpPr>
          <p:cNvPr id="10" name="Text 7"/>
          <p:cNvSpPr/>
          <p:nvPr/>
        </p:nvSpPr>
        <p:spPr>
          <a:xfrm>
            <a:off x="5387479" y="3753843"/>
            <a:ext cx="5989043" cy="230684"/>
          </a:xfrm>
          <a:prstGeom prst="rect">
            <a:avLst/>
          </a:prstGeom>
          <a:noFill/>
          <a:ln/>
        </p:spPr>
        <p:txBody>
          <a:bodyPr wrap="none" lIns="0" tIns="0" rIns="0" bIns="0" rtlCol="0" anchor="t"/>
          <a:lstStyle/>
          <a:p>
            <a:pPr>
              <a:lnSpc>
                <a:spcPct val="104000"/>
              </a:lnSpc>
            </a:pPr>
            <a:r>
              <a:rPr lang="en-US" sz="1400" dirty="0">
                <a:solidFill>
                  <a:schemeClr val="tx2">
                    <a:lumMod val="20000"/>
                    <a:lumOff val="80000"/>
                  </a:schemeClr>
                </a:solidFill>
                <a:latin typeface="Outfit ExtraBold" pitchFamily="34" charset="0"/>
                <a:ea typeface="Outfit ExtraBold" pitchFamily="34" charset="-122"/>
                <a:cs typeface="Outfit ExtraBold" pitchFamily="34" charset="-120"/>
              </a:rPr>
              <a:t>NGSL Products → 35%</a:t>
            </a:r>
            <a:endParaRPr lang="en-US" sz="1400" dirty="0">
              <a:solidFill>
                <a:schemeClr val="tx2">
                  <a:lumMod val="20000"/>
                  <a:lumOff val="80000"/>
                </a:schemeClr>
              </a:solidFill>
              <a:latin typeface="Arimo" panose="020B0604020202020204" charset="0"/>
            </a:endParaRPr>
          </a:p>
        </p:txBody>
      </p:sp>
      <p:sp>
        <p:nvSpPr>
          <p:cNvPr id="11" name="Text 8"/>
          <p:cNvSpPr/>
          <p:nvPr/>
        </p:nvSpPr>
        <p:spPr>
          <a:xfrm>
            <a:off x="5387479" y="4053681"/>
            <a:ext cx="5989043" cy="210344"/>
          </a:xfrm>
          <a:prstGeom prst="rect">
            <a:avLst/>
          </a:prstGeom>
          <a:noFill/>
          <a:ln/>
        </p:spPr>
        <p:txBody>
          <a:bodyPr wrap="none" lIns="0" tIns="0" rIns="0" bIns="0" rtlCol="0" anchor="t"/>
          <a:lstStyle/>
          <a:p>
            <a:pPr>
              <a:lnSpc>
                <a:spcPct val="119000"/>
              </a:lnSpc>
            </a:pPr>
            <a:r>
              <a:rPr lang="en-US" sz="1600" dirty="0">
                <a:solidFill>
                  <a:srgbClr val="FFFFFF"/>
                </a:solidFill>
                <a:latin typeface="Arimo" pitchFamily="34" charset="0"/>
                <a:ea typeface="Arimo" pitchFamily="34" charset="-122"/>
                <a:cs typeface="Arimo" pitchFamily="34" charset="-120"/>
              </a:rPr>
              <a:t>70M – 87.5M SAR — </a:t>
            </a:r>
            <a:r>
              <a:rPr lang="en-US" sz="1133" dirty="0">
                <a:solidFill>
                  <a:srgbClr val="FFFFFF"/>
                </a:solidFill>
                <a:latin typeface="Arimo" pitchFamily="34" charset="0"/>
                <a:ea typeface="Arimo" pitchFamily="34" charset="-122"/>
                <a:cs typeface="Arimo" pitchFamily="34" charset="-120"/>
              </a:rPr>
              <a:t>3D/4D twins, HD Mapping, Subsurface Registries</a:t>
            </a:r>
            <a:endParaRPr lang="en-US" sz="1133" dirty="0">
              <a:latin typeface="Arimo" panose="020B0604020202020204" charset="0"/>
            </a:endParaRPr>
          </a:p>
        </p:txBody>
      </p:sp>
      <p:sp>
        <p:nvSpPr>
          <p:cNvPr id="12" name="Shape 9"/>
          <p:cNvSpPr/>
          <p:nvPr/>
        </p:nvSpPr>
        <p:spPr>
          <a:xfrm>
            <a:off x="5233493" y="4533306"/>
            <a:ext cx="6297017" cy="818157"/>
          </a:xfrm>
          <a:prstGeom prst="roundRect">
            <a:avLst>
              <a:gd name="adj" fmla="val 7581"/>
            </a:avLst>
          </a:prstGeom>
          <a:solidFill>
            <a:srgbClr val="162585">
              <a:alpha val="50000"/>
            </a:srgbClr>
          </a:solidFill>
          <a:ln w="4763">
            <a:solidFill>
              <a:srgbClr val="2F3E9E"/>
            </a:solidFill>
            <a:prstDash val="solid"/>
          </a:ln>
        </p:spPr>
        <p:txBody>
          <a:bodyPr/>
          <a:lstStyle/>
          <a:p>
            <a:endParaRPr lang="en-GB" dirty="0">
              <a:latin typeface="Arimo" panose="020B0604020202020204" charset="0"/>
            </a:endParaRPr>
          </a:p>
        </p:txBody>
      </p:sp>
      <p:sp>
        <p:nvSpPr>
          <p:cNvPr id="13" name="Text 10"/>
          <p:cNvSpPr/>
          <p:nvPr/>
        </p:nvSpPr>
        <p:spPr>
          <a:xfrm>
            <a:off x="5387479" y="4687293"/>
            <a:ext cx="5989043" cy="230684"/>
          </a:xfrm>
          <a:prstGeom prst="rect">
            <a:avLst/>
          </a:prstGeom>
          <a:noFill/>
          <a:ln/>
        </p:spPr>
        <p:txBody>
          <a:bodyPr wrap="none" lIns="0" tIns="0" rIns="0" bIns="0" rtlCol="0" anchor="t"/>
          <a:lstStyle/>
          <a:p>
            <a:pPr>
              <a:lnSpc>
                <a:spcPct val="104000"/>
              </a:lnSpc>
            </a:pPr>
            <a:r>
              <a:rPr lang="en-US" sz="1400" dirty="0">
                <a:solidFill>
                  <a:schemeClr val="tx2">
                    <a:lumMod val="20000"/>
                    <a:lumOff val="80000"/>
                  </a:schemeClr>
                </a:solidFill>
                <a:latin typeface="Outfit ExtraBold" pitchFamily="34" charset="0"/>
                <a:ea typeface="Outfit ExtraBold" pitchFamily="34" charset="-122"/>
                <a:cs typeface="Outfit ExtraBold" pitchFamily="34" charset="-120"/>
              </a:rPr>
              <a:t>NAOL Products → 10%</a:t>
            </a:r>
            <a:endParaRPr lang="en-US" sz="1400" dirty="0">
              <a:solidFill>
                <a:schemeClr val="tx2">
                  <a:lumMod val="20000"/>
                  <a:lumOff val="80000"/>
                </a:schemeClr>
              </a:solidFill>
              <a:latin typeface="Arimo" panose="020B0604020202020204" charset="0"/>
            </a:endParaRPr>
          </a:p>
        </p:txBody>
      </p:sp>
      <p:sp>
        <p:nvSpPr>
          <p:cNvPr id="14" name="Text 11"/>
          <p:cNvSpPr/>
          <p:nvPr/>
        </p:nvSpPr>
        <p:spPr>
          <a:xfrm>
            <a:off x="5387479" y="4987131"/>
            <a:ext cx="5989043" cy="210344"/>
          </a:xfrm>
          <a:prstGeom prst="rect">
            <a:avLst/>
          </a:prstGeom>
          <a:noFill/>
          <a:ln/>
        </p:spPr>
        <p:txBody>
          <a:bodyPr wrap="none" lIns="0" tIns="0" rIns="0" bIns="0" rtlCol="0" anchor="t"/>
          <a:lstStyle/>
          <a:p>
            <a:pPr>
              <a:lnSpc>
                <a:spcPct val="119000"/>
              </a:lnSpc>
            </a:pPr>
            <a:r>
              <a:rPr lang="en-US" sz="1600" dirty="0">
                <a:solidFill>
                  <a:srgbClr val="FFFFFF"/>
                </a:solidFill>
                <a:latin typeface="Arimo" pitchFamily="34" charset="0"/>
                <a:ea typeface="Arimo" pitchFamily="34" charset="-122"/>
                <a:cs typeface="Arimo" pitchFamily="34" charset="-120"/>
              </a:rPr>
              <a:t>20M – 25M SAR — </a:t>
            </a:r>
            <a:r>
              <a:rPr lang="en-US" sz="1133" dirty="0">
                <a:solidFill>
                  <a:srgbClr val="FFFFFF"/>
                </a:solidFill>
                <a:latin typeface="Arimo" pitchFamily="34" charset="0"/>
                <a:ea typeface="Arimo" pitchFamily="34" charset="-122"/>
                <a:cs typeface="Arimo" pitchFamily="34" charset="-120"/>
              </a:rPr>
              <a:t>Moon Verification, Dark-Sky, Astro-Tourism</a:t>
            </a:r>
            <a:endParaRPr lang="en-US" sz="1133" dirty="0">
              <a:latin typeface="Arimo" panose="020B0604020202020204" charset="0"/>
            </a:endParaRPr>
          </a:p>
        </p:txBody>
      </p:sp>
      <p:sp>
        <p:nvSpPr>
          <p:cNvPr id="15" name="Shape 12"/>
          <p:cNvSpPr/>
          <p:nvPr/>
        </p:nvSpPr>
        <p:spPr>
          <a:xfrm>
            <a:off x="5233493" y="5466755"/>
            <a:ext cx="6297017" cy="818157"/>
          </a:xfrm>
          <a:prstGeom prst="roundRect">
            <a:avLst>
              <a:gd name="adj" fmla="val 7581"/>
            </a:avLst>
          </a:prstGeom>
          <a:solidFill>
            <a:srgbClr val="162585">
              <a:alpha val="50000"/>
            </a:srgbClr>
          </a:solidFill>
          <a:ln w="4763">
            <a:solidFill>
              <a:srgbClr val="2F3E9E"/>
            </a:solidFill>
            <a:prstDash val="solid"/>
          </a:ln>
        </p:spPr>
        <p:txBody>
          <a:bodyPr/>
          <a:lstStyle/>
          <a:p>
            <a:endParaRPr lang="en-GB" dirty="0">
              <a:latin typeface="Arimo" panose="020B0604020202020204" charset="0"/>
            </a:endParaRPr>
          </a:p>
        </p:txBody>
      </p:sp>
      <p:sp>
        <p:nvSpPr>
          <p:cNvPr id="16" name="Text 13"/>
          <p:cNvSpPr/>
          <p:nvPr/>
        </p:nvSpPr>
        <p:spPr>
          <a:xfrm>
            <a:off x="5387479" y="5620743"/>
            <a:ext cx="5989043" cy="230684"/>
          </a:xfrm>
          <a:prstGeom prst="rect">
            <a:avLst/>
          </a:prstGeom>
          <a:noFill/>
          <a:ln/>
        </p:spPr>
        <p:txBody>
          <a:bodyPr wrap="none" lIns="0" tIns="0" rIns="0" bIns="0" rtlCol="0" anchor="t"/>
          <a:lstStyle/>
          <a:p>
            <a:pPr>
              <a:lnSpc>
                <a:spcPct val="104000"/>
              </a:lnSpc>
            </a:pPr>
            <a:r>
              <a:rPr lang="en-US" sz="1400" dirty="0">
                <a:solidFill>
                  <a:schemeClr val="tx2">
                    <a:lumMod val="20000"/>
                    <a:lumOff val="80000"/>
                  </a:schemeClr>
                </a:solidFill>
                <a:latin typeface="Outfit ExtraBold" pitchFamily="34" charset="0"/>
                <a:ea typeface="Outfit ExtraBold" pitchFamily="34" charset="-122"/>
                <a:cs typeface="Outfit ExtraBold" pitchFamily="34" charset="-120"/>
              </a:rPr>
              <a:t>PPP &amp; Knowledge Labs → 15%</a:t>
            </a:r>
            <a:endParaRPr lang="en-US" sz="1400" dirty="0">
              <a:solidFill>
                <a:schemeClr val="tx2">
                  <a:lumMod val="20000"/>
                  <a:lumOff val="80000"/>
                </a:schemeClr>
              </a:solidFill>
              <a:latin typeface="Arimo" panose="020B0604020202020204" charset="0"/>
            </a:endParaRPr>
          </a:p>
        </p:txBody>
      </p:sp>
      <p:sp>
        <p:nvSpPr>
          <p:cNvPr id="17" name="Text 14"/>
          <p:cNvSpPr/>
          <p:nvPr/>
        </p:nvSpPr>
        <p:spPr>
          <a:xfrm>
            <a:off x="5387479" y="5920581"/>
            <a:ext cx="5989043" cy="210344"/>
          </a:xfrm>
          <a:prstGeom prst="rect">
            <a:avLst/>
          </a:prstGeom>
          <a:noFill/>
          <a:ln/>
        </p:spPr>
        <p:txBody>
          <a:bodyPr wrap="none" lIns="0" tIns="0" rIns="0" bIns="0" rtlCol="0" anchor="t"/>
          <a:lstStyle/>
          <a:p>
            <a:pPr>
              <a:lnSpc>
                <a:spcPct val="119000"/>
              </a:lnSpc>
            </a:pPr>
            <a:r>
              <a:rPr lang="en-US" sz="1600" dirty="0">
                <a:solidFill>
                  <a:srgbClr val="FFFFFF"/>
                </a:solidFill>
                <a:latin typeface="Arimo" pitchFamily="34" charset="0"/>
                <a:ea typeface="Arimo" pitchFamily="34" charset="-122"/>
                <a:cs typeface="Arimo" pitchFamily="34" charset="-120"/>
              </a:rPr>
              <a:t>30M – 37.5M SAR </a:t>
            </a:r>
            <a:r>
              <a:rPr lang="en-US" sz="1133" dirty="0">
                <a:solidFill>
                  <a:srgbClr val="FFFFFF"/>
                </a:solidFill>
                <a:latin typeface="Arimo" pitchFamily="34" charset="0"/>
                <a:ea typeface="Arimo" pitchFamily="34" charset="-122"/>
                <a:cs typeface="Arimo" pitchFamily="34" charset="-120"/>
              </a:rPr>
              <a:t>— Shared Lab Space, Professional Certifications</a:t>
            </a:r>
            <a:endParaRPr lang="en-US" sz="1133" dirty="0">
              <a:latin typeface="Arimo" panose="020B0604020202020204" charset="0"/>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661475" y="824111"/>
            <a:ext cx="10868745" cy="561181"/>
          </a:xfrm>
          <a:prstGeom prst="rect">
            <a:avLst/>
          </a:prstGeom>
          <a:noFill/>
          <a:ln/>
        </p:spPr>
        <p:txBody>
          <a:bodyPr wrap="none" lIns="0" tIns="0" rIns="0" bIns="0" rtlCol="0" anchor="t"/>
          <a:lstStyle/>
          <a:p>
            <a:pPr marL="0" indent="0" algn="l">
              <a:lnSpc>
                <a:spcPct val="104000"/>
              </a:lnSpc>
              <a:buNone/>
            </a:pPr>
            <a:r>
              <a:rPr lang="en-US" sz="3500" dirty="0">
                <a:solidFill>
                  <a:srgbClr val="231971"/>
                </a:solidFill>
                <a:latin typeface="Outfit ExtraBold" pitchFamily="34" charset="0"/>
                <a:ea typeface="Outfit ExtraBold" pitchFamily="34" charset="-122"/>
                <a:cs typeface="Outfit ExtraBold" pitchFamily="34" charset="-120"/>
              </a:rPr>
              <a:t>Why Now?</a:t>
            </a:r>
            <a:endParaRPr lang="en-US" sz="3500" dirty="0">
              <a:latin typeface="Arimo" panose="020B0604020202020204" charset="0"/>
            </a:endParaRPr>
          </a:p>
        </p:txBody>
      </p:sp>
      <p:sp>
        <p:nvSpPr>
          <p:cNvPr id="3" name="Text 1"/>
          <p:cNvSpPr/>
          <p:nvPr/>
        </p:nvSpPr>
        <p:spPr>
          <a:xfrm>
            <a:off x="661475" y="1726406"/>
            <a:ext cx="10868745" cy="1120378"/>
          </a:xfrm>
          <a:prstGeom prst="rect">
            <a:avLst/>
          </a:prstGeom>
          <a:noFill/>
          <a:ln/>
        </p:spPr>
        <p:txBody>
          <a:bodyPr wrap="square" lIns="0" tIns="0" rIns="0" bIns="0" rtlCol="0" anchor="t">
            <a:normAutofit/>
          </a:bodyPr>
          <a:lstStyle/>
          <a:p>
            <a:pPr marL="0" indent="0" algn="justLow">
              <a:lnSpc>
                <a:spcPct val="130000"/>
              </a:lnSpc>
              <a:buNone/>
            </a:pPr>
            <a:r>
              <a:rPr lang="en-US" sz="1400" dirty="0">
                <a:solidFill>
                  <a:srgbClr val="2A2742"/>
                </a:solidFill>
                <a:latin typeface="Arimo" pitchFamily="34" charset="0"/>
                <a:ea typeface="Arimo" pitchFamily="34" charset="-122"/>
                <a:cs typeface="Arimo" pitchFamily="34" charset="-120"/>
              </a:rPr>
              <a:t>The space economy today exceeds </a:t>
            </a:r>
            <a:r>
              <a:rPr lang="en-US" sz="1400" b="1" dirty="0">
                <a:solidFill>
                  <a:srgbClr val="2A2742"/>
                </a:solidFill>
                <a:latin typeface="Arimo Bold" pitchFamily="34" charset="0"/>
                <a:ea typeface="Arimo Bold" pitchFamily="34" charset="-122"/>
                <a:cs typeface="Arimo Bold" pitchFamily="34" charset="-120"/>
              </a:rPr>
              <a:t>$600 billion</a:t>
            </a:r>
            <a:r>
              <a:rPr lang="en-US" sz="1400" dirty="0">
                <a:solidFill>
                  <a:srgbClr val="2A2742"/>
                </a:solidFill>
                <a:latin typeface="Arimo" pitchFamily="34" charset="0"/>
                <a:ea typeface="Arimo" pitchFamily="34" charset="-122"/>
                <a:cs typeface="Arimo" pitchFamily="34" charset="-120"/>
              </a:rPr>
              <a:t> and is heading toward a trillion; because relying on global data providers is no longer acceptable given security challenges; and because national transformation projects—from NEOM to mining and energy—depend on accurate space-derived data. The Kingdom now has the infrastructure, sovereign support, and government demand that make this moment ideal to launch.</a:t>
            </a:r>
            <a:endParaRPr lang="en-US" sz="1400" dirty="0">
              <a:latin typeface="Arimo" panose="020B0604020202020204" charset="0"/>
            </a:endParaRPr>
          </a:p>
        </p:txBody>
      </p:sp>
      <p:sp>
        <p:nvSpPr>
          <p:cNvPr id="4" name="Shape 2"/>
          <p:cNvSpPr/>
          <p:nvPr/>
        </p:nvSpPr>
        <p:spPr>
          <a:xfrm>
            <a:off x="661475" y="3038673"/>
            <a:ext cx="3509180" cy="2995216"/>
          </a:xfrm>
          <a:prstGeom prst="roundRect">
            <a:avLst>
              <a:gd name="adj" fmla="val 2518"/>
            </a:avLst>
          </a:prstGeom>
          <a:solidFill>
            <a:srgbClr val="D9FFF1"/>
          </a:solidFill>
          <a:ln w="6350">
            <a:solidFill>
              <a:srgbClr val="BDB8DF"/>
            </a:solidFill>
            <a:prstDash val="solid"/>
          </a:ln>
        </p:spPr>
        <p:txBody>
          <a:bodyPr/>
          <a:lstStyle/>
          <a:p>
            <a:endParaRPr lang="en-GB" dirty="0">
              <a:latin typeface="Arimo" panose="020B0604020202020204" charset="0"/>
            </a:endParaRPr>
          </a:p>
        </p:txBody>
      </p:sp>
      <p:sp>
        <p:nvSpPr>
          <p:cNvPr id="5" name="Text 3"/>
          <p:cNvSpPr/>
          <p:nvPr/>
        </p:nvSpPr>
        <p:spPr>
          <a:xfrm>
            <a:off x="847307" y="3224510"/>
            <a:ext cx="3137516" cy="280491"/>
          </a:xfrm>
          <a:prstGeom prst="rect">
            <a:avLst/>
          </a:prstGeom>
          <a:noFill/>
          <a:ln/>
        </p:spPr>
        <p:txBody>
          <a:bodyPr wrap="none" lIns="0" tIns="0" rIns="0" bIns="0" rtlCol="0" anchor="t"/>
          <a:lstStyle/>
          <a:p>
            <a:pPr marL="0" indent="0" algn="l">
              <a:lnSpc>
                <a:spcPct val="104000"/>
              </a:lnSpc>
              <a:buNone/>
            </a:pPr>
            <a:r>
              <a:rPr lang="en-US" sz="1750" dirty="0">
                <a:solidFill>
                  <a:srgbClr val="2A2742"/>
                </a:solidFill>
                <a:latin typeface="Outfit ExtraBold" pitchFamily="34" charset="0"/>
                <a:ea typeface="Outfit ExtraBold" pitchFamily="34" charset="-122"/>
                <a:cs typeface="Outfit ExtraBold" pitchFamily="34" charset="-120"/>
              </a:rPr>
              <a:t>Economic Return</a:t>
            </a:r>
            <a:endParaRPr lang="en-US" sz="1750" dirty="0">
              <a:latin typeface="Arimo" panose="020B0604020202020204" charset="0"/>
            </a:endParaRPr>
          </a:p>
        </p:txBody>
      </p:sp>
      <p:sp>
        <p:nvSpPr>
          <p:cNvPr id="6" name="Text 4"/>
          <p:cNvSpPr/>
          <p:nvPr/>
        </p:nvSpPr>
        <p:spPr>
          <a:xfrm>
            <a:off x="847307" y="3607296"/>
            <a:ext cx="3137516" cy="2240756"/>
          </a:xfrm>
          <a:prstGeom prst="rect">
            <a:avLst/>
          </a:prstGeom>
          <a:noFill/>
          <a:ln/>
        </p:spPr>
        <p:txBody>
          <a:bodyPr wrap="square" lIns="0" tIns="0" rIns="0" bIns="0" rtlCol="0" anchor="t">
            <a:normAutofit/>
          </a:bodyPr>
          <a:lstStyle/>
          <a:p>
            <a:pPr marL="0" indent="0" algn="l">
              <a:lnSpc>
                <a:spcPct val="130000"/>
              </a:lnSpc>
              <a:buNone/>
            </a:pPr>
            <a:r>
              <a:rPr lang="en-US" sz="1400" dirty="0">
                <a:solidFill>
                  <a:srgbClr val="2A2742"/>
                </a:solidFill>
                <a:latin typeface="Arimo" pitchFamily="34" charset="0"/>
                <a:ea typeface="Arimo" pitchFamily="34" charset="-122"/>
                <a:cs typeface="Arimo" pitchFamily="34" charset="-120"/>
              </a:rPr>
              <a:t>Launch commercial products (Imagery API, InSAR Dashboard, HD Maps, Digital Twins, SSA Engine), establish 6 spin-off companies, and achieve revenues of SAR 200–250 million by 2030, in addition to reducing spending on foreign data providers and creating high-quality jobs in the space economy.</a:t>
            </a:r>
            <a:endParaRPr lang="en-US" sz="1400" dirty="0">
              <a:latin typeface="Arimo" panose="020B0604020202020204" charset="0"/>
            </a:endParaRPr>
          </a:p>
        </p:txBody>
      </p:sp>
      <p:sp>
        <p:nvSpPr>
          <p:cNvPr id="7" name="Shape 5"/>
          <p:cNvSpPr/>
          <p:nvPr/>
        </p:nvSpPr>
        <p:spPr>
          <a:xfrm>
            <a:off x="4341208" y="3038673"/>
            <a:ext cx="3509180" cy="2995216"/>
          </a:xfrm>
          <a:prstGeom prst="roundRect">
            <a:avLst>
              <a:gd name="adj" fmla="val 2518"/>
            </a:avLst>
          </a:prstGeom>
          <a:solidFill>
            <a:srgbClr val="E9E6FA"/>
          </a:solidFill>
          <a:ln w="6350">
            <a:solidFill>
              <a:srgbClr val="BDB8DF"/>
            </a:solidFill>
            <a:prstDash val="solid"/>
          </a:ln>
        </p:spPr>
        <p:txBody>
          <a:bodyPr/>
          <a:lstStyle/>
          <a:p>
            <a:endParaRPr lang="en-GB" dirty="0">
              <a:latin typeface="Arimo" panose="020B0604020202020204" charset="0"/>
            </a:endParaRPr>
          </a:p>
        </p:txBody>
      </p:sp>
      <p:sp>
        <p:nvSpPr>
          <p:cNvPr id="8" name="Text 6"/>
          <p:cNvSpPr/>
          <p:nvPr/>
        </p:nvSpPr>
        <p:spPr>
          <a:xfrm>
            <a:off x="4527040" y="3224510"/>
            <a:ext cx="3137516" cy="280491"/>
          </a:xfrm>
          <a:prstGeom prst="rect">
            <a:avLst/>
          </a:prstGeom>
          <a:noFill/>
          <a:ln/>
        </p:spPr>
        <p:txBody>
          <a:bodyPr wrap="none" lIns="0" tIns="0" rIns="0" bIns="0" rtlCol="0" anchor="t"/>
          <a:lstStyle/>
          <a:p>
            <a:pPr marL="0" indent="0" algn="l">
              <a:lnSpc>
                <a:spcPct val="104000"/>
              </a:lnSpc>
              <a:buNone/>
            </a:pPr>
            <a:r>
              <a:rPr lang="en-US" sz="1750" dirty="0">
                <a:solidFill>
                  <a:srgbClr val="2A2742"/>
                </a:solidFill>
                <a:latin typeface="Outfit ExtraBold" pitchFamily="34" charset="0"/>
                <a:ea typeface="Outfit ExtraBold" pitchFamily="34" charset="-122"/>
                <a:cs typeface="Outfit ExtraBold" pitchFamily="34" charset="-120"/>
              </a:rPr>
              <a:t>Security Return</a:t>
            </a:r>
            <a:endParaRPr lang="en-US" sz="1750" dirty="0">
              <a:latin typeface="Arimo" panose="020B0604020202020204" charset="0"/>
            </a:endParaRPr>
          </a:p>
        </p:txBody>
      </p:sp>
      <p:sp>
        <p:nvSpPr>
          <p:cNvPr id="9" name="Text 7"/>
          <p:cNvSpPr/>
          <p:nvPr/>
        </p:nvSpPr>
        <p:spPr>
          <a:xfrm>
            <a:off x="4527040" y="3607296"/>
            <a:ext cx="3137516" cy="1960662"/>
          </a:xfrm>
          <a:prstGeom prst="rect">
            <a:avLst/>
          </a:prstGeom>
          <a:noFill/>
          <a:ln/>
        </p:spPr>
        <p:txBody>
          <a:bodyPr wrap="square" lIns="0" tIns="0" rIns="0" bIns="0" rtlCol="0" anchor="t">
            <a:normAutofit/>
          </a:bodyPr>
          <a:lstStyle/>
          <a:p>
            <a:pPr marL="0" indent="0" algn="l">
              <a:lnSpc>
                <a:spcPct val="130000"/>
              </a:lnSpc>
              <a:buNone/>
            </a:pPr>
            <a:r>
              <a:rPr lang="en-US" sz="1400" dirty="0">
                <a:solidFill>
                  <a:srgbClr val="2A2742"/>
                </a:solidFill>
                <a:latin typeface="Arimo" pitchFamily="34" charset="0"/>
                <a:ea typeface="Arimo" pitchFamily="34" charset="-122"/>
                <a:cs typeface="Arimo" pitchFamily="34" charset="-120"/>
              </a:rPr>
              <a:t>Cover 100% of Saudi space situational awareness (SSA), provide early warning for natural disasters, monitor borders and critical facilities, and secure sensitive data through national data layers produced and analyzed within the Kingdom.</a:t>
            </a:r>
            <a:endParaRPr lang="en-US" sz="1400" dirty="0">
              <a:latin typeface="Arimo" panose="020B0604020202020204" charset="0"/>
            </a:endParaRPr>
          </a:p>
        </p:txBody>
      </p:sp>
      <p:sp>
        <p:nvSpPr>
          <p:cNvPr id="10" name="Shape 8"/>
          <p:cNvSpPr/>
          <p:nvPr/>
        </p:nvSpPr>
        <p:spPr>
          <a:xfrm>
            <a:off x="8020941" y="3038673"/>
            <a:ext cx="3509180" cy="2995216"/>
          </a:xfrm>
          <a:prstGeom prst="roundRect">
            <a:avLst>
              <a:gd name="adj" fmla="val 2518"/>
            </a:avLst>
          </a:prstGeom>
          <a:solidFill>
            <a:schemeClr val="accent4">
              <a:lumMod val="20000"/>
              <a:lumOff val="80000"/>
            </a:schemeClr>
          </a:solidFill>
          <a:ln w="6350">
            <a:solidFill>
              <a:srgbClr val="BDB8DF"/>
            </a:solidFill>
            <a:prstDash val="solid"/>
          </a:ln>
        </p:spPr>
        <p:txBody>
          <a:bodyPr/>
          <a:lstStyle/>
          <a:p>
            <a:endParaRPr lang="en-GB" dirty="0">
              <a:latin typeface="Arimo" panose="020B0604020202020204" charset="0"/>
            </a:endParaRPr>
          </a:p>
        </p:txBody>
      </p:sp>
      <p:sp>
        <p:nvSpPr>
          <p:cNvPr id="11" name="Text 9"/>
          <p:cNvSpPr/>
          <p:nvPr/>
        </p:nvSpPr>
        <p:spPr>
          <a:xfrm>
            <a:off x="8206773" y="3224510"/>
            <a:ext cx="3137516" cy="280491"/>
          </a:xfrm>
          <a:prstGeom prst="rect">
            <a:avLst/>
          </a:prstGeom>
          <a:noFill/>
          <a:ln/>
        </p:spPr>
        <p:txBody>
          <a:bodyPr wrap="none" lIns="0" tIns="0" rIns="0" bIns="0" rtlCol="0" anchor="t"/>
          <a:lstStyle/>
          <a:p>
            <a:pPr marL="0" indent="0" algn="l">
              <a:lnSpc>
                <a:spcPct val="104000"/>
              </a:lnSpc>
              <a:buNone/>
            </a:pPr>
            <a:r>
              <a:rPr lang="en-US" sz="1750" dirty="0">
                <a:solidFill>
                  <a:srgbClr val="2A2742"/>
                </a:solidFill>
                <a:latin typeface="Outfit ExtraBold" pitchFamily="34" charset="0"/>
                <a:ea typeface="Outfit ExtraBold" pitchFamily="34" charset="-122"/>
                <a:cs typeface="Outfit ExtraBold" pitchFamily="34" charset="-120"/>
              </a:rPr>
              <a:t>Scientific Return</a:t>
            </a:r>
            <a:endParaRPr lang="en-US" sz="1750" dirty="0">
              <a:latin typeface="Arimo" panose="020B0604020202020204" charset="0"/>
            </a:endParaRPr>
          </a:p>
        </p:txBody>
      </p:sp>
      <p:sp>
        <p:nvSpPr>
          <p:cNvPr id="12" name="Text 10"/>
          <p:cNvSpPr/>
          <p:nvPr/>
        </p:nvSpPr>
        <p:spPr>
          <a:xfrm>
            <a:off x="8206773" y="3607296"/>
            <a:ext cx="3137516" cy="1680567"/>
          </a:xfrm>
          <a:prstGeom prst="rect">
            <a:avLst/>
          </a:prstGeom>
          <a:noFill/>
          <a:ln/>
        </p:spPr>
        <p:txBody>
          <a:bodyPr wrap="square" lIns="0" tIns="0" rIns="0" bIns="0" rtlCol="0" anchor="t">
            <a:normAutofit/>
          </a:bodyPr>
          <a:lstStyle/>
          <a:p>
            <a:pPr marL="0" indent="0" algn="l">
              <a:lnSpc>
                <a:spcPct val="130000"/>
              </a:lnSpc>
              <a:buNone/>
            </a:pPr>
            <a:r>
              <a:rPr lang="en-US" sz="1400" dirty="0">
                <a:solidFill>
                  <a:srgbClr val="2A2742"/>
                </a:solidFill>
                <a:latin typeface="Arimo" pitchFamily="34" charset="0"/>
                <a:ea typeface="Arimo" pitchFamily="34" charset="-122"/>
                <a:cs typeface="Arimo" pitchFamily="34" charset="-120"/>
              </a:rPr>
              <a:t>A 40-year national archive, national research platforms (GeoAI, Digital Twins, Research API), training for 200 Saudi researchers and engineers, and the generation of 40 patents/applied research outputs.</a:t>
            </a:r>
            <a:endParaRPr lang="en-US" sz="1400" dirty="0">
              <a:latin typeface="Arimo" panose="020B0604020202020204" charset="0"/>
            </a:endParaRPr>
          </a:p>
        </p:txBody>
      </p:sp>
      <p:sp>
        <p:nvSpPr>
          <p:cNvPr id="13" name="Round Same Side Corner Rectangle 4">
            <a:extLst>
              <a:ext uri="{FF2B5EF4-FFF2-40B4-BE49-F238E27FC236}">
                <a16:creationId xmlns:a16="http://schemas.microsoft.com/office/drawing/2014/main" id="{2A036A1D-2705-02B9-78A4-F80F5344681B}"/>
              </a:ext>
            </a:extLst>
          </p:cNvPr>
          <p:cNvSpPr/>
          <p:nvPr/>
        </p:nvSpPr>
        <p:spPr>
          <a:xfrm rot="5400000">
            <a:off x="-344566" y="1067832"/>
            <a:ext cx="740391" cy="76201"/>
          </a:xfrm>
          <a:prstGeom prst="round2SameRect">
            <a:avLst>
              <a:gd name="adj1" fmla="val 45834"/>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SA" sz="1800" b="0" i="0" u="none" strike="noStrike" kern="0" cap="none" spc="0" normalizeH="0" baseline="0" noProof="0" dirty="0">
              <a:ln>
                <a:noFill/>
              </a:ln>
              <a:solidFill>
                <a:srgbClr val="FFFFFF"/>
              </a:solidFill>
              <a:effectLst/>
              <a:uLnTx/>
              <a:uFillTx/>
              <a:latin typeface="Arimo" panose="020B0604020202020204" charset="0"/>
              <a:ea typeface="+mn-ea"/>
              <a:cs typeface="+mn-cs"/>
            </a:endParaRPr>
          </a:p>
        </p:txBody>
      </p:sp>
      <p:pic>
        <p:nvPicPr>
          <p:cNvPr id="14" name="Picture 13">
            <a:extLst>
              <a:ext uri="{FF2B5EF4-FFF2-40B4-BE49-F238E27FC236}">
                <a16:creationId xmlns:a16="http://schemas.microsoft.com/office/drawing/2014/main" id="{373432BE-8B59-8AF1-BF51-576650C53A88}"/>
              </a:ext>
            </a:extLst>
          </p:cNvPr>
          <p:cNvPicPr>
            <a:picLocks noChangeAspect="1"/>
          </p:cNvPicPr>
          <p:nvPr/>
        </p:nvPicPr>
        <p:blipFill>
          <a:blip r:embed="rId3"/>
          <a:srcRect r="62439"/>
          <a:stretch>
            <a:fillRect/>
          </a:stretch>
        </p:blipFill>
        <p:spPr>
          <a:xfrm>
            <a:off x="10847253" y="631793"/>
            <a:ext cx="718789" cy="861531"/>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3" y="613532"/>
            <a:ext cx="10869017" cy="526057"/>
          </a:xfrm>
          <a:prstGeom prst="rect">
            <a:avLst/>
          </a:prstGeom>
          <a:noFill/>
          <a:ln/>
        </p:spPr>
        <p:txBody>
          <a:bodyPr wrap="none" lIns="0" tIns="0" rIns="0" bIns="0" rtlCol="0" anchor="t"/>
          <a:lstStyle/>
          <a:p>
            <a:pPr>
              <a:lnSpc>
                <a:spcPct val="104000"/>
              </a:lnSpc>
            </a:pPr>
            <a:r>
              <a:rPr lang="en-US" sz="3267" dirty="0">
                <a:solidFill>
                  <a:srgbClr val="231971"/>
                </a:solidFill>
                <a:latin typeface="Outfit ExtraBold" pitchFamily="34" charset="0"/>
                <a:ea typeface="Outfit ExtraBold" pitchFamily="34" charset="-122"/>
                <a:cs typeface="Outfit ExtraBold" pitchFamily="34" charset="-120"/>
              </a:rPr>
              <a:t>The Research and Growth (R&amp;G) Strategy</a:t>
            </a:r>
            <a:endParaRPr lang="en-US" sz="3267" dirty="0">
              <a:latin typeface="Arimo" panose="020B0604020202020204" charset="0"/>
            </a:endParaRPr>
          </a:p>
        </p:txBody>
      </p:sp>
      <p:sp>
        <p:nvSpPr>
          <p:cNvPr id="3" name="Text 1"/>
          <p:cNvSpPr/>
          <p:nvPr/>
        </p:nvSpPr>
        <p:spPr>
          <a:xfrm>
            <a:off x="661493" y="1346697"/>
            <a:ext cx="10869017" cy="509191"/>
          </a:xfrm>
          <a:prstGeom prst="rect">
            <a:avLst/>
          </a:prstGeom>
          <a:noFill/>
          <a:ln/>
        </p:spPr>
        <p:txBody>
          <a:bodyPr wrap="square" lIns="0" tIns="0" rIns="0" bIns="0" rtlCol="0" anchor="t">
            <a:normAutofit/>
          </a:bodyPr>
          <a:lstStyle/>
          <a:p>
            <a:pPr>
              <a:lnSpc>
                <a:spcPct val="126000"/>
              </a:lnSpc>
            </a:pPr>
            <a:r>
              <a:rPr lang="en-US" sz="1267" dirty="0">
                <a:solidFill>
                  <a:srgbClr val="2A2742"/>
                </a:solidFill>
                <a:latin typeface="Arimo" pitchFamily="34" charset="0"/>
                <a:ea typeface="Arimo" pitchFamily="34" charset="-122"/>
                <a:cs typeface="Arimo" pitchFamily="34" charset="-120"/>
              </a:rPr>
              <a:t>While this strategy positions IESS as an agile commercial provider, its financial self-sustainability relies directly on maintaining a distinct R&amp;G framework. We are not merely a geospatial service bureau; we are an asset-backed innovation engine.</a:t>
            </a:r>
            <a:endParaRPr lang="en-US" sz="1267" dirty="0">
              <a:latin typeface="Arimo" panose="020B0604020202020204" charset="0"/>
            </a:endParaRPr>
          </a:p>
        </p:txBody>
      </p:sp>
      <p:sp>
        <p:nvSpPr>
          <p:cNvPr id="4" name="Text 2"/>
          <p:cNvSpPr/>
          <p:nvPr/>
        </p:nvSpPr>
        <p:spPr>
          <a:xfrm>
            <a:off x="661493" y="2080716"/>
            <a:ext cx="10869017" cy="263029"/>
          </a:xfrm>
          <a:prstGeom prst="rect">
            <a:avLst/>
          </a:prstGeom>
          <a:noFill/>
          <a:ln/>
        </p:spPr>
        <p:txBody>
          <a:bodyPr wrap="none" lIns="0" tIns="0" rIns="0" bIns="0" rtlCol="0" anchor="t"/>
          <a:lstStyle/>
          <a:p>
            <a:pPr>
              <a:lnSpc>
                <a:spcPct val="104000"/>
              </a:lnSpc>
            </a:pPr>
            <a:r>
              <a:rPr lang="en-US" sz="1600" dirty="0">
                <a:solidFill>
                  <a:srgbClr val="231971"/>
                </a:solidFill>
                <a:latin typeface="Outfit ExtraBold" pitchFamily="34" charset="0"/>
                <a:ea typeface="Outfit ExtraBold" pitchFamily="34" charset="-122"/>
                <a:cs typeface="Outfit ExtraBold" pitchFamily="34" charset="-120"/>
              </a:rPr>
              <a:t>Operational Mechanisms of the R&amp;G Strategy</a:t>
            </a:r>
            <a:endParaRPr lang="en-US" sz="1600" dirty="0">
              <a:latin typeface="Arimo" panose="020B0604020202020204" charset="0"/>
            </a:endParaRPr>
          </a:p>
        </p:txBody>
      </p:sp>
      <p:pic>
        <p:nvPicPr>
          <p:cNvPr id="5"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61493" y="2568576"/>
            <a:ext cx="3523060" cy="3768625"/>
          </a:xfrm>
          <a:prstGeom prst="rect">
            <a:avLst/>
          </a:prstGeom>
        </p:spPr>
      </p:pic>
      <p:sp>
        <p:nvSpPr>
          <p:cNvPr id="6" name="Text 3"/>
          <p:cNvSpPr/>
          <p:nvPr/>
        </p:nvSpPr>
        <p:spPr>
          <a:xfrm>
            <a:off x="2296716" y="2679106"/>
            <a:ext cx="252512" cy="315615"/>
          </a:xfrm>
          <a:prstGeom prst="rect">
            <a:avLst/>
          </a:prstGeom>
          <a:noFill/>
          <a:ln/>
        </p:spPr>
        <p:txBody>
          <a:bodyPr wrap="none" lIns="0" tIns="0" rIns="0" bIns="0" rtlCol="0" anchor="ctr"/>
          <a:lstStyle/>
          <a:p>
            <a:pPr algn="ctr"/>
            <a:r>
              <a:rPr lang="en-US" sz="1933" dirty="0">
                <a:solidFill>
                  <a:srgbClr val="FFFFFF"/>
                </a:solidFill>
                <a:latin typeface="Outfit ExtraBold" pitchFamily="34" charset="0"/>
                <a:ea typeface="Outfit ExtraBold" pitchFamily="34" charset="-122"/>
                <a:cs typeface="Outfit ExtraBold" pitchFamily="34" charset="-120"/>
              </a:rPr>
              <a:t>1</a:t>
            </a:r>
            <a:endParaRPr lang="en-US" sz="1933" dirty="0">
              <a:latin typeface="Arimo" panose="020B0604020202020204" charset="0"/>
            </a:endParaRPr>
          </a:p>
        </p:txBody>
      </p:sp>
      <p:sp>
        <p:nvSpPr>
          <p:cNvPr id="7" name="Text 4"/>
          <p:cNvSpPr/>
          <p:nvPr/>
        </p:nvSpPr>
        <p:spPr>
          <a:xfrm>
            <a:off x="848817" y="3242569"/>
            <a:ext cx="3148409" cy="526057"/>
          </a:xfrm>
          <a:prstGeom prst="rect">
            <a:avLst/>
          </a:prstGeom>
          <a:noFill/>
          <a:ln/>
        </p:spPr>
        <p:txBody>
          <a:bodyPr wrap="square" lIns="0" tIns="0" rIns="0" bIns="0" rtlCol="0" anchor="t">
            <a:normAutofit/>
          </a:bodyPr>
          <a:lstStyle/>
          <a:p>
            <a:pPr>
              <a:lnSpc>
                <a:spcPct val="104000"/>
              </a:lnSpc>
            </a:pPr>
            <a:r>
              <a:rPr lang="en-US" sz="1600" dirty="0">
                <a:solidFill>
                  <a:srgbClr val="2A2742"/>
                </a:solidFill>
                <a:latin typeface="Outfit ExtraBold" pitchFamily="34" charset="0"/>
                <a:ea typeface="Outfit ExtraBold" pitchFamily="34" charset="-122"/>
                <a:cs typeface="Outfit ExtraBold" pitchFamily="34" charset="-120"/>
              </a:rPr>
              <a:t>The Royalty Reinvestment Mechanism</a:t>
            </a:r>
            <a:endParaRPr lang="en-US" sz="1600" dirty="0">
              <a:latin typeface="Arimo" panose="020B0604020202020204" charset="0"/>
            </a:endParaRPr>
          </a:p>
        </p:txBody>
      </p:sp>
      <p:sp>
        <p:nvSpPr>
          <p:cNvPr id="8" name="Text 5"/>
          <p:cNvSpPr/>
          <p:nvPr/>
        </p:nvSpPr>
        <p:spPr>
          <a:xfrm>
            <a:off x="848817" y="3858517"/>
            <a:ext cx="3148409" cy="2036763"/>
          </a:xfrm>
          <a:prstGeom prst="rect">
            <a:avLst/>
          </a:prstGeom>
          <a:noFill/>
          <a:ln/>
        </p:spPr>
        <p:txBody>
          <a:bodyPr wrap="square" lIns="0" tIns="0" rIns="0" bIns="0" rtlCol="0" anchor="t">
            <a:normAutofit/>
          </a:bodyPr>
          <a:lstStyle/>
          <a:p>
            <a:pPr>
              <a:lnSpc>
                <a:spcPct val="126000"/>
              </a:lnSpc>
            </a:pPr>
            <a:r>
              <a:rPr lang="en-US" sz="1267" dirty="0">
                <a:solidFill>
                  <a:srgbClr val="2A2742"/>
                </a:solidFill>
                <a:latin typeface="Arimo" pitchFamily="34" charset="0"/>
                <a:ea typeface="Arimo" pitchFamily="34" charset="-122"/>
                <a:cs typeface="Arimo" pitchFamily="34" charset="-120"/>
              </a:rPr>
              <a:t>Under the ARC framework, 15–20% of all ongoing licensing royalties and data-for-equity returns are routed directly into a protected internal exploration fund. This capital completely bypasses service operations and is used solely to finance low-TRL (TRL 1 to 3) exploratory deep-space and algorithmic research.</a:t>
            </a:r>
            <a:endParaRPr lang="en-US" sz="1267" dirty="0">
              <a:latin typeface="Arimo" panose="020B0604020202020204" charset="0"/>
            </a:endParaRPr>
          </a:p>
        </p:txBody>
      </p:sp>
      <p:pic>
        <p:nvPicPr>
          <p:cNvPr id="9" name="Image 1"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334471" y="2568576"/>
            <a:ext cx="3523060" cy="3768625"/>
          </a:xfrm>
          <a:prstGeom prst="rect">
            <a:avLst/>
          </a:prstGeom>
        </p:spPr>
      </p:pic>
      <p:sp>
        <p:nvSpPr>
          <p:cNvPr id="10" name="Text 6"/>
          <p:cNvSpPr/>
          <p:nvPr/>
        </p:nvSpPr>
        <p:spPr>
          <a:xfrm>
            <a:off x="5969695" y="2679106"/>
            <a:ext cx="252512" cy="315615"/>
          </a:xfrm>
          <a:prstGeom prst="rect">
            <a:avLst/>
          </a:prstGeom>
          <a:noFill/>
          <a:ln/>
        </p:spPr>
        <p:txBody>
          <a:bodyPr wrap="none" lIns="0" tIns="0" rIns="0" bIns="0" rtlCol="0" anchor="ctr"/>
          <a:lstStyle/>
          <a:p>
            <a:pPr algn="ctr"/>
            <a:r>
              <a:rPr lang="en-US" sz="1933" dirty="0">
                <a:solidFill>
                  <a:srgbClr val="FFFFFF"/>
                </a:solidFill>
                <a:latin typeface="Outfit ExtraBold" pitchFamily="34" charset="0"/>
                <a:ea typeface="Outfit ExtraBold" pitchFamily="34" charset="-122"/>
                <a:cs typeface="Outfit ExtraBold" pitchFamily="34" charset="-120"/>
              </a:rPr>
              <a:t>2</a:t>
            </a:r>
            <a:endParaRPr lang="en-US" sz="1933" dirty="0">
              <a:latin typeface="Arimo" panose="020B0604020202020204" charset="0"/>
            </a:endParaRPr>
          </a:p>
        </p:txBody>
      </p:sp>
      <p:sp>
        <p:nvSpPr>
          <p:cNvPr id="11" name="Text 7"/>
          <p:cNvSpPr/>
          <p:nvPr/>
        </p:nvSpPr>
        <p:spPr>
          <a:xfrm>
            <a:off x="4521796" y="3242569"/>
            <a:ext cx="3148409" cy="526057"/>
          </a:xfrm>
          <a:prstGeom prst="rect">
            <a:avLst/>
          </a:prstGeom>
          <a:noFill/>
          <a:ln/>
        </p:spPr>
        <p:txBody>
          <a:bodyPr wrap="square" lIns="0" tIns="0" rIns="0" bIns="0" rtlCol="0" anchor="t">
            <a:normAutofit/>
          </a:bodyPr>
          <a:lstStyle/>
          <a:p>
            <a:pPr>
              <a:lnSpc>
                <a:spcPct val="104000"/>
              </a:lnSpc>
            </a:pPr>
            <a:r>
              <a:rPr lang="en-US" sz="1600" dirty="0">
                <a:solidFill>
                  <a:srgbClr val="2A2742"/>
                </a:solidFill>
                <a:latin typeface="Outfit ExtraBold" pitchFamily="34" charset="0"/>
                <a:ea typeface="Outfit ExtraBold" pitchFamily="34" charset="-122"/>
                <a:cs typeface="Outfit ExtraBold" pitchFamily="34" charset="-120"/>
              </a:rPr>
              <a:t>Academic Co-Innovation Sandboxes</a:t>
            </a:r>
            <a:endParaRPr lang="en-US" sz="1600" dirty="0">
              <a:latin typeface="Arimo" panose="020B0604020202020204" charset="0"/>
            </a:endParaRPr>
          </a:p>
        </p:txBody>
      </p:sp>
      <p:sp>
        <p:nvSpPr>
          <p:cNvPr id="12" name="Text 8"/>
          <p:cNvSpPr/>
          <p:nvPr/>
        </p:nvSpPr>
        <p:spPr>
          <a:xfrm>
            <a:off x="4521796" y="3858518"/>
            <a:ext cx="3148409" cy="2291357"/>
          </a:xfrm>
          <a:prstGeom prst="rect">
            <a:avLst/>
          </a:prstGeom>
          <a:noFill/>
          <a:ln/>
        </p:spPr>
        <p:txBody>
          <a:bodyPr wrap="square" lIns="0" tIns="0" rIns="0" bIns="0" rtlCol="0" anchor="t">
            <a:normAutofit/>
          </a:bodyPr>
          <a:lstStyle/>
          <a:p>
            <a:pPr>
              <a:lnSpc>
                <a:spcPct val="126000"/>
              </a:lnSpc>
            </a:pPr>
            <a:r>
              <a:rPr lang="en-US" sz="1267" dirty="0">
                <a:solidFill>
                  <a:srgbClr val="2A2742"/>
                </a:solidFill>
                <a:latin typeface="Arimo" pitchFamily="34" charset="0"/>
                <a:ea typeface="Arimo" pitchFamily="34" charset="-122"/>
                <a:cs typeface="Arimo" pitchFamily="34" charset="-120"/>
              </a:rPr>
              <a:t>By maintaining open-data networks (The Geodata Vault, Deep-Space Repository), IESS crowdsources baseline exploratory data sorting to national university research pipelines. This saves operational computing costs while generating co-authored national patents and intellectual property assets that can be commercialized down the line.</a:t>
            </a:r>
            <a:endParaRPr lang="en-US" sz="1267" dirty="0">
              <a:latin typeface="Arimo" panose="020B0604020202020204" charset="0"/>
            </a:endParaRPr>
          </a:p>
        </p:txBody>
      </p:sp>
      <p:pic>
        <p:nvPicPr>
          <p:cNvPr id="13" name="Image 2"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007450" y="2568576"/>
            <a:ext cx="3523060" cy="3768625"/>
          </a:xfrm>
          <a:prstGeom prst="rect">
            <a:avLst/>
          </a:prstGeom>
        </p:spPr>
      </p:pic>
      <p:sp>
        <p:nvSpPr>
          <p:cNvPr id="14" name="Text 9"/>
          <p:cNvSpPr/>
          <p:nvPr/>
        </p:nvSpPr>
        <p:spPr>
          <a:xfrm>
            <a:off x="9642673" y="2679106"/>
            <a:ext cx="252512" cy="315615"/>
          </a:xfrm>
          <a:prstGeom prst="rect">
            <a:avLst/>
          </a:prstGeom>
          <a:noFill/>
          <a:ln/>
        </p:spPr>
        <p:txBody>
          <a:bodyPr wrap="none" lIns="0" tIns="0" rIns="0" bIns="0" rtlCol="0" anchor="ctr"/>
          <a:lstStyle/>
          <a:p>
            <a:pPr algn="ctr"/>
            <a:r>
              <a:rPr lang="en-US" sz="1933" dirty="0">
                <a:solidFill>
                  <a:srgbClr val="FFFFFF"/>
                </a:solidFill>
                <a:latin typeface="Outfit ExtraBold" pitchFamily="34" charset="0"/>
                <a:ea typeface="Outfit ExtraBold" pitchFamily="34" charset="-122"/>
                <a:cs typeface="Outfit ExtraBold" pitchFamily="34" charset="-120"/>
              </a:rPr>
              <a:t>3</a:t>
            </a:r>
            <a:endParaRPr lang="en-US" sz="1933" dirty="0">
              <a:latin typeface="Arimo" panose="020B0604020202020204" charset="0"/>
            </a:endParaRPr>
          </a:p>
        </p:txBody>
      </p:sp>
      <p:sp>
        <p:nvSpPr>
          <p:cNvPr id="15" name="Text 10"/>
          <p:cNvSpPr/>
          <p:nvPr/>
        </p:nvSpPr>
        <p:spPr>
          <a:xfrm>
            <a:off x="8194776" y="3242569"/>
            <a:ext cx="3148409" cy="526057"/>
          </a:xfrm>
          <a:prstGeom prst="rect">
            <a:avLst/>
          </a:prstGeom>
          <a:noFill/>
          <a:ln/>
        </p:spPr>
        <p:txBody>
          <a:bodyPr wrap="square" lIns="0" tIns="0" rIns="0" bIns="0" rtlCol="0" anchor="t">
            <a:normAutofit/>
          </a:bodyPr>
          <a:lstStyle/>
          <a:p>
            <a:pPr>
              <a:lnSpc>
                <a:spcPct val="104000"/>
              </a:lnSpc>
            </a:pPr>
            <a:r>
              <a:rPr lang="en-US" sz="1600" dirty="0">
                <a:solidFill>
                  <a:srgbClr val="2A2742"/>
                </a:solidFill>
                <a:latin typeface="Outfit ExtraBold" pitchFamily="34" charset="0"/>
                <a:ea typeface="Outfit ExtraBold" pitchFamily="34" charset="-122"/>
                <a:cs typeface="Outfit ExtraBold" pitchFamily="34" charset="-120"/>
              </a:rPr>
              <a:t>Dual-Use Localization Spillovers</a:t>
            </a:r>
            <a:endParaRPr lang="en-US" sz="1600" dirty="0">
              <a:latin typeface="Arimo" panose="020B0604020202020204" charset="0"/>
            </a:endParaRPr>
          </a:p>
        </p:txBody>
      </p:sp>
      <p:sp>
        <p:nvSpPr>
          <p:cNvPr id="16" name="Text 11"/>
          <p:cNvSpPr/>
          <p:nvPr/>
        </p:nvSpPr>
        <p:spPr>
          <a:xfrm>
            <a:off x="8194776" y="3858518"/>
            <a:ext cx="3148409" cy="2291357"/>
          </a:xfrm>
          <a:prstGeom prst="rect">
            <a:avLst/>
          </a:prstGeom>
          <a:noFill/>
          <a:ln/>
        </p:spPr>
        <p:txBody>
          <a:bodyPr wrap="square" lIns="0" tIns="0" rIns="0" bIns="0" rtlCol="0" anchor="t">
            <a:normAutofit/>
          </a:bodyPr>
          <a:lstStyle/>
          <a:p>
            <a:pPr>
              <a:lnSpc>
                <a:spcPct val="126000"/>
              </a:lnSpc>
            </a:pPr>
            <a:r>
              <a:rPr lang="en-US" sz="1267" dirty="0">
                <a:solidFill>
                  <a:srgbClr val="2A2742"/>
                </a:solidFill>
                <a:latin typeface="Arimo" pitchFamily="34" charset="0"/>
                <a:ea typeface="Arimo" pitchFamily="34" charset="-122"/>
                <a:cs typeface="Arimo" pitchFamily="34" charset="-120"/>
              </a:rPr>
              <a:t>Foundational defense-driven aerospace research into INS gyroscopes and secure LEO non-terrestrial cloud architectures expands domestic capabilities. These advancements cascade downward to establish cutting-edge commercial applications, ensuring that continuous innovation drives long-term commercial services.</a:t>
            </a:r>
            <a:endParaRPr lang="en-US" sz="1267" dirty="0">
              <a:latin typeface="Arimo" panose="020B0604020202020204" charset="0"/>
            </a:endParaRPr>
          </a:p>
        </p:txBody>
      </p:sp>
      <p:pic>
        <p:nvPicPr>
          <p:cNvPr id="19" name="Picture 18">
            <a:extLst>
              <a:ext uri="{FF2B5EF4-FFF2-40B4-BE49-F238E27FC236}">
                <a16:creationId xmlns:a16="http://schemas.microsoft.com/office/drawing/2014/main" id="{0B2BDF6F-B1F5-A53B-D28C-9045868B7D9E}"/>
              </a:ext>
            </a:extLst>
          </p:cNvPr>
          <p:cNvPicPr>
            <a:picLocks noChangeAspect="1"/>
          </p:cNvPicPr>
          <p:nvPr/>
        </p:nvPicPr>
        <p:blipFill>
          <a:blip r:embed="rId4"/>
          <a:srcRect r="62439"/>
          <a:stretch>
            <a:fillRect/>
          </a:stretch>
        </p:blipFill>
        <p:spPr>
          <a:xfrm>
            <a:off x="10740574" y="361242"/>
            <a:ext cx="718789" cy="861531"/>
          </a:xfrm>
          <a:prstGeom prst="rect">
            <a:avLst/>
          </a:prstGeom>
        </p:spPr>
      </p:pic>
      <p:sp>
        <p:nvSpPr>
          <p:cNvPr id="20" name="Round Same Side Corner Rectangle 4">
            <a:extLst>
              <a:ext uri="{FF2B5EF4-FFF2-40B4-BE49-F238E27FC236}">
                <a16:creationId xmlns:a16="http://schemas.microsoft.com/office/drawing/2014/main" id="{96440045-8098-1701-6B01-13F57E052609}"/>
              </a:ext>
            </a:extLst>
          </p:cNvPr>
          <p:cNvSpPr/>
          <p:nvPr/>
        </p:nvSpPr>
        <p:spPr>
          <a:xfrm rot="5400000">
            <a:off x="-332095" y="733452"/>
            <a:ext cx="740391" cy="76201"/>
          </a:xfrm>
          <a:prstGeom prst="round2SameRect">
            <a:avLst>
              <a:gd name="adj1" fmla="val 45834"/>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SA" sz="1800" b="0" i="0" u="none" strike="noStrike" kern="0" cap="none" spc="0" normalizeH="0" baseline="0" noProof="0" dirty="0">
              <a:ln>
                <a:noFill/>
              </a:ln>
              <a:solidFill>
                <a:srgbClr val="FFFFFF"/>
              </a:solidFill>
              <a:effectLst/>
              <a:uLnTx/>
              <a:uFillTx/>
              <a:latin typeface="Arimo" panose="020B0604020202020204" charset="0"/>
              <a:ea typeface="+mn-ea"/>
              <a:cs typeface="+mn-cs"/>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C51CA-74B6-C330-0D72-F6CD7F74AD69}"/>
            </a:ext>
          </a:extLst>
        </p:cNvPr>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C27548E7-6514-6C10-5AD2-6DBE70E2BB84}"/>
              </a:ext>
            </a:extLst>
          </p:cNvPr>
          <p:cNvPicPr>
            <a:picLocks noGrp="1" noChangeAspect="1"/>
          </p:cNvPicPr>
          <p:nvPr>
            <p:ph type="pic" sz="quarter" idx="37"/>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t="10020" b="10020"/>
          <a:stretch/>
        </p:blipFill>
        <p:spPr>
          <a:xfrm>
            <a:off x="3615159" y="-17931"/>
            <a:ext cx="8576841" cy="6858000"/>
          </a:xfrm>
          <a:prstGeom prst="rect">
            <a:avLst/>
          </a:prstGeom>
          <a:solidFill>
            <a:srgbClr val="E7E6E6">
              <a:lumMod val="75000"/>
            </a:srgbClr>
          </a:solidFill>
        </p:spPr>
      </p:pic>
      <p:sp>
        <p:nvSpPr>
          <p:cNvPr id="14" name="Rectangle 13">
            <a:extLst>
              <a:ext uri="{FF2B5EF4-FFF2-40B4-BE49-F238E27FC236}">
                <a16:creationId xmlns:a16="http://schemas.microsoft.com/office/drawing/2014/main" id="{9CF613D0-6409-30C5-9BF1-C7A8B5B1A01E}"/>
              </a:ext>
            </a:extLst>
          </p:cNvPr>
          <p:cNvSpPr/>
          <p:nvPr/>
        </p:nvSpPr>
        <p:spPr>
          <a:xfrm>
            <a:off x="26099" y="-17931"/>
            <a:ext cx="5135888" cy="6858000"/>
          </a:xfrm>
          <a:prstGeom prst="rect">
            <a:avLst/>
          </a:prstGeom>
          <a:gradFill>
            <a:gsLst>
              <a:gs pos="100000">
                <a:srgbClr val="141A60">
                  <a:alpha val="56000"/>
                </a:srgbClr>
              </a:gs>
              <a:gs pos="71000">
                <a:srgbClr val="141A60"/>
              </a:gs>
            </a:gsLst>
            <a:lin ang="0" scaled="1"/>
          </a:gradFill>
          <a:ln>
            <a:gradFill flip="none" rotWithShape="1">
              <a:gsLst>
                <a:gs pos="100000">
                  <a:srgbClr val="141A60"/>
                </a:gs>
                <a:gs pos="0">
                  <a:srgbClr val="141A6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1"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rimo" panose="020B0604020202020204" charset="0"/>
              <a:ea typeface="+mn-ea"/>
              <a:cs typeface="+mn-cs"/>
            </a:endParaRPr>
          </a:p>
        </p:txBody>
      </p:sp>
      <p:sp>
        <p:nvSpPr>
          <p:cNvPr id="7" name="Text Placeholder 6">
            <a:extLst>
              <a:ext uri="{FF2B5EF4-FFF2-40B4-BE49-F238E27FC236}">
                <a16:creationId xmlns:a16="http://schemas.microsoft.com/office/drawing/2014/main" id="{4E014E35-FB56-1EF6-8FAC-76DA795C3ED7}"/>
              </a:ext>
            </a:extLst>
          </p:cNvPr>
          <p:cNvSpPr>
            <a:spLocks noGrp="1"/>
          </p:cNvSpPr>
          <p:nvPr>
            <p:ph type="body" sz="quarter" idx="12"/>
          </p:nvPr>
        </p:nvSpPr>
        <p:spPr>
          <a:xfrm>
            <a:off x="431535" y="876844"/>
            <a:ext cx="2470151" cy="1432156"/>
          </a:xfrm>
        </p:spPr>
        <p:txBody>
          <a:bodyPr>
            <a:normAutofit/>
          </a:bodyPr>
          <a:lstStyle/>
          <a:p>
            <a:pPr rtl="1" fontAlgn="auto">
              <a:spcAft>
                <a:spcPts val="0"/>
              </a:spcAft>
              <a:defRPr/>
            </a:pPr>
            <a:r>
              <a:rPr kumimoji="0" lang="en-GB" sz="11500" b="1" i="0" u="none" strike="noStrike" kern="1200" cap="none" spc="0" normalizeH="0" baseline="0" noProof="0" dirty="0">
                <a:ln>
                  <a:noFill/>
                </a:ln>
                <a:solidFill>
                  <a:srgbClr val="FFFFFF"/>
                </a:solidFill>
                <a:effectLst/>
                <a:uLnTx/>
                <a:uFillTx/>
                <a:latin typeface="Outfit ExtraBold" panose="020B0604020202020204" charset="0"/>
                <a:ea typeface="+mj-ea"/>
                <a:cs typeface="Frutiger LT Arabic 45 Light" pitchFamily="2" charset="-78"/>
              </a:rPr>
              <a:t>04</a:t>
            </a:r>
            <a:endParaRPr lang="en-ID" sz="23900" dirty="0">
              <a:solidFill>
                <a:srgbClr val="EBEBEB"/>
              </a:solidFill>
              <a:latin typeface="Outfit ExtraBold" panose="020B0604020202020204" charset="0"/>
            </a:endParaRPr>
          </a:p>
        </p:txBody>
      </p:sp>
      <p:sp>
        <p:nvSpPr>
          <p:cNvPr id="2" name="TextBox 1">
            <a:extLst>
              <a:ext uri="{FF2B5EF4-FFF2-40B4-BE49-F238E27FC236}">
                <a16:creationId xmlns:a16="http://schemas.microsoft.com/office/drawing/2014/main" id="{61C9679D-DEF9-D392-41B8-ED806003BB95}"/>
              </a:ext>
            </a:extLst>
          </p:cNvPr>
          <p:cNvSpPr txBox="1"/>
          <p:nvPr/>
        </p:nvSpPr>
        <p:spPr>
          <a:xfrm>
            <a:off x="431535" y="1999540"/>
            <a:ext cx="5135888" cy="3078479"/>
          </a:xfrm>
          <a:prstGeom prst="rect">
            <a:avLst/>
          </a:prstGeom>
          <a:noFill/>
        </p:spPr>
        <p:txBody>
          <a:bodyPr wrap="square" lIns="0" tIns="0" rIns="0" bIns="0" numCol="1" spcCol="64008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Outfit ExtraBold" panose="020B0604020202020204" charset="0"/>
                <a:ea typeface="Inter SemiBold" panose="02000503000000020004" pitchFamily="2" charset="0"/>
                <a:cs typeface="+mn-cs"/>
              </a:rPr>
              <a:t>Governance</a:t>
            </a:r>
            <a:endParaRPr kumimoji="0" lang="en-GB" sz="1600" b="0" i="0" u="none" strike="noStrike" kern="1200" cap="none" spc="0" normalizeH="0" baseline="0" noProof="0" dirty="0">
              <a:ln>
                <a:noFill/>
              </a:ln>
              <a:solidFill>
                <a:prstClr val="white"/>
              </a:solidFill>
              <a:effectLst/>
              <a:uLnTx/>
              <a:uFillTx/>
              <a:latin typeface="Arimo" panose="020B0604020202020204" charset="0"/>
              <a:ea typeface="Arimo" panose="020B0604020202020204" charset="0"/>
              <a:cs typeface="Arimo" panose="020B0604020202020204" charset="0"/>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prstClr val="white"/>
              </a:solidFill>
              <a:effectLst/>
              <a:uLnTx/>
              <a:uFillTx/>
              <a:latin typeface="Arimo" panose="020B0604020202020204" charset="0"/>
              <a:ea typeface="Arimo" panose="020B0604020202020204" charset="0"/>
              <a:cs typeface="Arimo" panose="020B0604020202020204" charset="0"/>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Arimo" panose="020B0604020202020204" charset="0"/>
                <a:ea typeface="Arimo" panose="020B0604020202020204" charset="0"/>
                <a:cs typeface="Arimo" panose="020B0604020202020204" charset="0"/>
              </a:rPr>
              <a:t>Forward Strategic Recommendations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Arimo" panose="020B0604020202020204" charset="0"/>
                <a:ea typeface="Arimo" panose="020B0604020202020204" charset="0"/>
                <a:cs typeface="Arimo" panose="020B0604020202020204" charset="0"/>
              </a:rPr>
              <a:t>Organizational Structure</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prstClr val="white"/>
              </a:solidFill>
              <a:effectLst/>
              <a:uLnTx/>
              <a:uFillTx/>
              <a:latin typeface="Arimo" panose="020B0604020202020204" charset="0"/>
              <a:ea typeface="Arimo" panose="020B0604020202020204" charset="0"/>
              <a:cs typeface="Arimo" panose="020B0604020202020204" charset="0"/>
            </a:endParaRPr>
          </a:p>
        </p:txBody>
      </p:sp>
      <p:pic>
        <p:nvPicPr>
          <p:cNvPr id="3" name="Picture 2" descr="Text&#10;&#10;Description automatically generated">
            <a:extLst>
              <a:ext uri="{FF2B5EF4-FFF2-40B4-BE49-F238E27FC236}">
                <a16:creationId xmlns:a16="http://schemas.microsoft.com/office/drawing/2014/main" id="{FB9F2890-92B5-B21E-AD51-9DDC1E69D3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1316" y="170005"/>
            <a:ext cx="2300515" cy="1006475"/>
          </a:xfrm>
          <a:prstGeom prst="rect">
            <a:avLst/>
          </a:prstGeom>
        </p:spPr>
      </p:pic>
    </p:spTree>
    <p:extLst>
      <p:ext uri="{BB962C8B-B14F-4D97-AF65-F5344CB8AC3E}">
        <p14:creationId xmlns:p14="http://schemas.microsoft.com/office/powerpoint/2010/main" val="2153566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3" y="678557"/>
            <a:ext cx="10869017" cy="516731"/>
          </a:xfrm>
          <a:prstGeom prst="rect">
            <a:avLst/>
          </a:prstGeom>
          <a:noFill/>
          <a:ln/>
        </p:spPr>
        <p:txBody>
          <a:bodyPr wrap="none" lIns="0" tIns="0" rIns="0" bIns="0" rtlCol="0" anchor="t"/>
          <a:lstStyle/>
          <a:p>
            <a:pPr>
              <a:lnSpc>
                <a:spcPct val="104000"/>
              </a:lnSpc>
            </a:pPr>
            <a:r>
              <a:rPr lang="en-US" sz="3200" dirty="0">
                <a:solidFill>
                  <a:srgbClr val="231971"/>
                </a:solidFill>
                <a:latin typeface="Outfit ExtraBold" pitchFamily="34" charset="0"/>
                <a:ea typeface="Outfit ExtraBold" pitchFamily="34" charset="-122"/>
                <a:cs typeface="Outfit ExtraBold" pitchFamily="34" charset="-120"/>
              </a:rPr>
              <a:t>Forward Strategic Recommendations</a:t>
            </a:r>
            <a:endParaRPr lang="en-US" sz="3200" dirty="0">
              <a:latin typeface="Arimo" panose="020B0604020202020204" charset="0"/>
            </a:endParaRPr>
          </a:p>
        </p:txBody>
      </p:sp>
      <p:sp>
        <p:nvSpPr>
          <p:cNvPr id="3" name="Text 1"/>
          <p:cNvSpPr/>
          <p:nvPr/>
        </p:nvSpPr>
        <p:spPr>
          <a:xfrm>
            <a:off x="661493" y="1244618"/>
            <a:ext cx="11478617" cy="248047"/>
          </a:xfrm>
          <a:prstGeom prst="rect">
            <a:avLst/>
          </a:prstGeom>
          <a:noFill/>
          <a:ln/>
        </p:spPr>
        <p:txBody>
          <a:bodyPr wrap="none" lIns="0" tIns="0" rIns="0" bIns="0" rtlCol="0" anchor="t"/>
          <a:lstStyle/>
          <a:p>
            <a:pPr>
              <a:lnSpc>
                <a:spcPct val="125000"/>
              </a:lnSpc>
            </a:pPr>
            <a:r>
              <a:rPr lang="en-US" sz="1267" dirty="0">
                <a:solidFill>
                  <a:srgbClr val="2A2742"/>
                </a:solidFill>
                <a:latin typeface="Arimo" pitchFamily="34" charset="0"/>
                <a:ea typeface="Arimo" pitchFamily="34" charset="-122"/>
                <a:cs typeface="Arimo" pitchFamily="34" charset="-120"/>
              </a:rPr>
              <a:t>To maximize the commercial viability and impact of this strategy, the board should integrate the following data tracks into the final proposal:</a:t>
            </a:r>
            <a:endParaRPr lang="en-US" sz="1267" dirty="0">
              <a:latin typeface="Arimo" panose="020B0604020202020204" charset="0"/>
            </a:endParaRPr>
          </a:p>
        </p:txBody>
      </p:sp>
      <p:pic>
        <p:nvPicPr>
          <p:cNvPr id="4"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61493" y="1895475"/>
            <a:ext cx="3526532" cy="4283869"/>
          </a:xfrm>
          <a:prstGeom prst="rect">
            <a:avLst/>
          </a:prstGeom>
        </p:spPr>
      </p:pic>
      <p:sp>
        <p:nvSpPr>
          <p:cNvPr id="5" name="Text 2"/>
          <p:cNvSpPr/>
          <p:nvPr/>
        </p:nvSpPr>
        <p:spPr>
          <a:xfrm>
            <a:off x="922040" y="2079825"/>
            <a:ext cx="3081635" cy="516929"/>
          </a:xfrm>
          <a:prstGeom prst="rect">
            <a:avLst/>
          </a:prstGeom>
          <a:noFill/>
          <a:ln/>
        </p:spPr>
        <p:txBody>
          <a:bodyPr wrap="square" lIns="0" tIns="0" rIns="0" bIns="0" rtlCol="0" anchor="t">
            <a:normAutofit/>
          </a:bodyPr>
          <a:lstStyle/>
          <a:p>
            <a:pPr>
              <a:lnSpc>
                <a:spcPct val="104000"/>
              </a:lnSpc>
            </a:pPr>
            <a:r>
              <a:rPr lang="en-US" sz="1600" dirty="0">
                <a:solidFill>
                  <a:srgbClr val="2A2742"/>
                </a:solidFill>
                <a:latin typeface="Outfit ExtraBold" pitchFamily="34" charset="0"/>
                <a:ea typeface="Outfit ExtraBold" pitchFamily="34" charset="-122"/>
                <a:cs typeface="Outfit ExtraBold" pitchFamily="34" charset="-120"/>
              </a:rPr>
              <a:t>Comprehensive Workforce Capability Assessment</a:t>
            </a:r>
            <a:endParaRPr lang="en-US" sz="1600" dirty="0">
              <a:latin typeface="Arimo" panose="020B0604020202020204" charset="0"/>
            </a:endParaRPr>
          </a:p>
        </p:txBody>
      </p:sp>
      <p:sp>
        <p:nvSpPr>
          <p:cNvPr id="6" name="Text 3"/>
          <p:cNvSpPr/>
          <p:nvPr/>
        </p:nvSpPr>
        <p:spPr>
          <a:xfrm>
            <a:off x="922040" y="2683569"/>
            <a:ext cx="3081635" cy="3063379"/>
          </a:xfrm>
          <a:prstGeom prst="rect">
            <a:avLst/>
          </a:prstGeom>
          <a:noFill/>
          <a:ln/>
        </p:spPr>
        <p:txBody>
          <a:bodyPr wrap="square" lIns="0" tIns="0" rIns="0" bIns="0" rtlCol="0" anchor="t">
            <a:normAutofit/>
          </a:bodyPr>
          <a:lstStyle/>
          <a:p>
            <a:pPr>
              <a:lnSpc>
                <a:spcPct val="125000"/>
              </a:lnSpc>
            </a:pPr>
            <a:r>
              <a:rPr lang="en-US" sz="1267" b="1" dirty="0">
                <a:solidFill>
                  <a:schemeClr val="accent4"/>
                </a:solidFill>
                <a:latin typeface="Arimo Bold" pitchFamily="34" charset="0"/>
                <a:ea typeface="Arimo Bold" pitchFamily="34" charset="-122"/>
                <a:cs typeface="Arimo Bold" pitchFamily="34" charset="-120"/>
              </a:rPr>
              <a:t>Action:</a:t>
            </a:r>
            <a:r>
              <a:rPr lang="en-US" sz="1267" dirty="0">
                <a:solidFill>
                  <a:schemeClr val="accent4"/>
                </a:solidFill>
                <a:latin typeface="Arimo" pitchFamily="34" charset="0"/>
                <a:ea typeface="Arimo" pitchFamily="34" charset="-122"/>
                <a:cs typeface="Arimo" pitchFamily="34" charset="-120"/>
              </a:rPr>
              <a:t> </a:t>
            </a:r>
            <a:r>
              <a:rPr lang="en-US" sz="1267" dirty="0">
                <a:solidFill>
                  <a:srgbClr val="2A2742"/>
                </a:solidFill>
                <a:latin typeface="Arimo" pitchFamily="34" charset="0"/>
                <a:ea typeface="Arimo" pitchFamily="34" charset="-122"/>
                <a:cs typeface="Arimo" pitchFamily="34" charset="-120"/>
              </a:rPr>
              <a:t>Conduct a granular human resources capability audit to balance the existing technical footprint (e.g., mapping the current distribution of 19 PhDs and 297 engineers/technicians).</a:t>
            </a:r>
          </a:p>
          <a:p>
            <a:pPr>
              <a:lnSpc>
                <a:spcPct val="125000"/>
              </a:lnSpc>
            </a:pPr>
            <a:endParaRPr lang="en-US" sz="1267" dirty="0">
              <a:latin typeface="Arimo" panose="020B0604020202020204" charset="0"/>
            </a:endParaRPr>
          </a:p>
          <a:p>
            <a:pPr>
              <a:lnSpc>
                <a:spcPct val="125000"/>
              </a:lnSpc>
            </a:pPr>
            <a:r>
              <a:rPr lang="en-US" sz="1267" b="1" dirty="0">
                <a:solidFill>
                  <a:schemeClr val="accent4"/>
                </a:solidFill>
                <a:latin typeface="Arimo Bold" pitchFamily="34" charset="0"/>
                <a:ea typeface="Arimo Bold" pitchFamily="34" charset="-122"/>
                <a:cs typeface="Arimo Bold" pitchFamily="34" charset="-120"/>
              </a:rPr>
              <a:t>Objective:</a:t>
            </a:r>
            <a:r>
              <a:rPr lang="en-US" sz="1267" dirty="0">
                <a:solidFill>
                  <a:schemeClr val="accent4"/>
                </a:solidFill>
                <a:latin typeface="Arimo" pitchFamily="34" charset="0"/>
                <a:ea typeface="Arimo" pitchFamily="34" charset="-122"/>
                <a:cs typeface="Arimo" pitchFamily="34" charset="-120"/>
              </a:rPr>
              <a:t> </a:t>
            </a:r>
            <a:r>
              <a:rPr lang="en-US" sz="1267" dirty="0">
                <a:solidFill>
                  <a:srgbClr val="2A2742"/>
                </a:solidFill>
                <a:latin typeface="Arimo" pitchFamily="34" charset="0"/>
                <a:ea typeface="Arimo" pitchFamily="34" charset="-122"/>
                <a:cs typeface="Arimo" pitchFamily="34" charset="-120"/>
              </a:rPr>
              <a:t>Identify specific skills gaps in AI algorithm design, non-terrestrial cloud engineering, and commercial space law, then resolve them through targeted global talent recruitment and exchange programs with corporate aerospace partners.</a:t>
            </a:r>
            <a:endParaRPr lang="en-US" sz="1267" dirty="0">
              <a:latin typeface="Arimo" panose="020B0604020202020204" charset="0"/>
            </a:endParaRPr>
          </a:p>
        </p:txBody>
      </p:sp>
      <p:pic>
        <p:nvPicPr>
          <p:cNvPr id="7" name="Image 1"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332685" y="1895475"/>
            <a:ext cx="3526532" cy="4283869"/>
          </a:xfrm>
          <a:prstGeom prst="rect">
            <a:avLst/>
          </a:prstGeom>
        </p:spPr>
      </p:pic>
      <p:sp>
        <p:nvSpPr>
          <p:cNvPr id="8" name="Text 4"/>
          <p:cNvSpPr/>
          <p:nvPr/>
        </p:nvSpPr>
        <p:spPr>
          <a:xfrm>
            <a:off x="4593233" y="2079825"/>
            <a:ext cx="3081635" cy="516929"/>
          </a:xfrm>
          <a:prstGeom prst="rect">
            <a:avLst/>
          </a:prstGeom>
          <a:noFill/>
          <a:ln/>
        </p:spPr>
        <p:txBody>
          <a:bodyPr wrap="square" lIns="0" tIns="0" rIns="0" bIns="0" rtlCol="0" anchor="t">
            <a:normAutofit/>
          </a:bodyPr>
          <a:lstStyle/>
          <a:p>
            <a:pPr>
              <a:lnSpc>
                <a:spcPct val="104000"/>
              </a:lnSpc>
            </a:pPr>
            <a:r>
              <a:rPr lang="en-US" sz="1600" dirty="0">
                <a:solidFill>
                  <a:srgbClr val="2A2742"/>
                </a:solidFill>
                <a:latin typeface="Outfit ExtraBold" pitchFamily="34" charset="0"/>
                <a:ea typeface="Outfit ExtraBold" pitchFamily="34" charset="-122"/>
                <a:cs typeface="Outfit ExtraBold" pitchFamily="34" charset="-120"/>
              </a:rPr>
              <a:t>Global Market Pricing Framework</a:t>
            </a:r>
            <a:endParaRPr lang="en-US" sz="1600" dirty="0">
              <a:latin typeface="Arimo" panose="020B0604020202020204" charset="0"/>
            </a:endParaRPr>
          </a:p>
        </p:txBody>
      </p:sp>
      <p:sp>
        <p:nvSpPr>
          <p:cNvPr id="9" name="Text 5"/>
          <p:cNvSpPr/>
          <p:nvPr/>
        </p:nvSpPr>
        <p:spPr>
          <a:xfrm>
            <a:off x="4593233" y="2683570"/>
            <a:ext cx="3081635" cy="3311425"/>
          </a:xfrm>
          <a:prstGeom prst="rect">
            <a:avLst/>
          </a:prstGeom>
          <a:noFill/>
          <a:ln/>
        </p:spPr>
        <p:txBody>
          <a:bodyPr wrap="square" lIns="0" tIns="0" rIns="0" bIns="0" rtlCol="0" anchor="t">
            <a:normAutofit/>
          </a:bodyPr>
          <a:lstStyle/>
          <a:p>
            <a:pPr>
              <a:lnSpc>
                <a:spcPct val="125000"/>
              </a:lnSpc>
            </a:pPr>
            <a:r>
              <a:rPr lang="en-US" sz="1267" b="1" dirty="0">
                <a:solidFill>
                  <a:schemeClr val="accent4"/>
                </a:solidFill>
                <a:latin typeface="Arimo Bold" pitchFamily="34" charset="0"/>
                <a:ea typeface="Arimo Bold" pitchFamily="34" charset="-122"/>
                <a:cs typeface="Arimo Bold" pitchFamily="34" charset="-120"/>
              </a:rPr>
              <a:t>Action:</a:t>
            </a:r>
            <a:r>
              <a:rPr lang="en-US" sz="1267" dirty="0">
                <a:solidFill>
                  <a:schemeClr val="accent4"/>
                </a:solidFill>
                <a:latin typeface="Arimo" pitchFamily="34" charset="0"/>
                <a:ea typeface="Arimo" pitchFamily="34" charset="-122"/>
                <a:cs typeface="Arimo" pitchFamily="34" charset="-120"/>
              </a:rPr>
              <a:t> </a:t>
            </a:r>
            <a:r>
              <a:rPr lang="en-US" sz="1267" dirty="0">
                <a:solidFill>
                  <a:srgbClr val="2A2742"/>
                </a:solidFill>
                <a:latin typeface="Arimo" pitchFamily="34" charset="0"/>
                <a:ea typeface="Arimo" pitchFamily="34" charset="-122"/>
                <a:cs typeface="Arimo" pitchFamily="34" charset="-120"/>
              </a:rPr>
              <a:t>Build a detailed market pricing and unit economics model for downstream geographic information systems (GIS) and value-added satellite data products.</a:t>
            </a:r>
          </a:p>
          <a:p>
            <a:pPr>
              <a:lnSpc>
                <a:spcPct val="125000"/>
              </a:lnSpc>
            </a:pPr>
            <a:endParaRPr lang="en-US" sz="1267" dirty="0">
              <a:latin typeface="Arimo" panose="020B0604020202020204" charset="0"/>
            </a:endParaRPr>
          </a:p>
          <a:p>
            <a:pPr>
              <a:lnSpc>
                <a:spcPct val="125000"/>
              </a:lnSpc>
            </a:pPr>
            <a:r>
              <a:rPr lang="en-US" sz="1267" b="1" dirty="0">
                <a:solidFill>
                  <a:schemeClr val="accent4"/>
                </a:solidFill>
                <a:latin typeface="Arimo Bold" pitchFamily="34" charset="0"/>
                <a:ea typeface="Arimo Bold" pitchFamily="34" charset="-122"/>
                <a:cs typeface="Arimo Bold" pitchFamily="34" charset="-120"/>
              </a:rPr>
              <a:t>Objective:</a:t>
            </a:r>
            <a:r>
              <a:rPr lang="en-US" sz="1267" dirty="0">
                <a:solidFill>
                  <a:schemeClr val="accent4"/>
                </a:solidFill>
                <a:latin typeface="Arimo" pitchFamily="34" charset="0"/>
                <a:ea typeface="Arimo" pitchFamily="34" charset="-122"/>
                <a:cs typeface="Arimo" pitchFamily="34" charset="-120"/>
              </a:rPr>
              <a:t> </a:t>
            </a:r>
            <a:r>
              <a:rPr lang="en-US" sz="1267" dirty="0">
                <a:solidFill>
                  <a:srgbClr val="2A2742"/>
                </a:solidFill>
                <a:latin typeface="Arimo" pitchFamily="34" charset="0"/>
                <a:ea typeface="Arimo" pitchFamily="34" charset="-122"/>
                <a:cs typeface="Arimo" pitchFamily="34" charset="-120"/>
              </a:rPr>
              <a:t>Ensure the proposed commercial API endpoints are priced competitively against dominant global satellite data providers, while capturing higher regional margins by highlighting superior resolution, local compliance, and uncompromised national data independently.</a:t>
            </a:r>
            <a:endParaRPr lang="en-US" sz="1267" dirty="0">
              <a:latin typeface="Arimo" panose="020B0604020202020204" charset="0"/>
            </a:endParaRPr>
          </a:p>
        </p:txBody>
      </p:sp>
      <p:pic>
        <p:nvPicPr>
          <p:cNvPr id="10" name="Image 2"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003878" y="1895475"/>
            <a:ext cx="3526532" cy="4283869"/>
          </a:xfrm>
          <a:prstGeom prst="rect">
            <a:avLst/>
          </a:prstGeom>
        </p:spPr>
      </p:pic>
      <p:sp>
        <p:nvSpPr>
          <p:cNvPr id="11" name="Text 6"/>
          <p:cNvSpPr/>
          <p:nvPr/>
        </p:nvSpPr>
        <p:spPr>
          <a:xfrm>
            <a:off x="8264425" y="2079825"/>
            <a:ext cx="3081635" cy="516929"/>
          </a:xfrm>
          <a:prstGeom prst="rect">
            <a:avLst/>
          </a:prstGeom>
          <a:noFill/>
          <a:ln/>
        </p:spPr>
        <p:txBody>
          <a:bodyPr wrap="square" lIns="0" tIns="0" rIns="0" bIns="0" rtlCol="0" anchor="t">
            <a:normAutofit/>
          </a:bodyPr>
          <a:lstStyle/>
          <a:p>
            <a:pPr>
              <a:lnSpc>
                <a:spcPct val="104000"/>
              </a:lnSpc>
            </a:pPr>
            <a:r>
              <a:rPr lang="en-US" sz="1600" dirty="0">
                <a:solidFill>
                  <a:srgbClr val="2A2742"/>
                </a:solidFill>
                <a:latin typeface="Outfit ExtraBold" pitchFamily="34" charset="0"/>
                <a:ea typeface="Outfit ExtraBold" pitchFamily="34" charset="-122"/>
                <a:cs typeface="Outfit ExtraBold" pitchFamily="34" charset="-120"/>
              </a:rPr>
              <a:t>Regulatory Sandbox for Non-Terrestrial Testing</a:t>
            </a:r>
            <a:endParaRPr lang="en-US" sz="1600" dirty="0">
              <a:latin typeface="Arimo" panose="020B0604020202020204" charset="0"/>
            </a:endParaRPr>
          </a:p>
        </p:txBody>
      </p:sp>
      <p:sp>
        <p:nvSpPr>
          <p:cNvPr id="12" name="Text 7"/>
          <p:cNvSpPr/>
          <p:nvPr/>
        </p:nvSpPr>
        <p:spPr>
          <a:xfrm>
            <a:off x="8264425" y="2683570"/>
            <a:ext cx="3081635" cy="3311425"/>
          </a:xfrm>
          <a:prstGeom prst="rect">
            <a:avLst/>
          </a:prstGeom>
          <a:noFill/>
          <a:ln/>
        </p:spPr>
        <p:txBody>
          <a:bodyPr wrap="square" lIns="0" tIns="0" rIns="0" bIns="0" rtlCol="0" anchor="t">
            <a:normAutofit lnSpcReduction="10000"/>
          </a:bodyPr>
          <a:lstStyle/>
          <a:p>
            <a:pPr>
              <a:lnSpc>
                <a:spcPct val="125000"/>
              </a:lnSpc>
            </a:pPr>
            <a:r>
              <a:rPr lang="en-US" sz="1267" b="1" dirty="0">
                <a:solidFill>
                  <a:schemeClr val="accent4"/>
                </a:solidFill>
                <a:latin typeface="Arimo Bold" pitchFamily="34" charset="0"/>
                <a:ea typeface="Arimo Bold" pitchFamily="34" charset="-122"/>
                <a:cs typeface="Arimo Bold" pitchFamily="34" charset="-120"/>
              </a:rPr>
              <a:t>Action:</a:t>
            </a:r>
            <a:r>
              <a:rPr lang="en-US" sz="1267" dirty="0">
                <a:solidFill>
                  <a:schemeClr val="accent4"/>
                </a:solidFill>
                <a:latin typeface="Arimo" pitchFamily="34" charset="0"/>
                <a:ea typeface="Arimo" pitchFamily="34" charset="-122"/>
                <a:cs typeface="Arimo" pitchFamily="34" charset="-120"/>
              </a:rPr>
              <a:t> </a:t>
            </a:r>
            <a:r>
              <a:rPr lang="en-US" sz="1267" dirty="0">
                <a:solidFill>
                  <a:srgbClr val="2A2742"/>
                </a:solidFill>
                <a:latin typeface="Arimo" pitchFamily="34" charset="0"/>
                <a:ea typeface="Arimo" pitchFamily="34" charset="-122"/>
                <a:cs typeface="Arimo" pitchFamily="34" charset="-120"/>
              </a:rPr>
              <a:t>Partner with CST to establish a dedicated, permanent national regulatory testbed and sandbox for experimental satellite communications and high-frequency space observation systems within the Kingdom.</a:t>
            </a:r>
            <a:endParaRPr lang="en-US" sz="1267" dirty="0">
              <a:latin typeface="Arimo" panose="020B0604020202020204" charset="0"/>
            </a:endParaRPr>
          </a:p>
          <a:p>
            <a:pPr>
              <a:lnSpc>
                <a:spcPct val="125000"/>
              </a:lnSpc>
            </a:pPr>
            <a:endParaRPr lang="en-US" sz="1267" b="1" dirty="0">
              <a:solidFill>
                <a:schemeClr val="accent4"/>
              </a:solidFill>
              <a:latin typeface="Arimo Bold" pitchFamily="34" charset="0"/>
              <a:ea typeface="Arimo Bold" pitchFamily="34" charset="-122"/>
              <a:cs typeface="Arimo Bold" pitchFamily="34" charset="-120"/>
            </a:endParaRPr>
          </a:p>
          <a:p>
            <a:pPr>
              <a:lnSpc>
                <a:spcPct val="125000"/>
              </a:lnSpc>
            </a:pPr>
            <a:r>
              <a:rPr lang="en-US" sz="1267" b="1" dirty="0">
                <a:solidFill>
                  <a:schemeClr val="accent4"/>
                </a:solidFill>
                <a:latin typeface="Arimo Bold" pitchFamily="34" charset="0"/>
                <a:ea typeface="Arimo Bold" pitchFamily="34" charset="-122"/>
                <a:cs typeface="Arimo Bold" pitchFamily="34" charset="-120"/>
              </a:rPr>
              <a:t>Objective:</a:t>
            </a:r>
            <a:r>
              <a:rPr lang="en-US" sz="1267" dirty="0">
                <a:solidFill>
                  <a:schemeClr val="accent4"/>
                </a:solidFill>
                <a:latin typeface="Arimo" pitchFamily="34" charset="0"/>
                <a:ea typeface="Arimo" pitchFamily="34" charset="-122"/>
                <a:cs typeface="Arimo" pitchFamily="34" charset="-120"/>
              </a:rPr>
              <a:t> </a:t>
            </a:r>
            <a:r>
              <a:rPr lang="en-US" sz="1267" dirty="0">
                <a:solidFill>
                  <a:srgbClr val="2A2742"/>
                </a:solidFill>
                <a:latin typeface="Arimo" pitchFamily="34" charset="0"/>
                <a:ea typeface="Arimo" pitchFamily="34" charset="-122"/>
                <a:cs typeface="Arimo" pitchFamily="34" charset="-120"/>
              </a:rPr>
              <a:t>Attract international space technology pioneers by offering streamlined, rapid deployment authorizations and experimental spectrum access, positioning KACST as the primary destination for real-world space technology verification in the region.</a:t>
            </a:r>
            <a:endParaRPr lang="en-US" sz="1267" dirty="0">
              <a:latin typeface="Arimo" panose="020B0604020202020204" charset="0"/>
            </a:endParaRPr>
          </a:p>
        </p:txBody>
      </p:sp>
      <p:pic>
        <p:nvPicPr>
          <p:cNvPr id="13" name="Picture 12">
            <a:extLst>
              <a:ext uri="{FF2B5EF4-FFF2-40B4-BE49-F238E27FC236}">
                <a16:creationId xmlns:a16="http://schemas.microsoft.com/office/drawing/2014/main" id="{8B81A800-BC0A-2C50-355A-C7E3B120448B}"/>
              </a:ext>
            </a:extLst>
          </p:cNvPr>
          <p:cNvPicPr>
            <a:picLocks noChangeAspect="1"/>
          </p:cNvPicPr>
          <p:nvPr/>
        </p:nvPicPr>
        <p:blipFill>
          <a:blip r:embed="rId4"/>
          <a:srcRect r="62439"/>
          <a:stretch>
            <a:fillRect/>
          </a:stretch>
        </p:blipFill>
        <p:spPr>
          <a:xfrm>
            <a:off x="10740574" y="464112"/>
            <a:ext cx="718789" cy="861531"/>
          </a:xfrm>
          <a:prstGeom prst="rect">
            <a:avLst/>
          </a:prstGeom>
        </p:spPr>
      </p:pic>
      <p:sp>
        <p:nvSpPr>
          <p:cNvPr id="14" name="Round Same Side Corner Rectangle 4">
            <a:extLst>
              <a:ext uri="{FF2B5EF4-FFF2-40B4-BE49-F238E27FC236}">
                <a16:creationId xmlns:a16="http://schemas.microsoft.com/office/drawing/2014/main" id="{E8071E31-D784-225D-9A07-127505E67A8E}"/>
              </a:ext>
            </a:extLst>
          </p:cNvPr>
          <p:cNvSpPr/>
          <p:nvPr/>
        </p:nvSpPr>
        <p:spPr>
          <a:xfrm rot="5400000">
            <a:off x="-332095" y="836322"/>
            <a:ext cx="740391" cy="76201"/>
          </a:xfrm>
          <a:prstGeom prst="round2SameRect">
            <a:avLst>
              <a:gd name="adj1" fmla="val 45834"/>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SA" sz="1800" b="0" i="0" u="none" strike="noStrike" kern="0" cap="none" spc="0" normalizeH="0" baseline="0" noProof="0" dirty="0">
              <a:ln>
                <a:noFill/>
              </a:ln>
              <a:solidFill>
                <a:srgbClr val="FFFFFF"/>
              </a:solidFill>
              <a:effectLst/>
              <a:uLnTx/>
              <a:uFillTx/>
              <a:latin typeface="Arimo" panose="020B0604020202020204" charset="0"/>
              <a:ea typeface="+mn-ea"/>
              <a:cs typeface="+mn-cs"/>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1"/>
            <a:ext cx="4572000" cy="6857999"/>
          </a:xfrm>
          <a:prstGeom prst="rect">
            <a:avLst/>
          </a:prstGeom>
        </p:spPr>
      </p:pic>
      <p:sp>
        <p:nvSpPr>
          <p:cNvPr id="3" name="Text 0"/>
          <p:cNvSpPr/>
          <p:nvPr/>
        </p:nvSpPr>
        <p:spPr>
          <a:xfrm>
            <a:off x="661493" y="315161"/>
            <a:ext cx="6297017" cy="295275"/>
          </a:xfrm>
          <a:prstGeom prst="rect">
            <a:avLst/>
          </a:prstGeom>
          <a:noFill/>
          <a:ln/>
        </p:spPr>
        <p:txBody>
          <a:bodyPr wrap="none" lIns="0" tIns="0" rIns="0" bIns="0" rtlCol="0" anchor="t"/>
          <a:lstStyle/>
          <a:p>
            <a:pPr>
              <a:lnSpc>
                <a:spcPct val="104000"/>
              </a:lnSpc>
            </a:pPr>
            <a:r>
              <a:rPr lang="en-US" sz="3200" dirty="0">
                <a:solidFill>
                  <a:srgbClr val="231971"/>
                </a:solidFill>
                <a:latin typeface="Outfit ExtraBold" pitchFamily="34" charset="0"/>
              </a:rPr>
              <a:t>Organizational Structure</a:t>
            </a:r>
          </a:p>
        </p:txBody>
      </p:sp>
      <p:sp>
        <p:nvSpPr>
          <p:cNvPr id="4" name="Text 1"/>
          <p:cNvSpPr/>
          <p:nvPr/>
        </p:nvSpPr>
        <p:spPr>
          <a:xfrm>
            <a:off x="661493" y="885925"/>
            <a:ext cx="6585127" cy="645695"/>
          </a:xfrm>
          <a:prstGeom prst="rect">
            <a:avLst/>
          </a:prstGeom>
          <a:noFill/>
          <a:ln/>
        </p:spPr>
        <p:txBody>
          <a:bodyPr wrap="square" lIns="0" tIns="0" rIns="0" bIns="0" rtlCol="0" anchor="t">
            <a:normAutofit/>
          </a:bodyPr>
          <a:lstStyle/>
          <a:p>
            <a:r>
              <a:rPr lang="en-US" sz="1267" dirty="0">
                <a:solidFill>
                  <a:srgbClr val="2A2742"/>
                </a:solidFill>
                <a:latin typeface="Arimo" pitchFamily="34" charset="0"/>
                <a:ea typeface="Arimo" pitchFamily="34" charset="-122"/>
                <a:cs typeface="Arimo" pitchFamily="34" charset="-120"/>
              </a:rPr>
              <a:t>The restructured hierarchy below bridges the gap between technical capability and market execution, ensuring every strategic objective is backed by a dedicated operational owner.</a:t>
            </a:r>
          </a:p>
        </p:txBody>
      </p:sp>
      <p:pic>
        <p:nvPicPr>
          <p:cNvPr id="5" name="Image 1" descr="preencoded.png"/>
          <p:cNvPicPr>
            <a:picLocks noChangeAspect="1"/>
          </p:cNvPicPr>
          <p:nvPr/>
        </p:nvPicPr>
        <p:blipFill>
          <a:blip r:embed="rId4"/>
          <a:stretch>
            <a:fillRect/>
          </a:stretch>
        </p:blipFill>
        <p:spPr>
          <a:xfrm>
            <a:off x="661492" y="1531621"/>
            <a:ext cx="6297017" cy="5132070"/>
          </a:xfrm>
          <a:prstGeom prst="rect">
            <a:avLst/>
          </a:prstGeom>
        </p:spPr>
      </p:pic>
      <p:pic>
        <p:nvPicPr>
          <p:cNvPr id="6" name="Picture 5">
            <a:extLst>
              <a:ext uri="{FF2B5EF4-FFF2-40B4-BE49-F238E27FC236}">
                <a16:creationId xmlns:a16="http://schemas.microsoft.com/office/drawing/2014/main" id="{8B429E19-66F5-48C8-3203-8A01359AAC81}"/>
              </a:ext>
            </a:extLst>
          </p:cNvPr>
          <p:cNvPicPr>
            <a:picLocks noChangeAspect="1"/>
          </p:cNvPicPr>
          <p:nvPr/>
        </p:nvPicPr>
        <p:blipFill>
          <a:blip r:embed="rId5"/>
          <a:srcRect r="62439"/>
          <a:stretch>
            <a:fillRect/>
          </a:stretch>
        </p:blipFill>
        <p:spPr>
          <a:xfrm>
            <a:off x="10740574" y="361242"/>
            <a:ext cx="718789" cy="861531"/>
          </a:xfrm>
          <a:prstGeom prst="rect">
            <a:avLst/>
          </a:prstGeom>
        </p:spPr>
      </p:pic>
      <p:sp>
        <p:nvSpPr>
          <p:cNvPr id="7" name="Round Same Side Corner Rectangle 4">
            <a:extLst>
              <a:ext uri="{FF2B5EF4-FFF2-40B4-BE49-F238E27FC236}">
                <a16:creationId xmlns:a16="http://schemas.microsoft.com/office/drawing/2014/main" id="{C43A340B-A3B0-0090-9E17-7237FD682102}"/>
              </a:ext>
            </a:extLst>
          </p:cNvPr>
          <p:cNvSpPr/>
          <p:nvPr/>
        </p:nvSpPr>
        <p:spPr>
          <a:xfrm rot="5400000">
            <a:off x="-332095" y="528806"/>
            <a:ext cx="740391" cy="76201"/>
          </a:xfrm>
          <a:prstGeom prst="round2SameRect">
            <a:avLst>
              <a:gd name="adj1" fmla="val 45834"/>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SA" sz="1800" b="0" i="0" u="none" strike="noStrike" kern="0" cap="none" spc="0" normalizeH="0" baseline="0" noProof="0" dirty="0">
              <a:ln>
                <a:noFill/>
              </a:ln>
              <a:solidFill>
                <a:srgbClr val="FFFFFF"/>
              </a:solidFill>
              <a:effectLst/>
              <a:uLnTx/>
              <a:uFillTx/>
              <a:latin typeface="Arimo" panose="020B0604020202020204" charset="0"/>
              <a:ea typeface="+mn-ea"/>
              <a:cs typeface="+mn-cs"/>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661493" y="596900"/>
            <a:ext cx="1016199" cy="287139"/>
          </a:xfrm>
          <a:prstGeom prst="roundRect">
            <a:avLst>
              <a:gd name="adj" fmla="val 22119"/>
            </a:avLst>
          </a:prstGeom>
          <a:solidFill>
            <a:srgbClr val="D7D2F9"/>
          </a:solidFill>
          <a:ln/>
        </p:spPr>
        <p:txBody>
          <a:bodyPr/>
          <a:lstStyle/>
          <a:p>
            <a:endParaRPr lang="en-GB" dirty="0">
              <a:latin typeface="Arimo" panose="020B0604020202020204" charset="0"/>
            </a:endParaRPr>
          </a:p>
        </p:txBody>
      </p:sp>
      <p:sp>
        <p:nvSpPr>
          <p:cNvPr id="3" name="Text 1"/>
          <p:cNvSpPr/>
          <p:nvPr/>
        </p:nvSpPr>
        <p:spPr>
          <a:xfrm>
            <a:off x="774899" y="653554"/>
            <a:ext cx="1398984" cy="173831"/>
          </a:xfrm>
          <a:prstGeom prst="rect">
            <a:avLst/>
          </a:prstGeom>
          <a:noFill/>
          <a:ln/>
        </p:spPr>
        <p:txBody>
          <a:bodyPr wrap="none" lIns="0" tIns="0" rIns="0" bIns="0" rtlCol="0" anchor="t"/>
          <a:lstStyle/>
          <a:p>
            <a:pPr>
              <a:lnSpc>
                <a:spcPct val="96000"/>
              </a:lnSpc>
            </a:pPr>
            <a:r>
              <a:rPr lang="en-US" sz="1133" dirty="0">
                <a:solidFill>
                  <a:srgbClr val="2A2742"/>
                </a:solidFill>
                <a:latin typeface="Arimo" pitchFamily="34" charset="0"/>
                <a:ea typeface="Arimo" pitchFamily="34" charset="-122"/>
                <a:cs typeface="Arimo" pitchFamily="34" charset="-120"/>
              </a:rPr>
              <a:t>DIVISION 1</a:t>
            </a:r>
            <a:endParaRPr lang="en-US" sz="1133" dirty="0">
              <a:latin typeface="Arimo" panose="020B0604020202020204" charset="0"/>
            </a:endParaRPr>
          </a:p>
        </p:txBody>
      </p:sp>
      <p:sp>
        <p:nvSpPr>
          <p:cNvPr id="4" name="Text 2"/>
          <p:cNvSpPr/>
          <p:nvPr/>
        </p:nvSpPr>
        <p:spPr>
          <a:xfrm>
            <a:off x="661493" y="959645"/>
            <a:ext cx="10869017" cy="590649"/>
          </a:xfrm>
          <a:prstGeom prst="rect">
            <a:avLst/>
          </a:prstGeom>
          <a:noFill/>
          <a:ln/>
        </p:spPr>
        <p:txBody>
          <a:bodyPr wrap="none" lIns="0" tIns="0" rIns="0" bIns="0" rtlCol="0" anchor="t"/>
          <a:lstStyle/>
          <a:p>
            <a:pPr>
              <a:lnSpc>
                <a:spcPct val="104000"/>
              </a:lnSpc>
            </a:pPr>
            <a:r>
              <a:rPr lang="en-US" sz="3667" dirty="0">
                <a:solidFill>
                  <a:srgbClr val="231971"/>
                </a:solidFill>
                <a:latin typeface="Outfit ExtraBold" pitchFamily="34" charset="0"/>
                <a:ea typeface="Outfit ExtraBold" pitchFamily="34" charset="-122"/>
                <a:cs typeface="Outfit ExtraBold" pitchFamily="34" charset="-120"/>
              </a:rPr>
              <a:t>Leadership &amp; Advisory Functions</a:t>
            </a:r>
            <a:endParaRPr lang="en-US" sz="3667" dirty="0">
              <a:latin typeface="Arimo" panose="020B0604020202020204" charset="0"/>
            </a:endParaRPr>
          </a:p>
        </p:txBody>
      </p:sp>
      <p:pic>
        <p:nvPicPr>
          <p:cNvPr id="5"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61492" y="1833761"/>
            <a:ext cx="472480" cy="472480"/>
          </a:xfrm>
          <a:prstGeom prst="rect">
            <a:avLst/>
          </a:prstGeom>
        </p:spPr>
      </p:pic>
      <p:sp>
        <p:nvSpPr>
          <p:cNvPr id="6" name="Text 3"/>
          <p:cNvSpPr/>
          <p:nvPr/>
        </p:nvSpPr>
        <p:spPr>
          <a:xfrm>
            <a:off x="661492" y="2542480"/>
            <a:ext cx="5316339" cy="295275"/>
          </a:xfrm>
          <a:prstGeom prst="rect">
            <a:avLst/>
          </a:prstGeom>
          <a:noFill/>
          <a:ln/>
        </p:spPr>
        <p:txBody>
          <a:bodyPr wrap="none" lIns="0" tIns="0" rIns="0" bIns="0" rtlCol="0" anchor="t"/>
          <a:lstStyle/>
          <a:p>
            <a:pPr>
              <a:lnSpc>
                <a:spcPct val="104000"/>
              </a:lnSpc>
            </a:pPr>
            <a:r>
              <a:rPr lang="en-US" dirty="0">
                <a:solidFill>
                  <a:srgbClr val="2A2742"/>
                </a:solidFill>
                <a:latin typeface="Outfit ExtraBold" pitchFamily="34" charset="0"/>
                <a:ea typeface="Outfit ExtraBold" pitchFamily="34" charset="-122"/>
                <a:cs typeface="Outfit ExtraBold" pitchFamily="34" charset="-120"/>
              </a:rPr>
              <a:t>1.1 Director General of the Institute</a:t>
            </a:r>
            <a:endParaRPr lang="en-US" dirty="0">
              <a:latin typeface="Arimo" panose="020B0604020202020204" charset="0"/>
            </a:endParaRPr>
          </a:p>
        </p:txBody>
      </p:sp>
      <p:sp>
        <p:nvSpPr>
          <p:cNvPr id="7" name="Text 4"/>
          <p:cNvSpPr/>
          <p:nvPr/>
        </p:nvSpPr>
        <p:spPr>
          <a:xfrm>
            <a:off x="661492" y="2951163"/>
            <a:ext cx="5316339" cy="604837"/>
          </a:xfrm>
          <a:prstGeom prst="rect">
            <a:avLst/>
          </a:prstGeom>
          <a:noFill/>
          <a:ln/>
        </p:spPr>
        <p:txBody>
          <a:bodyPr wrap="square" lIns="0" tIns="0" rIns="0" bIns="0" rtlCol="0" anchor="t">
            <a:normAutofit/>
          </a:bodyPr>
          <a:lstStyle/>
          <a:p>
            <a:pPr>
              <a:lnSpc>
                <a:spcPct val="133000"/>
              </a:lnSpc>
            </a:pPr>
            <a:r>
              <a:rPr lang="en-US" sz="1467" dirty="0">
                <a:solidFill>
                  <a:srgbClr val="2A2742"/>
                </a:solidFill>
                <a:latin typeface="Arimo" pitchFamily="34" charset="0"/>
                <a:ea typeface="Arimo" pitchFamily="34" charset="-122"/>
                <a:cs typeface="Arimo" pitchFamily="34" charset="-120"/>
              </a:rPr>
              <a:t>The top executive leader responsible for the overall strategic direction, decision-making, and management of the institute.</a:t>
            </a:r>
            <a:endParaRPr lang="en-US" sz="1467" dirty="0">
              <a:latin typeface="Arimo" panose="020B0604020202020204" charset="0"/>
            </a:endParaRPr>
          </a:p>
        </p:txBody>
      </p:sp>
      <p:pic>
        <p:nvPicPr>
          <p:cNvPr id="8"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214071" y="1833761"/>
            <a:ext cx="472480" cy="472480"/>
          </a:xfrm>
          <a:prstGeom prst="rect">
            <a:avLst/>
          </a:prstGeom>
        </p:spPr>
      </p:pic>
      <p:sp>
        <p:nvSpPr>
          <p:cNvPr id="9" name="Text 5"/>
          <p:cNvSpPr/>
          <p:nvPr/>
        </p:nvSpPr>
        <p:spPr>
          <a:xfrm>
            <a:off x="6214071" y="2542480"/>
            <a:ext cx="5316439" cy="295275"/>
          </a:xfrm>
          <a:prstGeom prst="rect">
            <a:avLst/>
          </a:prstGeom>
          <a:noFill/>
          <a:ln/>
        </p:spPr>
        <p:txBody>
          <a:bodyPr wrap="none" lIns="0" tIns="0" rIns="0" bIns="0" rtlCol="0" anchor="t"/>
          <a:lstStyle/>
          <a:p>
            <a:pPr>
              <a:lnSpc>
                <a:spcPct val="104000"/>
              </a:lnSpc>
            </a:pPr>
            <a:r>
              <a:rPr lang="en-US" dirty="0">
                <a:solidFill>
                  <a:srgbClr val="2A2742"/>
                </a:solidFill>
                <a:latin typeface="Outfit ExtraBold" pitchFamily="34" charset="0"/>
                <a:ea typeface="Outfit ExtraBold" pitchFamily="34" charset="-122"/>
                <a:cs typeface="Outfit ExtraBold" pitchFamily="34" charset="-120"/>
              </a:rPr>
              <a:t>1.1.1 Advisory Council</a:t>
            </a:r>
            <a:endParaRPr lang="en-US" dirty="0">
              <a:latin typeface="Arimo" panose="020B0604020202020204" charset="0"/>
            </a:endParaRPr>
          </a:p>
        </p:txBody>
      </p:sp>
      <p:sp>
        <p:nvSpPr>
          <p:cNvPr id="10" name="Text 6"/>
          <p:cNvSpPr/>
          <p:nvPr/>
        </p:nvSpPr>
        <p:spPr>
          <a:xfrm>
            <a:off x="6214071" y="2951163"/>
            <a:ext cx="5316439" cy="907256"/>
          </a:xfrm>
          <a:prstGeom prst="rect">
            <a:avLst/>
          </a:prstGeom>
          <a:noFill/>
          <a:ln/>
        </p:spPr>
        <p:txBody>
          <a:bodyPr wrap="square" lIns="0" tIns="0" rIns="0" bIns="0" rtlCol="0" anchor="t">
            <a:normAutofit/>
          </a:bodyPr>
          <a:lstStyle/>
          <a:p>
            <a:pPr>
              <a:lnSpc>
                <a:spcPct val="133000"/>
              </a:lnSpc>
            </a:pPr>
            <a:r>
              <a:rPr lang="en-US" sz="1467" dirty="0">
                <a:solidFill>
                  <a:srgbClr val="2A2742"/>
                </a:solidFill>
                <a:latin typeface="Arimo" pitchFamily="34" charset="0"/>
                <a:ea typeface="Arimo" pitchFamily="34" charset="-122"/>
                <a:cs typeface="Arimo" pitchFamily="34" charset="-120"/>
              </a:rPr>
              <a:t>A group of external or internal experts providing strategic guidance, feedback, and recommendations to the Director General.</a:t>
            </a:r>
            <a:endParaRPr lang="en-US" sz="1467" dirty="0">
              <a:latin typeface="Arimo" panose="020B0604020202020204" charset="0"/>
            </a:endParaRPr>
          </a:p>
        </p:txBody>
      </p:sp>
      <p:pic>
        <p:nvPicPr>
          <p:cNvPr id="11"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61492" y="4236443"/>
            <a:ext cx="472480" cy="472480"/>
          </a:xfrm>
          <a:prstGeom prst="rect">
            <a:avLst/>
          </a:prstGeom>
        </p:spPr>
      </p:pic>
      <p:sp>
        <p:nvSpPr>
          <p:cNvPr id="12" name="Text 7"/>
          <p:cNvSpPr/>
          <p:nvPr/>
        </p:nvSpPr>
        <p:spPr>
          <a:xfrm>
            <a:off x="661492" y="4945161"/>
            <a:ext cx="5316339" cy="295275"/>
          </a:xfrm>
          <a:prstGeom prst="rect">
            <a:avLst/>
          </a:prstGeom>
          <a:noFill/>
          <a:ln/>
        </p:spPr>
        <p:txBody>
          <a:bodyPr wrap="none" lIns="0" tIns="0" rIns="0" bIns="0" rtlCol="0" anchor="t"/>
          <a:lstStyle/>
          <a:p>
            <a:pPr>
              <a:lnSpc>
                <a:spcPct val="104000"/>
              </a:lnSpc>
            </a:pPr>
            <a:r>
              <a:rPr lang="en-US" dirty="0">
                <a:solidFill>
                  <a:srgbClr val="2A2742"/>
                </a:solidFill>
                <a:latin typeface="Outfit ExtraBold" pitchFamily="34" charset="0"/>
                <a:ea typeface="Outfit ExtraBold" pitchFamily="34" charset="-122"/>
                <a:cs typeface="Outfit ExtraBold" pitchFamily="34" charset="-120"/>
              </a:rPr>
              <a:t>1.1.2 Corporate Strategy, Governance &amp; QA</a:t>
            </a:r>
            <a:endParaRPr lang="en-US" dirty="0">
              <a:latin typeface="Arimo" panose="020B0604020202020204" charset="0"/>
            </a:endParaRPr>
          </a:p>
        </p:txBody>
      </p:sp>
      <p:sp>
        <p:nvSpPr>
          <p:cNvPr id="13" name="Text 8"/>
          <p:cNvSpPr/>
          <p:nvPr/>
        </p:nvSpPr>
        <p:spPr>
          <a:xfrm>
            <a:off x="661492" y="5353844"/>
            <a:ext cx="5316339" cy="604837"/>
          </a:xfrm>
          <a:prstGeom prst="rect">
            <a:avLst/>
          </a:prstGeom>
          <a:noFill/>
          <a:ln/>
        </p:spPr>
        <p:txBody>
          <a:bodyPr wrap="square" lIns="0" tIns="0" rIns="0" bIns="0" rtlCol="0" anchor="t">
            <a:normAutofit/>
          </a:bodyPr>
          <a:lstStyle/>
          <a:p>
            <a:pPr>
              <a:lnSpc>
                <a:spcPct val="133000"/>
              </a:lnSpc>
            </a:pPr>
            <a:r>
              <a:rPr lang="en-US" sz="1467" dirty="0">
                <a:solidFill>
                  <a:srgbClr val="2A2742"/>
                </a:solidFill>
                <a:latin typeface="Arimo" pitchFamily="34" charset="0"/>
                <a:ea typeface="Arimo" pitchFamily="34" charset="-122"/>
                <a:cs typeface="Arimo" pitchFamily="34" charset="-120"/>
              </a:rPr>
              <a:t>Oversees long-term planning, organizational compliance, policies, and Quality Assurance (QA) standards.</a:t>
            </a:r>
            <a:endParaRPr lang="en-US" sz="1467" dirty="0">
              <a:latin typeface="Arimo" panose="020B0604020202020204" charset="0"/>
            </a:endParaRPr>
          </a:p>
        </p:txBody>
      </p:sp>
      <p:pic>
        <p:nvPicPr>
          <p:cNvPr id="14"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214071" y="4236443"/>
            <a:ext cx="472480" cy="472480"/>
          </a:xfrm>
          <a:prstGeom prst="rect">
            <a:avLst/>
          </a:prstGeom>
        </p:spPr>
      </p:pic>
      <p:sp>
        <p:nvSpPr>
          <p:cNvPr id="15" name="Text 9"/>
          <p:cNvSpPr/>
          <p:nvPr/>
        </p:nvSpPr>
        <p:spPr>
          <a:xfrm>
            <a:off x="6214071" y="4945161"/>
            <a:ext cx="5316439" cy="295275"/>
          </a:xfrm>
          <a:prstGeom prst="rect">
            <a:avLst/>
          </a:prstGeom>
          <a:noFill/>
          <a:ln/>
        </p:spPr>
        <p:txBody>
          <a:bodyPr wrap="none" lIns="0" tIns="0" rIns="0" bIns="0" rtlCol="0" anchor="t"/>
          <a:lstStyle/>
          <a:p>
            <a:pPr>
              <a:lnSpc>
                <a:spcPct val="104000"/>
              </a:lnSpc>
            </a:pPr>
            <a:r>
              <a:rPr lang="en-US" dirty="0">
                <a:solidFill>
                  <a:srgbClr val="2A2742"/>
                </a:solidFill>
                <a:latin typeface="Outfit ExtraBold" pitchFamily="34" charset="0"/>
                <a:ea typeface="Outfit ExtraBold" pitchFamily="34" charset="-122"/>
                <a:cs typeface="Outfit ExtraBold" pitchFamily="34" charset="-120"/>
              </a:rPr>
              <a:t>1.1.3 Office of the DG</a:t>
            </a:r>
            <a:endParaRPr lang="en-US" dirty="0">
              <a:latin typeface="Arimo" panose="020B0604020202020204" charset="0"/>
            </a:endParaRPr>
          </a:p>
        </p:txBody>
      </p:sp>
      <p:sp>
        <p:nvSpPr>
          <p:cNvPr id="16" name="Text 10"/>
          <p:cNvSpPr/>
          <p:nvPr/>
        </p:nvSpPr>
        <p:spPr>
          <a:xfrm>
            <a:off x="6214071" y="5353844"/>
            <a:ext cx="5316439" cy="907256"/>
          </a:xfrm>
          <a:prstGeom prst="rect">
            <a:avLst/>
          </a:prstGeom>
          <a:noFill/>
          <a:ln/>
        </p:spPr>
        <p:txBody>
          <a:bodyPr wrap="square" lIns="0" tIns="0" rIns="0" bIns="0" rtlCol="0" anchor="t">
            <a:normAutofit/>
          </a:bodyPr>
          <a:lstStyle/>
          <a:p>
            <a:pPr>
              <a:lnSpc>
                <a:spcPct val="133000"/>
              </a:lnSpc>
            </a:pPr>
            <a:r>
              <a:rPr lang="en-US" sz="1467" dirty="0">
                <a:solidFill>
                  <a:srgbClr val="2A2742"/>
                </a:solidFill>
                <a:latin typeface="Arimo" pitchFamily="34" charset="0"/>
                <a:ea typeface="Arimo" pitchFamily="34" charset="-122"/>
                <a:cs typeface="Arimo" pitchFamily="34" charset="-120"/>
              </a:rPr>
              <a:t>The administrative support unit handling scheduling, communications, and executive coordination for the Director General.</a:t>
            </a:r>
            <a:endParaRPr lang="en-US" sz="1467" dirty="0">
              <a:latin typeface="Arimo" panose="020B0604020202020204" charset="0"/>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661493" y="693937"/>
            <a:ext cx="942380" cy="242292"/>
          </a:xfrm>
          <a:prstGeom prst="roundRect">
            <a:avLst>
              <a:gd name="adj" fmla="val 22117"/>
            </a:avLst>
          </a:prstGeom>
          <a:solidFill>
            <a:srgbClr val="D7D2F9"/>
          </a:solidFill>
          <a:ln/>
        </p:spPr>
        <p:txBody>
          <a:bodyPr/>
          <a:lstStyle/>
          <a:p>
            <a:endParaRPr lang="en-GB" dirty="0">
              <a:latin typeface="Arimo" panose="020B0604020202020204" charset="0"/>
            </a:endParaRPr>
          </a:p>
        </p:txBody>
      </p:sp>
      <p:sp>
        <p:nvSpPr>
          <p:cNvPr id="3" name="Text 1"/>
          <p:cNvSpPr/>
          <p:nvPr/>
        </p:nvSpPr>
        <p:spPr>
          <a:xfrm>
            <a:off x="757139" y="741760"/>
            <a:ext cx="1360685" cy="146645"/>
          </a:xfrm>
          <a:prstGeom prst="rect">
            <a:avLst/>
          </a:prstGeom>
          <a:noFill/>
          <a:ln/>
        </p:spPr>
        <p:txBody>
          <a:bodyPr wrap="none" lIns="0" tIns="0" rIns="0" bIns="0" rtlCol="0" anchor="t"/>
          <a:lstStyle/>
          <a:p>
            <a:pPr>
              <a:lnSpc>
                <a:spcPct val="96000"/>
              </a:lnSpc>
            </a:pPr>
            <a:r>
              <a:rPr lang="en-US" sz="1000" dirty="0">
                <a:solidFill>
                  <a:srgbClr val="2A2742"/>
                </a:solidFill>
                <a:latin typeface="Arimo" pitchFamily="34" charset="0"/>
                <a:ea typeface="Arimo" pitchFamily="34" charset="-122"/>
                <a:cs typeface="Arimo" pitchFamily="34" charset="-120"/>
              </a:rPr>
              <a:t>DIVISION 2A</a:t>
            </a:r>
            <a:endParaRPr lang="en-US" sz="1000" dirty="0">
              <a:latin typeface="Arimo" panose="020B0604020202020204" charset="0"/>
            </a:endParaRPr>
          </a:p>
        </p:txBody>
      </p:sp>
      <p:sp>
        <p:nvSpPr>
          <p:cNvPr id="4" name="Text 2"/>
          <p:cNvSpPr/>
          <p:nvPr/>
        </p:nvSpPr>
        <p:spPr>
          <a:xfrm>
            <a:off x="661493" y="990005"/>
            <a:ext cx="10869017" cy="498376"/>
          </a:xfrm>
          <a:prstGeom prst="rect">
            <a:avLst/>
          </a:prstGeom>
          <a:noFill/>
          <a:ln/>
        </p:spPr>
        <p:txBody>
          <a:bodyPr wrap="none" lIns="0" tIns="0" rIns="0" bIns="0" rtlCol="0" anchor="t"/>
          <a:lstStyle/>
          <a:p>
            <a:pPr>
              <a:lnSpc>
                <a:spcPct val="104000"/>
              </a:lnSpc>
            </a:pPr>
            <a:r>
              <a:rPr lang="en-US" sz="3133" dirty="0">
                <a:solidFill>
                  <a:srgbClr val="231971"/>
                </a:solidFill>
                <a:latin typeface="Outfit ExtraBold" pitchFamily="34" charset="0"/>
                <a:ea typeface="Outfit ExtraBold" pitchFamily="34" charset="-122"/>
                <a:cs typeface="Outfit ExtraBold" pitchFamily="34" charset="-120"/>
              </a:rPr>
              <a:t>2A Commercialization &amp; Partnerships Division</a:t>
            </a:r>
            <a:endParaRPr lang="en-US" sz="3133" dirty="0">
              <a:latin typeface="Arimo" panose="020B0604020202020204" charset="0"/>
            </a:endParaRPr>
          </a:p>
        </p:txBody>
      </p:sp>
      <p:sp>
        <p:nvSpPr>
          <p:cNvPr id="5" name="Shape 3"/>
          <p:cNvSpPr/>
          <p:nvPr/>
        </p:nvSpPr>
        <p:spPr>
          <a:xfrm>
            <a:off x="661493" y="1690192"/>
            <a:ext cx="3533279" cy="1641376"/>
          </a:xfrm>
          <a:prstGeom prst="roundRect">
            <a:avLst>
              <a:gd name="adj" fmla="val 4081"/>
            </a:avLst>
          </a:prstGeom>
          <a:solidFill>
            <a:srgbClr val="FAFAFA">
              <a:alpha val="95000"/>
            </a:srgbClr>
          </a:solidFill>
          <a:ln w="14288">
            <a:solidFill>
              <a:srgbClr val="7300DA"/>
            </a:solidFill>
            <a:prstDash val="solid"/>
          </a:ln>
        </p:spPr>
        <p:txBody>
          <a:bodyPr/>
          <a:lstStyle/>
          <a:p>
            <a:endParaRPr lang="en-GB" dirty="0">
              <a:latin typeface="Arimo" panose="020B0604020202020204" charset="0"/>
            </a:endParaRPr>
          </a:p>
        </p:txBody>
      </p:sp>
      <p:sp>
        <p:nvSpPr>
          <p:cNvPr id="6" name="Text 4"/>
          <p:cNvSpPr/>
          <p:nvPr/>
        </p:nvSpPr>
        <p:spPr>
          <a:xfrm>
            <a:off x="839986" y="1868686"/>
            <a:ext cx="3176289" cy="498276"/>
          </a:xfrm>
          <a:prstGeom prst="rect">
            <a:avLst/>
          </a:prstGeom>
          <a:noFill/>
          <a:ln/>
        </p:spPr>
        <p:txBody>
          <a:bodyPr wrap="square" lIns="0" tIns="0" rIns="0" bIns="0" rtlCol="0" anchor="t">
            <a:normAutofit/>
          </a:bodyPr>
          <a:lstStyle/>
          <a:p>
            <a:pPr>
              <a:lnSpc>
                <a:spcPct val="104000"/>
              </a:lnSpc>
            </a:pPr>
            <a:r>
              <a:rPr lang="en-US" sz="1533" dirty="0">
                <a:solidFill>
                  <a:srgbClr val="2A2742"/>
                </a:solidFill>
                <a:latin typeface="Outfit ExtraBold" pitchFamily="34" charset="0"/>
                <a:ea typeface="Outfit ExtraBold" pitchFamily="34" charset="-122"/>
                <a:cs typeface="Outfit ExtraBold" pitchFamily="34" charset="-120"/>
              </a:rPr>
              <a:t>2A.1 Asst. Director for Commercialization &amp; Partnerships</a:t>
            </a:r>
            <a:endParaRPr lang="en-US" sz="1533" dirty="0">
              <a:latin typeface="Arimo" panose="020B0604020202020204" charset="0"/>
            </a:endParaRPr>
          </a:p>
        </p:txBody>
      </p:sp>
      <p:sp>
        <p:nvSpPr>
          <p:cNvPr id="7" name="Text 5"/>
          <p:cNvSpPr/>
          <p:nvPr/>
        </p:nvSpPr>
        <p:spPr>
          <a:xfrm>
            <a:off x="839986" y="2447629"/>
            <a:ext cx="3176289" cy="470297"/>
          </a:xfrm>
          <a:prstGeom prst="rect">
            <a:avLst/>
          </a:prstGeom>
          <a:noFill/>
          <a:ln/>
        </p:spPr>
        <p:txBody>
          <a:bodyPr wrap="square" lIns="0" tIns="0" rIns="0" bIns="0" rtlCol="0" anchor="t">
            <a:normAutofit/>
          </a:bodyPr>
          <a:lstStyle/>
          <a:p>
            <a:pPr>
              <a:lnSpc>
                <a:spcPct val="123000"/>
              </a:lnSpc>
            </a:pPr>
            <a:r>
              <a:rPr lang="en-US" sz="1200" dirty="0">
                <a:solidFill>
                  <a:srgbClr val="2A2742"/>
                </a:solidFill>
                <a:latin typeface="Arimo" pitchFamily="34" charset="0"/>
                <a:ea typeface="Arimo" pitchFamily="34" charset="-122"/>
                <a:cs typeface="Arimo" pitchFamily="34" charset="-120"/>
              </a:rPr>
              <a:t>The executive leader responsible for the Commercialization &amp; Partnerships Division.</a:t>
            </a:r>
            <a:endParaRPr lang="en-US" sz="1200" dirty="0">
              <a:latin typeface="Arimo" panose="020B0604020202020204" charset="0"/>
            </a:endParaRPr>
          </a:p>
        </p:txBody>
      </p:sp>
      <p:sp>
        <p:nvSpPr>
          <p:cNvPr id="8" name="Shape 6"/>
          <p:cNvSpPr/>
          <p:nvPr/>
        </p:nvSpPr>
        <p:spPr>
          <a:xfrm>
            <a:off x="4329311" y="1690192"/>
            <a:ext cx="3533279" cy="1641376"/>
          </a:xfrm>
          <a:prstGeom prst="roundRect">
            <a:avLst>
              <a:gd name="adj" fmla="val 4081"/>
            </a:avLst>
          </a:prstGeom>
          <a:solidFill>
            <a:srgbClr val="FAFAFA">
              <a:alpha val="95000"/>
            </a:srgbClr>
          </a:solidFill>
          <a:ln w="14288">
            <a:solidFill>
              <a:srgbClr val="7300DA"/>
            </a:solidFill>
            <a:prstDash val="solid"/>
          </a:ln>
        </p:spPr>
        <p:txBody>
          <a:bodyPr/>
          <a:lstStyle/>
          <a:p>
            <a:endParaRPr lang="en-GB" dirty="0">
              <a:latin typeface="Arimo" panose="020B0604020202020204" charset="0"/>
            </a:endParaRPr>
          </a:p>
        </p:txBody>
      </p:sp>
      <p:sp>
        <p:nvSpPr>
          <p:cNvPr id="9" name="Text 7"/>
          <p:cNvSpPr/>
          <p:nvPr/>
        </p:nvSpPr>
        <p:spPr>
          <a:xfrm>
            <a:off x="4507806" y="1868686"/>
            <a:ext cx="3176289" cy="498276"/>
          </a:xfrm>
          <a:prstGeom prst="rect">
            <a:avLst/>
          </a:prstGeom>
          <a:noFill/>
          <a:ln/>
        </p:spPr>
        <p:txBody>
          <a:bodyPr wrap="square" lIns="0" tIns="0" rIns="0" bIns="0" rtlCol="0" anchor="t">
            <a:normAutofit/>
          </a:bodyPr>
          <a:lstStyle/>
          <a:p>
            <a:pPr>
              <a:lnSpc>
                <a:spcPct val="104000"/>
              </a:lnSpc>
            </a:pPr>
            <a:r>
              <a:rPr lang="en-US" sz="1533" dirty="0">
                <a:solidFill>
                  <a:srgbClr val="2A2742"/>
                </a:solidFill>
                <a:latin typeface="Outfit ExtraBold" pitchFamily="34" charset="0"/>
                <a:ea typeface="Outfit ExtraBold" pitchFamily="34" charset="-122"/>
                <a:cs typeface="Outfit ExtraBold" pitchFamily="34" charset="-120"/>
              </a:rPr>
              <a:t>2A.1.1 Program Management Office (PMO)</a:t>
            </a:r>
            <a:endParaRPr lang="en-US" sz="1533" dirty="0">
              <a:latin typeface="Arimo" panose="020B0604020202020204" charset="0"/>
            </a:endParaRPr>
          </a:p>
        </p:txBody>
      </p:sp>
      <p:sp>
        <p:nvSpPr>
          <p:cNvPr id="10" name="Text 8"/>
          <p:cNvSpPr/>
          <p:nvPr/>
        </p:nvSpPr>
        <p:spPr>
          <a:xfrm>
            <a:off x="4507806" y="2447628"/>
            <a:ext cx="3176289" cy="705445"/>
          </a:xfrm>
          <a:prstGeom prst="rect">
            <a:avLst/>
          </a:prstGeom>
          <a:noFill/>
          <a:ln/>
        </p:spPr>
        <p:txBody>
          <a:bodyPr wrap="square" lIns="0" tIns="0" rIns="0" bIns="0" rtlCol="0" anchor="t">
            <a:normAutofit/>
          </a:bodyPr>
          <a:lstStyle/>
          <a:p>
            <a:pPr>
              <a:lnSpc>
                <a:spcPct val="123000"/>
              </a:lnSpc>
            </a:pPr>
            <a:r>
              <a:rPr lang="en-US" sz="1200" dirty="0">
                <a:solidFill>
                  <a:srgbClr val="2A2742"/>
                </a:solidFill>
                <a:latin typeface="Arimo" pitchFamily="34" charset="0"/>
                <a:ea typeface="Arimo" pitchFamily="34" charset="-122"/>
                <a:cs typeface="Arimo" pitchFamily="34" charset="-120"/>
              </a:rPr>
              <a:t>Manages and governs specific high-priority programs and projects to ensure they are delivered on time and within budget.</a:t>
            </a:r>
            <a:endParaRPr lang="en-US" sz="1200" dirty="0">
              <a:latin typeface="Arimo" panose="020B0604020202020204" charset="0"/>
            </a:endParaRPr>
          </a:p>
        </p:txBody>
      </p:sp>
      <p:sp>
        <p:nvSpPr>
          <p:cNvPr id="11" name="Shape 9"/>
          <p:cNvSpPr/>
          <p:nvPr/>
        </p:nvSpPr>
        <p:spPr>
          <a:xfrm>
            <a:off x="7997131" y="1690192"/>
            <a:ext cx="3533279" cy="1641376"/>
          </a:xfrm>
          <a:prstGeom prst="roundRect">
            <a:avLst>
              <a:gd name="adj" fmla="val 4081"/>
            </a:avLst>
          </a:prstGeom>
          <a:solidFill>
            <a:srgbClr val="FAFAFA">
              <a:alpha val="95000"/>
            </a:srgbClr>
          </a:solidFill>
          <a:ln w="14288">
            <a:solidFill>
              <a:srgbClr val="7300DA"/>
            </a:solidFill>
            <a:prstDash val="solid"/>
          </a:ln>
        </p:spPr>
        <p:txBody>
          <a:bodyPr/>
          <a:lstStyle/>
          <a:p>
            <a:endParaRPr lang="en-GB" dirty="0">
              <a:latin typeface="Arimo" panose="020B0604020202020204" charset="0"/>
            </a:endParaRPr>
          </a:p>
        </p:txBody>
      </p:sp>
      <p:sp>
        <p:nvSpPr>
          <p:cNvPr id="12" name="Text 10"/>
          <p:cNvSpPr/>
          <p:nvPr/>
        </p:nvSpPr>
        <p:spPr>
          <a:xfrm>
            <a:off x="8175626" y="1868685"/>
            <a:ext cx="3176289" cy="249139"/>
          </a:xfrm>
          <a:prstGeom prst="rect">
            <a:avLst/>
          </a:prstGeom>
          <a:noFill/>
          <a:ln/>
        </p:spPr>
        <p:txBody>
          <a:bodyPr wrap="none" lIns="0" tIns="0" rIns="0" bIns="0" rtlCol="0" anchor="t"/>
          <a:lstStyle/>
          <a:p>
            <a:pPr>
              <a:lnSpc>
                <a:spcPct val="104000"/>
              </a:lnSpc>
            </a:pPr>
            <a:r>
              <a:rPr lang="en-US" sz="1533" dirty="0">
                <a:solidFill>
                  <a:srgbClr val="2A2742"/>
                </a:solidFill>
                <a:latin typeface="Outfit ExtraBold" pitchFamily="34" charset="0"/>
                <a:ea typeface="Outfit ExtraBold" pitchFamily="34" charset="-122"/>
                <a:cs typeface="Outfit ExtraBold" pitchFamily="34" charset="-120"/>
              </a:rPr>
              <a:t>2A.1.2 IP Management &amp; TTO</a:t>
            </a:r>
            <a:endParaRPr lang="en-US" sz="1533" dirty="0">
              <a:latin typeface="Arimo" panose="020B0604020202020204" charset="0"/>
            </a:endParaRPr>
          </a:p>
        </p:txBody>
      </p:sp>
      <p:sp>
        <p:nvSpPr>
          <p:cNvPr id="13" name="Text 11"/>
          <p:cNvSpPr/>
          <p:nvPr/>
        </p:nvSpPr>
        <p:spPr>
          <a:xfrm>
            <a:off x="8175626" y="2198490"/>
            <a:ext cx="3176289" cy="940593"/>
          </a:xfrm>
          <a:prstGeom prst="rect">
            <a:avLst/>
          </a:prstGeom>
          <a:noFill/>
          <a:ln/>
        </p:spPr>
        <p:txBody>
          <a:bodyPr wrap="square" lIns="0" tIns="0" rIns="0" bIns="0" rtlCol="0" anchor="t">
            <a:normAutofit/>
          </a:bodyPr>
          <a:lstStyle/>
          <a:p>
            <a:pPr>
              <a:lnSpc>
                <a:spcPct val="123000"/>
              </a:lnSpc>
            </a:pPr>
            <a:r>
              <a:rPr lang="en-US" sz="1200" dirty="0">
                <a:solidFill>
                  <a:srgbClr val="2A2742"/>
                </a:solidFill>
                <a:latin typeface="Arimo" pitchFamily="34" charset="0"/>
                <a:ea typeface="Arimo" pitchFamily="34" charset="-122"/>
                <a:cs typeface="Arimo" pitchFamily="34" charset="-120"/>
              </a:rPr>
              <a:t>Protects intellectual property (IP) and manages the Technology Transfer Office (TTO) to transition research into commercial products.</a:t>
            </a:r>
            <a:endParaRPr lang="en-US" sz="1200" dirty="0">
              <a:latin typeface="Arimo" panose="020B0604020202020204" charset="0"/>
            </a:endParaRPr>
          </a:p>
        </p:txBody>
      </p:sp>
      <p:sp>
        <p:nvSpPr>
          <p:cNvPr id="14" name="Shape 12"/>
          <p:cNvSpPr/>
          <p:nvPr/>
        </p:nvSpPr>
        <p:spPr>
          <a:xfrm>
            <a:off x="661493" y="3466108"/>
            <a:ext cx="3533279" cy="1641376"/>
          </a:xfrm>
          <a:prstGeom prst="roundRect">
            <a:avLst>
              <a:gd name="adj" fmla="val 4081"/>
            </a:avLst>
          </a:prstGeom>
          <a:solidFill>
            <a:srgbClr val="FAFAFA">
              <a:alpha val="95000"/>
            </a:srgbClr>
          </a:solidFill>
          <a:ln w="14288">
            <a:solidFill>
              <a:srgbClr val="7300DA"/>
            </a:solidFill>
            <a:prstDash val="solid"/>
          </a:ln>
        </p:spPr>
        <p:txBody>
          <a:bodyPr/>
          <a:lstStyle/>
          <a:p>
            <a:endParaRPr lang="en-GB" dirty="0">
              <a:latin typeface="Arimo" panose="020B0604020202020204" charset="0"/>
            </a:endParaRPr>
          </a:p>
        </p:txBody>
      </p:sp>
      <p:sp>
        <p:nvSpPr>
          <p:cNvPr id="15" name="Text 13"/>
          <p:cNvSpPr/>
          <p:nvPr/>
        </p:nvSpPr>
        <p:spPr>
          <a:xfrm>
            <a:off x="839986" y="3644603"/>
            <a:ext cx="3176289" cy="498276"/>
          </a:xfrm>
          <a:prstGeom prst="rect">
            <a:avLst/>
          </a:prstGeom>
          <a:noFill/>
          <a:ln/>
        </p:spPr>
        <p:txBody>
          <a:bodyPr wrap="square" lIns="0" tIns="0" rIns="0" bIns="0" rtlCol="0" anchor="t">
            <a:normAutofit/>
          </a:bodyPr>
          <a:lstStyle/>
          <a:p>
            <a:pPr>
              <a:lnSpc>
                <a:spcPct val="104000"/>
              </a:lnSpc>
            </a:pPr>
            <a:r>
              <a:rPr lang="en-US" sz="1533" dirty="0">
                <a:solidFill>
                  <a:srgbClr val="2A2742"/>
                </a:solidFill>
                <a:latin typeface="Outfit ExtraBold" pitchFamily="34" charset="0"/>
                <a:ea typeface="Outfit ExtraBold" pitchFamily="34" charset="-122"/>
                <a:cs typeface="Outfit ExtraBold" pitchFamily="34" charset="-120"/>
              </a:rPr>
              <a:t>2A.1.3 Business Development &amp; Productization</a:t>
            </a:r>
            <a:endParaRPr lang="en-US" sz="1533" dirty="0">
              <a:latin typeface="Arimo" panose="020B0604020202020204" charset="0"/>
            </a:endParaRPr>
          </a:p>
        </p:txBody>
      </p:sp>
      <p:sp>
        <p:nvSpPr>
          <p:cNvPr id="16" name="Text 14"/>
          <p:cNvSpPr/>
          <p:nvPr/>
        </p:nvSpPr>
        <p:spPr>
          <a:xfrm>
            <a:off x="839986" y="4223544"/>
            <a:ext cx="3176289" cy="705445"/>
          </a:xfrm>
          <a:prstGeom prst="rect">
            <a:avLst/>
          </a:prstGeom>
          <a:noFill/>
          <a:ln/>
        </p:spPr>
        <p:txBody>
          <a:bodyPr wrap="square" lIns="0" tIns="0" rIns="0" bIns="0" rtlCol="0" anchor="t">
            <a:normAutofit/>
          </a:bodyPr>
          <a:lstStyle/>
          <a:p>
            <a:pPr>
              <a:lnSpc>
                <a:spcPct val="123000"/>
              </a:lnSpc>
            </a:pPr>
            <a:r>
              <a:rPr lang="en-US" sz="1200" dirty="0">
                <a:solidFill>
                  <a:srgbClr val="2A2742"/>
                </a:solidFill>
                <a:latin typeface="Arimo" pitchFamily="34" charset="0"/>
                <a:ea typeface="Arimo" pitchFamily="34" charset="-122"/>
                <a:cs typeface="Arimo" pitchFamily="34" charset="-120"/>
              </a:rPr>
              <a:t>Manages Public-Private Partnerships (PPPs) and shared business Joint Venture with external commercial or government entities.</a:t>
            </a:r>
            <a:endParaRPr lang="en-US" sz="1200" dirty="0">
              <a:latin typeface="Arimo" panose="020B0604020202020204" charset="0"/>
            </a:endParaRPr>
          </a:p>
        </p:txBody>
      </p:sp>
      <p:sp>
        <p:nvSpPr>
          <p:cNvPr id="17" name="Shape 15"/>
          <p:cNvSpPr/>
          <p:nvPr/>
        </p:nvSpPr>
        <p:spPr>
          <a:xfrm>
            <a:off x="4329311" y="3466108"/>
            <a:ext cx="3533279" cy="1641376"/>
          </a:xfrm>
          <a:prstGeom prst="roundRect">
            <a:avLst>
              <a:gd name="adj" fmla="val 4081"/>
            </a:avLst>
          </a:prstGeom>
          <a:solidFill>
            <a:srgbClr val="FAFAFA">
              <a:alpha val="95000"/>
            </a:srgbClr>
          </a:solidFill>
          <a:ln w="14288">
            <a:solidFill>
              <a:srgbClr val="7300DA"/>
            </a:solidFill>
            <a:prstDash val="solid"/>
          </a:ln>
        </p:spPr>
        <p:txBody>
          <a:bodyPr/>
          <a:lstStyle/>
          <a:p>
            <a:endParaRPr lang="en-GB" dirty="0">
              <a:latin typeface="Arimo" panose="020B0604020202020204" charset="0"/>
            </a:endParaRPr>
          </a:p>
        </p:txBody>
      </p:sp>
      <p:sp>
        <p:nvSpPr>
          <p:cNvPr id="18" name="Text 16"/>
          <p:cNvSpPr/>
          <p:nvPr/>
        </p:nvSpPr>
        <p:spPr>
          <a:xfrm>
            <a:off x="4507806" y="3644603"/>
            <a:ext cx="3176289" cy="498276"/>
          </a:xfrm>
          <a:prstGeom prst="rect">
            <a:avLst/>
          </a:prstGeom>
          <a:noFill/>
          <a:ln/>
        </p:spPr>
        <p:txBody>
          <a:bodyPr wrap="square" lIns="0" tIns="0" rIns="0" bIns="0" rtlCol="0" anchor="t">
            <a:normAutofit/>
          </a:bodyPr>
          <a:lstStyle/>
          <a:p>
            <a:pPr>
              <a:lnSpc>
                <a:spcPct val="104000"/>
              </a:lnSpc>
            </a:pPr>
            <a:r>
              <a:rPr lang="en-US" sz="1533" dirty="0">
                <a:solidFill>
                  <a:srgbClr val="2A2742"/>
                </a:solidFill>
                <a:latin typeface="Outfit ExtraBold" pitchFamily="34" charset="0"/>
                <a:ea typeface="Outfit ExtraBold" pitchFamily="34" charset="-122"/>
                <a:cs typeface="Outfit ExtraBold" pitchFamily="34" charset="-120"/>
              </a:rPr>
              <a:t>2A.1.4 Commercial Sales, Pricing &amp; SLA</a:t>
            </a:r>
            <a:endParaRPr lang="en-US" sz="1533" dirty="0">
              <a:latin typeface="Arimo" panose="020B0604020202020204" charset="0"/>
            </a:endParaRPr>
          </a:p>
        </p:txBody>
      </p:sp>
      <p:sp>
        <p:nvSpPr>
          <p:cNvPr id="19" name="Text 17"/>
          <p:cNvSpPr/>
          <p:nvPr/>
        </p:nvSpPr>
        <p:spPr>
          <a:xfrm>
            <a:off x="4507806" y="4223544"/>
            <a:ext cx="3176289" cy="705445"/>
          </a:xfrm>
          <a:prstGeom prst="rect">
            <a:avLst/>
          </a:prstGeom>
          <a:noFill/>
          <a:ln/>
        </p:spPr>
        <p:txBody>
          <a:bodyPr wrap="square" lIns="0" tIns="0" rIns="0" bIns="0" rtlCol="0" anchor="t">
            <a:normAutofit/>
          </a:bodyPr>
          <a:lstStyle/>
          <a:p>
            <a:pPr>
              <a:lnSpc>
                <a:spcPct val="123000"/>
              </a:lnSpc>
            </a:pPr>
            <a:r>
              <a:rPr lang="en-US" sz="1200" dirty="0">
                <a:solidFill>
                  <a:srgbClr val="2A2742"/>
                </a:solidFill>
                <a:latin typeface="Arimo" pitchFamily="34" charset="0"/>
                <a:ea typeface="Arimo" pitchFamily="34" charset="-122"/>
                <a:cs typeface="Arimo" pitchFamily="34" charset="-120"/>
              </a:rPr>
              <a:t>Handles product pricing, sales strategies, and the creation of Service Level Agreements (SLAs) for institutional offerings.</a:t>
            </a:r>
            <a:endParaRPr lang="en-US" sz="1200" dirty="0">
              <a:latin typeface="Arimo" panose="020B0604020202020204" charset="0"/>
            </a:endParaRPr>
          </a:p>
        </p:txBody>
      </p:sp>
      <p:sp>
        <p:nvSpPr>
          <p:cNvPr id="20" name="Shape 18"/>
          <p:cNvSpPr/>
          <p:nvPr/>
        </p:nvSpPr>
        <p:spPr>
          <a:xfrm>
            <a:off x="7997131" y="3466108"/>
            <a:ext cx="3533279" cy="1641376"/>
          </a:xfrm>
          <a:prstGeom prst="roundRect">
            <a:avLst>
              <a:gd name="adj" fmla="val 4081"/>
            </a:avLst>
          </a:prstGeom>
          <a:solidFill>
            <a:srgbClr val="FAFAFA">
              <a:alpha val="95000"/>
            </a:srgbClr>
          </a:solidFill>
          <a:ln w="14288">
            <a:solidFill>
              <a:srgbClr val="7300DA"/>
            </a:solidFill>
            <a:prstDash val="solid"/>
          </a:ln>
        </p:spPr>
        <p:txBody>
          <a:bodyPr/>
          <a:lstStyle/>
          <a:p>
            <a:endParaRPr lang="en-GB" dirty="0">
              <a:latin typeface="Arimo" panose="020B0604020202020204" charset="0"/>
            </a:endParaRPr>
          </a:p>
        </p:txBody>
      </p:sp>
      <p:sp>
        <p:nvSpPr>
          <p:cNvPr id="21" name="Text 19"/>
          <p:cNvSpPr/>
          <p:nvPr/>
        </p:nvSpPr>
        <p:spPr>
          <a:xfrm>
            <a:off x="8175626" y="3644603"/>
            <a:ext cx="3176289" cy="249139"/>
          </a:xfrm>
          <a:prstGeom prst="rect">
            <a:avLst/>
          </a:prstGeom>
          <a:noFill/>
          <a:ln/>
        </p:spPr>
        <p:txBody>
          <a:bodyPr wrap="none" lIns="0" tIns="0" rIns="0" bIns="0" rtlCol="0" anchor="t"/>
          <a:lstStyle/>
          <a:p>
            <a:pPr>
              <a:lnSpc>
                <a:spcPct val="104000"/>
              </a:lnSpc>
            </a:pPr>
            <a:r>
              <a:rPr lang="en-US" sz="1533" dirty="0">
                <a:solidFill>
                  <a:srgbClr val="2A2742"/>
                </a:solidFill>
                <a:latin typeface="Outfit ExtraBold" pitchFamily="34" charset="0"/>
                <a:ea typeface="Outfit ExtraBold" pitchFamily="34" charset="-122"/>
                <a:cs typeface="Outfit ExtraBold" pitchFamily="34" charset="-120"/>
              </a:rPr>
              <a:t>2A.1.5 Customer Service</a:t>
            </a:r>
            <a:endParaRPr lang="en-US" sz="1533" dirty="0">
              <a:latin typeface="Arimo" panose="020B0604020202020204" charset="0"/>
            </a:endParaRPr>
          </a:p>
        </p:txBody>
      </p:sp>
      <p:sp>
        <p:nvSpPr>
          <p:cNvPr id="22" name="Text 20"/>
          <p:cNvSpPr/>
          <p:nvPr/>
        </p:nvSpPr>
        <p:spPr>
          <a:xfrm>
            <a:off x="8175626" y="3974406"/>
            <a:ext cx="3176289" cy="705445"/>
          </a:xfrm>
          <a:prstGeom prst="rect">
            <a:avLst/>
          </a:prstGeom>
          <a:noFill/>
          <a:ln/>
        </p:spPr>
        <p:txBody>
          <a:bodyPr wrap="square" lIns="0" tIns="0" rIns="0" bIns="0" rtlCol="0" anchor="t">
            <a:normAutofit/>
          </a:bodyPr>
          <a:lstStyle/>
          <a:p>
            <a:pPr>
              <a:lnSpc>
                <a:spcPct val="123000"/>
              </a:lnSpc>
            </a:pPr>
            <a:r>
              <a:rPr lang="en-US" sz="1200" dirty="0">
                <a:solidFill>
                  <a:srgbClr val="2A2742"/>
                </a:solidFill>
                <a:latin typeface="Arimo" pitchFamily="34" charset="0"/>
                <a:ea typeface="Arimo" pitchFamily="34" charset="-122"/>
                <a:cs typeface="Arimo" pitchFamily="34" charset="-120"/>
              </a:rPr>
              <a:t>Manages relationships, inquiries, support, and overall satisfaction for the institute's clients and users.</a:t>
            </a:r>
            <a:endParaRPr lang="en-US" sz="1200" dirty="0">
              <a:latin typeface="Arimo" panose="020B0604020202020204" charset="0"/>
            </a:endParaRPr>
          </a:p>
        </p:txBody>
      </p:sp>
      <p:sp>
        <p:nvSpPr>
          <p:cNvPr id="23" name="Shape 21"/>
          <p:cNvSpPr/>
          <p:nvPr/>
        </p:nvSpPr>
        <p:spPr>
          <a:xfrm>
            <a:off x="661492" y="5242025"/>
            <a:ext cx="10868917" cy="921940"/>
          </a:xfrm>
          <a:prstGeom prst="roundRect">
            <a:avLst>
              <a:gd name="adj" fmla="val 7266"/>
            </a:avLst>
          </a:prstGeom>
          <a:solidFill>
            <a:srgbClr val="FAFAFA">
              <a:alpha val="95000"/>
            </a:srgbClr>
          </a:solidFill>
          <a:ln w="14288">
            <a:solidFill>
              <a:srgbClr val="7300DA"/>
            </a:solidFill>
            <a:prstDash val="solid"/>
          </a:ln>
        </p:spPr>
        <p:txBody>
          <a:bodyPr/>
          <a:lstStyle/>
          <a:p>
            <a:endParaRPr lang="en-GB" dirty="0">
              <a:latin typeface="Arimo" panose="020B0604020202020204" charset="0"/>
            </a:endParaRPr>
          </a:p>
        </p:txBody>
      </p:sp>
      <p:sp>
        <p:nvSpPr>
          <p:cNvPr id="24" name="Text 22"/>
          <p:cNvSpPr/>
          <p:nvPr/>
        </p:nvSpPr>
        <p:spPr>
          <a:xfrm>
            <a:off x="839986" y="5420519"/>
            <a:ext cx="10511929" cy="249139"/>
          </a:xfrm>
          <a:prstGeom prst="rect">
            <a:avLst/>
          </a:prstGeom>
          <a:noFill/>
          <a:ln/>
        </p:spPr>
        <p:txBody>
          <a:bodyPr wrap="none" lIns="0" tIns="0" rIns="0" bIns="0" rtlCol="0" anchor="t"/>
          <a:lstStyle/>
          <a:p>
            <a:pPr>
              <a:lnSpc>
                <a:spcPct val="104000"/>
              </a:lnSpc>
            </a:pPr>
            <a:r>
              <a:rPr lang="en-US" sz="1533" dirty="0">
                <a:solidFill>
                  <a:srgbClr val="2A2742"/>
                </a:solidFill>
                <a:latin typeface="Outfit ExtraBold" pitchFamily="34" charset="0"/>
                <a:ea typeface="Outfit ExtraBold" pitchFamily="34" charset="-122"/>
                <a:cs typeface="Outfit ExtraBold" pitchFamily="34" charset="-120"/>
              </a:rPr>
              <a:t>2A.1.6 Community Partnership</a:t>
            </a:r>
            <a:endParaRPr lang="en-US" sz="1533" dirty="0">
              <a:latin typeface="Arimo" panose="020B0604020202020204" charset="0"/>
            </a:endParaRPr>
          </a:p>
        </p:txBody>
      </p:sp>
      <p:sp>
        <p:nvSpPr>
          <p:cNvPr id="25" name="Text 23"/>
          <p:cNvSpPr/>
          <p:nvPr/>
        </p:nvSpPr>
        <p:spPr>
          <a:xfrm>
            <a:off x="839986" y="5750322"/>
            <a:ext cx="10511929" cy="235148"/>
          </a:xfrm>
          <a:prstGeom prst="rect">
            <a:avLst/>
          </a:prstGeom>
          <a:noFill/>
          <a:ln/>
        </p:spPr>
        <p:txBody>
          <a:bodyPr wrap="none" lIns="0" tIns="0" rIns="0" bIns="0" rtlCol="0" anchor="t"/>
          <a:lstStyle/>
          <a:p>
            <a:pPr>
              <a:lnSpc>
                <a:spcPct val="123000"/>
              </a:lnSpc>
            </a:pPr>
            <a:r>
              <a:rPr lang="en-US" sz="1200" dirty="0">
                <a:solidFill>
                  <a:srgbClr val="2A2742"/>
                </a:solidFill>
                <a:latin typeface="Arimo" pitchFamily="34" charset="0"/>
                <a:ea typeface="Arimo" pitchFamily="34" charset="-122"/>
                <a:cs typeface="Arimo" pitchFamily="34" charset="-120"/>
              </a:rPr>
              <a:t>Cultivates ties with the local community, educational entities, and public audiences through outreach and collaborative initiatives.</a:t>
            </a:r>
            <a:endParaRPr lang="en-US" sz="1200" dirty="0">
              <a:latin typeface="Arimo" panose="020B0604020202020204" charset="0"/>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661493" y="755452"/>
            <a:ext cx="1369020" cy="287139"/>
          </a:xfrm>
          <a:prstGeom prst="roundRect">
            <a:avLst>
              <a:gd name="adj" fmla="val 22119"/>
            </a:avLst>
          </a:prstGeom>
          <a:solidFill>
            <a:srgbClr val="D7D2F9"/>
          </a:solidFill>
          <a:ln/>
        </p:spPr>
        <p:txBody>
          <a:bodyPr/>
          <a:lstStyle/>
          <a:p>
            <a:endParaRPr lang="en-GB" dirty="0">
              <a:latin typeface="Arimo" panose="020B0604020202020204" charset="0"/>
            </a:endParaRPr>
          </a:p>
        </p:txBody>
      </p:sp>
      <p:sp>
        <p:nvSpPr>
          <p:cNvPr id="3" name="Text 1"/>
          <p:cNvSpPr/>
          <p:nvPr/>
        </p:nvSpPr>
        <p:spPr>
          <a:xfrm>
            <a:off x="774899" y="812106"/>
            <a:ext cx="1751807" cy="173831"/>
          </a:xfrm>
          <a:prstGeom prst="rect">
            <a:avLst/>
          </a:prstGeom>
          <a:noFill/>
          <a:ln/>
        </p:spPr>
        <p:txBody>
          <a:bodyPr wrap="none" lIns="0" tIns="0" rIns="0" bIns="0" rtlCol="0" anchor="t"/>
          <a:lstStyle/>
          <a:p>
            <a:pPr>
              <a:lnSpc>
                <a:spcPct val="96000"/>
              </a:lnSpc>
            </a:pPr>
            <a:r>
              <a:rPr lang="en-US" sz="1133" dirty="0">
                <a:solidFill>
                  <a:srgbClr val="2A2742"/>
                </a:solidFill>
                <a:latin typeface="Arimo" pitchFamily="34" charset="0"/>
                <a:ea typeface="Arimo" pitchFamily="34" charset="-122"/>
                <a:cs typeface="Arimo" pitchFamily="34" charset="-120"/>
              </a:rPr>
              <a:t>DIVISION 2B.1.1</a:t>
            </a:r>
            <a:endParaRPr lang="en-US" sz="1133" dirty="0">
              <a:latin typeface="Arimo" panose="020B0604020202020204" charset="0"/>
            </a:endParaRPr>
          </a:p>
        </p:txBody>
      </p:sp>
      <p:sp>
        <p:nvSpPr>
          <p:cNvPr id="4" name="Text 2"/>
          <p:cNvSpPr/>
          <p:nvPr/>
        </p:nvSpPr>
        <p:spPr>
          <a:xfrm>
            <a:off x="661493" y="1118196"/>
            <a:ext cx="10869017" cy="590649"/>
          </a:xfrm>
          <a:prstGeom prst="rect">
            <a:avLst/>
          </a:prstGeom>
          <a:noFill/>
          <a:ln/>
        </p:spPr>
        <p:txBody>
          <a:bodyPr wrap="none" lIns="0" tIns="0" rIns="0" bIns="0" rtlCol="0" anchor="t"/>
          <a:lstStyle/>
          <a:p>
            <a:pPr>
              <a:lnSpc>
                <a:spcPct val="104000"/>
              </a:lnSpc>
            </a:pPr>
            <a:r>
              <a:rPr lang="en-US" sz="3667" dirty="0">
                <a:solidFill>
                  <a:srgbClr val="231971"/>
                </a:solidFill>
                <a:latin typeface="Outfit ExtraBold" pitchFamily="34" charset="0"/>
                <a:ea typeface="Outfit ExtraBold" pitchFamily="34" charset="-122"/>
                <a:cs typeface="Outfit ExtraBold" pitchFamily="34" charset="-120"/>
              </a:rPr>
              <a:t>2B National Laboratories &amp; RDI Division</a:t>
            </a:r>
            <a:endParaRPr lang="en-US" sz="3667" dirty="0">
              <a:latin typeface="Arimo" panose="020B0604020202020204" charset="0"/>
            </a:endParaRPr>
          </a:p>
        </p:txBody>
      </p:sp>
      <p:sp>
        <p:nvSpPr>
          <p:cNvPr id="5" name="Text 3"/>
          <p:cNvSpPr/>
          <p:nvPr/>
        </p:nvSpPr>
        <p:spPr>
          <a:xfrm>
            <a:off x="661493" y="1802883"/>
            <a:ext cx="11478617" cy="302419"/>
          </a:xfrm>
          <a:prstGeom prst="rect">
            <a:avLst/>
          </a:prstGeom>
          <a:noFill/>
          <a:ln/>
        </p:spPr>
        <p:txBody>
          <a:bodyPr wrap="none" lIns="0" tIns="0" rIns="0" bIns="0" rtlCol="0" anchor="t"/>
          <a:lstStyle/>
          <a:p>
            <a:pPr>
              <a:lnSpc>
                <a:spcPct val="133000"/>
              </a:lnSpc>
            </a:pPr>
            <a:r>
              <a:rPr lang="en-US" sz="1467" b="1" dirty="0">
                <a:solidFill>
                  <a:schemeClr val="accent3"/>
                </a:solidFill>
                <a:latin typeface="Arimo Bold" pitchFamily="34" charset="0"/>
                <a:ea typeface="Arimo Bold" pitchFamily="34" charset="-122"/>
                <a:cs typeface="Arimo Bold" pitchFamily="34" charset="-120"/>
              </a:rPr>
              <a:t>2B.1 Asst. Director for National Laboratories &amp; RDI:</a:t>
            </a:r>
            <a:r>
              <a:rPr lang="en-US" sz="1467" dirty="0">
                <a:solidFill>
                  <a:schemeClr val="accent3"/>
                </a:solidFill>
                <a:latin typeface="Arimo" pitchFamily="34" charset="0"/>
                <a:ea typeface="Arimo" pitchFamily="34" charset="-122"/>
                <a:cs typeface="Arimo" pitchFamily="34" charset="-120"/>
              </a:rPr>
              <a:t> </a:t>
            </a:r>
            <a:r>
              <a:rPr lang="en-US" sz="1467" dirty="0">
                <a:solidFill>
                  <a:srgbClr val="2A2742"/>
                </a:solidFill>
                <a:latin typeface="Arimo" pitchFamily="34" charset="0"/>
                <a:ea typeface="Arimo" pitchFamily="34" charset="-122"/>
                <a:cs typeface="Arimo" pitchFamily="34" charset="-120"/>
              </a:rPr>
              <a:t>The executive leader responsible for the for National Laboratories &amp; RDI.</a:t>
            </a:r>
            <a:endParaRPr lang="en-US" sz="1467" dirty="0">
              <a:latin typeface="Arimo" panose="020B0604020202020204" charset="0"/>
            </a:endParaRPr>
          </a:p>
        </p:txBody>
      </p:sp>
      <p:sp>
        <p:nvSpPr>
          <p:cNvPr id="6" name="Shape 4"/>
          <p:cNvSpPr/>
          <p:nvPr/>
        </p:nvSpPr>
        <p:spPr>
          <a:xfrm>
            <a:off x="661493" y="2507358"/>
            <a:ext cx="5339953" cy="2001937"/>
          </a:xfrm>
          <a:prstGeom prst="roundRect">
            <a:avLst>
              <a:gd name="adj" fmla="val 3966"/>
            </a:avLst>
          </a:prstGeom>
          <a:solidFill>
            <a:srgbClr val="00C67A">
              <a:alpha val="50000"/>
            </a:srgbClr>
          </a:solidFill>
          <a:ln w="4763">
            <a:solidFill>
              <a:srgbClr val="00AC60"/>
            </a:solidFill>
            <a:prstDash val="solid"/>
          </a:ln>
        </p:spPr>
        <p:txBody>
          <a:bodyPr/>
          <a:lstStyle/>
          <a:p>
            <a:endParaRPr lang="en-GB" dirty="0">
              <a:latin typeface="Arimo" panose="020B0604020202020204" charset="0"/>
            </a:endParaRPr>
          </a:p>
        </p:txBody>
      </p:sp>
      <p:sp>
        <p:nvSpPr>
          <p:cNvPr id="7" name="Text 5"/>
          <p:cNvSpPr/>
          <p:nvPr/>
        </p:nvSpPr>
        <p:spPr>
          <a:xfrm>
            <a:off x="856854" y="2702719"/>
            <a:ext cx="4949229" cy="590551"/>
          </a:xfrm>
          <a:prstGeom prst="rect">
            <a:avLst/>
          </a:prstGeom>
          <a:noFill/>
          <a:ln/>
        </p:spPr>
        <p:txBody>
          <a:bodyPr wrap="square" lIns="0" tIns="0" rIns="0" bIns="0" rtlCol="0" anchor="t">
            <a:normAutofit/>
          </a:bodyPr>
          <a:lstStyle/>
          <a:p>
            <a:pPr>
              <a:lnSpc>
                <a:spcPct val="104000"/>
              </a:lnSpc>
            </a:pPr>
            <a:r>
              <a:rPr lang="en-US" dirty="0">
                <a:solidFill>
                  <a:srgbClr val="000000"/>
                </a:solidFill>
                <a:latin typeface="Outfit ExtraBold" pitchFamily="34" charset="0"/>
                <a:ea typeface="Outfit ExtraBold" pitchFamily="34" charset="-122"/>
                <a:cs typeface="Outfit ExtraBold" pitchFamily="34" charset="-120"/>
              </a:rPr>
              <a:t>2B.1.1 National Earth Observation Lab (NEOL)</a:t>
            </a:r>
            <a:endParaRPr lang="en-US" dirty="0">
              <a:latin typeface="Arimo" panose="020B0604020202020204" charset="0"/>
            </a:endParaRPr>
          </a:p>
        </p:txBody>
      </p:sp>
      <p:sp>
        <p:nvSpPr>
          <p:cNvPr id="8" name="Text 6"/>
          <p:cNvSpPr/>
          <p:nvPr/>
        </p:nvSpPr>
        <p:spPr>
          <a:xfrm>
            <a:off x="856854" y="3406676"/>
            <a:ext cx="4949229" cy="907256"/>
          </a:xfrm>
          <a:prstGeom prst="rect">
            <a:avLst/>
          </a:prstGeom>
          <a:noFill/>
          <a:ln/>
        </p:spPr>
        <p:txBody>
          <a:bodyPr wrap="square" lIns="0" tIns="0" rIns="0" bIns="0" rtlCol="0" anchor="t">
            <a:normAutofit/>
          </a:bodyPr>
          <a:lstStyle/>
          <a:p>
            <a:pPr>
              <a:lnSpc>
                <a:spcPct val="133000"/>
              </a:lnSpc>
            </a:pPr>
            <a:r>
              <a:rPr lang="en-US" sz="1467" dirty="0">
                <a:solidFill>
                  <a:srgbClr val="000000"/>
                </a:solidFill>
                <a:latin typeface="Arimo" pitchFamily="34" charset="0"/>
                <a:ea typeface="Arimo" pitchFamily="34" charset="-122"/>
                <a:cs typeface="Arimo" pitchFamily="34" charset="-120"/>
              </a:rPr>
              <a:t>Focuses on monitoring and analyzing Earth's physical, chemical, and biological systems via satellite and remote sensing data.</a:t>
            </a:r>
            <a:endParaRPr lang="en-US" sz="1467" dirty="0">
              <a:latin typeface="Arimo" panose="020B0604020202020204" charset="0"/>
            </a:endParaRPr>
          </a:p>
        </p:txBody>
      </p:sp>
      <p:sp>
        <p:nvSpPr>
          <p:cNvPr id="9" name="Shape 7"/>
          <p:cNvSpPr/>
          <p:nvPr/>
        </p:nvSpPr>
        <p:spPr>
          <a:xfrm>
            <a:off x="6190457" y="2507358"/>
            <a:ext cx="5340052" cy="2001937"/>
          </a:xfrm>
          <a:prstGeom prst="roundRect">
            <a:avLst>
              <a:gd name="adj" fmla="val 3966"/>
            </a:avLst>
          </a:prstGeom>
          <a:solidFill>
            <a:srgbClr val="00C67A">
              <a:alpha val="50000"/>
            </a:srgbClr>
          </a:solidFill>
          <a:ln w="4763">
            <a:solidFill>
              <a:srgbClr val="00AC60"/>
            </a:solidFill>
            <a:prstDash val="solid"/>
          </a:ln>
        </p:spPr>
        <p:txBody>
          <a:bodyPr/>
          <a:lstStyle/>
          <a:p>
            <a:endParaRPr lang="en-GB" dirty="0">
              <a:latin typeface="Arimo" panose="020B0604020202020204" charset="0"/>
            </a:endParaRPr>
          </a:p>
        </p:txBody>
      </p:sp>
      <p:sp>
        <p:nvSpPr>
          <p:cNvPr id="10" name="Text 8"/>
          <p:cNvSpPr/>
          <p:nvPr/>
        </p:nvSpPr>
        <p:spPr>
          <a:xfrm>
            <a:off x="6385818" y="2702719"/>
            <a:ext cx="4949329" cy="295275"/>
          </a:xfrm>
          <a:prstGeom prst="rect">
            <a:avLst/>
          </a:prstGeom>
          <a:noFill/>
          <a:ln/>
        </p:spPr>
        <p:txBody>
          <a:bodyPr wrap="none" lIns="0" tIns="0" rIns="0" bIns="0" rtlCol="0" anchor="t"/>
          <a:lstStyle/>
          <a:p>
            <a:pPr>
              <a:lnSpc>
                <a:spcPct val="104000"/>
              </a:lnSpc>
            </a:pPr>
            <a:r>
              <a:rPr lang="en-US" dirty="0">
                <a:solidFill>
                  <a:srgbClr val="000000"/>
                </a:solidFill>
                <a:latin typeface="Outfit ExtraBold" pitchFamily="34" charset="0"/>
                <a:ea typeface="Outfit ExtraBold" pitchFamily="34" charset="-122"/>
                <a:cs typeface="Outfit ExtraBold" pitchFamily="34" charset="-120"/>
              </a:rPr>
              <a:t>2B.1.1.1 Product Portfolios</a:t>
            </a:r>
            <a:endParaRPr lang="en-US" dirty="0">
              <a:latin typeface="Arimo" panose="020B0604020202020204" charset="0"/>
            </a:endParaRPr>
          </a:p>
        </p:txBody>
      </p:sp>
      <p:sp>
        <p:nvSpPr>
          <p:cNvPr id="11" name="Text 9"/>
          <p:cNvSpPr/>
          <p:nvPr/>
        </p:nvSpPr>
        <p:spPr>
          <a:xfrm>
            <a:off x="6385818" y="3111402"/>
            <a:ext cx="4949329" cy="604837"/>
          </a:xfrm>
          <a:prstGeom prst="rect">
            <a:avLst/>
          </a:prstGeom>
          <a:noFill/>
          <a:ln/>
        </p:spPr>
        <p:txBody>
          <a:bodyPr wrap="square" lIns="0" tIns="0" rIns="0" bIns="0" rtlCol="0" anchor="t">
            <a:normAutofit/>
          </a:bodyPr>
          <a:lstStyle/>
          <a:p>
            <a:pPr>
              <a:lnSpc>
                <a:spcPct val="133000"/>
              </a:lnSpc>
            </a:pPr>
            <a:r>
              <a:rPr lang="en-US" sz="1467" dirty="0">
                <a:solidFill>
                  <a:srgbClr val="000000"/>
                </a:solidFill>
                <a:latin typeface="Arimo" pitchFamily="34" charset="0"/>
                <a:ea typeface="Arimo" pitchFamily="34" charset="-122"/>
                <a:cs typeface="Arimo" pitchFamily="34" charset="-120"/>
              </a:rPr>
              <a:t>Manages the specific commercial and data products generated by Earth observation activities.</a:t>
            </a:r>
            <a:endParaRPr lang="en-US" sz="1467" dirty="0">
              <a:latin typeface="Arimo" panose="020B0604020202020204" charset="0"/>
            </a:endParaRPr>
          </a:p>
        </p:txBody>
      </p:sp>
      <p:sp>
        <p:nvSpPr>
          <p:cNvPr id="12" name="Shape 10"/>
          <p:cNvSpPr/>
          <p:nvPr/>
        </p:nvSpPr>
        <p:spPr>
          <a:xfrm>
            <a:off x="661493" y="4698305"/>
            <a:ext cx="5339953" cy="1404243"/>
          </a:xfrm>
          <a:prstGeom prst="roundRect">
            <a:avLst>
              <a:gd name="adj" fmla="val 5654"/>
            </a:avLst>
          </a:prstGeom>
          <a:solidFill>
            <a:srgbClr val="00C67A">
              <a:alpha val="50000"/>
            </a:srgbClr>
          </a:solidFill>
          <a:ln w="4763">
            <a:solidFill>
              <a:srgbClr val="00AC60"/>
            </a:solidFill>
            <a:prstDash val="solid"/>
          </a:ln>
        </p:spPr>
        <p:txBody>
          <a:bodyPr/>
          <a:lstStyle/>
          <a:p>
            <a:endParaRPr lang="en-GB" dirty="0">
              <a:latin typeface="Arimo" panose="020B0604020202020204" charset="0"/>
            </a:endParaRPr>
          </a:p>
        </p:txBody>
      </p:sp>
      <p:sp>
        <p:nvSpPr>
          <p:cNvPr id="13" name="Text 11"/>
          <p:cNvSpPr/>
          <p:nvPr/>
        </p:nvSpPr>
        <p:spPr>
          <a:xfrm>
            <a:off x="856854" y="4893667"/>
            <a:ext cx="4949229" cy="295275"/>
          </a:xfrm>
          <a:prstGeom prst="rect">
            <a:avLst/>
          </a:prstGeom>
          <a:noFill/>
          <a:ln/>
        </p:spPr>
        <p:txBody>
          <a:bodyPr wrap="none" lIns="0" tIns="0" rIns="0" bIns="0" rtlCol="0" anchor="t"/>
          <a:lstStyle/>
          <a:p>
            <a:pPr>
              <a:lnSpc>
                <a:spcPct val="104000"/>
              </a:lnSpc>
            </a:pPr>
            <a:r>
              <a:rPr lang="en-US" dirty="0">
                <a:solidFill>
                  <a:srgbClr val="000000"/>
                </a:solidFill>
                <a:latin typeface="Outfit ExtraBold" pitchFamily="34" charset="0"/>
                <a:ea typeface="Outfit ExtraBold" pitchFamily="34" charset="-122"/>
                <a:cs typeface="Outfit ExtraBold" pitchFamily="34" charset="-120"/>
              </a:rPr>
              <a:t>2B.1.1.2 AI-Driven Infrastructure</a:t>
            </a:r>
            <a:endParaRPr lang="en-US" dirty="0">
              <a:latin typeface="Arimo" panose="020B0604020202020204" charset="0"/>
            </a:endParaRPr>
          </a:p>
        </p:txBody>
      </p:sp>
      <p:sp>
        <p:nvSpPr>
          <p:cNvPr id="14" name="Text 12"/>
          <p:cNvSpPr/>
          <p:nvPr/>
        </p:nvSpPr>
        <p:spPr>
          <a:xfrm>
            <a:off x="856854" y="5302350"/>
            <a:ext cx="4949229" cy="604837"/>
          </a:xfrm>
          <a:prstGeom prst="rect">
            <a:avLst/>
          </a:prstGeom>
          <a:noFill/>
          <a:ln/>
        </p:spPr>
        <p:txBody>
          <a:bodyPr wrap="square" lIns="0" tIns="0" rIns="0" bIns="0" rtlCol="0" anchor="t">
            <a:normAutofit/>
          </a:bodyPr>
          <a:lstStyle/>
          <a:p>
            <a:pPr>
              <a:lnSpc>
                <a:spcPct val="133000"/>
              </a:lnSpc>
            </a:pPr>
            <a:r>
              <a:rPr lang="en-US" sz="1467" dirty="0">
                <a:solidFill>
                  <a:srgbClr val="000000"/>
                </a:solidFill>
                <a:latin typeface="Arimo" pitchFamily="34" charset="0"/>
                <a:ea typeface="Arimo" pitchFamily="34" charset="-122"/>
                <a:cs typeface="Arimo" pitchFamily="34" charset="-120"/>
              </a:rPr>
              <a:t>Computer vision pipelines, deep learning foundations, and multi-modal data fusion.</a:t>
            </a:r>
            <a:endParaRPr lang="en-US" sz="1467" dirty="0">
              <a:latin typeface="Arimo" panose="020B0604020202020204" charset="0"/>
            </a:endParaRPr>
          </a:p>
        </p:txBody>
      </p:sp>
      <p:sp>
        <p:nvSpPr>
          <p:cNvPr id="15" name="Shape 13"/>
          <p:cNvSpPr/>
          <p:nvPr/>
        </p:nvSpPr>
        <p:spPr>
          <a:xfrm>
            <a:off x="6190457" y="4698305"/>
            <a:ext cx="5340052" cy="1404243"/>
          </a:xfrm>
          <a:prstGeom prst="roundRect">
            <a:avLst>
              <a:gd name="adj" fmla="val 5654"/>
            </a:avLst>
          </a:prstGeom>
          <a:solidFill>
            <a:srgbClr val="00C67A">
              <a:alpha val="50000"/>
            </a:srgbClr>
          </a:solidFill>
          <a:ln w="4763">
            <a:solidFill>
              <a:srgbClr val="00AC60"/>
            </a:solidFill>
            <a:prstDash val="solid"/>
          </a:ln>
        </p:spPr>
        <p:txBody>
          <a:bodyPr/>
          <a:lstStyle/>
          <a:p>
            <a:endParaRPr lang="en-GB" dirty="0">
              <a:latin typeface="Arimo" panose="020B0604020202020204" charset="0"/>
            </a:endParaRPr>
          </a:p>
        </p:txBody>
      </p:sp>
      <p:sp>
        <p:nvSpPr>
          <p:cNvPr id="16" name="Text 14"/>
          <p:cNvSpPr/>
          <p:nvPr/>
        </p:nvSpPr>
        <p:spPr>
          <a:xfrm>
            <a:off x="6385818" y="4893667"/>
            <a:ext cx="4949329" cy="295275"/>
          </a:xfrm>
          <a:prstGeom prst="rect">
            <a:avLst/>
          </a:prstGeom>
          <a:noFill/>
          <a:ln/>
        </p:spPr>
        <p:txBody>
          <a:bodyPr wrap="none" lIns="0" tIns="0" rIns="0" bIns="0" rtlCol="0" anchor="t"/>
          <a:lstStyle/>
          <a:p>
            <a:pPr>
              <a:lnSpc>
                <a:spcPct val="104000"/>
              </a:lnSpc>
            </a:pPr>
            <a:r>
              <a:rPr lang="en-US" dirty="0">
                <a:solidFill>
                  <a:srgbClr val="000000"/>
                </a:solidFill>
                <a:latin typeface="Outfit ExtraBold" pitchFamily="34" charset="0"/>
                <a:ea typeface="Outfit ExtraBold" pitchFamily="34" charset="-122"/>
                <a:cs typeface="Outfit ExtraBold" pitchFamily="34" charset="-120"/>
              </a:rPr>
              <a:t>2B.1.1.3 Training &amp; Consulting</a:t>
            </a:r>
            <a:endParaRPr lang="en-US" dirty="0">
              <a:latin typeface="Arimo" panose="020B0604020202020204" charset="0"/>
            </a:endParaRPr>
          </a:p>
        </p:txBody>
      </p:sp>
      <p:sp>
        <p:nvSpPr>
          <p:cNvPr id="17" name="Text 15"/>
          <p:cNvSpPr/>
          <p:nvPr/>
        </p:nvSpPr>
        <p:spPr>
          <a:xfrm>
            <a:off x="6385818" y="5302350"/>
            <a:ext cx="4949329" cy="604837"/>
          </a:xfrm>
          <a:prstGeom prst="rect">
            <a:avLst/>
          </a:prstGeom>
          <a:noFill/>
          <a:ln/>
        </p:spPr>
        <p:txBody>
          <a:bodyPr wrap="square" lIns="0" tIns="0" rIns="0" bIns="0" rtlCol="0" anchor="t">
            <a:normAutofit/>
          </a:bodyPr>
          <a:lstStyle/>
          <a:p>
            <a:pPr>
              <a:lnSpc>
                <a:spcPct val="133000"/>
              </a:lnSpc>
            </a:pPr>
            <a:r>
              <a:rPr lang="en-US" sz="1467" dirty="0">
                <a:solidFill>
                  <a:srgbClr val="000000"/>
                </a:solidFill>
                <a:latin typeface="Arimo" pitchFamily="34" charset="0"/>
                <a:ea typeface="Arimo" pitchFamily="34" charset="-122"/>
                <a:cs typeface="Arimo" pitchFamily="34" charset="-120"/>
              </a:rPr>
              <a:t>Provides specialized educational programs and advisory services to external clients.</a:t>
            </a:r>
            <a:endParaRPr lang="en-US" sz="1467" dirty="0">
              <a:latin typeface="Arimo" panose="020B0604020202020204" charset="0"/>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661493" y="1378248"/>
            <a:ext cx="1369020" cy="287139"/>
          </a:xfrm>
          <a:prstGeom prst="roundRect">
            <a:avLst>
              <a:gd name="adj" fmla="val 22119"/>
            </a:avLst>
          </a:prstGeom>
          <a:solidFill>
            <a:srgbClr val="D7D2F9"/>
          </a:solidFill>
          <a:ln/>
        </p:spPr>
        <p:txBody>
          <a:bodyPr/>
          <a:lstStyle/>
          <a:p>
            <a:endParaRPr lang="en-GB" dirty="0">
              <a:latin typeface="Arimo" panose="020B0604020202020204" charset="0"/>
            </a:endParaRPr>
          </a:p>
        </p:txBody>
      </p:sp>
      <p:sp>
        <p:nvSpPr>
          <p:cNvPr id="3" name="Text 1"/>
          <p:cNvSpPr/>
          <p:nvPr/>
        </p:nvSpPr>
        <p:spPr>
          <a:xfrm>
            <a:off x="774899" y="1434902"/>
            <a:ext cx="1751807" cy="173831"/>
          </a:xfrm>
          <a:prstGeom prst="rect">
            <a:avLst/>
          </a:prstGeom>
          <a:noFill/>
          <a:ln/>
        </p:spPr>
        <p:txBody>
          <a:bodyPr wrap="none" lIns="0" tIns="0" rIns="0" bIns="0" rtlCol="0" anchor="t"/>
          <a:lstStyle/>
          <a:p>
            <a:pPr>
              <a:lnSpc>
                <a:spcPct val="96000"/>
              </a:lnSpc>
            </a:pPr>
            <a:r>
              <a:rPr lang="en-US" sz="1133" dirty="0">
                <a:solidFill>
                  <a:srgbClr val="2A2742"/>
                </a:solidFill>
                <a:latin typeface="Arimo" pitchFamily="34" charset="0"/>
                <a:ea typeface="Arimo" pitchFamily="34" charset="-122"/>
                <a:cs typeface="Arimo" pitchFamily="34" charset="-120"/>
              </a:rPr>
              <a:t>DIVISION 2B.1.2</a:t>
            </a:r>
            <a:endParaRPr lang="en-US" sz="1133" dirty="0">
              <a:latin typeface="Arimo" panose="020B0604020202020204" charset="0"/>
            </a:endParaRPr>
          </a:p>
        </p:txBody>
      </p:sp>
      <p:sp>
        <p:nvSpPr>
          <p:cNvPr id="4" name="Text 2"/>
          <p:cNvSpPr/>
          <p:nvPr/>
        </p:nvSpPr>
        <p:spPr>
          <a:xfrm>
            <a:off x="661493" y="1740993"/>
            <a:ext cx="10869017" cy="590649"/>
          </a:xfrm>
          <a:prstGeom prst="rect">
            <a:avLst/>
          </a:prstGeom>
          <a:noFill/>
          <a:ln/>
        </p:spPr>
        <p:txBody>
          <a:bodyPr wrap="none" lIns="0" tIns="0" rIns="0" bIns="0" rtlCol="0" anchor="t"/>
          <a:lstStyle/>
          <a:p>
            <a:pPr>
              <a:lnSpc>
                <a:spcPct val="104000"/>
              </a:lnSpc>
            </a:pPr>
            <a:r>
              <a:rPr lang="en-US" sz="3667" dirty="0">
                <a:solidFill>
                  <a:srgbClr val="231971"/>
                </a:solidFill>
                <a:latin typeface="Outfit ExtraBold" pitchFamily="34" charset="0"/>
                <a:ea typeface="Outfit ExtraBold" pitchFamily="34" charset="-122"/>
                <a:cs typeface="Outfit ExtraBold" pitchFamily="34" charset="-120"/>
              </a:rPr>
              <a:t>National Geospatial Solutions Lab (NGSL)</a:t>
            </a:r>
            <a:endParaRPr lang="en-US" sz="3667" dirty="0">
              <a:latin typeface="Arimo" panose="020B0604020202020204" charset="0"/>
            </a:endParaRPr>
          </a:p>
        </p:txBody>
      </p:sp>
      <p:sp>
        <p:nvSpPr>
          <p:cNvPr id="5" name="Text 3"/>
          <p:cNvSpPr/>
          <p:nvPr/>
        </p:nvSpPr>
        <p:spPr>
          <a:xfrm>
            <a:off x="661493" y="2615108"/>
            <a:ext cx="11478617" cy="302419"/>
          </a:xfrm>
          <a:prstGeom prst="rect">
            <a:avLst/>
          </a:prstGeom>
          <a:noFill/>
          <a:ln/>
        </p:spPr>
        <p:txBody>
          <a:bodyPr wrap="none" lIns="0" tIns="0" rIns="0" bIns="0" rtlCol="0" anchor="t"/>
          <a:lstStyle/>
          <a:p>
            <a:pPr>
              <a:lnSpc>
                <a:spcPct val="133000"/>
              </a:lnSpc>
            </a:pPr>
            <a:r>
              <a:rPr lang="en-US" sz="1467" dirty="0">
                <a:solidFill>
                  <a:srgbClr val="2A2742"/>
                </a:solidFill>
                <a:latin typeface="Arimo" pitchFamily="34" charset="0"/>
                <a:ea typeface="Arimo" pitchFamily="34" charset="-122"/>
                <a:cs typeface="Arimo" pitchFamily="34" charset="-120"/>
              </a:rPr>
              <a:t>Develops solutions based on geographic mapping, spatial data, and location intelligence.</a:t>
            </a:r>
            <a:endParaRPr lang="en-US" sz="1467" dirty="0">
              <a:latin typeface="Arimo" panose="020B0604020202020204" charset="0"/>
            </a:endParaRPr>
          </a:p>
        </p:txBody>
      </p:sp>
      <p:pic>
        <p:nvPicPr>
          <p:cNvPr id="6"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61492" y="3130154"/>
            <a:ext cx="3496965" cy="2349599"/>
          </a:xfrm>
          <a:prstGeom prst="rect">
            <a:avLst/>
          </a:prstGeom>
        </p:spPr>
      </p:pic>
      <p:sp>
        <p:nvSpPr>
          <p:cNvPr id="7" name="Text 4"/>
          <p:cNvSpPr/>
          <p:nvPr/>
        </p:nvSpPr>
        <p:spPr>
          <a:xfrm>
            <a:off x="977503" y="3344565"/>
            <a:ext cx="2966541" cy="295275"/>
          </a:xfrm>
          <a:prstGeom prst="rect">
            <a:avLst/>
          </a:prstGeom>
          <a:noFill/>
          <a:ln/>
        </p:spPr>
        <p:txBody>
          <a:bodyPr wrap="none" lIns="0" tIns="0" rIns="0" bIns="0" rtlCol="0" anchor="t"/>
          <a:lstStyle/>
          <a:p>
            <a:pPr>
              <a:lnSpc>
                <a:spcPct val="104000"/>
              </a:lnSpc>
            </a:pPr>
            <a:r>
              <a:rPr lang="en-US" dirty="0">
                <a:solidFill>
                  <a:srgbClr val="2A2742"/>
                </a:solidFill>
                <a:latin typeface="Outfit ExtraBold" pitchFamily="34" charset="0"/>
                <a:ea typeface="Outfit ExtraBold" pitchFamily="34" charset="-122"/>
                <a:cs typeface="Outfit ExtraBold" pitchFamily="34" charset="-120"/>
              </a:rPr>
              <a:t>2B.1.2.1 GIS</a:t>
            </a:r>
            <a:endParaRPr lang="en-US" dirty="0">
              <a:latin typeface="Arimo" panose="020B0604020202020204" charset="0"/>
            </a:endParaRPr>
          </a:p>
        </p:txBody>
      </p:sp>
      <p:sp>
        <p:nvSpPr>
          <p:cNvPr id="8" name="Text 5"/>
          <p:cNvSpPr/>
          <p:nvPr/>
        </p:nvSpPr>
        <p:spPr>
          <a:xfrm>
            <a:off x="977503" y="3753247"/>
            <a:ext cx="2966541" cy="907256"/>
          </a:xfrm>
          <a:prstGeom prst="rect">
            <a:avLst/>
          </a:prstGeom>
          <a:noFill/>
          <a:ln/>
        </p:spPr>
        <p:txBody>
          <a:bodyPr wrap="square" lIns="0" tIns="0" rIns="0" bIns="0" rtlCol="0" anchor="t">
            <a:normAutofit/>
          </a:bodyPr>
          <a:lstStyle/>
          <a:p>
            <a:pPr>
              <a:lnSpc>
                <a:spcPct val="133000"/>
              </a:lnSpc>
            </a:pPr>
            <a:r>
              <a:rPr lang="en-US" sz="1467" dirty="0">
                <a:solidFill>
                  <a:srgbClr val="2A2742"/>
                </a:solidFill>
                <a:latin typeface="Arimo" pitchFamily="34" charset="0"/>
                <a:ea typeface="Arimo" pitchFamily="34" charset="-122"/>
                <a:cs typeface="Arimo" pitchFamily="34" charset="-120"/>
              </a:rPr>
              <a:t>Focuses on Geographic Information Systems mapping, data capture, and spatial analysis.</a:t>
            </a:r>
            <a:endParaRPr lang="en-US" sz="1467" dirty="0">
              <a:latin typeface="Arimo" panose="020B0604020202020204" charset="0"/>
            </a:endParaRPr>
          </a:p>
        </p:txBody>
      </p:sp>
      <p:pic>
        <p:nvPicPr>
          <p:cNvPr id="9" name="Image 1"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347468" y="3130154"/>
            <a:ext cx="3496965" cy="2349599"/>
          </a:xfrm>
          <a:prstGeom prst="rect">
            <a:avLst/>
          </a:prstGeom>
        </p:spPr>
      </p:pic>
      <p:sp>
        <p:nvSpPr>
          <p:cNvPr id="10" name="Text 6"/>
          <p:cNvSpPr/>
          <p:nvPr/>
        </p:nvSpPr>
        <p:spPr>
          <a:xfrm>
            <a:off x="4663480" y="3344565"/>
            <a:ext cx="2966541" cy="295275"/>
          </a:xfrm>
          <a:prstGeom prst="rect">
            <a:avLst/>
          </a:prstGeom>
          <a:noFill/>
          <a:ln/>
        </p:spPr>
        <p:txBody>
          <a:bodyPr wrap="none" lIns="0" tIns="0" rIns="0" bIns="0" rtlCol="0" anchor="t"/>
          <a:lstStyle/>
          <a:p>
            <a:pPr>
              <a:lnSpc>
                <a:spcPct val="104000"/>
              </a:lnSpc>
            </a:pPr>
            <a:r>
              <a:rPr lang="en-US" dirty="0">
                <a:solidFill>
                  <a:srgbClr val="2A2742"/>
                </a:solidFill>
                <a:latin typeface="Outfit ExtraBold" pitchFamily="34" charset="0"/>
                <a:ea typeface="Outfit ExtraBold" pitchFamily="34" charset="-122"/>
                <a:cs typeface="Outfit ExtraBold" pitchFamily="34" charset="-120"/>
              </a:rPr>
              <a:t>2B.1.2.2 Geodesy &amp; GNSS</a:t>
            </a:r>
            <a:endParaRPr lang="en-US" dirty="0">
              <a:latin typeface="Arimo" panose="020B0604020202020204" charset="0"/>
            </a:endParaRPr>
          </a:p>
        </p:txBody>
      </p:sp>
      <p:sp>
        <p:nvSpPr>
          <p:cNvPr id="11" name="Text 7"/>
          <p:cNvSpPr/>
          <p:nvPr/>
        </p:nvSpPr>
        <p:spPr>
          <a:xfrm>
            <a:off x="4663480" y="3753247"/>
            <a:ext cx="2966541" cy="1512093"/>
          </a:xfrm>
          <a:prstGeom prst="rect">
            <a:avLst/>
          </a:prstGeom>
          <a:noFill/>
          <a:ln/>
        </p:spPr>
        <p:txBody>
          <a:bodyPr wrap="square" lIns="0" tIns="0" rIns="0" bIns="0" rtlCol="0" anchor="t">
            <a:normAutofit/>
          </a:bodyPr>
          <a:lstStyle/>
          <a:p>
            <a:pPr>
              <a:lnSpc>
                <a:spcPct val="133000"/>
              </a:lnSpc>
            </a:pPr>
            <a:r>
              <a:rPr lang="en-US" sz="1467" dirty="0">
                <a:solidFill>
                  <a:srgbClr val="2A2742"/>
                </a:solidFill>
                <a:latin typeface="Arimo" pitchFamily="34" charset="0"/>
                <a:ea typeface="Arimo" pitchFamily="34" charset="-122"/>
                <a:cs typeface="Arimo" pitchFamily="34" charset="-120"/>
              </a:rPr>
              <a:t>Focuses on filed survey and Ground Control Points (GCPs) and coordinates utilizing Global Navigation Satellite Systems (like GPS).</a:t>
            </a:r>
            <a:endParaRPr lang="en-US" sz="1467" dirty="0">
              <a:latin typeface="Arimo" panose="020B0604020202020204" charset="0"/>
            </a:endParaRPr>
          </a:p>
        </p:txBody>
      </p:sp>
      <p:pic>
        <p:nvPicPr>
          <p:cNvPr id="12" name="Image 2"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033444" y="3130154"/>
            <a:ext cx="3496965" cy="2349599"/>
          </a:xfrm>
          <a:prstGeom prst="rect">
            <a:avLst/>
          </a:prstGeom>
        </p:spPr>
      </p:pic>
      <p:sp>
        <p:nvSpPr>
          <p:cNvPr id="13" name="Text 8"/>
          <p:cNvSpPr/>
          <p:nvPr/>
        </p:nvSpPr>
        <p:spPr>
          <a:xfrm>
            <a:off x="8349456" y="3344566"/>
            <a:ext cx="2966541" cy="590551"/>
          </a:xfrm>
          <a:prstGeom prst="rect">
            <a:avLst/>
          </a:prstGeom>
          <a:noFill/>
          <a:ln/>
        </p:spPr>
        <p:txBody>
          <a:bodyPr wrap="square" lIns="0" tIns="0" rIns="0" bIns="0" rtlCol="0" anchor="t">
            <a:normAutofit/>
          </a:bodyPr>
          <a:lstStyle/>
          <a:p>
            <a:pPr>
              <a:lnSpc>
                <a:spcPct val="104000"/>
              </a:lnSpc>
            </a:pPr>
            <a:r>
              <a:rPr lang="en-US" dirty="0">
                <a:solidFill>
                  <a:srgbClr val="2A2742"/>
                </a:solidFill>
                <a:latin typeface="Outfit ExtraBold" pitchFamily="34" charset="0"/>
                <a:ea typeface="Outfit ExtraBold" pitchFamily="34" charset="-122"/>
                <a:cs typeface="Outfit ExtraBold" pitchFamily="34" charset="-120"/>
              </a:rPr>
              <a:t>2B.1.2.3 Training &amp; Consulting</a:t>
            </a:r>
            <a:endParaRPr lang="en-US" dirty="0">
              <a:latin typeface="Arimo" panose="020B0604020202020204" charset="0"/>
            </a:endParaRPr>
          </a:p>
        </p:txBody>
      </p:sp>
      <p:sp>
        <p:nvSpPr>
          <p:cNvPr id="14" name="Text 9"/>
          <p:cNvSpPr/>
          <p:nvPr/>
        </p:nvSpPr>
        <p:spPr>
          <a:xfrm>
            <a:off x="8349456" y="4048521"/>
            <a:ext cx="2966541" cy="907256"/>
          </a:xfrm>
          <a:prstGeom prst="rect">
            <a:avLst/>
          </a:prstGeom>
          <a:noFill/>
          <a:ln/>
        </p:spPr>
        <p:txBody>
          <a:bodyPr wrap="square" lIns="0" tIns="0" rIns="0" bIns="0" rtlCol="0" anchor="t">
            <a:normAutofit/>
          </a:bodyPr>
          <a:lstStyle/>
          <a:p>
            <a:pPr>
              <a:lnSpc>
                <a:spcPct val="133000"/>
              </a:lnSpc>
            </a:pPr>
            <a:r>
              <a:rPr lang="en-US" sz="1467" dirty="0">
                <a:solidFill>
                  <a:srgbClr val="2A2742"/>
                </a:solidFill>
                <a:latin typeface="Arimo" pitchFamily="34" charset="0"/>
                <a:ea typeface="Arimo" pitchFamily="34" charset="-122"/>
                <a:cs typeface="Arimo" pitchFamily="34" charset="-120"/>
              </a:rPr>
              <a:t>Offers mapping, GIS, and surveying training and consultancy to industry professionals.</a:t>
            </a:r>
            <a:endParaRPr lang="en-US" sz="1467" dirty="0">
              <a:latin typeface="Arimo" panose="020B0604020202020204" charset="0"/>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Shape 0"/>
          <p:cNvSpPr/>
          <p:nvPr/>
        </p:nvSpPr>
        <p:spPr>
          <a:xfrm>
            <a:off x="661492" y="526554"/>
            <a:ext cx="1524000" cy="219869"/>
          </a:xfrm>
          <a:prstGeom prst="roundRect">
            <a:avLst>
              <a:gd name="adj" fmla="val 22116"/>
            </a:avLst>
          </a:prstGeom>
          <a:solidFill>
            <a:srgbClr val="D7D2F9"/>
          </a:solidFill>
          <a:ln/>
        </p:spPr>
        <p:txBody>
          <a:bodyPr/>
          <a:lstStyle/>
          <a:p>
            <a:endParaRPr lang="en-GB" dirty="0">
              <a:latin typeface="Arimo" panose="020B0604020202020204" charset="0"/>
            </a:endParaRPr>
          </a:p>
        </p:txBody>
      </p:sp>
      <p:sp>
        <p:nvSpPr>
          <p:cNvPr id="4" name="Text 1"/>
          <p:cNvSpPr/>
          <p:nvPr/>
        </p:nvSpPr>
        <p:spPr>
          <a:xfrm>
            <a:off x="748309" y="569912"/>
            <a:ext cx="1959967" cy="133152"/>
          </a:xfrm>
          <a:prstGeom prst="rect">
            <a:avLst/>
          </a:prstGeom>
          <a:noFill/>
          <a:ln/>
        </p:spPr>
        <p:txBody>
          <a:bodyPr wrap="none" lIns="0" tIns="0" rIns="0" bIns="0" rtlCol="0" anchor="t"/>
          <a:lstStyle/>
          <a:p>
            <a:pPr>
              <a:lnSpc>
                <a:spcPct val="96000"/>
              </a:lnSpc>
            </a:pPr>
            <a:r>
              <a:rPr lang="en-US" sz="867" dirty="0">
                <a:solidFill>
                  <a:srgbClr val="2A2742"/>
                </a:solidFill>
                <a:latin typeface="Arimo" pitchFamily="34" charset="0"/>
                <a:ea typeface="Arimo" pitchFamily="34" charset="-122"/>
                <a:cs typeface="Arimo" pitchFamily="34" charset="-120"/>
              </a:rPr>
              <a:t>DIVISION 2B.1.3 &amp; 2B.1.4</a:t>
            </a:r>
            <a:endParaRPr lang="en-US" sz="867" dirty="0">
              <a:latin typeface="Arimo" panose="020B0604020202020204" charset="0"/>
            </a:endParaRPr>
          </a:p>
        </p:txBody>
      </p:sp>
      <p:sp>
        <p:nvSpPr>
          <p:cNvPr id="5" name="Text 2"/>
          <p:cNvSpPr/>
          <p:nvPr/>
        </p:nvSpPr>
        <p:spPr>
          <a:xfrm>
            <a:off x="661493" y="790675"/>
            <a:ext cx="6297017" cy="904479"/>
          </a:xfrm>
          <a:prstGeom prst="rect">
            <a:avLst/>
          </a:prstGeom>
          <a:noFill/>
          <a:ln/>
        </p:spPr>
        <p:txBody>
          <a:bodyPr wrap="square" lIns="0" tIns="0" rIns="0" bIns="0" rtlCol="0" anchor="t">
            <a:normAutofit/>
          </a:bodyPr>
          <a:lstStyle/>
          <a:p>
            <a:pPr>
              <a:lnSpc>
                <a:spcPct val="104000"/>
              </a:lnSpc>
            </a:pPr>
            <a:r>
              <a:rPr lang="en-US" sz="2800" dirty="0">
                <a:solidFill>
                  <a:srgbClr val="231971"/>
                </a:solidFill>
                <a:latin typeface="Outfit ExtraBold" pitchFamily="34" charset="0"/>
                <a:ea typeface="Outfit ExtraBold" pitchFamily="34" charset="-122"/>
                <a:cs typeface="Outfit ExtraBold" pitchFamily="34" charset="-120"/>
              </a:rPr>
              <a:t>2b1.3 National Astronomical Observatory Lab (NAOL)</a:t>
            </a:r>
            <a:endParaRPr lang="en-US" sz="2800" dirty="0">
              <a:latin typeface="Arimo" panose="020B0604020202020204" charset="0"/>
            </a:endParaRPr>
          </a:p>
        </p:txBody>
      </p:sp>
      <p:sp>
        <p:nvSpPr>
          <p:cNvPr id="6" name="Text 3"/>
          <p:cNvSpPr/>
          <p:nvPr/>
        </p:nvSpPr>
        <p:spPr>
          <a:xfrm>
            <a:off x="661493" y="1861345"/>
            <a:ext cx="6906617" cy="204391"/>
          </a:xfrm>
          <a:prstGeom prst="rect">
            <a:avLst/>
          </a:prstGeom>
          <a:noFill/>
          <a:ln/>
        </p:spPr>
        <p:txBody>
          <a:bodyPr wrap="none" lIns="0" tIns="0" rIns="0" bIns="0" rtlCol="0" anchor="t"/>
          <a:lstStyle/>
          <a:p>
            <a:pPr>
              <a:lnSpc>
                <a:spcPct val="118000"/>
              </a:lnSpc>
            </a:pPr>
            <a:r>
              <a:rPr lang="en-US" sz="1133" dirty="0">
                <a:solidFill>
                  <a:srgbClr val="2A2742"/>
                </a:solidFill>
                <a:latin typeface="Arimo" pitchFamily="34" charset="0"/>
                <a:ea typeface="Arimo" pitchFamily="34" charset="-122"/>
                <a:cs typeface="Arimo" pitchFamily="34" charset="-120"/>
              </a:rPr>
              <a:t>Conducts space observations, telescope-based research, and astronomical tracking.</a:t>
            </a:r>
            <a:endParaRPr lang="en-US" sz="1133" dirty="0">
              <a:latin typeface="Arimo" panose="020B0604020202020204" charset="0"/>
            </a:endParaRPr>
          </a:p>
        </p:txBody>
      </p:sp>
      <p:sp>
        <p:nvSpPr>
          <p:cNvPr id="7" name="Shape 4"/>
          <p:cNvSpPr/>
          <p:nvPr/>
        </p:nvSpPr>
        <p:spPr>
          <a:xfrm>
            <a:off x="661493" y="2190354"/>
            <a:ext cx="6297017" cy="798909"/>
          </a:xfrm>
          <a:prstGeom prst="roundRect">
            <a:avLst>
              <a:gd name="adj" fmla="val 7608"/>
            </a:avLst>
          </a:prstGeom>
          <a:solidFill>
            <a:srgbClr val="162585">
              <a:alpha val="50000"/>
            </a:srgbClr>
          </a:solidFill>
          <a:ln w="4763">
            <a:solidFill>
              <a:srgbClr val="2F3E9E"/>
            </a:solidFill>
            <a:prstDash val="solid"/>
          </a:ln>
        </p:spPr>
        <p:txBody>
          <a:bodyPr/>
          <a:lstStyle/>
          <a:p>
            <a:endParaRPr lang="en-GB" dirty="0">
              <a:latin typeface="Arimo" panose="020B0604020202020204" charset="0"/>
            </a:endParaRPr>
          </a:p>
        </p:txBody>
      </p:sp>
      <p:sp>
        <p:nvSpPr>
          <p:cNvPr id="8" name="Text 5"/>
          <p:cNvSpPr/>
          <p:nvPr/>
        </p:nvSpPr>
        <p:spPr>
          <a:xfrm>
            <a:off x="812503" y="2341365"/>
            <a:ext cx="5994995" cy="226020"/>
          </a:xfrm>
          <a:prstGeom prst="rect">
            <a:avLst/>
          </a:prstGeom>
          <a:noFill/>
          <a:ln/>
        </p:spPr>
        <p:txBody>
          <a:bodyPr wrap="none" lIns="0" tIns="0" rIns="0" bIns="0" rtlCol="0" anchor="t"/>
          <a:lstStyle/>
          <a:p>
            <a:pPr>
              <a:lnSpc>
                <a:spcPct val="104000"/>
              </a:lnSpc>
            </a:pPr>
            <a:r>
              <a:rPr lang="en-US" sz="1400" dirty="0">
                <a:solidFill>
                  <a:srgbClr val="FFFFFF"/>
                </a:solidFill>
                <a:latin typeface="Outfit ExtraBold" pitchFamily="34" charset="0"/>
                <a:ea typeface="Outfit ExtraBold" pitchFamily="34" charset="-122"/>
                <a:cs typeface="Outfit ExtraBold" pitchFamily="34" charset="-120"/>
              </a:rPr>
              <a:t>2B1.3.1 Space Situational Awareness</a:t>
            </a:r>
            <a:endParaRPr lang="en-US" sz="1400" dirty="0">
              <a:latin typeface="Arimo" panose="020B0604020202020204" charset="0"/>
            </a:endParaRPr>
          </a:p>
        </p:txBody>
      </p:sp>
      <p:sp>
        <p:nvSpPr>
          <p:cNvPr id="9" name="Text 6"/>
          <p:cNvSpPr/>
          <p:nvPr/>
        </p:nvSpPr>
        <p:spPr>
          <a:xfrm>
            <a:off x="812503" y="2633862"/>
            <a:ext cx="5994995" cy="204391"/>
          </a:xfrm>
          <a:prstGeom prst="rect">
            <a:avLst/>
          </a:prstGeom>
          <a:noFill/>
          <a:ln/>
        </p:spPr>
        <p:txBody>
          <a:bodyPr wrap="none" lIns="0" tIns="0" rIns="0" bIns="0" rtlCol="0" anchor="t"/>
          <a:lstStyle/>
          <a:p>
            <a:pPr>
              <a:lnSpc>
                <a:spcPct val="118000"/>
              </a:lnSpc>
            </a:pPr>
            <a:r>
              <a:rPr lang="en-US" sz="1133" dirty="0">
                <a:solidFill>
                  <a:srgbClr val="FFFFFF"/>
                </a:solidFill>
                <a:latin typeface="Arimo" pitchFamily="34" charset="0"/>
                <a:ea typeface="Arimo" pitchFamily="34" charset="-122"/>
                <a:cs typeface="Arimo" pitchFamily="34" charset="-120"/>
              </a:rPr>
              <a:t>Tracks space debris, satellites, and near-Earth hazards to ensure safe space operations.</a:t>
            </a:r>
            <a:endParaRPr lang="en-US" sz="1133" dirty="0">
              <a:latin typeface="Arimo" panose="020B0604020202020204" charset="0"/>
            </a:endParaRPr>
          </a:p>
        </p:txBody>
      </p:sp>
      <p:sp>
        <p:nvSpPr>
          <p:cNvPr id="10" name="Shape 7"/>
          <p:cNvSpPr/>
          <p:nvPr/>
        </p:nvSpPr>
        <p:spPr>
          <a:xfrm>
            <a:off x="661493" y="3099991"/>
            <a:ext cx="6297017" cy="1003300"/>
          </a:xfrm>
          <a:prstGeom prst="roundRect">
            <a:avLst>
              <a:gd name="adj" fmla="val 6058"/>
            </a:avLst>
          </a:prstGeom>
          <a:solidFill>
            <a:srgbClr val="162585">
              <a:alpha val="50000"/>
            </a:srgbClr>
          </a:solidFill>
          <a:ln w="4763">
            <a:solidFill>
              <a:srgbClr val="2F3E9E"/>
            </a:solidFill>
            <a:prstDash val="solid"/>
          </a:ln>
        </p:spPr>
        <p:txBody>
          <a:bodyPr/>
          <a:lstStyle/>
          <a:p>
            <a:endParaRPr lang="en-GB" dirty="0">
              <a:latin typeface="Arimo" panose="020B0604020202020204" charset="0"/>
            </a:endParaRPr>
          </a:p>
        </p:txBody>
      </p:sp>
      <p:sp>
        <p:nvSpPr>
          <p:cNvPr id="11" name="Text 8"/>
          <p:cNvSpPr/>
          <p:nvPr/>
        </p:nvSpPr>
        <p:spPr>
          <a:xfrm>
            <a:off x="812503" y="3251002"/>
            <a:ext cx="5994995" cy="226020"/>
          </a:xfrm>
          <a:prstGeom prst="rect">
            <a:avLst/>
          </a:prstGeom>
          <a:noFill/>
          <a:ln/>
        </p:spPr>
        <p:txBody>
          <a:bodyPr wrap="none" lIns="0" tIns="0" rIns="0" bIns="0" rtlCol="0" anchor="t"/>
          <a:lstStyle/>
          <a:p>
            <a:pPr>
              <a:lnSpc>
                <a:spcPct val="104000"/>
              </a:lnSpc>
            </a:pPr>
            <a:r>
              <a:rPr lang="en-US" sz="1400" dirty="0">
                <a:solidFill>
                  <a:srgbClr val="FFFFFF"/>
                </a:solidFill>
                <a:latin typeface="Outfit ExtraBold" pitchFamily="34" charset="0"/>
                <a:ea typeface="Outfit ExtraBold" pitchFamily="34" charset="-122"/>
                <a:cs typeface="Outfit ExtraBold" pitchFamily="34" charset="-120"/>
              </a:rPr>
              <a:t>2B1.3.2 Civic &amp; Islamic Astronomy Products</a:t>
            </a:r>
            <a:endParaRPr lang="en-US" sz="1400" dirty="0">
              <a:latin typeface="Arimo" panose="020B0604020202020204" charset="0"/>
            </a:endParaRPr>
          </a:p>
        </p:txBody>
      </p:sp>
      <p:sp>
        <p:nvSpPr>
          <p:cNvPr id="12" name="Text 9"/>
          <p:cNvSpPr/>
          <p:nvPr/>
        </p:nvSpPr>
        <p:spPr>
          <a:xfrm>
            <a:off x="812503" y="3543499"/>
            <a:ext cx="5994995" cy="408781"/>
          </a:xfrm>
          <a:prstGeom prst="rect">
            <a:avLst/>
          </a:prstGeom>
          <a:noFill/>
          <a:ln/>
        </p:spPr>
        <p:txBody>
          <a:bodyPr wrap="square" lIns="0" tIns="0" rIns="0" bIns="0" rtlCol="0" anchor="t">
            <a:normAutofit/>
          </a:bodyPr>
          <a:lstStyle/>
          <a:p>
            <a:pPr>
              <a:lnSpc>
                <a:spcPct val="118000"/>
              </a:lnSpc>
            </a:pPr>
            <a:r>
              <a:rPr lang="en-US" sz="1133" dirty="0">
                <a:solidFill>
                  <a:srgbClr val="FFFFFF"/>
                </a:solidFill>
                <a:latin typeface="Arimo" pitchFamily="34" charset="0"/>
                <a:ea typeface="Arimo" pitchFamily="34" charset="-122"/>
                <a:cs typeface="Arimo" pitchFamily="34" charset="-120"/>
              </a:rPr>
              <a:t>Develops tools and data for practical applications, such as lunar sighting calculations and prayer times.</a:t>
            </a:r>
            <a:endParaRPr lang="en-US" sz="1133" dirty="0">
              <a:latin typeface="Arimo" panose="020B0604020202020204" charset="0"/>
            </a:endParaRPr>
          </a:p>
        </p:txBody>
      </p:sp>
      <p:sp>
        <p:nvSpPr>
          <p:cNvPr id="13" name="Shape 10"/>
          <p:cNvSpPr/>
          <p:nvPr/>
        </p:nvSpPr>
        <p:spPr>
          <a:xfrm>
            <a:off x="661493" y="4214019"/>
            <a:ext cx="6297017" cy="1003300"/>
          </a:xfrm>
          <a:prstGeom prst="roundRect">
            <a:avLst>
              <a:gd name="adj" fmla="val 6058"/>
            </a:avLst>
          </a:prstGeom>
          <a:solidFill>
            <a:srgbClr val="162585">
              <a:alpha val="50000"/>
            </a:srgbClr>
          </a:solidFill>
          <a:ln w="4763">
            <a:solidFill>
              <a:srgbClr val="2F3E9E"/>
            </a:solidFill>
            <a:prstDash val="solid"/>
          </a:ln>
        </p:spPr>
        <p:txBody>
          <a:bodyPr/>
          <a:lstStyle/>
          <a:p>
            <a:endParaRPr lang="en-GB" dirty="0">
              <a:latin typeface="Arimo" panose="020B0604020202020204" charset="0"/>
            </a:endParaRPr>
          </a:p>
        </p:txBody>
      </p:sp>
      <p:sp>
        <p:nvSpPr>
          <p:cNvPr id="14" name="Text 11"/>
          <p:cNvSpPr/>
          <p:nvPr/>
        </p:nvSpPr>
        <p:spPr>
          <a:xfrm>
            <a:off x="812503" y="4365030"/>
            <a:ext cx="5994995" cy="226020"/>
          </a:xfrm>
          <a:prstGeom prst="rect">
            <a:avLst/>
          </a:prstGeom>
          <a:noFill/>
          <a:ln/>
        </p:spPr>
        <p:txBody>
          <a:bodyPr wrap="none" lIns="0" tIns="0" rIns="0" bIns="0" rtlCol="0" anchor="t"/>
          <a:lstStyle/>
          <a:p>
            <a:pPr>
              <a:lnSpc>
                <a:spcPct val="104000"/>
              </a:lnSpc>
            </a:pPr>
            <a:r>
              <a:rPr lang="en-US" sz="1400" dirty="0">
                <a:solidFill>
                  <a:srgbClr val="FFFFFF"/>
                </a:solidFill>
                <a:latin typeface="Outfit ExtraBold" pitchFamily="34" charset="0"/>
                <a:ea typeface="Outfit ExtraBold" pitchFamily="34" charset="-122"/>
                <a:cs typeface="Outfit ExtraBold" pitchFamily="34" charset="-120"/>
              </a:rPr>
              <a:t>2B1.3.3 Public Astro-Economy</a:t>
            </a:r>
            <a:endParaRPr lang="en-US" sz="1400" dirty="0">
              <a:latin typeface="Arimo" panose="020B0604020202020204" charset="0"/>
            </a:endParaRPr>
          </a:p>
        </p:txBody>
      </p:sp>
      <p:sp>
        <p:nvSpPr>
          <p:cNvPr id="15" name="Text 12"/>
          <p:cNvSpPr/>
          <p:nvPr/>
        </p:nvSpPr>
        <p:spPr>
          <a:xfrm>
            <a:off x="812503" y="4657527"/>
            <a:ext cx="5994995" cy="408781"/>
          </a:xfrm>
          <a:prstGeom prst="rect">
            <a:avLst/>
          </a:prstGeom>
          <a:noFill/>
          <a:ln/>
        </p:spPr>
        <p:txBody>
          <a:bodyPr wrap="square" lIns="0" tIns="0" rIns="0" bIns="0" rtlCol="0" anchor="t">
            <a:normAutofit/>
          </a:bodyPr>
          <a:lstStyle/>
          <a:p>
            <a:pPr>
              <a:lnSpc>
                <a:spcPct val="118000"/>
              </a:lnSpc>
            </a:pPr>
            <a:r>
              <a:rPr lang="en-US" sz="1133" dirty="0">
                <a:solidFill>
                  <a:srgbClr val="FFFFFF"/>
                </a:solidFill>
                <a:latin typeface="Arimo" pitchFamily="34" charset="0"/>
                <a:ea typeface="Arimo" pitchFamily="34" charset="-122"/>
                <a:cs typeface="Arimo" pitchFamily="34" charset="-120"/>
              </a:rPr>
              <a:t>Promotes public awareness, tourism (Astrotourism), and economic ventures rooted in astronomy.</a:t>
            </a:r>
            <a:endParaRPr lang="en-US" sz="1133" dirty="0">
              <a:latin typeface="Arimo" panose="020B0604020202020204" charset="0"/>
            </a:endParaRPr>
          </a:p>
        </p:txBody>
      </p:sp>
      <p:sp>
        <p:nvSpPr>
          <p:cNvPr id="16" name="Shape 13"/>
          <p:cNvSpPr/>
          <p:nvPr/>
        </p:nvSpPr>
        <p:spPr>
          <a:xfrm>
            <a:off x="661493" y="5328047"/>
            <a:ext cx="6297017" cy="1003300"/>
          </a:xfrm>
          <a:prstGeom prst="roundRect">
            <a:avLst>
              <a:gd name="adj" fmla="val 6058"/>
            </a:avLst>
          </a:prstGeom>
          <a:solidFill>
            <a:schemeClr val="accent3">
              <a:lumMod val="75000"/>
              <a:alpha val="50000"/>
            </a:schemeClr>
          </a:solidFill>
          <a:ln w="4763">
            <a:solidFill>
              <a:srgbClr val="2F3E9E"/>
            </a:solidFill>
            <a:prstDash val="solid"/>
          </a:ln>
        </p:spPr>
        <p:txBody>
          <a:bodyPr/>
          <a:lstStyle/>
          <a:p>
            <a:endParaRPr lang="en-GB" dirty="0">
              <a:latin typeface="Arimo" panose="020B0604020202020204" charset="0"/>
            </a:endParaRPr>
          </a:p>
        </p:txBody>
      </p:sp>
      <p:sp>
        <p:nvSpPr>
          <p:cNvPr id="17" name="Text 14"/>
          <p:cNvSpPr/>
          <p:nvPr/>
        </p:nvSpPr>
        <p:spPr>
          <a:xfrm>
            <a:off x="812503" y="5479058"/>
            <a:ext cx="5994995" cy="226020"/>
          </a:xfrm>
          <a:prstGeom prst="rect">
            <a:avLst/>
          </a:prstGeom>
          <a:noFill/>
          <a:ln/>
        </p:spPr>
        <p:txBody>
          <a:bodyPr wrap="none" lIns="0" tIns="0" rIns="0" bIns="0" rtlCol="0" anchor="t"/>
          <a:lstStyle/>
          <a:p>
            <a:pPr>
              <a:lnSpc>
                <a:spcPct val="104000"/>
              </a:lnSpc>
            </a:pPr>
            <a:r>
              <a:rPr lang="en-US" sz="1400" dirty="0">
                <a:solidFill>
                  <a:srgbClr val="FFFFFF"/>
                </a:solidFill>
                <a:latin typeface="Outfit ExtraBold" pitchFamily="34" charset="0"/>
                <a:ea typeface="Outfit ExtraBold" pitchFamily="34" charset="-122"/>
                <a:cs typeface="Outfit ExtraBold" pitchFamily="34" charset="-120"/>
              </a:rPr>
              <a:t>2B1.4 RDI</a:t>
            </a:r>
            <a:endParaRPr lang="en-US" sz="1400" dirty="0">
              <a:latin typeface="Arimo" panose="020B0604020202020204" charset="0"/>
            </a:endParaRPr>
          </a:p>
        </p:txBody>
      </p:sp>
      <p:sp>
        <p:nvSpPr>
          <p:cNvPr id="18" name="Text 15"/>
          <p:cNvSpPr/>
          <p:nvPr/>
        </p:nvSpPr>
        <p:spPr>
          <a:xfrm>
            <a:off x="812503" y="5771555"/>
            <a:ext cx="5994995" cy="408781"/>
          </a:xfrm>
          <a:prstGeom prst="rect">
            <a:avLst/>
          </a:prstGeom>
          <a:noFill/>
          <a:ln/>
        </p:spPr>
        <p:txBody>
          <a:bodyPr wrap="square" lIns="0" tIns="0" rIns="0" bIns="0" rtlCol="0" anchor="t">
            <a:normAutofit/>
          </a:bodyPr>
          <a:lstStyle/>
          <a:p>
            <a:pPr>
              <a:lnSpc>
                <a:spcPct val="118000"/>
              </a:lnSpc>
            </a:pPr>
            <a:r>
              <a:rPr lang="en-US" sz="1133" dirty="0">
                <a:solidFill>
                  <a:srgbClr val="FFFFFF"/>
                </a:solidFill>
                <a:latin typeface="Arimo" pitchFamily="34" charset="0"/>
                <a:ea typeface="Arimo" pitchFamily="34" charset="-122"/>
                <a:cs typeface="Arimo" pitchFamily="34" charset="-120"/>
              </a:rPr>
              <a:t>Core Research, Development, and Innovation department driving scientific breakthroughs and new methodologies.</a:t>
            </a:r>
            <a:endParaRPr lang="en-US" sz="1133" dirty="0">
              <a:latin typeface="Arimo" panose="020B0604020202020204" charset="0"/>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661492" y="562868"/>
            <a:ext cx="967184" cy="246856"/>
          </a:xfrm>
          <a:prstGeom prst="roundRect">
            <a:avLst>
              <a:gd name="adj" fmla="val 22110"/>
            </a:avLst>
          </a:prstGeom>
          <a:solidFill>
            <a:srgbClr val="D7D2F9"/>
          </a:solidFill>
          <a:ln/>
        </p:spPr>
        <p:txBody>
          <a:bodyPr/>
          <a:lstStyle/>
          <a:p>
            <a:endParaRPr lang="en-GB" dirty="0">
              <a:latin typeface="Arimo" panose="020B0604020202020204" charset="0"/>
            </a:endParaRPr>
          </a:p>
        </p:txBody>
      </p:sp>
      <p:sp>
        <p:nvSpPr>
          <p:cNvPr id="3" name="Text 1"/>
          <p:cNvSpPr/>
          <p:nvPr/>
        </p:nvSpPr>
        <p:spPr>
          <a:xfrm>
            <a:off x="758925" y="611584"/>
            <a:ext cx="1381919" cy="149424"/>
          </a:xfrm>
          <a:prstGeom prst="rect">
            <a:avLst/>
          </a:prstGeom>
          <a:noFill/>
          <a:ln/>
        </p:spPr>
        <p:txBody>
          <a:bodyPr wrap="none" lIns="0" tIns="0" rIns="0" bIns="0" rtlCol="0" anchor="t"/>
          <a:lstStyle/>
          <a:p>
            <a:pPr>
              <a:lnSpc>
                <a:spcPct val="96000"/>
              </a:lnSpc>
            </a:pPr>
            <a:r>
              <a:rPr lang="en-US" sz="1000" dirty="0">
                <a:solidFill>
                  <a:srgbClr val="2A2742"/>
                </a:solidFill>
                <a:latin typeface="Arimo" pitchFamily="34" charset="0"/>
                <a:ea typeface="Arimo" pitchFamily="34" charset="-122"/>
                <a:cs typeface="Arimo" pitchFamily="34" charset="-120"/>
              </a:rPr>
              <a:t>DIVISION 2C</a:t>
            </a:r>
            <a:endParaRPr lang="en-US" sz="1000" dirty="0">
              <a:latin typeface="Arimo" panose="020B0604020202020204" charset="0"/>
            </a:endParaRPr>
          </a:p>
        </p:txBody>
      </p:sp>
      <p:sp>
        <p:nvSpPr>
          <p:cNvPr id="4" name="Text 2"/>
          <p:cNvSpPr/>
          <p:nvPr/>
        </p:nvSpPr>
        <p:spPr>
          <a:xfrm>
            <a:off x="661493" y="865485"/>
            <a:ext cx="10869017" cy="507603"/>
          </a:xfrm>
          <a:prstGeom prst="rect">
            <a:avLst/>
          </a:prstGeom>
          <a:noFill/>
          <a:ln/>
        </p:spPr>
        <p:txBody>
          <a:bodyPr wrap="none" lIns="0" tIns="0" rIns="0" bIns="0" rtlCol="0" anchor="t"/>
          <a:lstStyle/>
          <a:p>
            <a:pPr>
              <a:lnSpc>
                <a:spcPct val="104000"/>
              </a:lnSpc>
            </a:pPr>
            <a:r>
              <a:rPr lang="en-US" sz="3133" dirty="0">
                <a:solidFill>
                  <a:srgbClr val="231971"/>
                </a:solidFill>
                <a:latin typeface="Outfit ExtraBold" pitchFamily="34" charset="0"/>
                <a:ea typeface="Outfit ExtraBold" pitchFamily="34" charset="-122"/>
                <a:cs typeface="Outfit ExtraBold" pitchFamily="34" charset="-120"/>
              </a:rPr>
              <a:t>2C Shared Operational &amp; Enablement Services</a:t>
            </a:r>
            <a:endParaRPr lang="en-US" sz="3133" dirty="0">
              <a:latin typeface="Arimo" panose="020B0604020202020204" charset="0"/>
            </a:endParaRPr>
          </a:p>
        </p:txBody>
      </p:sp>
      <p:sp>
        <p:nvSpPr>
          <p:cNvPr id="5" name="Text 3"/>
          <p:cNvSpPr/>
          <p:nvPr/>
        </p:nvSpPr>
        <p:spPr>
          <a:xfrm>
            <a:off x="661493" y="1582440"/>
            <a:ext cx="10869017" cy="483195"/>
          </a:xfrm>
          <a:prstGeom prst="rect">
            <a:avLst/>
          </a:prstGeom>
          <a:noFill/>
          <a:ln/>
        </p:spPr>
        <p:txBody>
          <a:bodyPr wrap="square" lIns="0" tIns="0" rIns="0" bIns="0" rtlCol="0" anchor="t">
            <a:normAutofit/>
          </a:bodyPr>
          <a:lstStyle/>
          <a:p>
            <a:pPr>
              <a:lnSpc>
                <a:spcPct val="124000"/>
              </a:lnSpc>
            </a:pPr>
            <a:r>
              <a:rPr lang="en-US" sz="1267" b="1" dirty="0">
                <a:solidFill>
                  <a:srgbClr val="2A2742"/>
                </a:solidFill>
                <a:latin typeface="Arimo Bold" pitchFamily="34" charset="0"/>
                <a:ea typeface="Arimo Bold" pitchFamily="34" charset="-122"/>
                <a:cs typeface="Arimo Bold" pitchFamily="34" charset="-120"/>
              </a:rPr>
              <a:t>2C.1 Shared Operational &amp; Enablement Services Manager</a:t>
            </a:r>
            <a:r>
              <a:rPr lang="en-US" sz="1267" dirty="0">
                <a:solidFill>
                  <a:srgbClr val="2A2742"/>
                </a:solidFill>
                <a:latin typeface="Arimo" pitchFamily="34" charset="0"/>
                <a:ea typeface="Arimo" pitchFamily="34" charset="-122"/>
                <a:cs typeface="Arimo" pitchFamily="34" charset="-120"/>
              </a:rPr>
              <a:t> — The executive leader responsible for providing the infrastructure needed for the institute to run smoothly.</a:t>
            </a:r>
            <a:endParaRPr lang="en-US" sz="1267" dirty="0">
              <a:latin typeface="Arimo" panose="020B0604020202020204" charset="0"/>
            </a:endParaRPr>
          </a:p>
        </p:txBody>
      </p:sp>
      <p:pic>
        <p:nvPicPr>
          <p:cNvPr id="6"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61493" y="2222599"/>
            <a:ext cx="406103" cy="406103"/>
          </a:xfrm>
          <a:prstGeom prst="rect">
            <a:avLst/>
          </a:prstGeom>
        </p:spPr>
      </p:pic>
      <p:sp>
        <p:nvSpPr>
          <p:cNvPr id="7" name="Text 4"/>
          <p:cNvSpPr/>
          <p:nvPr/>
        </p:nvSpPr>
        <p:spPr>
          <a:xfrm>
            <a:off x="661492" y="2803129"/>
            <a:ext cx="3506688" cy="253801"/>
          </a:xfrm>
          <a:prstGeom prst="rect">
            <a:avLst/>
          </a:prstGeom>
          <a:noFill/>
          <a:ln/>
        </p:spPr>
        <p:txBody>
          <a:bodyPr wrap="none" lIns="0" tIns="0" rIns="0" bIns="0" rtlCol="0" anchor="t"/>
          <a:lstStyle/>
          <a:p>
            <a:pPr>
              <a:lnSpc>
                <a:spcPct val="104000"/>
              </a:lnSpc>
            </a:pPr>
            <a:r>
              <a:rPr lang="en-US" sz="1533" dirty="0">
                <a:solidFill>
                  <a:srgbClr val="2A2742"/>
                </a:solidFill>
                <a:latin typeface="Outfit ExtraBold" pitchFamily="34" charset="0"/>
                <a:ea typeface="Outfit ExtraBold" pitchFamily="34" charset="-122"/>
                <a:cs typeface="Outfit ExtraBold" pitchFamily="34" charset="-120"/>
              </a:rPr>
              <a:t>2C.1.1 HR &amp; Talent Acquisition</a:t>
            </a:r>
            <a:endParaRPr lang="en-US" sz="1533" dirty="0">
              <a:latin typeface="Arimo" panose="020B0604020202020204" charset="0"/>
            </a:endParaRPr>
          </a:p>
        </p:txBody>
      </p:sp>
      <p:sp>
        <p:nvSpPr>
          <p:cNvPr id="8" name="Text 5"/>
          <p:cNvSpPr/>
          <p:nvPr/>
        </p:nvSpPr>
        <p:spPr>
          <a:xfrm>
            <a:off x="661492" y="3140671"/>
            <a:ext cx="3506688" cy="483195"/>
          </a:xfrm>
          <a:prstGeom prst="rect">
            <a:avLst/>
          </a:prstGeom>
          <a:noFill/>
          <a:ln/>
        </p:spPr>
        <p:txBody>
          <a:bodyPr wrap="square" lIns="0" tIns="0" rIns="0" bIns="0" rtlCol="0" anchor="t">
            <a:normAutofit/>
          </a:bodyPr>
          <a:lstStyle/>
          <a:p>
            <a:pPr>
              <a:lnSpc>
                <a:spcPct val="124000"/>
              </a:lnSpc>
            </a:pPr>
            <a:r>
              <a:rPr lang="en-US" sz="1267" dirty="0">
                <a:solidFill>
                  <a:srgbClr val="2A2742"/>
                </a:solidFill>
                <a:latin typeface="Arimo" pitchFamily="34" charset="0"/>
                <a:ea typeface="Arimo" pitchFamily="34" charset="-122"/>
                <a:cs typeface="Arimo" pitchFamily="34" charset="-120"/>
              </a:rPr>
              <a:t>Manages hiring, onboarding, employee relations, payroll, and professional development.</a:t>
            </a:r>
            <a:endParaRPr lang="en-US" sz="1267" dirty="0">
              <a:latin typeface="Arimo" panose="020B0604020202020204" charset="0"/>
            </a:endParaRPr>
          </a:p>
        </p:txBody>
      </p:sp>
      <p:pic>
        <p:nvPicPr>
          <p:cNvPr id="9"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342607" y="2222599"/>
            <a:ext cx="406103" cy="406103"/>
          </a:xfrm>
          <a:prstGeom prst="rect">
            <a:avLst/>
          </a:prstGeom>
        </p:spPr>
      </p:pic>
      <p:sp>
        <p:nvSpPr>
          <p:cNvPr id="10" name="Text 6"/>
          <p:cNvSpPr/>
          <p:nvPr/>
        </p:nvSpPr>
        <p:spPr>
          <a:xfrm>
            <a:off x="4342607" y="2803129"/>
            <a:ext cx="3506688" cy="253801"/>
          </a:xfrm>
          <a:prstGeom prst="rect">
            <a:avLst/>
          </a:prstGeom>
          <a:noFill/>
          <a:ln/>
        </p:spPr>
        <p:txBody>
          <a:bodyPr wrap="none" lIns="0" tIns="0" rIns="0" bIns="0" rtlCol="0" anchor="t"/>
          <a:lstStyle/>
          <a:p>
            <a:pPr>
              <a:lnSpc>
                <a:spcPct val="104000"/>
              </a:lnSpc>
            </a:pPr>
            <a:r>
              <a:rPr lang="en-US" sz="1533" dirty="0">
                <a:solidFill>
                  <a:srgbClr val="2A2742"/>
                </a:solidFill>
                <a:latin typeface="Outfit ExtraBold" pitchFamily="34" charset="0"/>
                <a:ea typeface="Outfit ExtraBold" pitchFamily="34" charset="-122"/>
                <a:cs typeface="Outfit ExtraBold" pitchFamily="34" charset="-120"/>
              </a:rPr>
              <a:t>2C.1.2 Legal Affairs &amp; Compliance</a:t>
            </a:r>
            <a:endParaRPr lang="en-US" sz="1533" dirty="0">
              <a:latin typeface="Arimo" panose="020B0604020202020204" charset="0"/>
            </a:endParaRPr>
          </a:p>
        </p:txBody>
      </p:sp>
      <p:sp>
        <p:nvSpPr>
          <p:cNvPr id="11" name="Text 7"/>
          <p:cNvSpPr/>
          <p:nvPr/>
        </p:nvSpPr>
        <p:spPr>
          <a:xfrm>
            <a:off x="4342607" y="3140672"/>
            <a:ext cx="3506688" cy="724793"/>
          </a:xfrm>
          <a:prstGeom prst="rect">
            <a:avLst/>
          </a:prstGeom>
          <a:noFill/>
          <a:ln/>
        </p:spPr>
        <p:txBody>
          <a:bodyPr wrap="square" lIns="0" tIns="0" rIns="0" bIns="0" rtlCol="0" anchor="t">
            <a:normAutofit/>
          </a:bodyPr>
          <a:lstStyle/>
          <a:p>
            <a:pPr>
              <a:lnSpc>
                <a:spcPct val="124000"/>
              </a:lnSpc>
            </a:pPr>
            <a:r>
              <a:rPr lang="en-US" sz="1267" dirty="0">
                <a:solidFill>
                  <a:srgbClr val="2A2742"/>
                </a:solidFill>
                <a:latin typeface="Arimo" pitchFamily="34" charset="0"/>
                <a:ea typeface="Arimo" pitchFamily="34" charset="-122"/>
                <a:cs typeface="Arimo" pitchFamily="34" charset="-120"/>
              </a:rPr>
              <a:t>Handles contracts, provides legal counsel, and ensures operations conform to national and international regulations.</a:t>
            </a:r>
            <a:endParaRPr lang="en-US" sz="1267" dirty="0">
              <a:latin typeface="Arimo" panose="020B0604020202020204" charset="0"/>
            </a:endParaRPr>
          </a:p>
        </p:txBody>
      </p:sp>
      <p:pic>
        <p:nvPicPr>
          <p:cNvPr id="12"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023722" y="2222599"/>
            <a:ext cx="406103" cy="406103"/>
          </a:xfrm>
          <a:prstGeom prst="rect">
            <a:avLst/>
          </a:prstGeom>
        </p:spPr>
      </p:pic>
      <p:sp>
        <p:nvSpPr>
          <p:cNvPr id="13" name="Text 8"/>
          <p:cNvSpPr/>
          <p:nvPr/>
        </p:nvSpPr>
        <p:spPr>
          <a:xfrm>
            <a:off x="8023722" y="2803128"/>
            <a:ext cx="3506788" cy="507603"/>
          </a:xfrm>
          <a:prstGeom prst="rect">
            <a:avLst/>
          </a:prstGeom>
          <a:noFill/>
          <a:ln/>
        </p:spPr>
        <p:txBody>
          <a:bodyPr wrap="square" lIns="0" tIns="0" rIns="0" bIns="0" rtlCol="0" anchor="t">
            <a:normAutofit/>
          </a:bodyPr>
          <a:lstStyle/>
          <a:p>
            <a:pPr>
              <a:lnSpc>
                <a:spcPct val="104000"/>
              </a:lnSpc>
            </a:pPr>
            <a:r>
              <a:rPr lang="en-US" sz="1533" dirty="0">
                <a:solidFill>
                  <a:srgbClr val="2A2742"/>
                </a:solidFill>
                <a:latin typeface="Outfit ExtraBold" pitchFamily="34" charset="0"/>
                <a:ea typeface="Outfit ExtraBold" pitchFamily="34" charset="-122"/>
                <a:cs typeface="Outfit ExtraBold" pitchFamily="34" charset="-120"/>
              </a:rPr>
              <a:t>2C.1.3 Financial Management &amp; Procurement</a:t>
            </a:r>
            <a:endParaRPr lang="en-US" sz="1533" dirty="0">
              <a:latin typeface="Arimo" panose="020B0604020202020204" charset="0"/>
            </a:endParaRPr>
          </a:p>
        </p:txBody>
      </p:sp>
      <p:sp>
        <p:nvSpPr>
          <p:cNvPr id="14" name="Text 9"/>
          <p:cNvSpPr/>
          <p:nvPr/>
        </p:nvSpPr>
        <p:spPr>
          <a:xfrm>
            <a:off x="8023722" y="3394473"/>
            <a:ext cx="3506788" cy="724793"/>
          </a:xfrm>
          <a:prstGeom prst="rect">
            <a:avLst/>
          </a:prstGeom>
          <a:noFill/>
          <a:ln/>
        </p:spPr>
        <p:txBody>
          <a:bodyPr wrap="square" lIns="0" tIns="0" rIns="0" bIns="0" rtlCol="0" anchor="t">
            <a:normAutofit/>
          </a:bodyPr>
          <a:lstStyle/>
          <a:p>
            <a:pPr>
              <a:lnSpc>
                <a:spcPct val="124000"/>
              </a:lnSpc>
            </a:pPr>
            <a:r>
              <a:rPr lang="en-US" sz="1267" dirty="0">
                <a:solidFill>
                  <a:srgbClr val="2A2742"/>
                </a:solidFill>
                <a:latin typeface="Arimo" pitchFamily="34" charset="0"/>
                <a:ea typeface="Arimo" pitchFamily="34" charset="-122"/>
                <a:cs typeface="Arimo" pitchFamily="34" charset="-120"/>
              </a:rPr>
              <a:t>Oversees budgeting, accounting, asset management, and the purchasing of equipment and supplies.</a:t>
            </a:r>
            <a:endParaRPr lang="en-US" sz="1267" dirty="0">
              <a:latin typeface="Arimo" panose="020B0604020202020204" charset="0"/>
            </a:endParaRPr>
          </a:p>
        </p:txBody>
      </p:sp>
      <p:pic>
        <p:nvPicPr>
          <p:cNvPr id="15"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61493" y="4398367"/>
            <a:ext cx="406103" cy="406103"/>
          </a:xfrm>
          <a:prstGeom prst="rect">
            <a:avLst/>
          </a:prstGeom>
        </p:spPr>
      </p:pic>
      <p:sp>
        <p:nvSpPr>
          <p:cNvPr id="16" name="Text 10"/>
          <p:cNvSpPr/>
          <p:nvPr/>
        </p:nvSpPr>
        <p:spPr>
          <a:xfrm>
            <a:off x="661492" y="4978897"/>
            <a:ext cx="3506688" cy="253801"/>
          </a:xfrm>
          <a:prstGeom prst="rect">
            <a:avLst/>
          </a:prstGeom>
          <a:noFill/>
          <a:ln/>
        </p:spPr>
        <p:txBody>
          <a:bodyPr wrap="none" lIns="0" tIns="0" rIns="0" bIns="0" rtlCol="0" anchor="t"/>
          <a:lstStyle/>
          <a:p>
            <a:pPr>
              <a:lnSpc>
                <a:spcPct val="104000"/>
              </a:lnSpc>
            </a:pPr>
            <a:r>
              <a:rPr lang="en-US" sz="1533" dirty="0">
                <a:solidFill>
                  <a:srgbClr val="2A2742"/>
                </a:solidFill>
                <a:latin typeface="Outfit ExtraBold" pitchFamily="34" charset="0"/>
                <a:ea typeface="Outfit ExtraBold" pitchFamily="34" charset="-122"/>
                <a:cs typeface="Outfit ExtraBold" pitchFamily="34" charset="-120"/>
              </a:rPr>
              <a:t>2C.1.4 IT Logistics</a:t>
            </a:r>
            <a:endParaRPr lang="en-US" sz="1533" dirty="0">
              <a:latin typeface="Arimo" panose="020B0604020202020204" charset="0"/>
            </a:endParaRPr>
          </a:p>
        </p:txBody>
      </p:sp>
      <p:sp>
        <p:nvSpPr>
          <p:cNvPr id="17" name="Text 11"/>
          <p:cNvSpPr/>
          <p:nvPr/>
        </p:nvSpPr>
        <p:spPr>
          <a:xfrm>
            <a:off x="661492" y="5316440"/>
            <a:ext cx="3506688" cy="724793"/>
          </a:xfrm>
          <a:prstGeom prst="rect">
            <a:avLst/>
          </a:prstGeom>
          <a:noFill/>
          <a:ln/>
        </p:spPr>
        <p:txBody>
          <a:bodyPr wrap="square" lIns="0" tIns="0" rIns="0" bIns="0" rtlCol="0" anchor="t">
            <a:normAutofit/>
          </a:bodyPr>
          <a:lstStyle/>
          <a:p>
            <a:pPr>
              <a:lnSpc>
                <a:spcPct val="124000"/>
              </a:lnSpc>
            </a:pPr>
            <a:r>
              <a:rPr lang="en-US" sz="1267" dirty="0">
                <a:solidFill>
                  <a:srgbClr val="2A2742"/>
                </a:solidFill>
                <a:latin typeface="Arimo" pitchFamily="34" charset="0"/>
                <a:ea typeface="Arimo" pitchFamily="34" charset="-122"/>
                <a:cs typeface="Arimo" pitchFamily="34" charset="-120"/>
              </a:rPr>
              <a:t>Manages the technological infrastructure, network operations, hardware distribution, and digital security.</a:t>
            </a:r>
            <a:endParaRPr lang="en-US" sz="1267" dirty="0">
              <a:latin typeface="Arimo" panose="020B0604020202020204" charset="0"/>
            </a:endParaRPr>
          </a:p>
        </p:txBody>
      </p:sp>
      <p:pic>
        <p:nvPicPr>
          <p:cNvPr id="18" name="Image 4" descr="preencoded.png"/>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342607" y="4398367"/>
            <a:ext cx="406103" cy="406103"/>
          </a:xfrm>
          <a:prstGeom prst="rect">
            <a:avLst/>
          </a:prstGeom>
        </p:spPr>
      </p:pic>
      <p:sp>
        <p:nvSpPr>
          <p:cNvPr id="19" name="Text 12"/>
          <p:cNvSpPr/>
          <p:nvPr/>
        </p:nvSpPr>
        <p:spPr>
          <a:xfrm>
            <a:off x="4342607" y="4978896"/>
            <a:ext cx="3506688" cy="507603"/>
          </a:xfrm>
          <a:prstGeom prst="rect">
            <a:avLst/>
          </a:prstGeom>
          <a:noFill/>
          <a:ln/>
        </p:spPr>
        <p:txBody>
          <a:bodyPr wrap="square" lIns="0" tIns="0" rIns="0" bIns="0" rtlCol="0" anchor="t">
            <a:normAutofit/>
          </a:bodyPr>
          <a:lstStyle/>
          <a:p>
            <a:pPr>
              <a:lnSpc>
                <a:spcPct val="104000"/>
              </a:lnSpc>
            </a:pPr>
            <a:r>
              <a:rPr lang="en-US" sz="1533" dirty="0">
                <a:solidFill>
                  <a:srgbClr val="2A2742"/>
                </a:solidFill>
                <a:latin typeface="Outfit ExtraBold" pitchFamily="34" charset="0"/>
                <a:ea typeface="Outfit ExtraBold" pitchFamily="34" charset="-122"/>
                <a:cs typeface="Outfit ExtraBold" pitchFamily="34" charset="-120"/>
              </a:rPr>
              <a:t>2C.1.5 Administrative Communications</a:t>
            </a:r>
            <a:endParaRPr lang="en-US" sz="1533" dirty="0">
              <a:latin typeface="Arimo" panose="020B0604020202020204" charset="0"/>
            </a:endParaRPr>
          </a:p>
        </p:txBody>
      </p:sp>
      <p:sp>
        <p:nvSpPr>
          <p:cNvPr id="20" name="Text 13"/>
          <p:cNvSpPr/>
          <p:nvPr/>
        </p:nvSpPr>
        <p:spPr>
          <a:xfrm>
            <a:off x="4342607" y="5570241"/>
            <a:ext cx="3506688" cy="724793"/>
          </a:xfrm>
          <a:prstGeom prst="rect">
            <a:avLst/>
          </a:prstGeom>
          <a:noFill/>
          <a:ln/>
        </p:spPr>
        <p:txBody>
          <a:bodyPr wrap="square" lIns="0" tIns="0" rIns="0" bIns="0" rtlCol="0" anchor="t">
            <a:normAutofit/>
          </a:bodyPr>
          <a:lstStyle/>
          <a:p>
            <a:pPr>
              <a:lnSpc>
                <a:spcPct val="124000"/>
              </a:lnSpc>
            </a:pPr>
            <a:r>
              <a:rPr lang="en-US" sz="1267" dirty="0">
                <a:solidFill>
                  <a:srgbClr val="2A2742"/>
                </a:solidFill>
                <a:latin typeface="Arimo" pitchFamily="34" charset="0"/>
                <a:ea typeface="Arimo" pitchFamily="34" charset="-122"/>
                <a:cs typeface="Arimo" pitchFamily="34" charset="-120"/>
              </a:rPr>
              <a:t>Oversees internal documentation, incoming/outgoing official correspondence, and archival records.</a:t>
            </a:r>
            <a:endParaRPr lang="en-US" sz="1267" dirty="0">
              <a:latin typeface="Arimo" panose="020B0604020202020204" charset="0"/>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1886" cy="6858000"/>
          </a:xfrm>
          <a:prstGeom prst="rect">
            <a:avLst/>
          </a:prstGeom>
        </p:spPr>
      </p:pic>
      <p:sp>
        <p:nvSpPr>
          <p:cNvPr id="3" name="Text 0"/>
          <p:cNvSpPr/>
          <p:nvPr/>
        </p:nvSpPr>
        <p:spPr>
          <a:xfrm>
            <a:off x="5233360" y="585986"/>
            <a:ext cx="6296860" cy="502047"/>
          </a:xfrm>
          <a:prstGeom prst="rect">
            <a:avLst/>
          </a:prstGeom>
          <a:noFill/>
          <a:ln/>
        </p:spPr>
        <p:txBody>
          <a:bodyPr wrap="none" lIns="0" tIns="0" rIns="0" bIns="0" rtlCol="0" anchor="t"/>
          <a:lstStyle/>
          <a:p>
            <a:pPr marL="0" indent="0" algn="l">
              <a:lnSpc>
                <a:spcPct val="104000"/>
              </a:lnSpc>
              <a:buNone/>
            </a:pPr>
            <a:r>
              <a:rPr lang="en-US" sz="3150" dirty="0">
                <a:solidFill>
                  <a:srgbClr val="231971"/>
                </a:solidFill>
                <a:latin typeface="Outfit ExtraBold" pitchFamily="34" charset="0"/>
                <a:ea typeface="Outfit ExtraBold" pitchFamily="34" charset="-122"/>
                <a:cs typeface="Outfit ExtraBold" pitchFamily="34" charset="-120"/>
              </a:rPr>
              <a:t>What Sets IESS Apart?</a:t>
            </a:r>
            <a:endParaRPr lang="en-US" sz="3150" dirty="0">
              <a:latin typeface="Arimo" panose="020B0604020202020204" charset="0"/>
            </a:endParaRPr>
          </a:p>
        </p:txBody>
      </p:sp>
      <p:sp>
        <p:nvSpPr>
          <p:cNvPr id="4" name="Text 1"/>
          <p:cNvSpPr/>
          <p:nvPr/>
        </p:nvSpPr>
        <p:spPr>
          <a:xfrm>
            <a:off x="5233360" y="1292820"/>
            <a:ext cx="6296860" cy="713184"/>
          </a:xfrm>
          <a:prstGeom prst="rect">
            <a:avLst/>
          </a:prstGeom>
          <a:noFill/>
          <a:ln/>
        </p:spPr>
        <p:txBody>
          <a:bodyPr wrap="square" lIns="0" tIns="0" rIns="0" bIns="0" rtlCol="0" anchor="t">
            <a:normAutofit/>
          </a:bodyPr>
          <a:lstStyle/>
          <a:p>
            <a:pPr marL="0" indent="0" algn="l">
              <a:lnSpc>
                <a:spcPct val="123000"/>
              </a:lnSpc>
              <a:buNone/>
            </a:pPr>
            <a:r>
              <a:rPr lang="en-US" sz="1250" dirty="0">
                <a:solidFill>
                  <a:srgbClr val="2A2742"/>
                </a:solidFill>
                <a:latin typeface="Arimo" pitchFamily="34" charset="0"/>
                <a:ea typeface="Arimo" pitchFamily="34" charset="-122"/>
                <a:cs typeface="Arimo" pitchFamily="34" charset="-120"/>
              </a:rPr>
              <a:t>Ownership of space and geospatial infrastructure, the ability to produce and analyze data locally, its location within KACST, an integrated lab model (NEOL – NGSL – NAOL), and its capacity to turn scientific research into commercial exportable products.</a:t>
            </a:r>
            <a:endParaRPr lang="en-US" sz="1250" dirty="0">
              <a:latin typeface="Arimo" panose="020B0604020202020204" charset="0"/>
            </a:endParaRPr>
          </a:p>
        </p:txBody>
      </p:sp>
      <p:pic>
        <p:nvPicPr>
          <p:cNvPr id="5"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233360" y="2159595"/>
            <a:ext cx="401627" cy="401638"/>
          </a:xfrm>
          <a:prstGeom prst="rect">
            <a:avLst/>
          </a:prstGeom>
        </p:spPr>
      </p:pic>
      <p:sp>
        <p:nvSpPr>
          <p:cNvPr id="6" name="Text 2"/>
          <p:cNvSpPr/>
          <p:nvPr/>
        </p:nvSpPr>
        <p:spPr>
          <a:xfrm>
            <a:off x="5233360" y="2731889"/>
            <a:ext cx="6296860" cy="251023"/>
          </a:xfrm>
          <a:prstGeom prst="rect">
            <a:avLst/>
          </a:prstGeom>
          <a:noFill/>
          <a:ln/>
        </p:spPr>
        <p:txBody>
          <a:bodyPr wrap="none" lIns="0" tIns="0" rIns="0" bIns="0" rtlCol="0" anchor="t"/>
          <a:lstStyle/>
          <a:p>
            <a:pPr marL="0" indent="0" algn="l">
              <a:lnSpc>
                <a:spcPct val="104000"/>
              </a:lnSpc>
              <a:buNone/>
            </a:pPr>
            <a:r>
              <a:rPr lang="en-US" sz="1550" dirty="0">
                <a:solidFill>
                  <a:srgbClr val="2A2742"/>
                </a:solidFill>
                <a:latin typeface="Outfit ExtraBold" pitchFamily="34" charset="0"/>
                <a:ea typeface="Outfit ExtraBold" pitchFamily="34" charset="-122"/>
                <a:cs typeface="Outfit ExtraBold" pitchFamily="34" charset="-120"/>
              </a:rPr>
              <a:t>Space &amp; Geospatial Infrastructure</a:t>
            </a:r>
            <a:endParaRPr lang="en-US" sz="1550" dirty="0">
              <a:latin typeface="Arimo" panose="020B0604020202020204" charset="0"/>
            </a:endParaRPr>
          </a:p>
        </p:txBody>
      </p:sp>
      <p:pic>
        <p:nvPicPr>
          <p:cNvPr id="7"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233360" y="3255963"/>
            <a:ext cx="401627" cy="401638"/>
          </a:xfrm>
          <a:prstGeom prst="rect">
            <a:avLst/>
          </a:prstGeom>
        </p:spPr>
      </p:pic>
      <p:sp>
        <p:nvSpPr>
          <p:cNvPr id="8" name="Text 3"/>
          <p:cNvSpPr/>
          <p:nvPr/>
        </p:nvSpPr>
        <p:spPr>
          <a:xfrm>
            <a:off x="5233360" y="3828256"/>
            <a:ext cx="6296860" cy="251023"/>
          </a:xfrm>
          <a:prstGeom prst="rect">
            <a:avLst/>
          </a:prstGeom>
          <a:noFill/>
          <a:ln/>
        </p:spPr>
        <p:txBody>
          <a:bodyPr wrap="none" lIns="0" tIns="0" rIns="0" bIns="0" rtlCol="0" anchor="t"/>
          <a:lstStyle/>
          <a:p>
            <a:pPr marL="0" indent="0" algn="l">
              <a:lnSpc>
                <a:spcPct val="104000"/>
              </a:lnSpc>
              <a:buNone/>
            </a:pPr>
            <a:r>
              <a:rPr lang="en-US" sz="1550" dirty="0">
                <a:solidFill>
                  <a:srgbClr val="2A2742"/>
                </a:solidFill>
                <a:latin typeface="Outfit ExtraBold" pitchFamily="34" charset="0"/>
                <a:ea typeface="Outfit ExtraBold" pitchFamily="34" charset="-122"/>
                <a:cs typeface="Outfit ExtraBold" pitchFamily="34" charset="-120"/>
              </a:rPr>
              <a:t>Local Data Production &amp; Analysis</a:t>
            </a:r>
            <a:endParaRPr lang="en-US" sz="1550" dirty="0">
              <a:latin typeface="Arimo" panose="020B0604020202020204" charset="0"/>
            </a:endParaRPr>
          </a:p>
        </p:txBody>
      </p:sp>
      <p:pic>
        <p:nvPicPr>
          <p:cNvPr id="9"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233360" y="4352330"/>
            <a:ext cx="401627" cy="401638"/>
          </a:xfrm>
          <a:prstGeom prst="rect">
            <a:avLst/>
          </a:prstGeom>
        </p:spPr>
      </p:pic>
      <p:sp>
        <p:nvSpPr>
          <p:cNvPr id="10" name="Text 4"/>
          <p:cNvSpPr/>
          <p:nvPr/>
        </p:nvSpPr>
        <p:spPr>
          <a:xfrm>
            <a:off x="5233360" y="4924623"/>
            <a:ext cx="6296860" cy="251023"/>
          </a:xfrm>
          <a:prstGeom prst="rect">
            <a:avLst/>
          </a:prstGeom>
          <a:noFill/>
          <a:ln/>
        </p:spPr>
        <p:txBody>
          <a:bodyPr wrap="none" lIns="0" tIns="0" rIns="0" bIns="0" rtlCol="0" anchor="t"/>
          <a:lstStyle/>
          <a:p>
            <a:pPr marL="0" indent="0" algn="l">
              <a:lnSpc>
                <a:spcPct val="104000"/>
              </a:lnSpc>
              <a:buNone/>
            </a:pPr>
            <a:r>
              <a:rPr lang="en-US" sz="1550" dirty="0">
                <a:solidFill>
                  <a:srgbClr val="2A2742"/>
                </a:solidFill>
                <a:latin typeface="Outfit ExtraBold" pitchFamily="34" charset="0"/>
                <a:ea typeface="Outfit ExtraBold" pitchFamily="34" charset="-122"/>
                <a:cs typeface="Outfit ExtraBold" pitchFamily="34" charset="-120"/>
              </a:rPr>
              <a:t>Integrated Lab Model</a:t>
            </a:r>
            <a:endParaRPr lang="en-US" sz="1550" dirty="0">
              <a:latin typeface="Arimo" panose="020B0604020202020204" charset="0"/>
            </a:endParaRPr>
          </a:p>
        </p:txBody>
      </p:sp>
      <p:pic>
        <p:nvPicPr>
          <p:cNvPr id="11" name="Image 4" descr="preencoded.png"/>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233360" y="5448697"/>
            <a:ext cx="401627" cy="401638"/>
          </a:xfrm>
          <a:prstGeom prst="rect">
            <a:avLst/>
          </a:prstGeom>
        </p:spPr>
      </p:pic>
      <p:sp>
        <p:nvSpPr>
          <p:cNvPr id="12" name="Text 5"/>
          <p:cNvSpPr/>
          <p:nvPr/>
        </p:nvSpPr>
        <p:spPr>
          <a:xfrm>
            <a:off x="5233360" y="6020991"/>
            <a:ext cx="6296860" cy="251023"/>
          </a:xfrm>
          <a:prstGeom prst="rect">
            <a:avLst/>
          </a:prstGeom>
          <a:noFill/>
          <a:ln/>
        </p:spPr>
        <p:txBody>
          <a:bodyPr wrap="none" lIns="0" tIns="0" rIns="0" bIns="0" rtlCol="0" anchor="t"/>
          <a:lstStyle/>
          <a:p>
            <a:pPr marL="0" indent="0" algn="l">
              <a:lnSpc>
                <a:spcPct val="104000"/>
              </a:lnSpc>
              <a:buNone/>
            </a:pPr>
            <a:r>
              <a:rPr lang="en-US" sz="1550" dirty="0">
                <a:solidFill>
                  <a:srgbClr val="2A2742"/>
                </a:solidFill>
                <a:latin typeface="Outfit ExtraBold" pitchFamily="34" charset="0"/>
                <a:ea typeface="Outfit ExtraBold" pitchFamily="34" charset="-122"/>
                <a:cs typeface="Outfit ExtraBold" pitchFamily="34" charset="-120"/>
              </a:rPr>
              <a:t>Research-to-Commercial Export</a:t>
            </a:r>
            <a:endParaRPr lang="en-US" sz="1550" dirty="0">
              <a:latin typeface="Arimo" panose="020B0604020202020204" charset="0"/>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9CC90AC-3A03-954F-B3A8-2C7A1357E369}"/>
              </a:ext>
            </a:extLst>
          </p:cNvPr>
          <p:cNvSpPr txBox="1">
            <a:spLocks/>
          </p:cNvSpPr>
          <p:nvPr/>
        </p:nvSpPr>
        <p:spPr>
          <a:xfrm>
            <a:off x="572920" y="6112028"/>
            <a:ext cx="1481784" cy="298762"/>
          </a:xfrm>
          <a:prstGeom prst="rect">
            <a:avLst/>
          </a:prstGeom>
        </p:spPr>
        <p:txBody>
          <a:bodyPr anchor="t">
            <a:normAutofit/>
          </a:bodyPr>
          <a:lstStyle>
            <a:lvl1pPr marL="0" indent="0" algn="l" defTabSz="914400" rtl="0" eaLnBrk="1" latinLnBrk="0" hangingPunct="1">
              <a:lnSpc>
                <a:spcPct val="90000"/>
              </a:lnSpc>
              <a:spcBef>
                <a:spcPts val="1000"/>
              </a:spcBef>
              <a:buFont typeface="Arial" panose="020B0604020202020204" pitchFamily="34" charset="0"/>
              <a:buNone/>
              <a:defRPr sz="1100" b="0" i="0" kern="1200" baseline="0">
                <a:solidFill>
                  <a:schemeClr val="bg1"/>
                </a:solidFill>
                <a:latin typeface="Frutiger LT Arabic 55 Roman" pitchFamily="2" charset="-78"/>
                <a:ea typeface="Frutiger LT Arabic 55 Roman" pitchFamily="2" charset="-78"/>
                <a:cs typeface="Frutiger LT Arabic 55 Roman" pitchFamily="2" charset="-78"/>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1B4D"/>
                </a:solidFill>
                <a:latin typeface="Frutiger LT Arabic 55 Roman" pitchFamily="2" charset="-78"/>
                <a:ea typeface="+mn-ea"/>
                <a:cs typeface="Frutiger LT Arabic 55 Roman" pitchFamily="2" charset="-78"/>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01B4D"/>
                </a:solidFill>
                <a:latin typeface="Frutiger LT Arabic 55 Roman" pitchFamily="2" charset="-78"/>
                <a:ea typeface="+mn-ea"/>
                <a:cs typeface="Frutiger LT Arabic 55 Roman" pitchFamily="2" charset="-78"/>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01B4D"/>
                </a:solidFill>
                <a:latin typeface="Frutiger LT Arabic 55 Roman" pitchFamily="2" charset="-78"/>
                <a:ea typeface="+mn-ea"/>
                <a:cs typeface="Frutiger LT Arabic 55 Roman" pitchFamily="2" charset="-78"/>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001B4D"/>
                </a:solidFill>
                <a:latin typeface="Frutiger LT Arabic 55 Roman" pitchFamily="2" charset="-78"/>
                <a:ea typeface="+mn-ea"/>
                <a:cs typeface="Frutiger LT Arabic 55 Roman"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srgbClr val="FFFFFF"/>
                </a:solidFill>
                <a:effectLst/>
                <a:uLnTx/>
                <a:uFillTx/>
                <a:latin typeface="Frutiger LT Arabic 55 Roman" pitchFamily="2" charset="-78"/>
                <a:cs typeface="Frutiger LT Arabic 55 Roman" pitchFamily="2" charset="-78"/>
              </a:rPr>
              <a:t>www.kacst.gov.sa</a:t>
            </a:r>
            <a:endParaRPr kumimoji="0" lang="en-SA" sz="1200" b="0" i="0" u="none" strike="noStrike" kern="1200" cap="none" spc="0" normalizeH="0" baseline="0" noProof="0" dirty="0">
              <a:ln>
                <a:noFill/>
              </a:ln>
              <a:solidFill>
                <a:srgbClr val="FFFFFF"/>
              </a:solidFill>
              <a:effectLst/>
              <a:uLnTx/>
              <a:uFillTx/>
              <a:latin typeface="Frutiger LT Arabic 55 Roman" pitchFamily="2" charset="-78"/>
              <a:cs typeface="Frutiger LT Arabic 55 Roman" pitchFamily="2" charset="-78"/>
            </a:endParaRPr>
          </a:p>
        </p:txBody>
      </p:sp>
      <p:sp>
        <p:nvSpPr>
          <p:cNvPr id="4" name="Text 0">
            <a:extLst>
              <a:ext uri="{FF2B5EF4-FFF2-40B4-BE49-F238E27FC236}">
                <a16:creationId xmlns:a16="http://schemas.microsoft.com/office/drawing/2014/main" id="{190791BC-6D97-CD73-8F6C-C15A0B904D4A}"/>
              </a:ext>
            </a:extLst>
          </p:cNvPr>
          <p:cNvSpPr/>
          <p:nvPr/>
        </p:nvSpPr>
        <p:spPr>
          <a:xfrm>
            <a:off x="661493" y="2728033"/>
            <a:ext cx="6676567" cy="2378638"/>
          </a:xfrm>
          <a:prstGeom prst="rect">
            <a:avLst/>
          </a:prstGeom>
          <a:noFill/>
          <a:ln/>
        </p:spPr>
        <p:txBody>
          <a:bodyPr wrap="square" lIns="0" tIns="0" rIns="0" bIns="0" rtlCol="0" anchor="t">
            <a:normAutofit/>
          </a:bodyPr>
          <a:lstStyle/>
          <a:p>
            <a:pPr defTabSz="1219170">
              <a:lnSpc>
                <a:spcPct val="104000"/>
              </a:lnSpc>
            </a:pPr>
            <a:r>
              <a:rPr lang="en-GB" sz="9600" dirty="0">
                <a:solidFill>
                  <a:schemeClr val="bg1"/>
                </a:solidFill>
                <a:latin typeface="Outfit ExtraBold" pitchFamily="34" charset="0"/>
                <a:ea typeface="Outfit ExtraBold" pitchFamily="34" charset="-122"/>
                <a:cs typeface="Outfit ExtraBold" pitchFamily="34" charset="-120"/>
              </a:rPr>
              <a:t>Thank You</a:t>
            </a:r>
          </a:p>
        </p:txBody>
      </p:sp>
      <p:sp>
        <p:nvSpPr>
          <p:cNvPr id="5" name="Round Same Side Corner Rectangle 10">
            <a:extLst>
              <a:ext uri="{FF2B5EF4-FFF2-40B4-BE49-F238E27FC236}">
                <a16:creationId xmlns:a16="http://schemas.microsoft.com/office/drawing/2014/main" id="{92680A4D-3CA9-1442-EA49-EB071E116A90}"/>
              </a:ext>
            </a:extLst>
          </p:cNvPr>
          <p:cNvSpPr/>
          <p:nvPr/>
        </p:nvSpPr>
        <p:spPr>
          <a:xfrm rot="5400000">
            <a:off x="-1666970" y="3311993"/>
            <a:ext cx="3461648" cy="127708"/>
          </a:xfrm>
          <a:prstGeom prst="round2SameRect">
            <a:avLst>
              <a:gd name="adj1" fmla="val 45834"/>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A" sz="1800" b="0" i="0" u="none" strike="noStrike" kern="0" cap="none" spc="0" normalizeH="0" baseline="0" noProof="0">
              <a:ln>
                <a:noFill/>
              </a:ln>
              <a:solidFill>
                <a:srgbClr val="FFFFFF"/>
              </a:solidFill>
              <a:effectLst/>
              <a:uLnTx/>
              <a:uFillTx/>
              <a:latin typeface="Frutiger LT Arabic 55 Roman" pitchFamily="2" charset="-78"/>
              <a:ea typeface="+mn-ea"/>
              <a:cs typeface="Frutiger LT Arabic 55 Roman" pitchFamily="2" charset="-78"/>
            </a:endParaRPr>
          </a:p>
        </p:txBody>
      </p:sp>
    </p:spTree>
    <p:extLst>
      <p:ext uri="{BB962C8B-B14F-4D97-AF65-F5344CB8AC3E}">
        <p14:creationId xmlns:p14="http://schemas.microsoft.com/office/powerpoint/2010/main" val="4163341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0">
            <a:extLst>
              <a:ext uri="{FF2B5EF4-FFF2-40B4-BE49-F238E27FC236}">
                <a16:creationId xmlns:a16="http://schemas.microsoft.com/office/drawing/2014/main" id="{2EFA12AD-D02E-E63D-EEF3-0A4D20BB637C}"/>
              </a:ext>
            </a:extLst>
          </p:cNvPr>
          <p:cNvSpPr/>
          <p:nvPr/>
        </p:nvSpPr>
        <p:spPr>
          <a:xfrm>
            <a:off x="713670" y="744792"/>
            <a:ext cx="10868745" cy="531614"/>
          </a:xfrm>
          <a:prstGeom prst="rect">
            <a:avLst/>
          </a:prstGeom>
          <a:noFill/>
          <a:ln/>
        </p:spPr>
        <p:txBody>
          <a:bodyPr wrap="none" lIns="0" tIns="0" rIns="0" bIns="0" rtlCol="0" anchor="t"/>
          <a:lstStyle/>
          <a:p>
            <a:pPr marL="0" indent="0" algn="l">
              <a:lnSpc>
                <a:spcPct val="104000"/>
              </a:lnSpc>
              <a:buNone/>
            </a:pPr>
            <a:r>
              <a:rPr lang="en-US" sz="3600" dirty="0">
                <a:solidFill>
                  <a:schemeClr val="bg1"/>
                </a:solidFill>
                <a:latin typeface="Outfit ExtraBold" pitchFamily="34" charset="0"/>
                <a:ea typeface="Outfit ExtraBold" pitchFamily="34" charset="-122"/>
                <a:cs typeface="Outfit ExtraBold" pitchFamily="34" charset="-120"/>
              </a:rPr>
              <a:t>International Benchmarks</a:t>
            </a:r>
            <a:endParaRPr lang="en-US" sz="3600" dirty="0">
              <a:solidFill>
                <a:schemeClr val="bg1"/>
              </a:solidFill>
              <a:latin typeface="Arimo" panose="020B0604020202020204" charset="0"/>
            </a:endParaRPr>
          </a:p>
        </p:txBody>
      </p:sp>
      <p:sp>
        <p:nvSpPr>
          <p:cNvPr id="12" name="Text 1">
            <a:extLst>
              <a:ext uri="{FF2B5EF4-FFF2-40B4-BE49-F238E27FC236}">
                <a16:creationId xmlns:a16="http://schemas.microsoft.com/office/drawing/2014/main" id="{E7BD7113-D595-0963-E6BE-4AB6FE1DA0F4}"/>
              </a:ext>
            </a:extLst>
          </p:cNvPr>
          <p:cNvSpPr/>
          <p:nvPr/>
        </p:nvSpPr>
        <p:spPr>
          <a:xfrm>
            <a:off x="713670" y="1454177"/>
            <a:ext cx="11478330" cy="258564"/>
          </a:xfrm>
          <a:prstGeom prst="rect">
            <a:avLst/>
          </a:prstGeom>
          <a:noFill/>
          <a:ln/>
        </p:spPr>
        <p:txBody>
          <a:bodyPr wrap="none" lIns="0" tIns="0" rIns="0" bIns="0" rtlCol="0" anchor="t"/>
          <a:lstStyle/>
          <a:p>
            <a:pPr marL="0" indent="0" algn="l">
              <a:lnSpc>
                <a:spcPct val="127000"/>
              </a:lnSpc>
              <a:buNone/>
            </a:pPr>
            <a:r>
              <a:rPr lang="en-US" sz="1300" dirty="0">
                <a:solidFill>
                  <a:schemeClr val="accent3">
                    <a:lumMod val="20000"/>
                    <a:lumOff val="80000"/>
                  </a:schemeClr>
                </a:solidFill>
                <a:latin typeface="Arimo" pitchFamily="34" charset="0"/>
                <a:ea typeface="Arimo" pitchFamily="34" charset="-122"/>
                <a:cs typeface="Arimo" pitchFamily="34" charset="-120"/>
              </a:rPr>
              <a:t>Proven global models that balance commercial revenue, providing services, and foundational science across the three core pillars.</a:t>
            </a:r>
            <a:endParaRPr lang="en-US" sz="1300" dirty="0">
              <a:solidFill>
                <a:schemeClr val="accent3">
                  <a:lumMod val="20000"/>
                  <a:lumOff val="80000"/>
                </a:schemeClr>
              </a:solidFill>
              <a:latin typeface="Arimo" panose="020B0604020202020204" charset="0"/>
            </a:endParaRPr>
          </a:p>
        </p:txBody>
      </p:sp>
      <p:grpSp>
        <p:nvGrpSpPr>
          <p:cNvPr id="35" name="Group 34">
            <a:extLst>
              <a:ext uri="{FF2B5EF4-FFF2-40B4-BE49-F238E27FC236}">
                <a16:creationId xmlns:a16="http://schemas.microsoft.com/office/drawing/2014/main" id="{E4D29D36-F558-6141-843E-B1E32318435E}"/>
              </a:ext>
            </a:extLst>
          </p:cNvPr>
          <p:cNvGrpSpPr/>
          <p:nvPr/>
        </p:nvGrpSpPr>
        <p:grpSpPr>
          <a:xfrm>
            <a:off x="661475" y="1974255"/>
            <a:ext cx="10868745" cy="4178102"/>
            <a:chOff x="661475" y="1974255"/>
            <a:chExt cx="10868745" cy="4178102"/>
          </a:xfrm>
        </p:grpSpPr>
        <p:sp>
          <p:nvSpPr>
            <p:cNvPr id="14" name="Shape 2">
              <a:extLst>
                <a:ext uri="{FF2B5EF4-FFF2-40B4-BE49-F238E27FC236}">
                  <a16:creationId xmlns:a16="http://schemas.microsoft.com/office/drawing/2014/main" id="{CFAE55FB-BB02-3383-D91D-4A427A20018E}"/>
                </a:ext>
              </a:extLst>
            </p:cNvPr>
            <p:cNvSpPr/>
            <p:nvPr/>
          </p:nvSpPr>
          <p:spPr>
            <a:xfrm>
              <a:off x="661475" y="1974255"/>
              <a:ext cx="10868745" cy="4178102"/>
            </a:xfrm>
            <a:prstGeom prst="roundRect">
              <a:avLst>
                <a:gd name="adj" fmla="val 1710"/>
              </a:avLst>
            </a:prstGeom>
            <a:noFill/>
            <a:ln w="3175">
              <a:solidFill>
                <a:schemeClr val="accent2"/>
              </a:solidFill>
              <a:prstDash val="solid"/>
            </a:ln>
          </p:spPr>
          <p:txBody>
            <a:bodyPr/>
            <a:lstStyle/>
            <a:p>
              <a:endParaRPr lang="en-GB" dirty="0">
                <a:solidFill>
                  <a:schemeClr val="bg1"/>
                </a:solidFill>
                <a:latin typeface="Arimo" panose="020B0604020202020204" charset="0"/>
              </a:endParaRPr>
            </a:p>
          </p:txBody>
        </p:sp>
        <p:sp>
          <p:nvSpPr>
            <p:cNvPr id="15" name="Shape 3">
              <a:extLst>
                <a:ext uri="{FF2B5EF4-FFF2-40B4-BE49-F238E27FC236}">
                  <a16:creationId xmlns:a16="http://schemas.microsoft.com/office/drawing/2014/main" id="{30BBD70E-DB96-6297-592B-163E5B28574B}"/>
                </a:ext>
              </a:extLst>
            </p:cNvPr>
            <p:cNvSpPr/>
            <p:nvPr/>
          </p:nvSpPr>
          <p:spPr>
            <a:xfrm>
              <a:off x="661475" y="2438598"/>
              <a:ext cx="10868745" cy="10633"/>
            </a:xfrm>
            <a:prstGeom prst="rect">
              <a:avLst/>
            </a:prstGeom>
            <a:solidFill>
              <a:srgbClr val="000000">
                <a:alpha val="8000"/>
              </a:srgbClr>
            </a:solidFill>
            <a:ln w="3175">
              <a:solidFill>
                <a:schemeClr val="accent2"/>
              </a:solidFill>
            </a:ln>
          </p:spPr>
          <p:txBody>
            <a:bodyPr/>
            <a:lstStyle/>
            <a:p>
              <a:endParaRPr lang="en-GB" dirty="0">
                <a:solidFill>
                  <a:schemeClr val="bg1"/>
                </a:solidFill>
                <a:latin typeface="Arimo" panose="020B0604020202020204" charset="0"/>
              </a:endParaRPr>
            </a:p>
          </p:txBody>
        </p:sp>
        <p:sp>
          <p:nvSpPr>
            <p:cNvPr id="16" name="Shape 4">
              <a:extLst>
                <a:ext uri="{FF2B5EF4-FFF2-40B4-BE49-F238E27FC236}">
                  <a16:creationId xmlns:a16="http://schemas.microsoft.com/office/drawing/2014/main" id="{0984F789-02D9-8945-EE1D-C0D8AF8EBF29}"/>
                </a:ext>
              </a:extLst>
            </p:cNvPr>
            <p:cNvSpPr/>
            <p:nvPr/>
          </p:nvSpPr>
          <p:spPr>
            <a:xfrm>
              <a:off x="661475" y="3675459"/>
              <a:ext cx="10868745" cy="10633"/>
            </a:xfrm>
            <a:prstGeom prst="rect">
              <a:avLst/>
            </a:prstGeom>
            <a:solidFill>
              <a:srgbClr val="000000">
                <a:alpha val="8000"/>
              </a:srgbClr>
            </a:solidFill>
            <a:ln w="3175">
              <a:solidFill>
                <a:schemeClr val="accent2"/>
              </a:solidFill>
            </a:ln>
          </p:spPr>
          <p:txBody>
            <a:bodyPr/>
            <a:lstStyle/>
            <a:p>
              <a:endParaRPr lang="en-GB" dirty="0">
                <a:solidFill>
                  <a:schemeClr val="bg1"/>
                </a:solidFill>
                <a:latin typeface="Arimo" panose="020B0604020202020204" charset="0"/>
              </a:endParaRPr>
            </a:p>
          </p:txBody>
        </p:sp>
        <p:sp>
          <p:nvSpPr>
            <p:cNvPr id="17" name="Shape 5">
              <a:extLst>
                <a:ext uri="{FF2B5EF4-FFF2-40B4-BE49-F238E27FC236}">
                  <a16:creationId xmlns:a16="http://schemas.microsoft.com/office/drawing/2014/main" id="{9A05B193-4024-E815-467A-14310F9BE20A}"/>
                </a:ext>
              </a:extLst>
            </p:cNvPr>
            <p:cNvSpPr/>
            <p:nvPr/>
          </p:nvSpPr>
          <p:spPr>
            <a:xfrm>
              <a:off x="661475" y="4912320"/>
              <a:ext cx="10868745" cy="10633"/>
            </a:xfrm>
            <a:prstGeom prst="rect">
              <a:avLst/>
            </a:prstGeom>
            <a:solidFill>
              <a:srgbClr val="000000">
                <a:alpha val="8000"/>
              </a:srgbClr>
            </a:solidFill>
            <a:ln w="3175">
              <a:solidFill>
                <a:schemeClr val="accent2"/>
              </a:solidFill>
            </a:ln>
          </p:spPr>
          <p:txBody>
            <a:bodyPr/>
            <a:lstStyle/>
            <a:p>
              <a:endParaRPr lang="en-GB" dirty="0">
                <a:solidFill>
                  <a:schemeClr val="bg1"/>
                </a:solidFill>
                <a:latin typeface="Arimo" panose="020B0604020202020204" charset="0"/>
              </a:endParaRPr>
            </a:p>
          </p:txBody>
        </p:sp>
        <p:sp>
          <p:nvSpPr>
            <p:cNvPr id="18" name="Shape 6">
              <a:extLst>
                <a:ext uri="{FF2B5EF4-FFF2-40B4-BE49-F238E27FC236}">
                  <a16:creationId xmlns:a16="http://schemas.microsoft.com/office/drawing/2014/main" id="{C1B2F77E-9500-155B-8832-6C099330B3EA}"/>
                </a:ext>
              </a:extLst>
            </p:cNvPr>
            <p:cNvSpPr/>
            <p:nvPr/>
          </p:nvSpPr>
          <p:spPr>
            <a:xfrm>
              <a:off x="2839173" y="1974255"/>
              <a:ext cx="10632" cy="4178102"/>
            </a:xfrm>
            <a:prstGeom prst="rect">
              <a:avLst/>
            </a:prstGeom>
            <a:solidFill>
              <a:srgbClr val="000000">
                <a:alpha val="8000"/>
              </a:srgbClr>
            </a:solidFill>
            <a:ln w="3175">
              <a:solidFill>
                <a:schemeClr val="accent2"/>
              </a:solidFill>
            </a:ln>
          </p:spPr>
          <p:txBody>
            <a:bodyPr/>
            <a:lstStyle/>
            <a:p>
              <a:endParaRPr lang="en-GB" dirty="0">
                <a:solidFill>
                  <a:schemeClr val="bg1"/>
                </a:solidFill>
                <a:latin typeface="Arimo" panose="020B0604020202020204" charset="0"/>
              </a:endParaRPr>
            </a:p>
          </p:txBody>
        </p:sp>
        <p:sp>
          <p:nvSpPr>
            <p:cNvPr id="19" name="Shape 7">
              <a:extLst>
                <a:ext uri="{FF2B5EF4-FFF2-40B4-BE49-F238E27FC236}">
                  <a16:creationId xmlns:a16="http://schemas.microsoft.com/office/drawing/2014/main" id="{96FD63E0-DE1C-8330-06F6-840F13F61245}"/>
                </a:ext>
              </a:extLst>
            </p:cNvPr>
            <p:cNvSpPr/>
            <p:nvPr/>
          </p:nvSpPr>
          <p:spPr>
            <a:xfrm>
              <a:off x="5553135" y="1974255"/>
              <a:ext cx="10632" cy="4178102"/>
            </a:xfrm>
            <a:prstGeom prst="rect">
              <a:avLst/>
            </a:prstGeom>
            <a:noFill/>
            <a:ln w="3175">
              <a:solidFill>
                <a:schemeClr val="accent2"/>
              </a:solidFill>
            </a:ln>
          </p:spPr>
          <p:txBody>
            <a:bodyPr/>
            <a:lstStyle/>
            <a:p>
              <a:endParaRPr lang="en-GB" dirty="0">
                <a:solidFill>
                  <a:schemeClr val="bg1"/>
                </a:solidFill>
                <a:latin typeface="Arimo" panose="020B0604020202020204" charset="0"/>
              </a:endParaRPr>
            </a:p>
          </p:txBody>
        </p:sp>
      </p:grpSp>
      <p:sp>
        <p:nvSpPr>
          <p:cNvPr id="20" name="Text 8">
            <a:extLst>
              <a:ext uri="{FF2B5EF4-FFF2-40B4-BE49-F238E27FC236}">
                <a16:creationId xmlns:a16="http://schemas.microsoft.com/office/drawing/2014/main" id="{0AD29C23-AD31-27C5-0E2C-BF0C87E1139D}"/>
              </a:ext>
            </a:extLst>
          </p:cNvPr>
          <p:cNvSpPr/>
          <p:nvPr/>
        </p:nvSpPr>
        <p:spPr>
          <a:xfrm>
            <a:off x="838080" y="2078732"/>
            <a:ext cx="2437446" cy="258564"/>
          </a:xfrm>
          <a:prstGeom prst="rect">
            <a:avLst/>
          </a:prstGeom>
          <a:noFill/>
          <a:ln/>
        </p:spPr>
        <p:txBody>
          <a:bodyPr wrap="none" lIns="0" tIns="0" rIns="0" bIns="0" rtlCol="0" anchor="t"/>
          <a:lstStyle/>
          <a:p>
            <a:pPr marL="0" indent="0" algn="l">
              <a:lnSpc>
                <a:spcPct val="127000"/>
              </a:lnSpc>
              <a:buNone/>
            </a:pPr>
            <a:r>
              <a:rPr lang="en-US" sz="1600" b="1" dirty="0">
                <a:solidFill>
                  <a:schemeClr val="accent2">
                    <a:lumMod val="60000"/>
                    <a:lumOff val="40000"/>
                  </a:schemeClr>
                </a:solidFill>
                <a:latin typeface="Arimo Bold" pitchFamily="34" charset="0"/>
                <a:ea typeface="Arimo Bold" pitchFamily="34" charset="-122"/>
                <a:cs typeface="Arimo Bold" pitchFamily="34" charset="-120"/>
              </a:rPr>
              <a:t>Core Pillar</a:t>
            </a:r>
            <a:endParaRPr lang="en-US" sz="1600" dirty="0">
              <a:solidFill>
                <a:schemeClr val="accent2">
                  <a:lumMod val="60000"/>
                  <a:lumOff val="40000"/>
                </a:schemeClr>
              </a:solidFill>
              <a:latin typeface="Arimo" panose="020B0604020202020204" charset="0"/>
            </a:endParaRPr>
          </a:p>
        </p:txBody>
      </p:sp>
      <p:sp>
        <p:nvSpPr>
          <p:cNvPr id="21" name="Text 9">
            <a:extLst>
              <a:ext uri="{FF2B5EF4-FFF2-40B4-BE49-F238E27FC236}">
                <a16:creationId xmlns:a16="http://schemas.microsoft.com/office/drawing/2014/main" id="{5B438D3B-2AE6-6D61-DCCC-80B774AB8BC6}"/>
              </a:ext>
            </a:extLst>
          </p:cNvPr>
          <p:cNvSpPr/>
          <p:nvPr/>
        </p:nvSpPr>
        <p:spPr>
          <a:xfrm>
            <a:off x="3012404" y="2078732"/>
            <a:ext cx="2977083" cy="258564"/>
          </a:xfrm>
          <a:prstGeom prst="rect">
            <a:avLst/>
          </a:prstGeom>
          <a:noFill/>
          <a:ln/>
        </p:spPr>
        <p:txBody>
          <a:bodyPr wrap="none" lIns="0" tIns="0" rIns="0" bIns="0" rtlCol="0" anchor="t"/>
          <a:lstStyle/>
          <a:p>
            <a:pPr marL="0" indent="0" algn="l">
              <a:lnSpc>
                <a:spcPct val="127000"/>
              </a:lnSpc>
              <a:buNone/>
            </a:pPr>
            <a:r>
              <a:rPr lang="en-US" sz="1600" b="1" dirty="0">
                <a:solidFill>
                  <a:schemeClr val="accent2">
                    <a:lumMod val="60000"/>
                    <a:lumOff val="40000"/>
                  </a:schemeClr>
                </a:solidFill>
                <a:latin typeface="Arimo Bold" pitchFamily="34" charset="0"/>
                <a:ea typeface="Arimo Bold" pitchFamily="34" charset="-122"/>
                <a:cs typeface="Arimo Bold" pitchFamily="34" charset="-120"/>
              </a:rPr>
              <a:t>International Benchmark</a:t>
            </a:r>
            <a:endParaRPr lang="en-US" sz="1600" dirty="0">
              <a:solidFill>
                <a:schemeClr val="accent2">
                  <a:lumMod val="60000"/>
                  <a:lumOff val="40000"/>
                </a:schemeClr>
              </a:solidFill>
              <a:latin typeface="Arimo" panose="020B0604020202020204" charset="0"/>
            </a:endParaRPr>
          </a:p>
        </p:txBody>
      </p:sp>
      <p:sp>
        <p:nvSpPr>
          <p:cNvPr id="25" name="Text 10">
            <a:extLst>
              <a:ext uri="{FF2B5EF4-FFF2-40B4-BE49-F238E27FC236}">
                <a16:creationId xmlns:a16="http://schemas.microsoft.com/office/drawing/2014/main" id="{35967116-08AC-C0F6-015F-69AF0DEB1932}"/>
              </a:ext>
            </a:extLst>
          </p:cNvPr>
          <p:cNvSpPr/>
          <p:nvPr/>
        </p:nvSpPr>
        <p:spPr>
          <a:xfrm>
            <a:off x="5726366" y="2078732"/>
            <a:ext cx="6237032" cy="258564"/>
          </a:xfrm>
          <a:prstGeom prst="rect">
            <a:avLst/>
          </a:prstGeom>
          <a:noFill/>
          <a:ln/>
        </p:spPr>
        <p:txBody>
          <a:bodyPr wrap="none" lIns="0" tIns="0" rIns="0" bIns="0" rtlCol="0" anchor="t"/>
          <a:lstStyle/>
          <a:p>
            <a:pPr marL="0" indent="0" algn="l">
              <a:lnSpc>
                <a:spcPct val="127000"/>
              </a:lnSpc>
              <a:buNone/>
            </a:pPr>
            <a:r>
              <a:rPr lang="en-US" sz="1600" b="1" dirty="0">
                <a:solidFill>
                  <a:schemeClr val="accent2">
                    <a:lumMod val="60000"/>
                    <a:lumOff val="40000"/>
                  </a:schemeClr>
                </a:solidFill>
                <a:latin typeface="Arimo Bold" pitchFamily="34" charset="0"/>
                <a:ea typeface="Arimo Bold" pitchFamily="34" charset="-122"/>
                <a:cs typeface="Arimo Bold" pitchFamily="34" charset="-120"/>
              </a:rPr>
              <a:t>Operational Model</a:t>
            </a:r>
            <a:endParaRPr lang="en-US" sz="1600" dirty="0">
              <a:solidFill>
                <a:schemeClr val="accent2">
                  <a:lumMod val="60000"/>
                  <a:lumOff val="40000"/>
                </a:schemeClr>
              </a:solidFill>
              <a:latin typeface="Arimo" panose="020B0604020202020204" charset="0"/>
            </a:endParaRPr>
          </a:p>
        </p:txBody>
      </p:sp>
      <p:sp>
        <p:nvSpPr>
          <p:cNvPr id="26" name="Text 11">
            <a:extLst>
              <a:ext uri="{FF2B5EF4-FFF2-40B4-BE49-F238E27FC236}">
                <a16:creationId xmlns:a16="http://schemas.microsoft.com/office/drawing/2014/main" id="{A2E7334C-BBCE-E38E-8B78-C69AD922D3B2}"/>
              </a:ext>
            </a:extLst>
          </p:cNvPr>
          <p:cNvSpPr/>
          <p:nvPr/>
        </p:nvSpPr>
        <p:spPr>
          <a:xfrm>
            <a:off x="838080" y="2539901"/>
            <a:ext cx="1827861" cy="517128"/>
          </a:xfrm>
          <a:prstGeom prst="rect">
            <a:avLst/>
          </a:prstGeom>
          <a:noFill/>
          <a:ln/>
        </p:spPr>
        <p:txBody>
          <a:bodyPr wrap="square" lIns="0" tIns="0" rIns="0" bIns="0" rtlCol="0" anchor="t">
            <a:normAutofit/>
          </a:bodyPr>
          <a:lstStyle/>
          <a:p>
            <a:pPr marL="0" indent="0" algn="l">
              <a:lnSpc>
                <a:spcPct val="127000"/>
              </a:lnSpc>
              <a:buNone/>
            </a:pPr>
            <a:r>
              <a:rPr lang="en-US" sz="1300" dirty="0">
                <a:solidFill>
                  <a:schemeClr val="bg1"/>
                </a:solidFill>
                <a:latin typeface="Arimo" pitchFamily="34" charset="0"/>
                <a:ea typeface="Arimo" pitchFamily="34" charset="-122"/>
                <a:cs typeface="Arimo" pitchFamily="34" charset="-120"/>
              </a:rPr>
              <a:t>Earth Observation (NEOL)</a:t>
            </a:r>
            <a:endParaRPr lang="en-US" sz="1300" dirty="0">
              <a:solidFill>
                <a:schemeClr val="bg1"/>
              </a:solidFill>
              <a:latin typeface="Arimo" panose="020B0604020202020204" charset="0"/>
            </a:endParaRPr>
          </a:p>
        </p:txBody>
      </p:sp>
      <p:sp>
        <p:nvSpPr>
          <p:cNvPr id="27" name="Text 12">
            <a:extLst>
              <a:ext uri="{FF2B5EF4-FFF2-40B4-BE49-F238E27FC236}">
                <a16:creationId xmlns:a16="http://schemas.microsoft.com/office/drawing/2014/main" id="{E00BA44D-8EAE-D1BC-1F31-1FBC34E3AEF7}"/>
              </a:ext>
            </a:extLst>
          </p:cNvPr>
          <p:cNvSpPr/>
          <p:nvPr/>
        </p:nvSpPr>
        <p:spPr>
          <a:xfrm>
            <a:off x="3012404" y="2539901"/>
            <a:ext cx="2367499" cy="775692"/>
          </a:xfrm>
          <a:prstGeom prst="rect">
            <a:avLst/>
          </a:prstGeom>
          <a:noFill/>
          <a:ln/>
        </p:spPr>
        <p:txBody>
          <a:bodyPr wrap="square" lIns="0" tIns="0" rIns="0" bIns="0" rtlCol="0" anchor="t">
            <a:normAutofit/>
          </a:bodyPr>
          <a:lstStyle/>
          <a:p>
            <a:pPr marL="0" indent="0" algn="l">
              <a:lnSpc>
                <a:spcPct val="127000"/>
              </a:lnSpc>
              <a:buNone/>
            </a:pPr>
            <a:r>
              <a:rPr lang="en-US" sz="1300" dirty="0">
                <a:solidFill>
                  <a:schemeClr val="bg1"/>
                </a:solidFill>
                <a:latin typeface="Arimo" pitchFamily="34" charset="0"/>
                <a:ea typeface="Arimo" pitchFamily="34" charset="-122"/>
                <a:cs typeface="Arimo" pitchFamily="34" charset="-120"/>
              </a:rPr>
              <a:t>DLR (German Aerospace Center) - Remote Sensing Technology Institute</a:t>
            </a:r>
            <a:endParaRPr lang="en-US" sz="1300" dirty="0">
              <a:solidFill>
                <a:schemeClr val="bg1"/>
              </a:solidFill>
              <a:latin typeface="Arimo" panose="020B0604020202020204" charset="0"/>
            </a:endParaRPr>
          </a:p>
        </p:txBody>
      </p:sp>
      <p:sp>
        <p:nvSpPr>
          <p:cNvPr id="28" name="Text 13">
            <a:extLst>
              <a:ext uri="{FF2B5EF4-FFF2-40B4-BE49-F238E27FC236}">
                <a16:creationId xmlns:a16="http://schemas.microsoft.com/office/drawing/2014/main" id="{056A7CCA-13C3-AE64-DAFB-F713C93D986C}"/>
              </a:ext>
            </a:extLst>
          </p:cNvPr>
          <p:cNvSpPr/>
          <p:nvPr/>
        </p:nvSpPr>
        <p:spPr>
          <a:xfrm>
            <a:off x="5726366" y="2539901"/>
            <a:ext cx="5627447" cy="1034256"/>
          </a:xfrm>
          <a:prstGeom prst="rect">
            <a:avLst/>
          </a:prstGeom>
          <a:noFill/>
          <a:ln/>
        </p:spPr>
        <p:txBody>
          <a:bodyPr wrap="square" lIns="0" tIns="0" rIns="0" bIns="0" rtlCol="0" anchor="t">
            <a:normAutofit/>
          </a:bodyPr>
          <a:lstStyle/>
          <a:p>
            <a:pPr marL="0" indent="0" algn="l">
              <a:lnSpc>
                <a:spcPct val="127000"/>
              </a:lnSpc>
              <a:buNone/>
            </a:pPr>
            <a:r>
              <a:rPr lang="en-US" sz="1300" dirty="0">
                <a:solidFill>
                  <a:schemeClr val="bg1"/>
                </a:solidFill>
                <a:latin typeface="Arimo" pitchFamily="34" charset="0"/>
                <a:ea typeface="Arimo" pitchFamily="34" charset="-122"/>
                <a:cs typeface="Arimo" pitchFamily="34" charset="-120"/>
              </a:rPr>
              <a:t>Operates as a dual-use entity. It commercializes high-resolution Satellite images and optical datasets via specialized spin-offs, securing long-term government service-level agreements (SLA) for environmental monitoring while funding its internal deep-learning pipelines.</a:t>
            </a:r>
            <a:endParaRPr lang="en-US" sz="1300" dirty="0">
              <a:solidFill>
                <a:schemeClr val="bg1"/>
              </a:solidFill>
              <a:latin typeface="Arimo" panose="020B0604020202020204" charset="0"/>
            </a:endParaRPr>
          </a:p>
        </p:txBody>
      </p:sp>
      <p:sp>
        <p:nvSpPr>
          <p:cNvPr id="29" name="Text 14">
            <a:extLst>
              <a:ext uri="{FF2B5EF4-FFF2-40B4-BE49-F238E27FC236}">
                <a16:creationId xmlns:a16="http://schemas.microsoft.com/office/drawing/2014/main" id="{B268EAC6-DBB8-E622-A004-BDBDAE71290D}"/>
              </a:ext>
            </a:extLst>
          </p:cNvPr>
          <p:cNvSpPr/>
          <p:nvPr/>
        </p:nvSpPr>
        <p:spPr>
          <a:xfrm>
            <a:off x="838080" y="3776762"/>
            <a:ext cx="1827861" cy="517128"/>
          </a:xfrm>
          <a:prstGeom prst="rect">
            <a:avLst/>
          </a:prstGeom>
          <a:noFill/>
          <a:ln/>
        </p:spPr>
        <p:txBody>
          <a:bodyPr wrap="square" lIns="0" tIns="0" rIns="0" bIns="0" rtlCol="0" anchor="t">
            <a:normAutofit/>
          </a:bodyPr>
          <a:lstStyle/>
          <a:p>
            <a:pPr marL="0" indent="0" algn="l">
              <a:lnSpc>
                <a:spcPct val="127000"/>
              </a:lnSpc>
              <a:buNone/>
            </a:pPr>
            <a:r>
              <a:rPr lang="en-US" sz="1300" dirty="0">
                <a:solidFill>
                  <a:schemeClr val="bg1"/>
                </a:solidFill>
                <a:latin typeface="Arimo" pitchFamily="34" charset="0"/>
                <a:ea typeface="Arimo" pitchFamily="34" charset="-122"/>
                <a:cs typeface="Arimo" pitchFamily="34" charset="-120"/>
              </a:rPr>
              <a:t>Geospatial Solutions (NGSL)</a:t>
            </a:r>
            <a:endParaRPr lang="en-US" sz="1300" dirty="0">
              <a:solidFill>
                <a:schemeClr val="bg1"/>
              </a:solidFill>
              <a:latin typeface="Arimo" panose="020B0604020202020204" charset="0"/>
            </a:endParaRPr>
          </a:p>
        </p:txBody>
      </p:sp>
      <p:sp>
        <p:nvSpPr>
          <p:cNvPr id="30" name="Text 15">
            <a:extLst>
              <a:ext uri="{FF2B5EF4-FFF2-40B4-BE49-F238E27FC236}">
                <a16:creationId xmlns:a16="http://schemas.microsoft.com/office/drawing/2014/main" id="{699221CC-398E-B21C-22AE-32AB7D73E74B}"/>
              </a:ext>
            </a:extLst>
          </p:cNvPr>
          <p:cNvSpPr/>
          <p:nvPr/>
        </p:nvSpPr>
        <p:spPr>
          <a:xfrm>
            <a:off x="3012404" y="3776762"/>
            <a:ext cx="2367499" cy="775692"/>
          </a:xfrm>
          <a:prstGeom prst="rect">
            <a:avLst/>
          </a:prstGeom>
          <a:noFill/>
          <a:ln/>
        </p:spPr>
        <p:txBody>
          <a:bodyPr wrap="square" lIns="0" tIns="0" rIns="0" bIns="0" rtlCol="0" anchor="t">
            <a:normAutofit/>
          </a:bodyPr>
          <a:lstStyle/>
          <a:p>
            <a:pPr marL="0" indent="0" algn="l">
              <a:lnSpc>
                <a:spcPct val="127000"/>
              </a:lnSpc>
              <a:buNone/>
            </a:pPr>
            <a:r>
              <a:rPr lang="en-US" sz="1300" dirty="0">
                <a:solidFill>
                  <a:schemeClr val="bg1"/>
                </a:solidFill>
                <a:latin typeface="Arimo" pitchFamily="34" charset="0"/>
                <a:ea typeface="Arimo" pitchFamily="34" charset="-122"/>
                <a:cs typeface="Arimo" pitchFamily="34" charset="-120"/>
              </a:rPr>
              <a:t>Ordnance Survey (OS) / Satellite Applications Catapult (UK)</a:t>
            </a:r>
            <a:endParaRPr lang="en-US" sz="1300" dirty="0">
              <a:solidFill>
                <a:schemeClr val="bg1"/>
              </a:solidFill>
              <a:latin typeface="Arimo" panose="020B0604020202020204" charset="0"/>
            </a:endParaRPr>
          </a:p>
        </p:txBody>
      </p:sp>
      <p:sp>
        <p:nvSpPr>
          <p:cNvPr id="31" name="Text 16">
            <a:extLst>
              <a:ext uri="{FF2B5EF4-FFF2-40B4-BE49-F238E27FC236}">
                <a16:creationId xmlns:a16="http://schemas.microsoft.com/office/drawing/2014/main" id="{ED61C86B-96B7-D4B2-BF69-B2B348166C57}"/>
              </a:ext>
            </a:extLst>
          </p:cNvPr>
          <p:cNvSpPr/>
          <p:nvPr/>
        </p:nvSpPr>
        <p:spPr>
          <a:xfrm>
            <a:off x="5726366" y="3776762"/>
            <a:ext cx="5627447" cy="1034256"/>
          </a:xfrm>
          <a:prstGeom prst="rect">
            <a:avLst/>
          </a:prstGeom>
          <a:noFill/>
          <a:ln/>
        </p:spPr>
        <p:txBody>
          <a:bodyPr wrap="square" lIns="0" tIns="0" rIns="0" bIns="0" rtlCol="0" anchor="t">
            <a:normAutofit/>
          </a:bodyPr>
          <a:lstStyle/>
          <a:p>
            <a:pPr marL="0" indent="0" algn="l">
              <a:lnSpc>
                <a:spcPct val="127000"/>
              </a:lnSpc>
              <a:buNone/>
            </a:pPr>
            <a:r>
              <a:rPr lang="en-US" sz="1300" dirty="0">
                <a:solidFill>
                  <a:schemeClr val="bg1"/>
                </a:solidFill>
                <a:latin typeface="Arimo" pitchFamily="34" charset="0"/>
                <a:ea typeface="Arimo" pitchFamily="34" charset="-122"/>
                <a:cs typeface="Arimo" pitchFamily="34" charset="-120"/>
              </a:rPr>
              <a:t>Transitioned from traditional, static 2D map publishing into a dynamic 3D/4D spatial data engine. It monetizes hyper-precise mobility base-layers and digital twins for smart city infrastructures through open API subscription layers and private developer access models.</a:t>
            </a:r>
            <a:endParaRPr lang="en-US" sz="1300" dirty="0">
              <a:solidFill>
                <a:schemeClr val="bg1"/>
              </a:solidFill>
              <a:latin typeface="Arimo" panose="020B0604020202020204" charset="0"/>
            </a:endParaRPr>
          </a:p>
        </p:txBody>
      </p:sp>
      <p:sp>
        <p:nvSpPr>
          <p:cNvPr id="32" name="Text 17">
            <a:extLst>
              <a:ext uri="{FF2B5EF4-FFF2-40B4-BE49-F238E27FC236}">
                <a16:creationId xmlns:a16="http://schemas.microsoft.com/office/drawing/2014/main" id="{B82FAD53-2A6D-483A-1DC5-5CDF3F5E407A}"/>
              </a:ext>
            </a:extLst>
          </p:cNvPr>
          <p:cNvSpPr/>
          <p:nvPr/>
        </p:nvSpPr>
        <p:spPr>
          <a:xfrm>
            <a:off x="838080" y="5013623"/>
            <a:ext cx="1827861" cy="517128"/>
          </a:xfrm>
          <a:prstGeom prst="rect">
            <a:avLst/>
          </a:prstGeom>
          <a:noFill/>
          <a:ln/>
        </p:spPr>
        <p:txBody>
          <a:bodyPr wrap="square" lIns="0" tIns="0" rIns="0" bIns="0" rtlCol="0" anchor="t">
            <a:normAutofit/>
          </a:bodyPr>
          <a:lstStyle/>
          <a:p>
            <a:pPr marL="0" indent="0" algn="l">
              <a:lnSpc>
                <a:spcPct val="127000"/>
              </a:lnSpc>
              <a:buNone/>
            </a:pPr>
            <a:r>
              <a:rPr lang="en-US" sz="1300" dirty="0">
                <a:solidFill>
                  <a:schemeClr val="bg1"/>
                </a:solidFill>
                <a:latin typeface="Arimo" pitchFamily="34" charset="0"/>
                <a:ea typeface="Arimo" pitchFamily="34" charset="-122"/>
                <a:cs typeface="Arimo" pitchFamily="34" charset="-120"/>
              </a:rPr>
              <a:t>Astronomical Observatory (NAOL)</a:t>
            </a:r>
            <a:endParaRPr lang="en-US" sz="1300" dirty="0">
              <a:solidFill>
                <a:schemeClr val="bg1"/>
              </a:solidFill>
              <a:latin typeface="Arimo" panose="020B0604020202020204" charset="0"/>
            </a:endParaRPr>
          </a:p>
        </p:txBody>
      </p:sp>
      <p:sp>
        <p:nvSpPr>
          <p:cNvPr id="33" name="Text 18">
            <a:extLst>
              <a:ext uri="{FF2B5EF4-FFF2-40B4-BE49-F238E27FC236}">
                <a16:creationId xmlns:a16="http://schemas.microsoft.com/office/drawing/2014/main" id="{18DA40B9-3081-6CF2-9FB3-533F68AAFE78}"/>
              </a:ext>
            </a:extLst>
          </p:cNvPr>
          <p:cNvSpPr/>
          <p:nvPr/>
        </p:nvSpPr>
        <p:spPr>
          <a:xfrm>
            <a:off x="3012404" y="5013623"/>
            <a:ext cx="2367499" cy="517128"/>
          </a:xfrm>
          <a:prstGeom prst="rect">
            <a:avLst/>
          </a:prstGeom>
          <a:noFill/>
          <a:ln/>
        </p:spPr>
        <p:txBody>
          <a:bodyPr wrap="square" lIns="0" tIns="0" rIns="0" bIns="0" rtlCol="0" anchor="t">
            <a:normAutofit/>
          </a:bodyPr>
          <a:lstStyle/>
          <a:p>
            <a:pPr marL="0" indent="0" algn="l">
              <a:lnSpc>
                <a:spcPct val="127000"/>
              </a:lnSpc>
              <a:buNone/>
            </a:pPr>
            <a:r>
              <a:rPr lang="en-US" sz="1300" dirty="0">
                <a:solidFill>
                  <a:schemeClr val="bg1"/>
                </a:solidFill>
                <a:latin typeface="Arimo" pitchFamily="34" charset="0"/>
                <a:ea typeface="Arimo" pitchFamily="34" charset="-122"/>
                <a:cs typeface="Arimo" pitchFamily="34" charset="-120"/>
              </a:rPr>
              <a:t>South African Astronomical Observatory (SAAO) &amp; SARAO</a:t>
            </a:r>
            <a:endParaRPr lang="en-US" sz="1300" dirty="0">
              <a:solidFill>
                <a:schemeClr val="bg1"/>
              </a:solidFill>
              <a:latin typeface="Arimo" panose="020B0604020202020204" charset="0"/>
            </a:endParaRPr>
          </a:p>
        </p:txBody>
      </p:sp>
      <p:sp>
        <p:nvSpPr>
          <p:cNvPr id="34" name="Text 19">
            <a:extLst>
              <a:ext uri="{FF2B5EF4-FFF2-40B4-BE49-F238E27FC236}">
                <a16:creationId xmlns:a16="http://schemas.microsoft.com/office/drawing/2014/main" id="{9E6C1919-7721-E7EA-2133-B9F9A604947A}"/>
              </a:ext>
            </a:extLst>
          </p:cNvPr>
          <p:cNvSpPr/>
          <p:nvPr/>
        </p:nvSpPr>
        <p:spPr>
          <a:xfrm>
            <a:off x="5726366" y="5013623"/>
            <a:ext cx="5627447" cy="1034256"/>
          </a:xfrm>
          <a:prstGeom prst="rect">
            <a:avLst/>
          </a:prstGeom>
          <a:noFill/>
          <a:ln/>
        </p:spPr>
        <p:txBody>
          <a:bodyPr wrap="square" lIns="0" tIns="0" rIns="0" bIns="0" rtlCol="0" anchor="t">
            <a:normAutofit/>
          </a:bodyPr>
          <a:lstStyle/>
          <a:p>
            <a:pPr marL="0" indent="0" algn="l">
              <a:lnSpc>
                <a:spcPct val="127000"/>
              </a:lnSpc>
              <a:buNone/>
            </a:pPr>
            <a:r>
              <a:rPr lang="en-US" sz="1300" dirty="0">
                <a:solidFill>
                  <a:schemeClr val="bg1"/>
                </a:solidFill>
                <a:latin typeface="Arimo" pitchFamily="34" charset="0"/>
                <a:ea typeface="Arimo" pitchFamily="34" charset="-122"/>
                <a:cs typeface="Arimo" pitchFamily="34" charset="-120"/>
              </a:rPr>
              <a:t>Combines global deep-space research partnerships (such as SALT and the Square Kilometre Array) with a highly profitable public astro-economy. They successfully established protected, dark-sky eco-tourism reserves that draw significant international private commercial investment.</a:t>
            </a:r>
            <a:endParaRPr lang="en-US" sz="1300" dirty="0">
              <a:solidFill>
                <a:schemeClr val="bg1"/>
              </a:solidFill>
              <a:latin typeface="Arimo" panose="020B0604020202020204" charset="0"/>
            </a:endParaRPr>
          </a:p>
        </p:txBody>
      </p:sp>
      <p:sp>
        <p:nvSpPr>
          <p:cNvPr id="36" name="Round Same Side Corner Rectangle 4">
            <a:extLst>
              <a:ext uri="{FF2B5EF4-FFF2-40B4-BE49-F238E27FC236}">
                <a16:creationId xmlns:a16="http://schemas.microsoft.com/office/drawing/2014/main" id="{AA2EA130-0DC0-4B9C-45C7-21FA6961960A}"/>
              </a:ext>
            </a:extLst>
          </p:cNvPr>
          <p:cNvSpPr/>
          <p:nvPr/>
        </p:nvSpPr>
        <p:spPr>
          <a:xfrm rot="5400000">
            <a:off x="-344566" y="963661"/>
            <a:ext cx="740391" cy="76201"/>
          </a:xfrm>
          <a:prstGeom prst="round2SameRect">
            <a:avLst>
              <a:gd name="adj1" fmla="val 45834"/>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SA" sz="1800" b="0" i="0" u="none" strike="noStrike" kern="0" cap="none" spc="0" normalizeH="0" baseline="0" noProof="0" dirty="0">
              <a:ln>
                <a:noFill/>
              </a:ln>
              <a:solidFill>
                <a:schemeClr val="accent2"/>
              </a:solidFill>
              <a:effectLst/>
              <a:uLnTx/>
              <a:uFillTx/>
              <a:latin typeface="Arimo" panose="020B0604020202020204" charset="0"/>
              <a:ea typeface="+mn-ea"/>
              <a:cs typeface="+mn-cs"/>
            </a:endParaRPr>
          </a:p>
        </p:txBody>
      </p:sp>
    </p:spTree>
    <p:extLst>
      <p:ext uri="{BB962C8B-B14F-4D97-AF65-F5344CB8AC3E}">
        <p14:creationId xmlns:p14="http://schemas.microsoft.com/office/powerpoint/2010/main" val="11576056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661475" y="726777"/>
            <a:ext cx="10868745" cy="590649"/>
          </a:xfrm>
          <a:prstGeom prst="rect">
            <a:avLst/>
          </a:prstGeom>
          <a:noFill/>
          <a:ln/>
        </p:spPr>
        <p:txBody>
          <a:bodyPr wrap="none" lIns="0" tIns="0" rIns="0" bIns="0" rtlCol="0" anchor="t"/>
          <a:lstStyle/>
          <a:p>
            <a:pPr marL="0" indent="0" algn="l">
              <a:lnSpc>
                <a:spcPct val="104000"/>
              </a:lnSpc>
              <a:buNone/>
            </a:pPr>
            <a:r>
              <a:rPr lang="en-US" sz="3700" dirty="0">
                <a:solidFill>
                  <a:srgbClr val="231971"/>
                </a:solidFill>
                <a:latin typeface="Outfit ExtraBold" pitchFamily="34" charset="0"/>
                <a:ea typeface="Outfit ExtraBold" pitchFamily="34" charset="-122"/>
                <a:cs typeface="Outfit ExtraBold" pitchFamily="34" charset="-120"/>
              </a:rPr>
              <a:t>Baseline Assessment</a:t>
            </a:r>
            <a:endParaRPr lang="en-US" sz="3700" dirty="0">
              <a:latin typeface="Arimo" panose="020B0604020202020204" charset="0"/>
            </a:endParaRPr>
          </a:p>
        </p:txBody>
      </p:sp>
      <p:sp>
        <p:nvSpPr>
          <p:cNvPr id="3" name="Text 1"/>
          <p:cNvSpPr/>
          <p:nvPr/>
        </p:nvSpPr>
        <p:spPr>
          <a:xfrm>
            <a:off x="661475" y="1347345"/>
            <a:ext cx="9806469" cy="604838"/>
          </a:xfrm>
          <a:prstGeom prst="rect">
            <a:avLst/>
          </a:prstGeom>
          <a:noFill/>
          <a:ln/>
        </p:spPr>
        <p:txBody>
          <a:bodyPr wrap="square" lIns="0" tIns="0" rIns="0" bIns="0" rtlCol="0" anchor="t">
            <a:normAutofit/>
          </a:bodyPr>
          <a:lstStyle/>
          <a:p>
            <a:pPr marL="0" indent="0" algn="l">
              <a:lnSpc>
                <a:spcPct val="133000"/>
              </a:lnSpc>
              <a:buNone/>
            </a:pPr>
            <a:r>
              <a:rPr lang="en-US" sz="1450" dirty="0">
                <a:solidFill>
                  <a:srgbClr val="2A2742"/>
                </a:solidFill>
                <a:latin typeface="Arimo" pitchFamily="34" charset="0"/>
                <a:ea typeface="Arimo" pitchFamily="34" charset="-122"/>
                <a:cs typeface="Arimo" pitchFamily="34" charset="-120"/>
              </a:rPr>
              <a:t>An audit of IESS's existing foundational capabilities highlights the substantial assets available to be activated under the new strategy:</a:t>
            </a:r>
            <a:endParaRPr lang="en-US" sz="1450" dirty="0">
              <a:latin typeface="Arimo" panose="020B0604020202020204" charset="0"/>
            </a:endParaRPr>
          </a:p>
        </p:txBody>
      </p:sp>
      <p:pic>
        <p:nvPicPr>
          <p:cNvPr id="4"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61475" y="2563413"/>
            <a:ext cx="3277171" cy="2649637"/>
          </a:xfrm>
          <a:prstGeom prst="rect">
            <a:avLst/>
          </a:prstGeom>
        </p:spPr>
      </p:pic>
      <p:sp>
        <p:nvSpPr>
          <p:cNvPr id="5" name="Text 2"/>
          <p:cNvSpPr/>
          <p:nvPr/>
        </p:nvSpPr>
        <p:spPr>
          <a:xfrm>
            <a:off x="957625" y="3463158"/>
            <a:ext cx="2780086" cy="590550"/>
          </a:xfrm>
          <a:prstGeom prst="rect">
            <a:avLst/>
          </a:prstGeom>
          <a:noFill/>
          <a:ln/>
        </p:spPr>
        <p:txBody>
          <a:bodyPr wrap="square" lIns="0" tIns="0" rIns="0" bIns="0" rtlCol="0" anchor="t">
            <a:normAutofit/>
          </a:bodyPr>
          <a:lstStyle/>
          <a:p>
            <a:pPr marL="0" indent="0" algn="l">
              <a:lnSpc>
                <a:spcPct val="104000"/>
              </a:lnSpc>
              <a:buNone/>
            </a:pPr>
            <a:r>
              <a:rPr lang="en-US" sz="1850" dirty="0">
                <a:solidFill>
                  <a:srgbClr val="2A2742"/>
                </a:solidFill>
                <a:latin typeface="Outfit ExtraBold" pitchFamily="34" charset="0"/>
                <a:ea typeface="Outfit ExtraBold" pitchFamily="34" charset="-122"/>
                <a:cs typeface="Outfit ExtraBold" pitchFamily="34" charset="-120"/>
              </a:rPr>
              <a:t>The 40-Year Satellite Imagery Archive</a:t>
            </a:r>
            <a:endParaRPr lang="en-US" sz="1850" dirty="0">
              <a:latin typeface="Arimo" panose="020B0604020202020204" charset="0"/>
            </a:endParaRPr>
          </a:p>
        </p:txBody>
      </p:sp>
      <p:sp>
        <p:nvSpPr>
          <p:cNvPr id="6" name="Text 3"/>
          <p:cNvSpPr/>
          <p:nvPr/>
        </p:nvSpPr>
        <p:spPr>
          <a:xfrm>
            <a:off x="957625" y="4167115"/>
            <a:ext cx="2780086" cy="907256"/>
          </a:xfrm>
          <a:prstGeom prst="rect">
            <a:avLst/>
          </a:prstGeom>
          <a:noFill/>
          <a:ln/>
        </p:spPr>
        <p:txBody>
          <a:bodyPr wrap="square" lIns="0" tIns="0" rIns="0" bIns="0" rtlCol="0" anchor="t">
            <a:normAutofit fontScale="92500"/>
          </a:bodyPr>
          <a:lstStyle/>
          <a:p>
            <a:pPr marL="0" indent="0" algn="l">
              <a:lnSpc>
                <a:spcPct val="133000"/>
              </a:lnSpc>
              <a:buNone/>
            </a:pPr>
            <a:r>
              <a:rPr lang="en-US" sz="1450" dirty="0">
                <a:solidFill>
                  <a:srgbClr val="2A2742"/>
                </a:solidFill>
                <a:latin typeface="Arimo" pitchFamily="34" charset="0"/>
                <a:ea typeface="Arimo" pitchFamily="34" charset="-122"/>
                <a:cs typeface="Arimo" pitchFamily="34" charset="-120"/>
              </a:rPr>
              <a:t>A continuous, unique chronological geospatial data repository covering the entire Arabian Peninsula.</a:t>
            </a:r>
            <a:endParaRPr lang="en-US" sz="1450" dirty="0">
              <a:latin typeface="Arimo" panose="020B0604020202020204" charset="0"/>
            </a:endParaRPr>
          </a:p>
        </p:txBody>
      </p:sp>
      <p:pic>
        <p:nvPicPr>
          <p:cNvPr id="7" name="Image 1"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115779" y="2563413"/>
            <a:ext cx="3812880" cy="3618210"/>
          </a:xfrm>
          <a:prstGeom prst="rect">
            <a:avLst/>
          </a:prstGeom>
        </p:spPr>
      </p:pic>
      <p:sp>
        <p:nvSpPr>
          <p:cNvPr id="8" name="Text 4"/>
          <p:cNvSpPr/>
          <p:nvPr/>
        </p:nvSpPr>
        <p:spPr>
          <a:xfrm>
            <a:off x="4411928" y="3463158"/>
            <a:ext cx="3234538" cy="590550"/>
          </a:xfrm>
          <a:prstGeom prst="rect">
            <a:avLst/>
          </a:prstGeom>
          <a:noFill/>
          <a:ln/>
        </p:spPr>
        <p:txBody>
          <a:bodyPr wrap="square" lIns="0" tIns="0" rIns="0" bIns="0" rtlCol="0" anchor="t">
            <a:normAutofit/>
          </a:bodyPr>
          <a:lstStyle/>
          <a:p>
            <a:pPr marL="0" indent="0" algn="l">
              <a:lnSpc>
                <a:spcPct val="104000"/>
              </a:lnSpc>
              <a:buNone/>
            </a:pPr>
            <a:r>
              <a:rPr lang="en-US" sz="1850" dirty="0">
                <a:solidFill>
                  <a:srgbClr val="2A2742"/>
                </a:solidFill>
                <a:latin typeface="Outfit ExtraBold" pitchFamily="34" charset="0"/>
                <a:ea typeface="Outfit ExtraBold" pitchFamily="34" charset="-122"/>
                <a:cs typeface="Outfit ExtraBold" pitchFamily="34" charset="-120"/>
              </a:rPr>
              <a:t>Regional Observatory Network</a:t>
            </a:r>
            <a:endParaRPr lang="en-US" sz="1850" dirty="0">
              <a:latin typeface="Arimo" panose="020B0604020202020204" charset="0"/>
            </a:endParaRPr>
          </a:p>
        </p:txBody>
      </p:sp>
      <p:sp>
        <p:nvSpPr>
          <p:cNvPr id="9" name="Text 5"/>
          <p:cNvSpPr/>
          <p:nvPr/>
        </p:nvSpPr>
        <p:spPr>
          <a:xfrm>
            <a:off x="4411928" y="4167115"/>
            <a:ext cx="3234538" cy="2485430"/>
          </a:xfrm>
          <a:prstGeom prst="rect">
            <a:avLst/>
          </a:prstGeom>
          <a:noFill/>
          <a:ln/>
        </p:spPr>
        <p:txBody>
          <a:bodyPr wrap="square" lIns="0" tIns="0" rIns="0" bIns="0" rtlCol="0" anchor="t">
            <a:normAutofit/>
          </a:bodyPr>
          <a:lstStyle/>
          <a:p>
            <a:pPr marL="294640" indent="-294640" algn="l">
              <a:lnSpc>
                <a:spcPct val="133000"/>
              </a:lnSpc>
              <a:buSzPct val="100000"/>
              <a:buChar char="•"/>
            </a:pPr>
            <a:r>
              <a:rPr lang="en-US" sz="1450" dirty="0">
                <a:solidFill>
                  <a:srgbClr val="2A2742"/>
                </a:solidFill>
                <a:latin typeface="Arimo" pitchFamily="34" charset="0"/>
                <a:ea typeface="Arimo" pitchFamily="34" charset="-122"/>
                <a:cs typeface="Arimo" pitchFamily="34" charset="-120"/>
              </a:rPr>
              <a:t>7 astronomical observatories with their facilities are distributed across several geographical locations throughout the Kingdom.</a:t>
            </a:r>
            <a:endParaRPr lang="en-US" sz="1450" dirty="0">
              <a:latin typeface="Arimo" panose="020B0604020202020204" charset="0"/>
            </a:endParaRPr>
          </a:p>
          <a:p>
            <a:pPr marL="294640" indent="-294640" algn="l">
              <a:lnSpc>
                <a:spcPct val="133000"/>
              </a:lnSpc>
              <a:buSzPct val="100000"/>
              <a:buChar char="•"/>
            </a:pPr>
            <a:r>
              <a:rPr lang="en-US" sz="1450" dirty="0">
                <a:solidFill>
                  <a:srgbClr val="2A2742"/>
                </a:solidFill>
                <a:latin typeface="Arimo" pitchFamily="34" charset="0"/>
                <a:ea typeface="Arimo" pitchFamily="34" charset="-122"/>
                <a:cs typeface="Arimo" pitchFamily="34" charset="-120"/>
              </a:rPr>
              <a:t>10 mobile astronomical observatories and special cameras</a:t>
            </a:r>
            <a:endParaRPr lang="en-US" sz="1450" dirty="0">
              <a:latin typeface="Arimo" panose="020B0604020202020204" charset="0"/>
            </a:endParaRPr>
          </a:p>
        </p:txBody>
      </p:sp>
      <p:pic>
        <p:nvPicPr>
          <p:cNvPr id="10" name="Image 2"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288871" y="2563413"/>
            <a:ext cx="3277171" cy="2649637"/>
          </a:xfrm>
          <a:prstGeom prst="rect">
            <a:avLst/>
          </a:prstGeom>
        </p:spPr>
      </p:pic>
      <p:sp>
        <p:nvSpPr>
          <p:cNvPr id="11" name="Text 6"/>
          <p:cNvSpPr/>
          <p:nvPr/>
        </p:nvSpPr>
        <p:spPr>
          <a:xfrm>
            <a:off x="8585020" y="3463158"/>
            <a:ext cx="2780086" cy="590550"/>
          </a:xfrm>
          <a:prstGeom prst="rect">
            <a:avLst/>
          </a:prstGeom>
          <a:noFill/>
          <a:ln/>
        </p:spPr>
        <p:txBody>
          <a:bodyPr wrap="square" lIns="0" tIns="0" rIns="0" bIns="0" rtlCol="0" anchor="t">
            <a:normAutofit/>
          </a:bodyPr>
          <a:lstStyle/>
          <a:p>
            <a:pPr marL="0" indent="0" algn="l">
              <a:lnSpc>
                <a:spcPct val="104000"/>
              </a:lnSpc>
              <a:buNone/>
            </a:pPr>
            <a:r>
              <a:rPr lang="en-US" sz="1850" dirty="0">
                <a:solidFill>
                  <a:srgbClr val="2A2742"/>
                </a:solidFill>
                <a:latin typeface="Outfit ExtraBold" pitchFamily="34" charset="0"/>
                <a:ea typeface="Outfit ExtraBold" pitchFamily="34" charset="-122"/>
                <a:cs typeface="Outfit ExtraBold" pitchFamily="34" charset="-120"/>
              </a:rPr>
              <a:t>Human Capital Capacity &amp; Qualifications</a:t>
            </a:r>
            <a:endParaRPr lang="en-US" sz="1850" dirty="0">
              <a:latin typeface="Arimo" panose="020B0604020202020204" charset="0"/>
            </a:endParaRPr>
          </a:p>
        </p:txBody>
      </p:sp>
      <p:sp>
        <p:nvSpPr>
          <p:cNvPr id="12" name="Text 7"/>
          <p:cNvSpPr/>
          <p:nvPr/>
        </p:nvSpPr>
        <p:spPr>
          <a:xfrm>
            <a:off x="8585020" y="4167115"/>
            <a:ext cx="2780086" cy="907256"/>
          </a:xfrm>
          <a:prstGeom prst="rect">
            <a:avLst/>
          </a:prstGeom>
          <a:noFill/>
          <a:ln/>
        </p:spPr>
        <p:txBody>
          <a:bodyPr wrap="square" lIns="0" tIns="0" rIns="0" bIns="0" rtlCol="0" anchor="t">
            <a:normAutofit/>
          </a:bodyPr>
          <a:lstStyle/>
          <a:p>
            <a:pPr marL="0" indent="0" algn="l">
              <a:lnSpc>
                <a:spcPct val="133000"/>
              </a:lnSpc>
              <a:buNone/>
            </a:pPr>
            <a:r>
              <a:rPr lang="en-US" sz="1450" dirty="0">
                <a:solidFill>
                  <a:srgbClr val="2A2742"/>
                </a:solidFill>
                <a:latin typeface="Arimo" pitchFamily="34" charset="0"/>
                <a:ea typeface="Arimo" pitchFamily="34" charset="-122"/>
                <a:cs typeface="Arimo" pitchFamily="34" charset="-120"/>
              </a:rPr>
              <a:t>A specialized technical workforce comprising 10 PhD, 23 Masters, 61 Bachelor, and 62 Diploma.</a:t>
            </a:r>
            <a:endParaRPr lang="en-US" sz="1450" dirty="0">
              <a:latin typeface="Arimo" panose="020B0604020202020204" charset="0"/>
            </a:endParaRPr>
          </a:p>
        </p:txBody>
      </p:sp>
      <p:sp>
        <p:nvSpPr>
          <p:cNvPr id="13" name="Round Same Side Corner Rectangle 4">
            <a:extLst>
              <a:ext uri="{FF2B5EF4-FFF2-40B4-BE49-F238E27FC236}">
                <a16:creationId xmlns:a16="http://schemas.microsoft.com/office/drawing/2014/main" id="{4954BF85-8265-B160-B646-EA28102CCD36}"/>
              </a:ext>
            </a:extLst>
          </p:cNvPr>
          <p:cNvSpPr/>
          <p:nvPr/>
        </p:nvSpPr>
        <p:spPr>
          <a:xfrm rot="5400000">
            <a:off x="-344566" y="935752"/>
            <a:ext cx="740391" cy="76201"/>
          </a:xfrm>
          <a:prstGeom prst="round2SameRect">
            <a:avLst>
              <a:gd name="adj1" fmla="val 45834"/>
              <a:gd name="adj2" fmla="val 0"/>
            </a:avLst>
          </a:prstGeom>
          <a:solidFill>
            <a:srgbClr val="231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SA" sz="1800" b="0" i="0" u="none" strike="noStrike" kern="0" cap="none" spc="0" normalizeH="0" baseline="0" noProof="0" dirty="0">
              <a:ln>
                <a:noFill/>
              </a:ln>
              <a:solidFill>
                <a:srgbClr val="FFFFFF"/>
              </a:solidFill>
              <a:effectLst/>
              <a:uLnTx/>
              <a:uFillTx/>
              <a:latin typeface="Arimo" panose="020B0604020202020204" charset="0"/>
              <a:ea typeface="+mn-ea"/>
              <a:cs typeface="+mn-cs"/>
            </a:endParaRPr>
          </a:p>
        </p:txBody>
      </p:sp>
      <p:pic>
        <p:nvPicPr>
          <p:cNvPr id="14" name="Picture 13">
            <a:extLst>
              <a:ext uri="{FF2B5EF4-FFF2-40B4-BE49-F238E27FC236}">
                <a16:creationId xmlns:a16="http://schemas.microsoft.com/office/drawing/2014/main" id="{41797C9C-271F-8ABA-AC5D-88E46780AC44}"/>
              </a:ext>
            </a:extLst>
          </p:cNvPr>
          <p:cNvPicPr>
            <a:picLocks noChangeAspect="1"/>
          </p:cNvPicPr>
          <p:nvPr/>
        </p:nvPicPr>
        <p:blipFill>
          <a:blip r:embed="rId4"/>
          <a:srcRect r="62439"/>
          <a:stretch>
            <a:fillRect/>
          </a:stretch>
        </p:blipFill>
        <p:spPr>
          <a:xfrm>
            <a:off x="10847253" y="573918"/>
            <a:ext cx="718789" cy="861531"/>
          </a:xfrm>
          <a:prstGeom prst="rect">
            <a:avLst/>
          </a:prstGeom>
        </p:spPr>
      </p:pic>
      <p:sp>
        <p:nvSpPr>
          <p:cNvPr id="15" name="Oval 14">
            <a:extLst>
              <a:ext uri="{FF2B5EF4-FFF2-40B4-BE49-F238E27FC236}">
                <a16:creationId xmlns:a16="http://schemas.microsoft.com/office/drawing/2014/main" id="{CA24A308-DEA6-E443-01B8-95AFBA7F6E09}"/>
              </a:ext>
            </a:extLst>
          </p:cNvPr>
          <p:cNvSpPr/>
          <p:nvPr/>
        </p:nvSpPr>
        <p:spPr>
          <a:xfrm>
            <a:off x="1877892" y="2252153"/>
            <a:ext cx="803904" cy="803905"/>
          </a:xfrm>
          <a:prstGeom prst="ellipse">
            <a:avLst/>
          </a:prstGeom>
          <a:solidFill>
            <a:srgbClr val="5E4CE6"/>
          </a:solidFill>
          <a:ln w="12700"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D" sz="1600" b="0" i="0" u="none" strike="noStrike" kern="0" cap="none" spc="0" normalizeH="0" baseline="0" noProof="0" dirty="0">
              <a:ln>
                <a:noFill/>
              </a:ln>
              <a:solidFill>
                <a:srgbClr val="002060"/>
              </a:solidFill>
              <a:effectLst/>
              <a:uLnTx/>
              <a:uFillTx/>
              <a:latin typeface="Arimo" panose="020B0604020202020204" charset="0"/>
              <a:ea typeface="+mn-ea"/>
              <a:cs typeface="+mn-cs"/>
            </a:endParaRPr>
          </a:p>
        </p:txBody>
      </p:sp>
      <p:grpSp>
        <p:nvGrpSpPr>
          <p:cNvPr id="22" name="Graphic 15">
            <a:extLst>
              <a:ext uri="{FF2B5EF4-FFF2-40B4-BE49-F238E27FC236}">
                <a16:creationId xmlns:a16="http://schemas.microsoft.com/office/drawing/2014/main" id="{0A002FF1-E2BC-2FEF-9FED-BDBF2E8CDF2D}"/>
              </a:ext>
            </a:extLst>
          </p:cNvPr>
          <p:cNvGrpSpPr/>
          <p:nvPr/>
        </p:nvGrpSpPr>
        <p:grpSpPr>
          <a:xfrm>
            <a:off x="2019775" y="2418005"/>
            <a:ext cx="462501" cy="469637"/>
            <a:chOff x="2019775" y="2418005"/>
            <a:chExt cx="462501" cy="469637"/>
          </a:xfrm>
          <a:solidFill>
            <a:schemeClr val="bg1"/>
          </a:solidFill>
        </p:grpSpPr>
        <p:sp>
          <p:nvSpPr>
            <p:cNvPr id="23" name="Free-form: Shape 22">
              <a:extLst>
                <a:ext uri="{FF2B5EF4-FFF2-40B4-BE49-F238E27FC236}">
                  <a16:creationId xmlns:a16="http://schemas.microsoft.com/office/drawing/2014/main" id="{3CD0DDCA-9EE4-3B3F-236E-6822F08CF829}"/>
                </a:ext>
              </a:extLst>
            </p:cNvPr>
            <p:cNvSpPr/>
            <p:nvPr/>
          </p:nvSpPr>
          <p:spPr>
            <a:xfrm>
              <a:off x="2117353" y="2418005"/>
              <a:ext cx="364923" cy="469637"/>
            </a:xfrm>
            <a:custGeom>
              <a:avLst/>
              <a:gdLst>
                <a:gd name="csX0" fmla="*/ 343790 w 364923"/>
                <a:gd name="csY0" fmla="*/ 29426 h 469637"/>
                <a:gd name="csX1" fmla="*/ 335498 w 364923"/>
                <a:gd name="csY1" fmla="*/ 29426 h 469637"/>
                <a:gd name="csX2" fmla="*/ 335498 w 364923"/>
                <a:gd name="csY2" fmla="*/ 21134 h 469637"/>
                <a:gd name="csX3" fmla="*/ 314364 w 364923"/>
                <a:gd name="csY3" fmla="*/ 0 h 469637"/>
                <a:gd name="csX4" fmla="*/ 21207 w 364923"/>
                <a:gd name="csY4" fmla="*/ 0 h 469637"/>
                <a:gd name="csX5" fmla="*/ 73 w 364923"/>
                <a:gd name="csY5" fmla="*/ 21134 h 469637"/>
                <a:gd name="csX6" fmla="*/ 73 w 364923"/>
                <a:gd name="csY6" fmla="*/ 120565 h 469637"/>
                <a:gd name="csX7" fmla="*/ 6531 w 364923"/>
                <a:gd name="csY7" fmla="*/ 127022 h 469637"/>
                <a:gd name="csX8" fmla="*/ 12988 w 364923"/>
                <a:gd name="csY8" fmla="*/ 120565 h 469637"/>
                <a:gd name="csX9" fmla="*/ 12988 w 364923"/>
                <a:gd name="csY9" fmla="*/ 21134 h 469637"/>
                <a:gd name="csX10" fmla="*/ 21280 w 364923"/>
                <a:gd name="csY10" fmla="*/ 12842 h 469637"/>
                <a:gd name="csX11" fmla="*/ 314511 w 364923"/>
                <a:gd name="csY11" fmla="*/ 12842 h 469637"/>
                <a:gd name="csX12" fmla="*/ 322803 w 364923"/>
                <a:gd name="csY12" fmla="*/ 21134 h 469637"/>
                <a:gd name="csX13" fmla="*/ 322803 w 364923"/>
                <a:gd name="csY13" fmla="*/ 419078 h 469637"/>
                <a:gd name="csX14" fmla="*/ 314511 w 364923"/>
                <a:gd name="csY14" fmla="*/ 427370 h 469637"/>
                <a:gd name="csX15" fmla="*/ 21207 w 364923"/>
                <a:gd name="csY15" fmla="*/ 427370 h 469637"/>
                <a:gd name="csX16" fmla="*/ 12915 w 364923"/>
                <a:gd name="csY16" fmla="*/ 419078 h 469637"/>
                <a:gd name="csX17" fmla="*/ 12915 w 364923"/>
                <a:gd name="csY17" fmla="*/ 347679 h 469637"/>
                <a:gd name="csX18" fmla="*/ 6458 w 364923"/>
                <a:gd name="csY18" fmla="*/ 341221 h 469637"/>
                <a:gd name="csX19" fmla="*/ 0 w 364923"/>
                <a:gd name="csY19" fmla="*/ 347679 h 469637"/>
                <a:gd name="csX20" fmla="*/ 0 w 364923"/>
                <a:gd name="csY20" fmla="*/ 419078 h 469637"/>
                <a:gd name="csX21" fmla="*/ 21134 w 364923"/>
                <a:gd name="csY21" fmla="*/ 440212 h 469637"/>
                <a:gd name="csX22" fmla="*/ 29426 w 364923"/>
                <a:gd name="csY22" fmla="*/ 440212 h 469637"/>
                <a:gd name="csX23" fmla="*/ 29426 w 364923"/>
                <a:gd name="csY23" fmla="*/ 448504 h 469637"/>
                <a:gd name="csX24" fmla="*/ 50559 w 364923"/>
                <a:gd name="csY24" fmla="*/ 469638 h 469637"/>
                <a:gd name="csX25" fmla="*/ 343790 w 364923"/>
                <a:gd name="csY25" fmla="*/ 469638 h 469637"/>
                <a:gd name="csX26" fmla="*/ 364923 w 364923"/>
                <a:gd name="csY26" fmla="*/ 448504 h 469637"/>
                <a:gd name="csX27" fmla="*/ 364923 w 364923"/>
                <a:gd name="csY27" fmla="*/ 50559 h 469637"/>
                <a:gd name="csX28" fmla="*/ 343790 w 364923"/>
                <a:gd name="csY28" fmla="*/ 29426 h 469637"/>
                <a:gd name="csX29" fmla="*/ 352008 w 364923"/>
                <a:gd name="csY29" fmla="*/ 448504 h 469637"/>
                <a:gd name="csX30" fmla="*/ 343716 w 364923"/>
                <a:gd name="csY30" fmla="*/ 456796 h 469637"/>
                <a:gd name="csX31" fmla="*/ 50559 w 364923"/>
                <a:gd name="csY31" fmla="*/ 456796 h 469637"/>
                <a:gd name="csX32" fmla="*/ 42267 w 364923"/>
                <a:gd name="csY32" fmla="*/ 448504 h 469637"/>
                <a:gd name="csX33" fmla="*/ 42267 w 364923"/>
                <a:gd name="csY33" fmla="*/ 440212 h 469637"/>
                <a:gd name="csX34" fmla="*/ 314364 w 364923"/>
                <a:gd name="csY34" fmla="*/ 440212 h 469637"/>
                <a:gd name="csX35" fmla="*/ 335498 w 364923"/>
                <a:gd name="csY35" fmla="*/ 419078 h 469637"/>
                <a:gd name="csX36" fmla="*/ 335498 w 364923"/>
                <a:gd name="csY36" fmla="*/ 42267 h 469637"/>
                <a:gd name="csX37" fmla="*/ 343790 w 364923"/>
                <a:gd name="csY37" fmla="*/ 42267 h 469637"/>
                <a:gd name="csX38" fmla="*/ 352082 w 364923"/>
                <a:gd name="csY38" fmla="*/ 50559 h 469637"/>
                <a:gd name="csX39" fmla="*/ 352082 w 364923"/>
                <a:gd name="csY39" fmla="*/ 448504 h 46963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Lst>
              <a:rect l="l" t="t" r="r" b="b"/>
              <a:pathLst>
                <a:path w="364923" h="469637">
                  <a:moveTo>
                    <a:pt x="343790" y="29426"/>
                  </a:moveTo>
                  <a:lnTo>
                    <a:pt x="335498" y="29426"/>
                  </a:lnTo>
                  <a:lnTo>
                    <a:pt x="335498" y="21134"/>
                  </a:lnTo>
                  <a:cubicBezTo>
                    <a:pt x="335498" y="9466"/>
                    <a:pt x="326031" y="0"/>
                    <a:pt x="314364" y="0"/>
                  </a:cubicBezTo>
                  <a:lnTo>
                    <a:pt x="21207" y="0"/>
                  </a:lnTo>
                  <a:cubicBezTo>
                    <a:pt x="9540" y="0"/>
                    <a:pt x="73" y="9466"/>
                    <a:pt x="73" y="21134"/>
                  </a:cubicBezTo>
                  <a:lnTo>
                    <a:pt x="73" y="120565"/>
                  </a:lnTo>
                  <a:cubicBezTo>
                    <a:pt x="73" y="124087"/>
                    <a:pt x="2935" y="127022"/>
                    <a:pt x="6531" y="127022"/>
                  </a:cubicBezTo>
                  <a:cubicBezTo>
                    <a:pt x="10127" y="127022"/>
                    <a:pt x="12988" y="124161"/>
                    <a:pt x="12988" y="120565"/>
                  </a:cubicBezTo>
                  <a:lnTo>
                    <a:pt x="12988" y="21134"/>
                  </a:lnTo>
                  <a:cubicBezTo>
                    <a:pt x="12988" y="16584"/>
                    <a:pt x="16657" y="12842"/>
                    <a:pt x="21280" y="12842"/>
                  </a:cubicBezTo>
                  <a:lnTo>
                    <a:pt x="314511" y="12842"/>
                  </a:lnTo>
                  <a:cubicBezTo>
                    <a:pt x="319060" y="12842"/>
                    <a:pt x="322803" y="16511"/>
                    <a:pt x="322803" y="21134"/>
                  </a:cubicBezTo>
                  <a:lnTo>
                    <a:pt x="322803" y="419078"/>
                  </a:lnTo>
                  <a:cubicBezTo>
                    <a:pt x="322803" y="423628"/>
                    <a:pt x="319134" y="427370"/>
                    <a:pt x="314511" y="427370"/>
                  </a:cubicBezTo>
                  <a:lnTo>
                    <a:pt x="21207" y="427370"/>
                  </a:lnTo>
                  <a:cubicBezTo>
                    <a:pt x="16657" y="427370"/>
                    <a:pt x="12915" y="423701"/>
                    <a:pt x="12915" y="419078"/>
                  </a:cubicBezTo>
                  <a:lnTo>
                    <a:pt x="12915" y="347679"/>
                  </a:lnTo>
                  <a:cubicBezTo>
                    <a:pt x="12915" y="344156"/>
                    <a:pt x="10053" y="341221"/>
                    <a:pt x="6458" y="341221"/>
                  </a:cubicBezTo>
                  <a:cubicBezTo>
                    <a:pt x="2862" y="341221"/>
                    <a:pt x="0" y="344083"/>
                    <a:pt x="0" y="347679"/>
                  </a:cubicBezTo>
                  <a:lnTo>
                    <a:pt x="0" y="419078"/>
                  </a:lnTo>
                  <a:cubicBezTo>
                    <a:pt x="0" y="430746"/>
                    <a:pt x="9466" y="440212"/>
                    <a:pt x="21134" y="440212"/>
                  </a:cubicBezTo>
                  <a:lnTo>
                    <a:pt x="29426" y="440212"/>
                  </a:lnTo>
                  <a:lnTo>
                    <a:pt x="29426" y="448504"/>
                  </a:lnTo>
                  <a:cubicBezTo>
                    <a:pt x="29426" y="460172"/>
                    <a:pt x="38892" y="469638"/>
                    <a:pt x="50559" y="469638"/>
                  </a:cubicBezTo>
                  <a:lnTo>
                    <a:pt x="343790" y="469638"/>
                  </a:lnTo>
                  <a:cubicBezTo>
                    <a:pt x="355457" y="469638"/>
                    <a:pt x="364923" y="460172"/>
                    <a:pt x="364923" y="448504"/>
                  </a:cubicBezTo>
                  <a:lnTo>
                    <a:pt x="364923" y="50559"/>
                  </a:lnTo>
                  <a:cubicBezTo>
                    <a:pt x="364850" y="38892"/>
                    <a:pt x="355384" y="29426"/>
                    <a:pt x="343790" y="29426"/>
                  </a:cubicBezTo>
                  <a:close/>
                  <a:moveTo>
                    <a:pt x="352008" y="448504"/>
                  </a:moveTo>
                  <a:cubicBezTo>
                    <a:pt x="352008" y="453054"/>
                    <a:pt x="348339" y="456796"/>
                    <a:pt x="343716" y="456796"/>
                  </a:cubicBezTo>
                  <a:lnTo>
                    <a:pt x="50559" y="456796"/>
                  </a:lnTo>
                  <a:cubicBezTo>
                    <a:pt x="46010" y="456796"/>
                    <a:pt x="42267" y="453127"/>
                    <a:pt x="42267" y="448504"/>
                  </a:cubicBezTo>
                  <a:lnTo>
                    <a:pt x="42267" y="440212"/>
                  </a:lnTo>
                  <a:lnTo>
                    <a:pt x="314364" y="440212"/>
                  </a:lnTo>
                  <a:cubicBezTo>
                    <a:pt x="326031" y="440212"/>
                    <a:pt x="335498" y="430746"/>
                    <a:pt x="335498" y="419078"/>
                  </a:cubicBezTo>
                  <a:lnTo>
                    <a:pt x="335498" y="42267"/>
                  </a:lnTo>
                  <a:lnTo>
                    <a:pt x="343790" y="42267"/>
                  </a:lnTo>
                  <a:cubicBezTo>
                    <a:pt x="348339" y="42267"/>
                    <a:pt x="352082" y="45936"/>
                    <a:pt x="352082" y="50559"/>
                  </a:cubicBezTo>
                  <a:lnTo>
                    <a:pt x="352082" y="448504"/>
                  </a:lnTo>
                  <a:close/>
                </a:path>
              </a:pathLst>
            </a:custGeom>
            <a:solidFill>
              <a:schemeClr val="bg1"/>
            </a:solidFill>
            <a:ln w="7216" cap="flat">
              <a:noFill/>
              <a:prstDash val="solid"/>
              <a:miter/>
            </a:ln>
          </p:spPr>
          <p:txBody>
            <a:bodyPr/>
            <a:lstStyle/>
            <a:p>
              <a:endParaRPr lang="en-GB" dirty="0">
                <a:latin typeface="Arimo" panose="020B0604020202020204" charset="0"/>
              </a:endParaRPr>
            </a:p>
          </p:txBody>
        </p:sp>
        <p:sp>
          <p:nvSpPr>
            <p:cNvPr id="24" name="Free-form: Shape 23">
              <a:extLst>
                <a:ext uri="{FF2B5EF4-FFF2-40B4-BE49-F238E27FC236}">
                  <a16:creationId xmlns:a16="http://schemas.microsoft.com/office/drawing/2014/main" id="{5DA69716-DEE7-F336-3B03-CC02994B60B0}"/>
                </a:ext>
              </a:extLst>
            </p:cNvPr>
            <p:cNvSpPr/>
            <p:nvPr/>
          </p:nvSpPr>
          <p:spPr>
            <a:xfrm>
              <a:off x="2249145" y="2447430"/>
              <a:ext cx="174279" cy="174206"/>
            </a:xfrm>
            <a:custGeom>
              <a:avLst/>
              <a:gdLst>
                <a:gd name="csX0" fmla="*/ 4917 w 174279"/>
                <a:gd name="csY0" fmla="*/ 68244 h 174206"/>
                <a:gd name="csX1" fmla="*/ 0 w 174279"/>
                <a:gd name="csY1" fmla="*/ 74482 h 174206"/>
                <a:gd name="csX2" fmla="*/ 0 w 174279"/>
                <a:gd name="csY2" fmla="*/ 99725 h 174206"/>
                <a:gd name="csX3" fmla="*/ 4917 w 174279"/>
                <a:gd name="csY3" fmla="*/ 105962 h 174206"/>
                <a:gd name="csX4" fmla="*/ 21501 w 174279"/>
                <a:gd name="csY4" fmla="*/ 110071 h 174206"/>
                <a:gd name="csX5" fmla="*/ 24436 w 174279"/>
                <a:gd name="csY5" fmla="*/ 117263 h 174206"/>
                <a:gd name="csX6" fmla="*/ 15630 w 174279"/>
                <a:gd name="csY6" fmla="*/ 131865 h 174206"/>
                <a:gd name="csX7" fmla="*/ 16584 w 174279"/>
                <a:gd name="csY7" fmla="*/ 139717 h 174206"/>
                <a:gd name="csX8" fmla="*/ 34489 w 174279"/>
                <a:gd name="csY8" fmla="*/ 157622 h 174206"/>
                <a:gd name="csX9" fmla="*/ 42341 w 174279"/>
                <a:gd name="csY9" fmla="*/ 158576 h 174206"/>
                <a:gd name="csX10" fmla="*/ 56944 w 174279"/>
                <a:gd name="csY10" fmla="*/ 149770 h 174206"/>
                <a:gd name="csX11" fmla="*/ 64135 w 174279"/>
                <a:gd name="csY11" fmla="*/ 152706 h 174206"/>
                <a:gd name="csX12" fmla="*/ 68244 w 174279"/>
                <a:gd name="csY12" fmla="*/ 169290 h 174206"/>
                <a:gd name="csX13" fmla="*/ 74482 w 174279"/>
                <a:gd name="csY13" fmla="*/ 174206 h 174206"/>
                <a:gd name="csX14" fmla="*/ 99725 w 174279"/>
                <a:gd name="csY14" fmla="*/ 174206 h 174206"/>
                <a:gd name="csX15" fmla="*/ 105962 w 174279"/>
                <a:gd name="csY15" fmla="*/ 169290 h 174206"/>
                <a:gd name="csX16" fmla="*/ 110071 w 174279"/>
                <a:gd name="csY16" fmla="*/ 152706 h 174206"/>
                <a:gd name="csX17" fmla="*/ 117263 w 174279"/>
                <a:gd name="csY17" fmla="*/ 149770 h 174206"/>
                <a:gd name="csX18" fmla="*/ 131866 w 174279"/>
                <a:gd name="csY18" fmla="*/ 158576 h 174206"/>
                <a:gd name="csX19" fmla="*/ 139717 w 174279"/>
                <a:gd name="csY19" fmla="*/ 157622 h 174206"/>
                <a:gd name="csX20" fmla="*/ 157622 w 174279"/>
                <a:gd name="csY20" fmla="*/ 139717 h 174206"/>
                <a:gd name="csX21" fmla="*/ 158576 w 174279"/>
                <a:gd name="csY21" fmla="*/ 131865 h 174206"/>
                <a:gd name="csX22" fmla="*/ 149844 w 174279"/>
                <a:gd name="csY22" fmla="*/ 117336 h 174206"/>
                <a:gd name="csX23" fmla="*/ 152779 w 174279"/>
                <a:gd name="csY23" fmla="*/ 110145 h 174206"/>
                <a:gd name="csX24" fmla="*/ 169363 w 174279"/>
                <a:gd name="csY24" fmla="*/ 106035 h 174206"/>
                <a:gd name="csX25" fmla="*/ 174280 w 174279"/>
                <a:gd name="csY25" fmla="*/ 99798 h 174206"/>
                <a:gd name="csX26" fmla="*/ 174280 w 174279"/>
                <a:gd name="csY26" fmla="*/ 74555 h 174206"/>
                <a:gd name="csX27" fmla="*/ 169363 w 174279"/>
                <a:gd name="csY27" fmla="*/ 68318 h 174206"/>
                <a:gd name="csX28" fmla="*/ 152779 w 174279"/>
                <a:gd name="csY28" fmla="*/ 64208 h 174206"/>
                <a:gd name="csX29" fmla="*/ 149844 w 174279"/>
                <a:gd name="csY29" fmla="*/ 57017 h 174206"/>
                <a:gd name="csX30" fmla="*/ 158650 w 174279"/>
                <a:gd name="csY30" fmla="*/ 42414 h 174206"/>
                <a:gd name="csX31" fmla="*/ 157696 w 174279"/>
                <a:gd name="csY31" fmla="*/ 34562 h 174206"/>
                <a:gd name="csX32" fmla="*/ 139791 w 174279"/>
                <a:gd name="csY32" fmla="*/ 16731 h 174206"/>
                <a:gd name="csX33" fmla="*/ 131939 w 174279"/>
                <a:gd name="csY33" fmla="*/ 15777 h 174206"/>
                <a:gd name="csX34" fmla="*/ 117336 w 174279"/>
                <a:gd name="csY34" fmla="*/ 24583 h 174206"/>
                <a:gd name="csX35" fmla="*/ 110145 w 174279"/>
                <a:gd name="csY35" fmla="*/ 21647 h 174206"/>
                <a:gd name="csX36" fmla="*/ 106035 w 174279"/>
                <a:gd name="csY36" fmla="*/ 4917 h 174206"/>
                <a:gd name="csX37" fmla="*/ 99798 w 174279"/>
                <a:gd name="csY37" fmla="*/ 0 h 174206"/>
                <a:gd name="csX38" fmla="*/ 74555 w 174279"/>
                <a:gd name="csY38" fmla="*/ 0 h 174206"/>
                <a:gd name="csX39" fmla="*/ 68318 w 174279"/>
                <a:gd name="csY39" fmla="*/ 4917 h 174206"/>
                <a:gd name="csX40" fmla="*/ 64208 w 174279"/>
                <a:gd name="csY40" fmla="*/ 21501 h 174206"/>
                <a:gd name="csX41" fmla="*/ 57017 w 174279"/>
                <a:gd name="csY41" fmla="*/ 24436 h 174206"/>
                <a:gd name="csX42" fmla="*/ 42414 w 174279"/>
                <a:gd name="csY42" fmla="*/ 15630 h 174206"/>
                <a:gd name="csX43" fmla="*/ 34562 w 174279"/>
                <a:gd name="csY43" fmla="*/ 16584 h 174206"/>
                <a:gd name="csX44" fmla="*/ 16657 w 174279"/>
                <a:gd name="csY44" fmla="*/ 34416 h 174206"/>
                <a:gd name="csX45" fmla="*/ 15704 w 174279"/>
                <a:gd name="csY45" fmla="*/ 42267 h 174206"/>
                <a:gd name="csX46" fmla="*/ 24509 w 174279"/>
                <a:gd name="csY46" fmla="*/ 56870 h 174206"/>
                <a:gd name="csX47" fmla="*/ 21574 w 174279"/>
                <a:gd name="csY47" fmla="*/ 64062 h 174206"/>
                <a:gd name="csX48" fmla="*/ 28105 w 174279"/>
                <a:gd name="csY48" fmla="*/ 75802 h 174206"/>
                <a:gd name="csX49" fmla="*/ 32728 w 174279"/>
                <a:gd name="csY49" fmla="*/ 71326 h 174206"/>
                <a:gd name="csX50" fmla="*/ 37498 w 174279"/>
                <a:gd name="csY50" fmla="*/ 59805 h 174206"/>
                <a:gd name="csX51" fmla="*/ 37351 w 174279"/>
                <a:gd name="csY51" fmla="*/ 53421 h 174206"/>
                <a:gd name="csX52" fmla="*/ 29279 w 174279"/>
                <a:gd name="csY52" fmla="*/ 39993 h 174206"/>
                <a:gd name="csX53" fmla="*/ 40066 w 174279"/>
                <a:gd name="csY53" fmla="*/ 29206 h 174206"/>
                <a:gd name="csX54" fmla="*/ 53495 w 174279"/>
                <a:gd name="csY54" fmla="*/ 37278 h 174206"/>
                <a:gd name="csX55" fmla="*/ 59879 w 174279"/>
                <a:gd name="csY55" fmla="*/ 37424 h 174206"/>
                <a:gd name="csX56" fmla="*/ 71400 w 174279"/>
                <a:gd name="csY56" fmla="*/ 32655 h 174206"/>
                <a:gd name="csX57" fmla="*/ 75876 w 174279"/>
                <a:gd name="csY57" fmla="*/ 28032 h 174206"/>
                <a:gd name="csX58" fmla="*/ 79618 w 174279"/>
                <a:gd name="csY58" fmla="*/ 12842 h 174206"/>
                <a:gd name="csX59" fmla="*/ 94808 w 174279"/>
                <a:gd name="csY59" fmla="*/ 12842 h 174206"/>
                <a:gd name="csX60" fmla="*/ 98551 w 174279"/>
                <a:gd name="csY60" fmla="*/ 28032 h 174206"/>
                <a:gd name="csX61" fmla="*/ 103027 w 174279"/>
                <a:gd name="csY61" fmla="*/ 32655 h 174206"/>
                <a:gd name="csX62" fmla="*/ 114548 w 174279"/>
                <a:gd name="csY62" fmla="*/ 37424 h 174206"/>
                <a:gd name="csX63" fmla="*/ 121005 w 174279"/>
                <a:gd name="csY63" fmla="*/ 37278 h 174206"/>
                <a:gd name="csX64" fmla="*/ 134434 w 174279"/>
                <a:gd name="csY64" fmla="*/ 29206 h 174206"/>
                <a:gd name="csX65" fmla="*/ 145221 w 174279"/>
                <a:gd name="csY65" fmla="*/ 39993 h 174206"/>
                <a:gd name="csX66" fmla="*/ 137149 w 174279"/>
                <a:gd name="csY66" fmla="*/ 53421 h 174206"/>
                <a:gd name="csX67" fmla="*/ 137002 w 174279"/>
                <a:gd name="csY67" fmla="*/ 59879 h 174206"/>
                <a:gd name="csX68" fmla="*/ 141772 w 174279"/>
                <a:gd name="csY68" fmla="*/ 71400 h 174206"/>
                <a:gd name="csX69" fmla="*/ 146395 w 174279"/>
                <a:gd name="csY69" fmla="*/ 75876 h 174206"/>
                <a:gd name="csX70" fmla="*/ 161585 w 174279"/>
                <a:gd name="csY70" fmla="*/ 79618 h 174206"/>
                <a:gd name="csX71" fmla="*/ 161585 w 174279"/>
                <a:gd name="csY71" fmla="*/ 94808 h 174206"/>
                <a:gd name="csX72" fmla="*/ 146395 w 174279"/>
                <a:gd name="csY72" fmla="*/ 98551 h 174206"/>
                <a:gd name="csX73" fmla="*/ 141772 w 174279"/>
                <a:gd name="csY73" fmla="*/ 103027 h 174206"/>
                <a:gd name="csX74" fmla="*/ 137002 w 174279"/>
                <a:gd name="csY74" fmla="*/ 114548 h 174206"/>
                <a:gd name="csX75" fmla="*/ 137149 w 174279"/>
                <a:gd name="csY75" fmla="*/ 120932 h 174206"/>
                <a:gd name="csX76" fmla="*/ 145221 w 174279"/>
                <a:gd name="csY76" fmla="*/ 134360 h 174206"/>
                <a:gd name="csX77" fmla="*/ 134434 w 174279"/>
                <a:gd name="csY77" fmla="*/ 145147 h 174206"/>
                <a:gd name="csX78" fmla="*/ 121005 w 174279"/>
                <a:gd name="csY78" fmla="*/ 137076 h 174206"/>
                <a:gd name="csX79" fmla="*/ 114621 w 174279"/>
                <a:gd name="csY79" fmla="*/ 136929 h 174206"/>
                <a:gd name="csX80" fmla="*/ 103100 w 174279"/>
                <a:gd name="csY80" fmla="*/ 141699 h 174206"/>
                <a:gd name="csX81" fmla="*/ 98624 w 174279"/>
                <a:gd name="csY81" fmla="*/ 146322 h 174206"/>
                <a:gd name="csX82" fmla="*/ 94882 w 174279"/>
                <a:gd name="csY82" fmla="*/ 161511 h 174206"/>
                <a:gd name="csX83" fmla="*/ 79692 w 174279"/>
                <a:gd name="csY83" fmla="*/ 161511 h 174206"/>
                <a:gd name="csX84" fmla="*/ 75949 w 174279"/>
                <a:gd name="csY84" fmla="*/ 146322 h 174206"/>
                <a:gd name="csX85" fmla="*/ 71473 w 174279"/>
                <a:gd name="csY85" fmla="*/ 141699 h 174206"/>
                <a:gd name="csX86" fmla="*/ 59952 w 174279"/>
                <a:gd name="csY86" fmla="*/ 136929 h 174206"/>
                <a:gd name="csX87" fmla="*/ 53568 w 174279"/>
                <a:gd name="csY87" fmla="*/ 137076 h 174206"/>
                <a:gd name="csX88" fmla="*/ 40139 w 174279"/>
                <a:gd name="csY88" fmla="*/ 145147 h 174206"/>
                <a:gd name="csX89" fmla="*/ 29352 w 174279"/>
                <a:gd name="csY89" fmla="*/ 134360 h 174206"/>
                <a:gd name="csX90" fmla="*/ 37424 w 174279"/>
                <a:gd name="csY90" fmla="*/ 120932 h 174206"/>
                <a:gd name="csX91" fmla="*/ 37571 w 174279"/>
                <a:gd name="csY91" fmla="*/ 114548 h 174206"/>
                <a:gd name="csX92" fmla="*/ 32801 w 174279"/>
                <a:gd name="csY92" fmla="*/ 103027 h 174206"/>
                <a:gd name="csX93" fmla="*/ 28178 w 174279"/>
                <a:gd name="csY93" fmla="*/ 98551 h 174206"/>
                <a:gd name="csX94" fmla="*/ 12988 w 174279"/>
                <a:gd name="csY94" fmla="*/ 94808 h 174206"/>
                <a:gd name="csX95" fmla="*/ 12988 w 174279"/>
                <a:gd name="csY95" fmla="*/ 79618 h 1742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Lst>
              <a:rect l="l" t="t" r="r" b="b"/>
              <a:pathLst>
                <a:path w="174279" h="174206">
                  <a:moveTo>
                    <a:pt x="4917" y="68244"/>
                  </a:moveTo>
                  <a:cubicBezTo>
                    <a:pt x="2055" y="68978"/>
                    <a:pt x="0" y="71546"/>
                    <a:pt x="0" y="74482"/>
                  </a:cubicBezTo>
                  <a:lnTo>
                    <a:pt x="0" y="99725"/>
                  </a:lnTo>
                  <a:cubicBezTo>
                    <a:pt x="0" y="102660"/>
                    <a:pt x="1981" y="105228"/>
                    <a:pt x="4917" y="105962"/>
                  </a:cubicBezTo>
                  <a:lnTo>
                    <a:pt x="21501" y="110071"/>
                  </a:lnTo>
                  <a:cubicBezTo>
                    <a:pt x="22381" y="112566"/>
                    <a:pt x="23335" y="114988"/>
                    <a:pt x="24436" y="117263"/>
                  </a:cubicBezTo>
                  <a:lnTo>
                    <a:pt x="15630" y="131865"/>
                  </a:lnTo>
                  <a:cubicBezTo>
                    <a:pt x="14089" y="134360"/>
                    <a:pt x="14529" y="137663"/>
                    <a:pt x="16584" y="139717"/>
                  </a:cubicBezTo>
                  <a:lnTo>
                    <a:pt x="34489" y="157622"/>
                  </a:lnTo>
                  <a:cubicBezTo>
                    <a:pt x="36544" y="159677"/>
                    <a:pt x="39846" y="160117"/>
                    <a:pt x="42341" y="158576"/>
                  </a:cubicBezTo>
                  <a:lnTo>
                    <a:pt x="56944" y="149770"/>
                  </a:lnTo>
                  <a:cubicBezTo>
                    <a:pt x="59292" y="150871"/>
                    <a:pt x="61713" y="151898"/>
                    <a:pt x="64135" y="152706"/>
                  </a:cubicBezTo>
                  <a:lnTo>
                    <a:pt x="68244" y="169290"/>
                  </a:lnTo>
                  <a:cubicBezTo>
                    <a:pt x="68978" y="172152"/>
                    <a:pt x="71546" y="174206"/>
                    <a:pt x="74482" y="174206"/>
                  </a:cubicBezTo>
                  <a:lnTo>
                    <a:pt x="99725" y="174206"/>
                  </a:lnTo>
                  <a:cubicBezTo>
                    <a:pt x="102660" y="174206"/>
                    <a:pt x="105228" y="172225"/>
                    <a:pt x="105962" y="169290"/>
                  </a:cubicBezTo>
                  <a:lnTo>
                    <a:pt x="110071" y="152706"/>
                  </a:lnTo>
                  <a:cubicBezTo>
                    <a:pt x="112566" y="151825"/>
                    <a:pt x="114988" y="150871"/>
                    <a:pt x="117263" y="149770"/>
                  </a:cubicBezTo>
                  <a:lnTo>
                    <a:pt x="131866" y="158576"/>
                  </a:lnTo>
                  <a:cubicBezTo>
                    <a:pt x="134434" y="160117"/>
                    <a:pt x="137663" y="159677"/>
                    <a:pt x="139717" y="157622"/>
                  </a:cubicBezTo>
                  <a:lnTo>
                    <a:pt x="157622" y="139717"/>
                  </a:lnTo>
                  <a:cubicBezTo>
                    <a:pt x="159677" y="137663"/>
                    <a:pt x="160117" y="134360"/>
                    <a:pt x="158576" y="131865"/>
                  </a:cubicBezTo>
                  <a:lnTo>
                    <a:pt x="149844" y="117336"/>
                  </a:lnTo>
                  <a:cubicBezTo>
                    <a:pt x="150945" y="114988"/>
                    <a:pt x="151972" y="112566"/>
                    <a:pt x="152779" y="110145"/>
                  </a:cubicBezTo>
                  <a:lnTo>
                    <a:pt x="169363" y="106035"/>
                  </a:lnTo>
                  <a:cubicBezTo>
                    <a:pt x="172225" y="105302"/>
                    <a:pt x="174280" y="102733"/>
                    <a:pt x="174280" y="99798"/>
                  </a:cubicBezTo>
                  <a:lnTo>
                    <a:pt x="174280" y="74555"/>
                  </a:lnTo>
                  <a:cubicBezTo>
                    <a:pt x="174280" y="71620"/>
                    <a:pt x="172298" y="69051"/>
                    <a:pt x="169363" y="68318"/>
                  </a:cubicBezTo>
                  <a:lnTo>
                    <a:pt x="152779" y="64208"/>
                  </a:lnTo>
                  <a:cubicBezTo>
                    <a:pt x="151898" y="61713"/>
                    <a:pt x="150945" y="59292"/>
                    <a:pt x="149844" y="57017"/>
                  </a:cubicBezTo>
                  <a:lnTo>
                    <a:pt x="158650" y="42414"/>
                  </a:lnTo>
                  <a:cubicBezTo>
                    <a:pt x="160191" y="39919"/>
                    <a:pt x="159750" y="36617"/>
                    <a:pt x="157696" y="34562"/>
                  </a:cubicBezTo>
                  <a:lnTo>
                    <a:pt x="139791" y="16731"/>
                  </a:lnTo>
                  <a:cubicBezTo>
                    <a:pt x="137663" y="14603"/>
                    <a:pt x="134434" y="14236"/>
                    <a:pt x="131939" y="15777"/>
                  </a:cubicBezTo>
                  <a:lnTo>
                    <a:pt x="117336" y="24583"/>
                  </a:lnTo>
                  <a:cubicBezTo>
                    <a:pt x="114988" y="23482"/>
                    <a:pt x="112566" y="22455"/>
                    <a:pt x="110145" y="21647"/>
                  </a:cubicBezTo>
                  <a:lnTo>
                    <a:pt x="106035" y="4917"/>
                  </a:lnTo>
                  <a:cubicBezTo>
                    <a:pt x="105302" y="2055"/>
                    <a:pt x="102733" y="0"/>
                    <a:pt x="99798" y="0"/>
                  </a:cubicBezTo>
                  <a:lnTo>
                    <a:pt x="74555" y="0"/>
                  </a:lnTo>
                  <a:cubicBezTo>
                    <a:pt x="71620" y="0"/>
                    <a:pt x="69051" y="1981"/>
                    <a:pt x="68318" y="4917"/>
                  </a:cubicBezTo>
                  <a:lnTo>
                    <a:pt x="64208" y="21501"/>
                  </a:lnTo>
                  <a:cubicBezTo>
                    <a:pt x="61713" y="22381"/>
                    <a:pt x="59292" y="23335"/>
                    <a:pt x="57017" y="24436"/>
                  </a:cubicBezTo>
                  <a:lnTo>
                    <a:pt x="42414" y="15630"/>
                  </a:lnTo>
                  <a:cubicBezTo>
                    <a:pt x="39919" y="14089"/>
                    <a:pt x="36617" y="14529"/>
                    <a:pt x="34562" y="16584"/>
                  </a:cubicBezTo>
                  <a:lnTo>
                    <a:pt x="16657" y="34416"/>
                  </a:lnTo>
                  <a:cubicBezTo>
                    <a:pt x="14603" y="36470"/>
                    <a:pt x="14163" y="39772"/>
                    <a:pt x="15704" y="42267"/>
                  </a:cubicBezTo>
                  <a:lnTo>
                    <a:pt x="24509" y="56870"/>
                  </a:lnTo>
                  <a:cubicBezTo>
                    <a:pt x="23409" y="59218"/>
                    <a:pt x="22381" y="61640"/>
                    <a:pt x="21574" y="64062"/>
                  </a:cubicBezTo>
                  <a:close/>
                  <a:moveTo>
                    <a:pt x="28105" y="75802"/>
                  </a:moveTo>
                  <a:cubicBezTo>
                    <a:pt x="30306" y="75215"/>
                    <a:pt x="32067" y="73528"/>
                    <a:pt x="32728" y="71326"/>
                  </a:cubicBezTo>
                  <a:cubicBezTo>
                    <a:pt x="33902" y="67290"/>
                    <a:pt x="35516" y="63401"/>
                    <a:pt x="37498" y="59805"/>
                  </a:cubicBezTo>
                  <a:cubicBezTo>
                    <a:pt x="38598" y="57824"/>
                    <a:pt x="38525" y="55329"/>
                    <a:pt x="37351" y="53421"/>
                  </a:cubicBezTo>
                  <a:lnTo>
                    <a:pt x="29279" y="39993"/>
                  </a:lnTo>
                  <a:lnTo>
                    <a:pt x="40066" y="29206"/>
                  </a:lnTo>
                  <a:lnTo>
                    <a:pt x="53495" y="37278"/>
                  </a:lnTo>
                  <a:cubicBezTo>
                    <a:pt x="55476" y="38452"/>
                    <a:pt x="57898" y="38525"/>
                    <a:pt x="59879" y="37424"/>
                  </a:cubicBezTo>
                  <a:cubicBezTo>
                    <a:pt x="63474" y="35443"/>
                    <a:pt x="67364" y="33829"/>
                    <a:pt x="71400" y="32655"/>
                  </a:cubicBezTo>
                  <a:cubicBezTo>
                    <a:pt x="73601" y="31994"/>
                    <a:pt x="75289" y="30233"/>
                    <a:pt x="75876" y="28032"/>
                  </a:cubicBezTo>
                  <a:lnTo>
                    <a:pt x="79618" y="12842"/>
                  </a:lnTo>
                  <a:lnTo>
                    <a:pt x="94808" y="12842"/>
                  </a:lnTo>
                  <a:lnTo>
                    <a:pt x="98551" y="28032"/>
                  </a:lnTo>
                  <a:cubicBezTo>
                    <a:pt x="99138" y="30233"/>
                    <a:pt x="100825" y="31994"/>
                    <a:pt x="103027" y="32655"/>
                  </a:cubicBezTo>
                  <a:cubicBezTo>
                    <a:pt x="107136" y="33829"/>
                    <a:pt x="111025" y="35443"/>
                    <a:pt x="114548" y="37424"/>
                  </a:cubicBezTo>
                  <a:cubicBezTo>
                    <a:pt x="116529" y="38525"/>
                    <a:pt x="119024" y="38525"/>
                    <a:pt x="121005" y="37278"/>
                  </a:cubicBezTo>
                  <a:lnTo>
                    <a:pt x="134434" y="29206"/>
                  </a:lnTo>
                  <a:lnTo>
                    <a:pt x="145221" y="39993"/>
                  </a:lnTo>
                  <a:lnTo>
                    <a:pt x="137149" y="53421"/>
                  </a:lnTo>
                  <a:cubicBezTo>
                    <a:pt x="135975" y="55403"/>
                    <a:pt x="135901" y="57824"/>
                    <a:pt x="137002" y="59879"/>
                  </a:cubicBezTo>
                  <a:cubicBezTo>
                    <a:pt x="138983" y="63474"/>
                    <a:pt x="140598" y="67290"/>
                    <a:pt x="141772" y="71400"/>
                  </a:cubicBezTo>
                  <a:cubicBezTo>
                    <a:pt x="142432" y="73601"/>
                    <a:pt x="144194" y="75289"/>
                    <a:pt x="146395" y="75876"/>
                  </a:cubicBezTo>
                  <a:lnTo>
                    <a:pt x="161585" y="79618"/>
                  </a:lnTo>
                  <a:lnTo>
                    <a:pt x="161585" y="94808"/>
                  </a:lnTo>
                  <a:lnTo>
                    <a:pt x="146395" y="98551"/>
                  </a:lnTo>
                  <a:cubicBezTo>
                    <a:pt x="144194" y="99138"/>
                    <a:pt x="142432" y="100825"/>
                    <a:pt x="141772" y="103027"/>
                  </a:cubicBezTo>
                  <a:cubicBezTo>
                    <a:pt x="140598" y="107136"/>
                    <a:pt x="138983" y="110952"/>
                    <a:pt x="137002" y="114548"/>
                  </a:cubicBezTo>
                  <a:cubicBezTo>
                    <a:pt x="135901" y="116529"/>
                    <a:pt x="135975" y="119024"/>
                    <a:pt x="137149" y="120932"/>
                  </a:cubicBezTo>
                  <a:lnTo>
                    <a:pt x="145221" y="134360"/>
                  </a:lnTo>
                  <a:lnTo>
                    <a:pt x="134434" y="145147"/>
                  </a:lnTo>
                  <a:lnTo>
                    <a:pt x="121005" y="137076"/>
                  </a:lnTo>
                  <a:cubicBezTo>
                    <a:pt x="119024" y="135901"/>
                    <a:pt x="116602" y="135828"/>
                    <a:pt x="114621" y="136929"/>
                  </a:cubicBezTo>
                  <a:cubicBezTo>
                    <a:pt x="111025" y="138910"/>
                    <a:pt x="107210" y="140524"/>
                    <a:pt x="103100" y="141699"/>
                  </a:cubicBezTo>
                  <a:cubicBezTo>
                    <a:pt x="100899" y="142359"/>
                    <a:pt x="99211" y="144120"/>
                    <a:pt x="98624" y="146322"/>
                  </a:cubicBezTo>
                  <a:lnTo>
                    <a:pt x="94882" y="161511"/>
                  </a:lnTo>
                  <a:lnTo>
                    <a:pt x="79692" y="161511"/>
                  </a:lnTo>
                  <a:lnTo>
                    <a:pt x="75949" y="146322"/>
                  </a:lnTo>
                  <a:cubicBezTo>
                    <a:pt x="75362" y="144120"/>
                    <a:pt x="73674" y="142359"/>
                    <a:pt x="71473" y="141699"/>
                  </a:cubicBezTo>
                  <a:cubicBezTo>
                    <a:pt x="67364" y="140524"/>
                    <a:pt x="63474" y="138910"/>
                    <a:pt x="59952" y="136929"/>
                  </a:cubicBezTo>
                  <a:cubicBezTo>
                    <a:pt x="57971" y="135828"/>
                    <a:pt x="55476" y="135901"/>
                    <a:pt x="53568" y="137076"/>
                  </a:cubicBezTo>
                  <a:lnTo>
                    <a:pt x="40139" y="145147"/>
                  </a:lnTo>
                  <a:lnTo>
                    <a:pt x="29352" y="134360"/>
                  </a:lnTo>
                  <a:lnTo>
                    <a:pt x="37424" y="120932"/>
                  </a:lnTo>
                  <a:cubicBezTo>
                    <a:pt x="38598" y="118950"/>
                    <a:pt x="38672" y="116529"/>
                    <a:pt x="37571" y="114548"/>
                  </a:cubicBezTo>
                  <a:cubicBezTo>
                    <a:pt x="35590" y="110952"/>
                    <a:pt x="33975" y="107063"/>
                    <a:pt x="32801" y="103027"/>
                  </a:cubicBezTo>
                  <a:cubicBezTo>
                    <a:pt x="32141" y="100825"/>
                    <a:pt x="30380" y="99138"/>
                    <a:pt x="28178" y="98551"/>
                  </a:cubicBezTo>
                  <a:lnTo>
                    <a:pt x="12988" y="94808"/>
                  </a:lnTo>
                  <a:lnTo>
                    <a:pt x="12988" y="79618"/>
                  </a:lnTo>
                  <a:close/>
                </a:path>
              </a:pathLst>
            </a:custGeom>
            <a:solidFill>
              <a:schemeClr val="bg1"/>
            </a:solidFill>
            <a:ln w="7216" cap="flat">
              <a:noFill/>
              <a:prstDash val="solid"/>
              <a:miter/>
            </a:ln>
          </p:spPr>
          <p:txBody>
            <a:bodyPr/>
            <a:lstStyle/>
            <a:p>
              <a:endParaRPr lang="en-GB" dirty="0">
                <a:latin typeface="Arimo" panose="020B0604020202020204" charset="0"/>
              </a:endParaRPr>
            </a:p>
          </p:txBody>
        </p:sp>
        <p:sp>
          <p:nvSpPr>
            <p:cNvPr id="25" name="Free-form: Shape 24">
              <a:extLst>
                <a:ext uri="{FF2B5EF4-FFF2-40B4-BE49-F238E27FC236}">
                  <a16:creationId xmlns:a16="http://schemas.microsoft.com/office/drawing/2014/main" id="{6EF87950-A1BC-67A6-1021-113C4D9C7F43}"/>
                </a:ext>
              </a:extLst>
            </p:cNvPr>
            <p:cNvSpPr/>
            <p:nvPr/>
          </p:nvSpPr>
          <p:spPr>
            <a:xfrm>
              <a:off x="2294788" y="2493000"/>
              <a:ext cx="83067" cy="83140"/>
            </a:xfrm>
            <a:custGeom>
              <a:avLst/>
              <a:gdLst>
                <a:gd name="csX0" fmla="*/ 41534 w 83067"/>
                <a:gd name="csY0" fmla="*/ 83141 h 83140"/>
                <a:gd name="csX1" fmla="*/ 83067 w 83067"/>
                <a:gd name="csY1" fmla="*/ 41607 h 83140"/>
                <a:gd name="csX2" fmla="*/ 41534 w 83067"/>
                <a:gd name="csY2" fmla="*/ 0 h 83140"/>
                <a:gd name="csX3" fmla="*/ 0 w 83067"/>
                <a:gd name="csY3" fmla="*/ 41607 h 83140"/>
                <a:gd name="csX4" fmla="*/ 41534 w 83067"/>
                <a:gd name="csY4" fmla="*/ 83141 h 83140"/>
                <a:gd name="csX5" fmla="*/ 41534 w 83067"/>
                <a:gd name="csY5" fmla="*/ 12842 h 83140"/>
                <a:gd name="csX6" fmla="*/ 70226 w 83067"/>
                <a:gd name="csY6" fmla="*/ 41607 h 83140"/>
                <a:gd name="csX7" fmla="*/ 41534 w 83067"/>
                <a:gd name="csY7" fmla="*/ 70299 h 83140"/>
                <a:gd name="csX8" fmla="*/ 12842 w 83067"/>
                <a:gd name="csY8" fmla="*/ 41607 h 83140"/>
                <a:gd name="csX9" fmla="*/ 41534 w 83067"/>
                <a:gd name="csY9" fmla="*/ 12842 h 831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83067" h="83140">
                  <a:moveTo>
                    <a:pt x="41534" y="83141"/>
                  </a:moveTo>
                  <a:cubicBezTo>
                    <a:pt x="64428" y="83141"/>
                    <a:pt x="83067" y="64502"/>
                    <a:pt x="83067" y="41607"/>
                  </a:cubicBezTo>
                  <a:cubicBezTo>
                    <a:pt x="83067" y="18712"/>
                    <a:pt x="64428" y="0"/>
                    <a:pt x="41534" y="0"/>
                  </a:cubicBezTo>
                  <a:cubicBezTo>
                    <a:pt x="18639" y="0"/>
                    <a:pt x="0" y="18639"/>
                    <a:pt x="0" y="41607"/>
                  </a:cubicBezTo>
                  <a:cubicBezTo>
                    <a:pt x="0" y="64575"/>
                    <a:pt x="18639" y="83141"/>
                    <a:pt x="41534" y="83141"/>
                  </a:cubicBezTo>
                  <a:close/>
                  <a:moveTo>
                    <a:pt x="41534" y="12842"/>
                  </a:moveTo>
                  <a:cubicBezTo>
                    <a:pt x="57384" y="12842"/>
                    <a:pt x="70226" y="25757"/>
                    <a:pt x="70226" y="41607"/>
                  </a:cubicBezTo>
                  <a:cubicBezTo>
                    <a:pt x="70226" y="57457"/>
                    <a:pt x="57310" y="70299"/>
                    <a:pt x="41534" y="70299"/>
                  </a:cubicBezTo>
                  <a:cubicBezTo>
                    <a:pt x="25757" y="70299"/>
                    <a:pt x="12842" y="57384"/>
                    <a:pt x="12842" y="41607"/>
                  </a:cubicBezTo>
                  <a:cubicBezTo>
                    <a:pt x="12842" y="25830"/>
                    <a:pt x="25683" y="12842"/>
                    <a:pt x="41534" y="12842"/>
                  </a:cubicBezTo>
                  <a:close/>
                </a:path>
              </a:pathLst>
            </a:custGeom>
            <a:solidFill>
              <a:schemeClr val="bg1"/>
            </a:solidFill>
            <a:ln w="7216" cap="flat">
              <a:noFill/>
              <a:prstDash val="solid"/>
              <a:miter/>
            </a:ln>
          </p:spPr>
          <p:txBody>
            <a:bodyPr/>
            <a:lstStyle/>
            <a:p>
              <a:endParaRPr lang="en-GB" dirty="0">
                <a:latin typeface="Arimo" panose="020B0604020202020204" charset="0"/>
              </a:endParaRPr>
            </a:p>
          </p:txBody>
        </p:sp>
        <p:sp>
          <p:nvSpPr>
            <p:cNvPr id="26" name="Free-form: Shape 25">
              <a:extLst>
                <a:ext uri="{FF2B5EF4-FFF2-40B4-BE49-F238E27FC236}">
                  <a16:creationId xmlns:a16="http://schemas.microsoft.com/office/drawing/2014/main" id="{FA2279DF-0B87-7659-B7C2-703B5942FABB}"/>
                </a:ext>
              </a:extLst>
            </p:cNvPr>
            <p:cNvSpPr/>
            <p:nvPr/>
          </p:nvSpPr>
          <p:spPr>
            <a:xfrm>
              <a:off x="2319114" y="2520041"/>
              <a:ext cx="34415" cy="29095"/>
            </a:xfrm>
            <a:custGeom>
              <a:avLst/>
              <a:gdLst>
                <a:gd name="csX0" fmla="*/ 7228 w 34415"/>
                <a:gd name="csY0" fmla="*/ 27188 h 29095"/>
                <a:gd name="csX1" fmla="*/ 11778 w 34415"/>
                <a:gd name="csY1" fmla="*/ 29096 h 29095"/>
                <a:gd name="csX2" fmla="*/ 16327 w 34415"/>
                <a:gd name="csY2" fmla="*/ 27188 h 29095"/>
                <a:gd name="csX3" fmla="*/ 32544 w 34415"/>
                <a:gd name="csY3" fmla="*/ 10970 h 29095"/>
                <a:gd name="csX4" fmla="*/ 32544 w 34415"/>
                <a:gd name="csY4" fmla="*/ 1871 h 29095"/>
                <a:gd name="csX5" fmla="*/ 23445 w 34415"/>
                <a:gd name="csY5" fmla="*/ 1871 h 29095"/>
                <a:gd name="csX6" fmla="*/ 11778 w 34415"/>
                <a:gd name="csY6" fmla="*/ 13539 h 29095"/>
                <a:gd name="csX7" fmla="*/ 10970 w 34415"/>
                <a:gd name="csY7" fmla="*/ 12732 h 29095"/>
                <a:gd name="csX8" fmla="*/ 1871 w 34415"/>
                <a:gd name="csY8" fmla="*/ 12732 h 29095"/>
                <a:gd name="csX9" fmla="*/ 1871 w 34415"/>
                <a:gd name="csY9" fmla="*/ 21831 h 2909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34415" h="29095">
                  <a:moveTo>
                    <a:pt x="7228" y="27188"/>
                  </a:moveTo>
                  <a:cubicBezTo>
                    <a:pt x="8475" y="28435"/>
                    <a:pt x="10090" y="29096"/>
                    <a:pt x="11778" y="29096"/>
                  </a:cubicBezTo>
                  <a:cubicBezTo>
                    <a:pt x="13465" y="29096"/>
                    <a:pt x="15080" y="28435"/>
                    <a:pt x="16327" y="27188"/>
                  </a:cubicBezTo>
                  <a:lnTo>
                    <a:pt x="32544" y="10970"/>
                  </a:lnTo>
                  <a:cubicBezTo>
                    <a:pt x="35039" y="8475"/>
                    <a:pt x="35039" y="4366"/>
                    <a:pt x="32544" y="1871"/>
                  </a:cubicBezTo>
                  <a:cubicBezTo>
                    <a:pt x="30049" y="-624"/>
                    <a:pt x="25940" y="-624"/>
                    <a:pt x="23445" y="1871"/>
                  </a:cubicBezTo>
                  <a:lnTo>
                    <a:pt x="11778" y="13539"/>
                  </a:lnTo>
                  <a:lnTo>
                    <a:pt x="10970" y="12732"/>
                  </a:lnTo>
                  <a:cubicBezTo>
                    <a:pt x="8475" y="10237"/>
                    <a:pt x="4366" y="10237"/>
                    <a:pt x="1871" y="12732"/>
                  </a:cubicBezTo>
                  <a:cubicBezTo>
                    <a:pt x="-624" y="15227"/>
                    <a:pt x="-624" y="19336"/>
                    <a:pt x="1871" y="21831"/>
                  </a:cubicBezTo>
                  <a:close/>
                </a:path>
              </a:pathLst>
            </a:custGeom>
            <a:solidFill>
              <a:schemeClr val="bg1"/>
            </a:solidFill>
            <a:ln w="7216" cap="flat">
              <a:noFill/>
              <a:prstDash val="solid"/>
              <a:miter/>
            </a:ln>
          </p:spPr>
          <p:txBody>
            <a:bodyPr/>
            <a:lstStyle/>
            <a:p>
              <a:endParaRPr lang="en-GB" dirty="0">
                <a:latin typeface="Arimo" panose="020B0604020202020204" charset="0"/>
              </a:endParaRPr>
            </a:p>
          </p:txBody>
        </p:sp>
        <p:sp>
          <p:nvSpPr>
            <p:cNvPr id="27" name="Free-form: Shape 26">
              <a:extLst>
                <a:ext uri="{FF2B5EF4-FFF2-40B4-BE49-F238E27FC236}">
                  <a16:creationId xmlns:a16="http://schemas.microsoft.com/office/drawing/2014/main" id="{96953E8B-A72A-39C3-05B2-90407F0A7AA7}"/>
                </a:ext>
              </a:extLst>
            </p:cNvPr>
            <p:cNvSpPr/>
            <p:nvPr/>
          </p:nvSpPr>
          <p:spPr>
            <a:xfrm>
              <a:off x="2146779" y="2661042"/>
              <a:ext cx="276719" cy="161731"/>
            </a:xfrm>
            <a:custGeom>
              <a:avLst/>
              <a:gdLst>
                <a:gd name="csX0" fmla="*/ 59659 w 276719"/>
                <a:gd name="csY0" fmla="*/ 94661 h 161731"/>
                <a:gd name="csX1" fmla="*/ 28105 w 276719"/>
                <a:gd name="csY1" fmla="*/ 94661 h 161731"/>
                <a:gd name="csX2" fmla="*/ 21647 w 276719"/>
                <a:gd name="csY2" fmla="*/ 101119 h 161731"/>
                <a:gd name="csX3" fmla="*/ 21647 w 276719"/>
                <a:gd name="csY3" fmla="*/ 148817 h 161731"/>
                <a:gd name="csX4" fmla="*/ 6458 w 276719"/>
                <a:gd name="csY4" fmla="*/ 148817 h 161731"/>
                <a:gd name="csX5" fmla="*/ 0 w 276719"/>
                <a:gd name="csY5" fmla="*/ 155274 h 161731"/>
                <a:gd name="csX6" fmla="*/ 6458 w 276719"/>
                <a:gd name="csY6" fmla="*/ 161732 h 161731"/>
                <a:gd name="csX7" fmla="*/ 270262 w 276719"/>
                <a:gd name="csY7" fmla="*/ 161732 h 161731"/>
                <a:gd name="csX8" fmla="*/ 276719 w 276719"/>
                <a:gd name="csY8" fmla="*/ 155274 h 161731"/>
                <a:gd name="csX9" fmla="*/ 270262 w 276719"/>
                <a:gd name="csY9" fmla="*/ 148817 h 161731"/>
                <a:gd name="csX10" fmla="*/ 255072 w 276719"/>
                <a:gd name="csY10" fmla="*/ 148817 h 161731"/>
                <a:gd name="csX11" fmla="*/ 255072 w 276719"/>
                <a:gd name="csY11" fmla="*/ 6458 h 161731"/>
                <a:gd name="csX12" fmla="*/ 248615 w 276719"/>
                <a:gd name="csY12" fmla="*/ 0 h 161731"/>
                <a:gd name="csX13" fmla="*/ 217061 w 276719"/>
                <a:gd name="csY13" fmla="*/ 0 h 161731"/>
                <a:gd name="csX14" fmla="*/ 210603 w 276719"/>
                <a:gd name="csY14" fmla="*/ 6458 h 161731"/>
                <a:gd name="csX15" fmla="*/ 210603 w 276719"/>
                <a:gd name="csY15" fmla="*/ 148817 h 161731"/>
                <a:gd name="csX16" fmla="*/ 192038 w 276719"/>
                <a:gd name="csY16" fmla="*/ 148817 h 161731"/>
                <a:gd name="csX17" fmla="*/ 192038 w 276719"/>
                <a:gd name="csY17" fmla="*/ 42341 h 161731"/>
                <a:gd name="csX18" fmla="*/ 185580 w 276719"/>
                <a:gd name="csY18" fmla="*/ 35883 h 161731"/>
                <a:gd name="csX19" fmla="*/ 154027 w 276719"/>
                <a:gd name="csY19" fmla="*/ 35883 h 161731"/>
                <a:gd name="csX20" fmla="*/ 147569 w 276719"/>
                <a:gd name="csY20" fmla="*/ 42341 h 161731"/>
                <a:gd name="csX21" fmla="*/ 147569 w 276719"/>
                <a:gd name="csY21" fmla="*/ 148817 h 161731"/>
                <a:gd name="csX22" fmla="*/ 129004 w 276719"/>
                <a:gd name="csY22" fmla="*/ 148817 h 161731"/>
                <a:gd name="csX23" fmla="*/ 129004 w 276719"/>
                <a:gd name="csY23" fmla="*/ 71767 h 161731"/>
                <a:gd name="csX24" fmla="*/ 122546 w 276719"/>
                <a:gd name="csY24" fmla="*/ 65309 h 161731"/>
                <a:gd name="csX25" fmla="*/ 90992 w 276719"/>
                <a:gd name="csY25" fmla="*/ 65309 h 161731"/>
                <a:gd name="csX26" fmla="*/ 84535 w 276719"/>
                <a:gd name="csY26" fmla="*/ 71767 h 161731"/>
                <a:gd name="csX27" fmla="*/ 84535 w 276719"/>
                <a:gd name="csY27" fmla="*/ 148817 h 161731"/>
                <a:gd name="csX28" fmla="*/ 66043 w 276719"/>
                <a:gd name="csY28" fmla="*/ 148817 h 161731"/>
                <a:gd name="csX29" fmla="*/ 66043 w 276719"/>
                <a:gd name="csY29" fmla="*/ 101119 h 161731"/>
                <a:gd name="csX30" fmla="*/ 59659 w 276719"/>
                <a:gd name="csY30" fmla="*/ 94661 h 161731"/>
                <a:gd name="csX31" fmla="*/ 34489 w 276719"/>
                <a:gd name="csY31" fmla="*/ 107503 h 161731"/>
                <a:gd name="csX32" fmla="*/ 53201 w 276719"/>
                <a:gd name="csY32" fmla="*/ 107503 h 161731"/>
                <a:gd name="csX33" fmla="*/ 53201 w 276719"/>
                <a:gd name="csY33" fmla="*/ 148817 h 161731"/>
                <a:gd name="csX34" fmla="*/ 34489 w 276719"/>
                <a:gd name="csY34" fmla="*/ 148817 h 161731"/>
                <a:gd name="csX35" fmla="*/ 223445 w 276719"/>
                <a:gd name="csY35" fmla="*/ 12915 h 161731"/>
                <a:gd name="csX36" fmla="*/ 242157 w 276719"/>
                <a:gd name="csY36" fmla="*/ 12915 h 161731"/>
                <a:gd name="csX37" fmla="*/ 242157 w 276719"/>
                <a:gd name="csY37" fmla="*/ 148817 h 161731"/>
                <a:gd name="csX38" fmla="*/ 223445 w 276719"/>
                <a:gd name="csY38" fmla="*/ 148817 h 161731"/>
                <a:gd name="csX39" fmla="*/ 160484 w 276719"/>
                <a:gd name="csY39" fmla="*/ 48725 h 161731"/>
                <a:gd name="csX40" fmla="*/ 179196 w 276719"/>
                <a:gd name="csY40" fmla="*/ 48725 h 161731"/>
                <a:gd name="csX41" fmla="*/ 179196 w 276719"/>
                <a:gd name="csY41" fmla="*/ 148817 h 161731"/>
                <a:gd name="csX42" fmla="*/ 160484 w 276719"/>
                <a:gd name="csY42" fmla="*/ 148817 h 161731"/>
                <a:gd name="csX43" fmla="*/ 97523 w 276719"/>
                <a:gd name="csY43" fmla="*/ 78151 h 161731"/>
                <a:gd name="csX44" fmla="*/ 116235 w 276719"/>
                <a:gd name="csY44" fmla="*/ 78151 h 161731"/>
                <a:gd name="csX45" fmla="*/ 116235 w 276719"/>
                <a:gd name="csY45" fmla="*/ 148817 h 161731"/>
                <a:gd name="csX46" fmla="*/ 97523 w 276719"/>
                <a:gd name="csY46" fmla="*/ 148817 h 16173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Lst>
              <a:rect l="l" t="t" r="r" b="b"/>
              <a:pathLst>
                <a:path w="276719" h="161731">
                  <a:moveTo>
                    <a:pt x="59659" y="94661"/>
                  </a:moveTo>
                  <a:lnTo>
                    <a:pt x="28105" y="94661"/>
                  </a:lnTo>
                  <a:cubicBezTo>
                    <a:pt x="24583" y="94661"/>
                    <a:pt x="21647" y="97523"/>
                    <a:pt x="21647" y="101119"/>
                  </a:cubicBezTo>
                  <a:lnTo>
                    <a:pt x="21647" y="148817"/>
                  </a:lnTo>
                  <a:lnTo>
                    <a:pt x="6458" y="148817"/>
                  </a:lnTo>
                  <a:cubicBezTo>
                    <a:pt x="2935" y="148817"/>
                    <a:pt x="0" y="151678"/>
                    <a:pt x="0" y="155274"/>
                  </a:cubicBezTo>
                  <a:cubicBezTo>
                    <a:pt x="0" y="158870"/>
                    <a:pt x="2862" y="161732"/>
                    <a:pt x="6458" y="161732"/>
                  </a:cubicBezTo>
                  <a:lnTo>
                    <a:pt x="270262" y="161732"/>
                  </a:lnTo>
                  <a:cubicBezTo>
                    <a:pt x="273784" y="161732"/>
                    <a:pt x="276719" y="158870"/>
                    <a:pt x="276719" y="155274"/>
                  </a:cubicBezTo>
                  <a:cubicBezTo>
                    <a:pt x="276719" y="151678"/>
                    <a:pt x="273858" y="148817"/>
                    <a:pt x="270262" y="148817"/>
                  </a:cubicBezTo>
                  <a:lnTo>
                    <a:pt x="255072" y="148817"/>
                  </a:lnTo>
                  <a:lnTo>
                    <a:pt x="255072" y="6458"/>
                  </a:lnTo>
                  <a:cubicBezTo>
                    <a:pt x="255072" y="2935"/>
                    <a:pt x="252210" y="0"/>
                    <a:pt x="248615" y="0"/>
                  </a:cubicBezTo>
                  <a:lnTo>
                    <a:pt x="217061" y="0"/>
                  </a:lnTo>
                  <a:cubicBezTo>
                    <a:pt x="213538" y="0"/>
                    <a:pt x="210603" y="2862"/>
                    <a:pt x="210603" y="6458"/>
                  </a:cubicBezTo>
                  <a:lnTo>
                    <a:pt x="210603" y="148817"/>
                  </a:lnTo>
                  <a:lnTo>
                    <a:pt x="192038" y="148817"/>
                  </a:lnTo>
                  <a:lnTo>
                    <a:pt x="192038" y="42341"/>
                  </a:lnTo>
                  <a:cubicBezTo>
                    <a:pt x="192038" y="38819"/>
                    <a:pt x="189176" y="35883"/>
                    <a:pt x="185580" y="35883"/>
                  </a:cubicBezTo>
                  <a:lnTo>
                    <a:pt x="154027" y="35883"/>
                  </a:lnTo>
                  <a:cubicBezTo>
                    <a:pt x="150504" y="35883"/>
                    <a:pt x="147569" y="38745"/>
                    <a:pt x="147569" y="42341"/>
                  </a:cubicBezTo>
                  <a:lnTo>
                    <a:pt x="147569" y="148817"/>
                  </a:lnTo>
                  <a:lnTo>
                    <a:pt x="129004" y="148817"/>
                  </a:lnTo>
                  <a:lnTo>
                    <a:pt x="129004" y="71767"/>
                  </a:lnTo>
                  <a:cubicBezTo>
                    <a:pt x="129004" y="68244"/>
                    <a:pt x="126142" y="65309"/>
                    <a:pt x="122546" y="65309"/>
                  </a:cubicBezTo>
                  <a:lnTo>
                    <a:pt x="90992" y="65309"/>
                  </a:lnTo>
                  <a:cubicBezTo>
                    <a:pt x="87470" y="65309"/>
                    <a:pt x="84535" y="68171"/>
                    <a:pt x="84535" y="71767"/>
                  </a:cubicBezTo>
                  <a:lnTo>
                    <a:pt x="84535" y="148817"/>
                  </a:lnTo>
                  <a:lnTo>
                    <a:pt x="66043" y="148817"/>
                  </a:lnTo>
                  <a:lnTo>
                    <a:pt x="66043" y="101119"/>
                  </a:lnTo>
                  <a:cubicBezTo>
                    <a:pt x="66043" y="97523"/>
                    <a:pt x="63181" y="94661"/>
                    <a:pt x="59659" y="94661"/>
                  </a:cubicBezTo>
                  <a:close/>
                  <a:moveTo>
                    <a:pt x="34489" y="107503"/>
                  </a:moveTo>
                  <a:lnTo>
                    <a:pt x="53201" y="107503"/>
                  </a:lnTo>
                  <a:lnTo>
                    <a:pt x="53201" y="148817"/>
                  </a:lnTo>
                  <a:lnTo>
                    <a:pt x="34489" y="148817"/>
                  </a:lnTo>
                  <a:close/>
                  <a:moveTo>
                    <a:pt x="223445" y="12915"/>
                  </a:moveTo>
                  <a:lnTo>
                    <a:pt x="242157" y="12915"/>
                  </a:lnTo>
                  <a:lnTo>
                    <a:pt x="242157" y="148817"/>
                  </a:lnTo>
                  <a:lnTo>
                    <a:pt x="223445" y="148817"/>
                  </a:lnTo>
                  <a:close/>
                  <a:moveTo>
                    <a:pt x="160484" y="48725"/>
                  </a:moveTo>
                  <a:lnTo>
                    <a:pt x="179196" y="48725"/>
                  </a:lnTo>
                  <a:lnTo>
                    <a:pt x="179196" y="148817"/>
                  </a:lnTo>
                  <a:lnTo>
                    <a:pt x="160484" y="148817"/>
                  </a:lnTo>
                  <a:close/>
                  <a:moveTo>
                    <a:pt x="97523" y="78151"/>
                  </a:moveTo>
                  <a:lnTo>
                    <a:pt x="116235" y="78151"/>
                  </a:lnTo>
                  <a:lnTo>
                    <a:pt x="116235" y="148817"/>
                  </a:lnTo>
                  <a:lnTo>
                    <a:pt x="97523" y="148817"/>
                  </a:lnTo>
                  <a:close/>
                </a:path>
              </a:pathLst>
            </a:custGeom>
            <a:solidFill>
              <a:schemeClr val="bg1"/>
            </a:solidFill>
            <a:ln w="7216" cap="flat">
              <a:noFill/>
              <a:prstDash val="solid"/>
              <a:miter/>
            </a:ln>
          </p:spPr>
          <p:txBody>
            <a:bodyPr/>
            <a:lstStyle/>
            <a:p>
              <a:endParaRPr lang="en-GB" dirty="0">
                <a:latin typeface="Arimo" panose="020B0604020202020204" charset="0"/>
              </a:endParaRPr>
            </a:p>
          </p:txBody>
        </p:sp>
        <p:sp>
          <p:nvSpPr>
            <p:cNvPr id="28" name="Free-form: Shape 27">
              <a:extLst>
                <a:ext uri="{FF2B5EF4-FFF2-40B4-BE49-F238E27FC236}">
                  <a16:creationId xmlns:a16="http://schemas.microsoft.com/office/drawing/2014/main" id="{C919848B-088C-5C6B-275E-760E6461713B}"/>
                </a:ext>
              </a:extLst>
            </p:cNvPr>
            <p:cNvSpPr/>
            <p:nvPr/>
          </p:nvSpPr>
          <p:spPr>
            <a:xfrm>
              <a:off x="2102310" y="2572178"/>
              <a:ext cx="141331" cy="141331"/>
            </a:xfrm>
            <a:custGeom>
              <a:avLst/>
              <a:gdLst>
                <a:gd name="csX0" fmla="*/ 70739 w 141331"/>
                <a:gd name="csY0" fmla="*/ 141332 h 141331"/>
                <a:gd name="csX1" fmla="*/ 120712 w 141331"/>
                <a:gd name="csY1" fmla="*/ 120638 h 141331"/>
                <a:gd name="csX2" fmla="*/ 141332 w 141331"/>
                <a:gd name="csY2" fmla="*/ 70666 h 141331"/>
                <a:gd name="csX3" fmla="*/ 120638 w 141331"/>
                <a:gd name="csY3" fmla="*/ 20693 h 141331"/>
                <a:gd name="csX4" fmla="*/ 70666 w 141331"/>
                <a:gd name="csY4" fmla="*/ 0 h 141331"/>
                <a:gd name="csX5" fmla="*/ 20693 w 141331"/>
                <a:gd name="csY5" fmla="*/ 20693 h 141331"/>
                <a:gd name="csX6" fmla="*/ 20693 w 141331"/>
                <a:gd name="csY6" fmla="*/ 120638 h 141331"/>
                <a:gd name="csX7" fmla="*/ 70739 w 141331"/>
                <a:gd name="csY7" fmla="*/ 141332 h 141331"/>
                <a:gd name="csX8" fmla="*/ 29793 w 141331"/>
                <a:gd name="csY8" fmla="*/ 29793 h 141331"/>
                <a:gd name="csX9" fmla="*/ 70666 w 141331"/>
                <a:gd name="csY9" fmla="*/ 12915 h 141331"/>
                <a:gd name="csX10" fmla="*/ 111539 w 141331"/>
                <a:gd name="csY10" fmla="*/ 29793 h 141331"/>
                <a:gd name="csX11" fmla="*/ 128417 w 141331"/>
                <a:gd name="csY11" fmla="*/ 70666 h 141331"/>
                <a:gd name="csX12" fmla="*/ 111539 w 141331"/>
                <a:gd name="csY12" fmla="*/ 111539 h 141331"/>
                <a:gd name="csX13" fmla="*/ 70666 w 141331"/>
                <a:gd name="csY13" fmla="*/ 128417 h 141331"/>
                <a:gd name="csX14" fmla="*/ 29793 w 141331"/>
                <a:gd name="csY14" fmla="*/ 111539 h 141331"/>
                <a:gd name="csX15" fmla="*/ 29793 w 141331"/>
                <a:gd name="csY15" fmla="*/ 29793 h 14133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141331" h="141331">
                  <a:moveTo>
                    <a:pt x="70739" y="141332"/>
                  </a:moveTo>
                  <a:cubicBezTo>
                    <a:pt x="89671" y="141332"/>
                    <a:pt x="107356" y="133994"/>
                    <a:pt x="120712" y="120638"/>
                  </a:cubicBezTo>
                  <a:cubicBezTo>
                    <a:pt x="133994" y="107356"/>
                    <a:pt x="141332" y="89598"/>
                    <a:pt x="141332" y="70666"/>
                  </a:cubicBezTo>
                  <a:cubicBezTo>
                    <a:pt x="141332" y="51734"/>
                    <a:pt x="133994" y="34049"/>
                    <a:pt x="120638" y="20693"/>
                  </a:cubicBezTo>
                  <a:cubicBezTo>
                    <a:pt x="107283" y="7338"/>
                    <a:pt x="89525" y="0"/>
                    <a:pt x="70666" y="0"/>
                  </a:cubicBezTo>
                  <a:cubicBezTo>
                    <a:pt x="51734" y="0"/>
                    <a:pt x="34049" y="7338"/>
                    <a:pt x="20693" y="20693"/>
                  </a:cubicBezTo>
                  <a:cubicBezTo>
                    <a:pt x="-6898" y="48285"/>
                    <a:pt x="-6898" y="93120"/>
                    <a:pt x="20693" y="120638"/>
                  </a:cubicBezTo>
                  <a:cubicBezTo>
                    <a:pt x="34049" y="133994"/>
                    <a:pt x="51807" y="141332"/>
                    <a:pt x="70739" y="141332"/>
                  </a:cubicBezTo>
                  <a:close/>
                  <a:moveTo>
                    <a:pt x="29793" y="29793"/>
                  </a:moveTo>
                  <a:cubicBezTo>
                    <a:pt x="40726" y="18859"/>
                    <a:pt x="55256" y="12915"/>
                    <a:pt x="70666" y="12915"/>
                  </a:cubicBezTo>
                  <a:cubicBezTo>
                    <a:pt x="86076" y="12915"/>
                    <a:pt x="100679" y="18932"/>
                    <a:pt x="111539" y="29793"/>
                  </a:cubicBezTo>
                  <a:cubicBezTo>
                    <a:pt x="122399" y="40653"/>
                    <a:pt x="128417" y="55256"/>
                    <a:pt x="128417" y="70666"/>
                  </a:cubicBezTo>
                  <a:cubicBezTo>
                    <a:pt x="128417" y="86076"/>
                    <a:pt x="122399" y="100679"/>
                    <a:pt x="111539" y="111539"/>
                  </a:cubicBezTo>
                  <a:cubicBezTo>
                    <a:pt x="100605" y="122473"/>
                    <a:pt x="86076" y="128417"/>
                    <a:pt x="70666" y="128417"/>
                  </a:cubicBezTo>
                  <a:cubicBezTo>
                    <a:pt x="55182" y="128417"/>
                    <a:pt x="40653" y="122399"/>
                    <a:pt x="29793" y="111539"/>
                  </a:cubicBezTo>
                  <a:cubicBezTo>
                    <a:pt x="7265" y="89011"/>
                    <a:pt x="7265" y="52321"/>
                    <a:pt x="29793" y="29793"/>
                  </a:cubicBezTo>
                  <a:close/>
                </a:path>
              </a:pathLst>
            </a:custGeom>
            <a:solidFill>
              <a:schemeClr val="bg1"/>
            </a:solidFill>
            <a:ln w="7216" cap="flat">
              <a:noFill/>
              <a:prstDash val="solid"/>
              <a:miter/>
            </a:ln>
          </p:spPr>
          <p:txBody>
            <a:bodyPr/>
            <a:lstStyle/>
            <a:p>
              <a:endParaRPr lang="en-GB" dirty="0">
                <a:latin typeface="Arimo" panose="020B0604020202020204" charset="0"/>
              </a:endParaRPr>
            </a:p>
          </p:txBody>
        </p:sp>
        <p:sp>
          <p:nvSpPr>
            <p:cNvPr id="29" name="Free-form: Shape 28">
              <a:extLst>
                <a:ext uri="{FF2B5EF4-FFF2-40B4-BE49-F238E27FC236}">
                  <a16:creationId xmlns:a16="http://schemas.microsoft.com/office/drawing/2014/main" id="{5A55DF86-CD6C-13E0-63E9-9510683D2D8E}"/>
                </a:ext>
              </a:extLst>
            </p:cNvPr>
            <p:cNvSpPr/>
            <p:nvPr/>
          </p:nvSpPr>
          <p:spPr>
            <a:xfrm>
              <a:off x="2138010" y="2595843"/>
              <a:ext cx="70152" cy="24766"/>
            </a:xfrm>
            <a:custGeom>
              <a:avLst/>
              <a:gdLst>
                <a:gd name="csX0" fmla="*/ 10897 w 70152"/>
                <a:gd name="csY0" fmla="*/ 22858 h 24766"/>
                <a:gd name="csX1" fmla="*/ 59182 w 70152"/>
                <a:gd name="csY1" fmla="*/ 22858 h 24766"/>
                <a:gd name="csX2" fmla="*/ 63731 w 70152"/>
                <a:gd name="csY2" fmla="*/ 24766 h 24766"/>
                <a:gd name="csX3" fmla="*/ 68281 w 70152"/>
                <a:gd name="csY3" fmla="*/ 22858 h 24766"/>
                <a:gd name="csX4" fmla="*/ 68281 w 70152"/>
                <a:gd name="csY4" fmla="*/ 13759 h 24766"/>
                <a:gd name="csX5" fmla="*/ 1871 w 70152"/>
                <a:gd name="csY5" fmla="*/ 13759 h 24766"/>
                <a:gd name="csX6" fmla="*/ 1871 w 70152"/>
                <a:gd name="csY6" fmla="*/ 22858 h 24766"/>
                <a:gd name="csX7" fmla="*/ 10897 w 70152"/>
                <a:gd name="csY7" fmla="*/ 22858 h 247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70152" h="24766">
                  <a:moveTo>
                    <a:pt x="10897" y="22858"/>
                  </a:moveTo>
                  <a:cubicBezTo>
                    <a:pt x="24179" y="9576"/>
                    <a:pt x="45900" y="9576"/>
                    <a:pt x="59182" y="22858"/>
                  </a:cubicBezTo>
                  <a:cubicBezTo>
                    <a:pt x="60429" y="24106"/>
                    <a:pt x="62044" y="24766"/>
                    <a:pt x="63731" y="24766"/>
                  </a:cubicBezTo>
                  <a:cubicBezTo>
                    <a:pt x="65419" y="24766"/>
                    <a:pt x="67033" y="24106"/>
                    <a:pt x="68281" y="22858"/>
                  </a:cubicBezTo>
                  <a:cubicBezTo>
                    <a:pt x="70776" y="20363"/>
                    <a:pt x="70776" y="16254"/>
                    <a:pt x="68281" y="13759"/>
                  </a:cubicBezTo>
                  <a:cubicBezTo>
                    <a:pt x="49936" y="-4586"/>
                    <a:pt x="20143" y="-4586"/>
                    <a:pt x="1871" y="13759"/>
                  </a:cubicBezTo>
                  <a:cubicBezTo>
                    <a:pt x="-624" y="16254"/>
                    <a:pt x="-624" y="20363"/>
                    <a:pt x="1871" y="22858"/>
                  </a:cubicBezTo>
                  <a:cubicBezTo>
                    <a:pt x="4366" y="25353"/>
                    <a:pt x="8329" y="25353"/>
                    <a:pt x="10897" y="22858"/>
                  </a:cubicBezTo>
                  <a:close/>
                </a:path>
              </a:pathLst>
            </a:custGeom>
            <a:solidFill>
              <a:schemeClr val="bg1"/>
            </a:solidFill>
            <a:ln w="7216" cap="flat">
              <a:noFill/>
              <a:prstDash val="solid"/>
              <a:miter/>
            </a:ln>
          </p:spPr>
          <p:txBody>
            <a:bodyPr/>
            <a:lstStyle/>
            <a:p>
              <a:endParaRPr lang="en-GB" dirty="0">
                <a:latin typeface="Arimo" panose="020B0604020202020204" charset="0"/>
              </a:endParaRPr>
            </a:p>
          </p:txBody>
        </p:sp>
        <p:sp>
          <p:nvSpPr>
            <p:cNvPr id="30" name="Free-form: Shape 29">
              <a:extLst>
                <a:ext uri="{FF2B5EF4-FFF2-40B4-BE49-F238E27FC236}">
                  <a16:creationId xmlns:a16="http://schemas.microsoft.com/office/drawing/2014/main" id="{ACB00A5D-F8CB-42BF-6204-0AB91A23AAAF}"/>
                </a:ext>
              </a:extLst>
            </p:cNvPr>
            <p:cNvSpPr/>
            <p:nvPr/>
          </p:nvSpPr>
          <p:spPr>
            <a:xfrm>
              <a:off x="2019775" y="2548540"/>
              <a:ext cx="247477" cy="247596"/>
            </a:xfrm>
            <a:custGeom>
              <a:avLst/>
              <a:gdLst>
                <a:gd name="csX0" fmla="*/ 99339 w 247477"/>
                <a:gd name="csY0" fmla="*/ 194615 h 247596"/>
                <a:gd name="csX1" fmla="*/ 112254 w 247477"/>
                <a:gd name="csY1" fmla="*/ 189259 h 247596"/>
                <a:gd name="csX2" fmla="*/ 119226 w 247477"/>
                <a:gd name="csY2" fmla="*/ 182287 h 247596"/>
                <a:gd name="csX3" fmla="*/ 153201 w 247477"/>
                <a:gd name="csY3" fmla="*/ 188672 h 247596"/>
                <a:gd name="csX4" fmla="*/ 219904 w 247477"/>
                <a:gd name="csY4" fmla="*/ 161080 h 247596"/>
                <a:gd name="csX5" fmla="*/ 219904 w 247477"/>
                <a:gd name="csY5" fmla="*/ 27600 h 247596"/>
                <a:gd name="csX6" fmla="*/ 86424 w 247477"/>
                <a:gd name="csY6" fmla="*/ 27600 h 247596"/>
                <a:gd name="csX7" fmla="*/ 65217 w 247477"/>
                <a:gd name="csY7" fmla="*/ 128352 h 247596"/>
                <a:gd name="csX8" fmla="*/ 58246 w 247477"/>
                <a:gd name="csY8" fmla="*/ 135324 h 247596"/>
                <a:gd name="csX9" fmla="*/ 52889 w 247477"/>
                <a:gd name="csY9" fmla="*/ 148239 h 247596"/>
                <a:gd name="csX10" fmla="*/ 55164 w 247477"/>
                <a:gd name="csY10" fmla="*/ 156898 h 247596"/>
                <a:gd name="csX11" fmla="*/ 7320 w 247477"/>
                <a:gd name="csY11" fmla="*/ 204815 h 247596"/>
                <a:gd name="csX12" fmla="*/ 7320 w 247477"/>
                <a:gd name="csY12" fmla="*/ 240258 h 247596"/>
                <a:gd name="csX13" fmla="*/ 25078 w 247477"/>
                <a:gd name="csY13" fmla="*/ 247596 h 247596"/>
                <a:gd name="csX14" fmla="*/ 42836 w 247477"/>
                <a:gd name="csY14" fmla="*/ 240258 h 247596"/>
                <a:gd name="csX15" fmla="*/ 90680 w 247477"/>
                <a:gd name="csY15" fmla="*/ 192341 h 247596"/>
                <a:gd name="csX16" fmla="*/ 99339 w 247477"/>
                <a:gd name="csY16" fmla="*/ 194615 h 247596"/>
                <a:gd name="csX17" fmla="*/ 95597 w 247477"/>
                <a:gd name="csY17" fmla="*/ 36626 h 247596"/>
                <a:gd name="csX18" fmla="*/ 153274 w 247477"/>
                <a:gd name="csY18" fmla="*/ 12777 h 247596"/>
                <a:gd name="csX19" fmla="*/ 210952 w 247477"/>
                <a:gd name="csY19" fmla="*/ 36626 h 247596"/>
                <a:gd name="csX20" fmla="*/ 210952 w 247477"/>
                <a:gd name="csY20" fmla="*/ 151908 h 247596"/>
                <a:gd name="csX21" fmla="*/ 95670 w 247477"/>
                <a:gd name="csY21" fmla="*/ 151908 h 247596"/>
                <a:gd name="csX22" fmla="*/ 95597 w 247477"/>
                <a:gd name="csY22" fmla="*/ 36626 h 247596"/>
                <a:gd name="csX23" fmla="*/ 86498 w 247477"/>
                <a:gd name="csY23" fmla="*/ 161080 h 247596"/>
                <a:gd name="csX24" fmla="*/ 106898 w 247477"/>
                <a:gd name="csY24" fmla="*/ 176490 h 247596"/>
                <a:gd name="csX25" fmla="*/ 103155 w 247477"/>
                <a:gd name="csY25" fmla="*/ 180233 h 247596"/>
                <a:gd name="csX26" fmla="*/ 95450 w 247477"/>
                <a:gd name="csY26" fmla="*/ 180233 h 247596"/>
                <a:gd name="csX27" fmla="*/ 94570 w 247477"/>
                <a:gd name="csY27" fmla="*/ 179352 h 247596"/>
                <a:gd name="csX28" fmla="*/ 68226 w 247477"/>
                <a:gd name="csY28" fmla="*/ 153008 h 247596"/>
                <a:gd name="csX29" fmla="*/ 67345 w 247477"/>
                <a:gd name="csY29" fmla="*/ 152128 h 247596"/>
                <a:gd name="csX30" fmla="*/ 65731 w 247477"/>
                <a:gd name="csY30" fmla="*/ 148312 h 247596"/>
                <a:gd name="csX31" fmla="*/ 67345 w 247477"/>
                <a:gd name="csY31" fmla="*/ 144496 h 247596"/>
                <a:gd name="csX32" fmla="*/ 71088 w 247477"/>
                <a:gd name="csY32" fmla="*/ 140754 h 247596"/>
                <a:gd name="csX33" fmla="*/ 86498 w 247477"/>
                <a:gd name="csY33" fmla="*/ 161080 h 247596"/>
                <a:gd name="csX34" fmla="*/ 33663 w 247477"/>
                <a:gd name="csY34" fmla="*/ 231159 h 247596"/>
                <a:gd name="csX35" fmla="*/ 16346 w 247477"/>
                <a:gd name="csY35" fmla="*/ 231159 h 247596"/>
                <a:gd name="csX36" fmla="*/ 16346 w 247477"/>
                <a:gd name="csY36" fmla="*/ 213841 h 247596"/>
                <a:gd name="csX37" fmla="*/ 63676 w 247477"/>
                <a:gd name="csY37" fmla="*/ 166510 h 247596"/>
                <a:gd name="csX38" fmla="*/ 80921 w 247477"/>
                <a:gd name="csY38" fmla="*/ 183828 h 2475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247477" h="247596">
                  <a:moveTo>
                    <a:pt x="99339" y="194615"/>
                  </a:moveTo>
                  <a:cubicBezTo>
                    <a:pt x="104256" y="194615"/>
                    <a:pt x="108806" y="192707"/>
                    <a:pt x="112254" y="189259"/>
                  </a:cubicBezTo>
                  <a:lnTo>
                    <a:pt x="119226" y="182287"/>
                  </a:lnTo>
                  <a:cubicBezTo>
                    <a:pt x="130159" y="186470"/>
                    <a:pt x="141680" y="188672"/>
                    <a:pt x="153201" y="188672"/>
                  </a:cubicBezTo>
                  <a:cubicBezTo>
                    <a:pt x="177343" y="188672"/>
                    <a:pt x="201559" y="179499"/>
                    <a:pt x="219904" y="161080"/>
                  </a:cubicBezTo>
                  <a:cubicBezTo>
                    <a:pt x="256668" y="124316"/>
                    <a:pt x="256668" y="64438"/>
                    <a:pt x="219904" y="27600"/>
                  </a:cubicBezTo>
                  <a:cubicBezTo>
                    <a:pt x="183140" y="-9163"/>
                    <a:pt x="123262" y="-9237"/>
                    <a:pt x="86424" y="27600"/>
                  </a:cubicBezTo>
                  <a:cubicBezTo>
                    <a:pt x="59200" y="54825"/>
                    <a:pt x="52229" y="94597"/>
                    <a:pt x="65217" y="128352"/>
                  </a:cubicBezTo>
                  <a:lnTo>
                    <a:pt x="58246" y="135324"/>
                  </a:lnTo>
                  <a:cubicBezTo>
                    <a:pt x="54797" y="138772"/>
                    <a:pt x="52889" y="143395"/>
                    <a:pt x="52889" y="148239"/>
                  </a:cubicBezTo>
                  <a:cubicBezTo>
                    <a:pt x="52889" y="151321"/>
                    <a:pt x="53770" y="154256"/>
                    <a:pt x="55164" y="156898"/>
                  </a:cubicBezTo>
                  <a:lnTo>
                    <a:pt x="7320" y="204815"/>
                  </a:lnTo>
                  <a:cubicBezTo>
                    <a:pt x="-2440" y="214575"/>
                    <a:pt x="-2440" y="230499"/>
                    <a:pt x="7320" y="240258"/>
                  </a:cubicBezTo>
                  <a:cubicBezTo>
                    <a:pt x="12236" y="245175"/>
                    <a:pt x="18620" y="247596"/>
                    <a:pt x="25078" y="247596"/>
                  </a:cubicBezTo>
                  <a:cubicBezTo>
                    <a:pt x="31535" y="247596"/>
                    <a:pt x="37920" y="245175"/>
                    <a:pt x="42836" y="240258"/>
                  </a:cubicBezTo>
                  <a:lnTo>
                    <a:pt x="90680" y="192341"/>
                  </a:lnTo>
                  <a:cubicBezTo>
                    <a:pt x="93322" y="193735"/>
                    <a:pt x="96257" y="194615"/>
                    <a:pt x="99339" y="194615"/>
                  </a:cubicBezTo>
                  <a:close/>
                  <a:moveTo>
                    <a:pt x="95597" y="36626"/>
                  </a:moveTo>
                  <a:cubicBezTo>
                    <a:pt x="111521" y="20703"/>
                    <a:pt x="132361" y="12777"/>
                    <a:pt x="153274" y="12777"/>
                  </a:cubicBezTo>
                  <a:cubicBezTo>
                    <a:pt x="174188" y="12777"/>
                    <a:pt x="195028" y="20703"/>
                    <a:pt x="210952" y="36626"/>
                  </a:cubicBezTo>
                  <a:cubicBezTo>
                    <a:pt x="242726" y="68400"/>
                    <a:pt x="242726" y="120134"/>
                    <a:pt x="210952" y="151908"/>
                  </a:cubicBezTo>
                  <a:cubicBezTo>
                    <a:pt x="179178" y="183682"/>
                    <a:pt x="127444" y="183682"/>
                    <a:pt x="95670" y="151908"/>
                  </a:cubicBezTo>
                  <a:cubicBezTo>
                    <a:pt x="63823" y="120207"/>
                    <a:pt x="63823" y="68474"/>
                    <a:pt x="95597" y="36626"/>
                  </a:cubicBezTo>
                  <a:close/>
                  <a:moveTo>
                    <a:pt x="86498" y="161080"/>
                  </a:moveTo>
                  <a:cubicBezTo>
                    <a:pt x="92735" y="167318"/>
                    <a:pt x="99633" y="172381"/>
                    <a:pt x="106898" y="176490"/>
                  </a:cubicBezTo>
                  <a:lnTo>
                    <a:pt x="103155" y="180233"/>
                  </a:lnTo>
                  <a:cubicBezTo>
                    <a:pt x="101101" y="182287"/>
                    <a:pt x="97505" y="182287"/>
                    <a:pt x="95450" y="180233"/>
                  </a:cubicBezTo>
                  <a:lnTo>
                    <a:pt x="94570" y="179352"/>
                  </a:lnTo>
                  <a:lnTo>
                    <a:pt x="68226" y="153008"/>
                  </a:lnTo>
                  <a:lnTo>
                    <a:pt x="67345" y="152128"/>
                  </a:lnTo>
                  <a:cubicBezTo>
                    <a:pt x="66318" y="151100"/>
                    <a:pt x="65731" y="149706"/>
                    <a:pt x="65731" y="148312"/>
                  </a:cubicBezTo>
                  <a:cubicBezTo>
                    <a:pt x="65731" y="146844"/>
                    <a:pt x="66318" y="145524"/>
                    <a:pt x="67345" y="144496"/>
                  </a:cubicBezTo>
                  <a:lnTo>
                    <a:pt x="71088" y="140754"/>
                  </a:lnTo>
                  <a:cubicBezTo>
                    <a:pt x="75197" y="147945"/>
                    <a:pt x="80334" y="154843"/>
                    <a:pt x="86498" y="161080"/>
                  </a:cubicBezTo>
                  <a:close/>
                  <a:moveTo>
                    <a:pt x="33663" y="231159"/>
                  </a:moveTo>
                  <a:cubicBezTo>
                    <a:pt x="28894" y="235929"/>
                    <a:pt x="21115" y="235929"/>
                    <a:pt x="16346" y="231159"/>
                  </a:cubicBezTo>
                  <a:cubicBezTo>
                    <a:pt x="11576" y="226389"/>
                    <a:pt x="11576" y="218611"/>
                    <a:pt x="16346" y="213841"/>
                  </a:cubicBezTo>
                  <a:lnTo>
                    <a:pt x="63676" y="166510"/>
                  </a:lnTo>
                  <a:lnTo>
                    <a:pt x="80921" y="183828"/>
                  </a:lnTo>
                  <a:close/>
                </a:path>
              </a:pathLst>
            </a:custGeom>
            <a:solidFill>
              <a:schemeClr val="bg1"/>
            </a:solidFill>
            <a:ln w="7216" cap="flat">
              <a:noFill/>
              <a:prstDash val="solid"/>
              <a:miter/>
            </a:ln>
          </p:spPr>
          <p:txBody>
            <a:bodyPr/>
            <a:lstStyle/>
            <a:p>
              <a:endParaRPr lang="en-GB" dirty="0">
                <a:latin typeface="Arimo" panose="020B0604020202020204" charset="0"/>
              </a:endParaRPr>
            </a:p>
          </p:txBody>
        </p:sp>
      </p:grpSp>
      <p:sp>
        <p:nvSpPr>
          <p:cNvPr id="18" name="Oval 17">
            <a:extLst>
              <a:ext uri="{FF2B5EF4-FFF2-40B4-BE49-F238E27FC236}">
                <a16:creationId xmlns:a16="http://schemas.microsoft.com/office/drawing/2014/main" id="{73389CF8-4E74-004C-6F45-60834BE02924}"/>
              </a:ext>
            </a:extLst>
          </p:cNvPr>
          <p:cNvSpPr/>
          <p:nvPr/>
        </p:nvSpPr>
        <p:spPr>
          <a:xfrm>
            <a:off x="5694048" y="2151148"/>
            <a:ext cx="803904" cy="803905"/>
          </a:xfrm>
          <a:prstGeom prst="ellipse">
            <a:avLst/>
          </a:prstGeom>
          <a:solidFill>
            <a:srgbClr val="5E4CE6"/>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600" b="0" i="0" u="none" strike="noStrike" kern="0" cap="none" spc="0" normalizeH="0" baseline="0" noProof="0" dirty="0">
              <a:ln>
                <a:noFill/>
              </a:ln>
              <a:solidFill>
                <a:srgbClr val="002060"/>
              </a:solidFill>
              <a:effectLst/>
              <a:uLnTx/>
              <a:uFillTx/>
              <a:latin typeface="Arimo" panose="020B0604020202020204" charset="0"/>
              <a:ea typeface="+mn-ea"/>
              <a:cs typeface="+mn-cs"/>
            </a:endParaRPr>
          </a:p>
        </p:txBody>
      </p:sp>
      <p:sp>
        <p:nvSpPr>
          <p:cNvPr id="32" name="Free-form: Shape 31">
            <a:extLst>
              <a:ext uri="{FF2B5EF4-FFF2-40B4-BE49-F238E27FC236}">
                <a16:creationId xmlns:a16="http://schemas.microsoft.com/office/drawing/2014/main" id="{467C35E9-5654-AF49-043E-4AE277DF4634}"/>
              </a:ext>
            </a:extLst>
          </p:cNvPr>
          <p:cNvSpPr/>
          <p:nvPr/>
        </p:nvSpPr>
        <p:spPr>
          <a:xfrm>
            <a:off x="6037175" y="2318913"/>
            <a:ext cx="239791" cy="195386"/>
          </a:xfrm>
          <a:custGeom>
            <a:avLst/>
            <a:gdLst>
              <a:gd name="csX0" fmla="*/ 204269 w 239791"/>
              <a:gd name="csY0" fmla="*/ 195387 h 195386"/>
              <a:gd name="csX1" fmla="*/ 197989 w 239791"/>
              <a:gd name="csY1" fmla="*/ 192785 h 195386"/>
              <a:gd name="csX2" fmla="*/ 165068 w 239791"/>
              <a:gd name="csY2" fmla="*/ 159861 h 195386"/>
              <a:gd name="csX3" fmla="*/ 115456 w 239791"/>
              <a:gd name="csY3" fmla="*/ 159861 h 195386"/>
              <a:gd name="csX4" fmla="*/ 106574 w 239791"/>
              <a:gd name="csY4" fmla="*/ 150979 h 195386"/>
              <a:gd name="csX5" fmla="*/ 115456 w 239791"/>
              <a:gd name="csY5" fmla="*/ 142100 h 195386"/>
              <a:gd name="csX6" fmla="*/ 168743 w 239791"/>
              <a:gd name="csY6" fmla="*/ 142100 h 195386"/>
              <a:gd name="csX7" fmla="*/ 175024 w 239791"/>
              <a:gd name="csY7" fmla="*/ 144702 h 195386"/>
              <a:gd name="csX8" fmla="*/ 195387 w 239791"/>
              <a:gd name="csY8" fmla="*/ 165065 h 195386"/>
              <a:gd name="csX9" fmla="*/ 195387 w 239791"/>
              <a:gd name="csY9" fmla="*/ 150979 h 195386"/>
              <a:gd name="csX10" fmla="*/ 204269 w 239791"/>
              <a:gd name="csY10" fmla="*/ 142100 h 195386"/>
              <a:gd name="csX11" fmla="*/ 213148 w 239791"/>
              <a:gd name="csY11" fmla="*/ 142100 h 195386"/>
              <a:gd name="csX12" fmla="*/ 222030 w 239791"/>
              <a:gd name="csY12" fmla="*/ 133218 h 195386"/>
              <a:gd name="csX13" fmla="*/ 222030 w 239791"/>
              <a:gd name="csY13" fmla="*/ 26644 h 195386"/>
              <a:gd name="csX14" fmla="*/ 213148 w 239791"/>
              <a:gd name="csY14" fmla="*/ 17761 h 195386"/>
              <a:gd name="csX15" fmla="*/ 26644 w 239791"/>
              <a:gd name="csY15" fmla="*/ 17761 h 195386"/>
              <a:gd name="csX16" fmla="*/ 17765 w 239791"/>
              <a:gd name="csY16" fmla="*/ 26644 h 195386"/>
              <a:gd name="csX17" fmla="*/ 17765 w 239791"/>
              <a:gd name="csY17" fmla="*/ 133218 h 195386"/>
              <a:gd name="csX18" fmla="*/ 26644 w 239791"/>
              <a:gd name="csY18" fmla="*/ 142100 h 195386"/>
              <a:gd name="csX19" fmla="*/ 44408 w 239791"/>
              <a:gd name="csY19" fmla="*/ 142100 h 195386"/>
              <a:gd name="csX20" fmla="*/ 53287 w 239791"/>
              <a:gd name="csY20" fmla="*/ 150979 h 195386"/>
              <a:gd name="csX21" fmla="*/ 44408 w 239791"/>
              <a:gd name="csY21" fmla="*/ 159861 h 195386"/>
              <a:gd name="csX22" fmla="*/ 26644 w 239791"/>
              <a:gd name="csY22" fmla="*/ 159861 h 195386"/>
              <a:gd name="csX23" fmla="*/ 0 w 239791"/>
              <a:gd name="csY23" fmla="*/ 133218 h 195386"/>
              <a:gd name="csX24" fmla="*/ 0 w 239791"/>
              <a:gd name="csY24" fmla="*/ 26644 h 195386"/>
              <a:gd name="csX25" fmla="*/ 26644 w 239791"/>
              <a:gd name="csY25" fmla="*/ 0 h 195386"/>
              <a:gd name="csX26" fmla="*/ 213148 w 239791"/>
              <a:gd name="csY26" fmla="*/ 0 h 195386"/>
              <a:gd name="csX27" fmla="*/ 239792 w 239791"/>
              <a:gd name="csY27" fmla="*/ 26644 h 195386"/>
              <a:gd name="csX28" fmla="*/ 239792 w 239791"/>
              <a:gd name="csY28" fmla="*/ 133218 h 195386"/>
              <a:gd name="csX29" fmla="*/ 213148 w 239791"/>
              <a:gd name="csY29" fmla="*/ 159861 h 195386"/>
              <a:gd name="csX30" fmla="*/ 213148 w 239791"/>
              <a:gd name="csY30" fmla="*/ 186505 h 195386"/>
              <a:gd name="csX31" fmla="*/ 207671 w 239791"/>
              <a:gd name="csY31" fmla="*/ 194710 h 195386"/>
              <a:gd name="csX32" fmla="*/ 204269 w 239791"/>
              <a:gd name="csY32" fmla="*/ 195387 h 19538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Lst>
            <a:rect l="l" t="t" r="r" b="b"/>
            <a:pathLst>
              <a:path w="239791" h="195386">
                <a:moveTo>
                  <a:pt x="204269" y="195387"/>
                </a:moveTo>
                <a:cubicBezTo>
                  <a:pt x="201960" y="195387"/>
                  <a:pt x="199686" y="194479"/>
                  <a:pt x="197989" y="192785"/>
                </a:cubicBezTo>
                <a:lnTo>
                  <a:pt x="165068" y="159861"/>
                </a:lnTo>
                <a:lnTo>
                  <a:pt x="115456" y="159861"/>
                </a:lnTo>
                <a:cubicBezTo>
                  <a:pt x="110546" y="159861"/>
                  <a:pt x="106574" y="155884"/>
                  <a:pt x="106574" y="150979"/>
                </a:cubicBezTo>
                <a:cubicBezTo>
                  <a:pt x="106574" y="146077"/>
                  <a:pt x="110546" y="142100"/>
                  <a:pt x="115456" y="142100"/>
                </a:cubicBezTo>
                <a:lnTo>
                  <a:pt x="168743" y="142100"/>
                </a:lnTo>
                <a:cubicBezTo>
                  <a:pt x="171105" y="142100"/>
                  <a:pt x="173362" y="143030"/>
                  <a:pt x="175024" y="144702"/>
                </a:cubicBezTo>
                <a:lnTo>
                  <a:pt x="195387" y="165065"/>
                </a:lnTo>
                <a:lnTo>
                  <a:pt x="195387" y="150979"/>
                </a:lnTo>
                <a:cubicBezTo>
                  <a:pt x="195387" y="146077"/>
                  <a:pt x="199358" y="142100"/>
                  <a:pt x="204269" y="142100"/>
                </a:cubicBezTo>
                <a:lnTo>
                  <a:pt x="213148" y="142100"/>
                </a:lnTo>
                <a:cubicBezTo>
                  <a:pt x="218053" y="142100"/>
                  <a:pt x="222030" y="138112"/>
                  <a:pt x="222030" y="133218"/>
                </a:cubicBezTo>
                <a:lnTo>
                  <a:pt x="222030" y="26644"/>
                </a:lnTo>
                <a:cubicBezTo>
                  <a:pt x="222030" y="21749"/>
                  <a:pt x="218053" y="17761"/>
                  <a:pt x="213148" y="17761"/>
                </a:cubicBezTo>
                <a:lnTo>
                  <a:pt x="26644" y="17761"/>
                </a:lnTo>
                <a:cubicBezTo>
                  <a:pt x="21752" y="17761"/>
                  <a:pt x="17765" y="21749"/>
                  <a:pt x="17765" y="26644"/>
                </a:cubicBezTo>
                <a:lnTo>
                  <a:pt x="17765" y="133218"/>
                </a:lnTo>
                <a:cubicBezTo>
                  <a:pt x="17765" y="138112"/>
                  <a:pt x="21752" y="142100"/>
                  <a:pt x="26644" y="142100"/>
                </a:cubicBezTo>
                <a:lnTo>
                  <a:pt x="44408" y="142100"/>
                </a:lnTo>
                <a:cubicBezTo>
                  <a:pt x="49310" y="142100"/>
                  <a:pt x="53287" y="146077"/>
                  <a:pt x="53287" y="150979"/>
                </a:cubicBezTo>
                <a:cubicBezTo>
                  <a:pt x="53287" y="155884"/>
                  <a:pt x="49310" y="159861"/>
                  <a:pt x="44408" y="159861"/>
                </a:cubicBezTo>
                <a:lnTo>
                  <a:pt x="26644" y="159861"/>
                </a:lnTo>
                <a:cubicBezTo>
                  <a:pt x="11955" y="159861"/>
                  <a:pt x="0" y="147909"/>
                  <a:pt x="0" y="133218"/>
                </a:cubicBezTo>
                <a:lnTo>
                  <a:pt x="0" y="26644"/>
                </a:lnTo>
                <a:cubicBezTo>
                  <a:pt x="0" y="11953"/>
                  <a:pt x="11955" y="0"/>
                  <a:pt x="26644" y="0"/>
                </a:cubicBezTo>
                <a:lnTo>
                  <a:pt x="213148" y="0"/>
                </a:lnTo>
                <a:cubicBezTo>
                  <a:pt x="227839" y="0"/>
                  <a:pt x="239792" y="11953"/>
                  <a:pt x="239792" y="26644"/>
                </a:cubicBezTo>
                <a:lnTo>
                  <a:pt x="239792" y="133218"/>
                </a:lnTo>
                <a:cubicBezTo>
                  <a:pt x="239792" y="147909"/>
                  <a:pt x="227839" y="159861"/>
                  <a:pt x="213148" y="159861"/>
                </a:cubicBezTo>
                <a:lnTo>
                  <a:pt x="213148" y="186505"/>
                </a:lnTo>
                <a:cubicBezTo>
                  <a:pt x="213148" y="190092"/>
                  <a:pt x="210992" y="193334"/>
                  <a:pt x="207671" y="194710"/>
                </a:cubicBezTo>
                <a:cubicBezTo>
                  <a:pt x="206569" y="195162"/>
                  <a:pt x="205414" y="195387"/>
                  <a:pt x="204269" y="195387"/>
                </a:cubicBezTo>
                <a:close/>
              </a:path>
            </a:pathLst>
          </a:custGeom>
          <a:solidFill>
            <a:schemeClr val="bg1"/>
          </a:solidFill>
          <a:ln w="819" cap="flat">
            <a:noFill/>
            <a:prstDash val="solid"/>
            <a:miter/>
          </a:ln>
        </p:spPr>
        <p:txBody>
          <a:bodyPr/>
          <a:lstStyle/>
          <a:p>
            <a:endParaRPr lang="en-GB" dirty="0">
              <a:latin typeface="Arimo" panose="020B0604020202020204" charset="0"/>
            </a:endParaRPr>
          </a:p>
        </p:txBody>
      </p:sp>
      <p:sp>
        <p:nvSpPr>
          <p:cNvPr id="33" name="Free-form: Shape 32">
            <a:extLst>
              <a:ext uri="{FF2B5EF4-FFF2-40B4-BE49-F238E27FC236}">
                <a16:creationId xmlns:a16="http://schemas.microsoft.com/office/drawing/2014/main" id="{6C6A33C9-A370-3398-6F7B-48E59B36E6A0}"/>
              </a:ext>
            </a:extLst>
          </p:cNvPr>
          <p:cNvSpPr/>
          <p:nvPr/>
        </p:nvSpPr>
        <p:spPr>
          <a:xfrm>
            <a:off x="5886197" y="2354438"/>
            <a:ext cx="239791" cy="195383"/>
          </a:xfrm>
          <a:custGeom>
            <a:avLst/>
            <a:gdLst>
              <a:gd name="csX0" fmla="*/ 35526 w 239791"/>
              <a:gd name="csY0" fmla="*/ 195383 h 195383"/>
              <a:gd name="csX1" fmla="*/ 32124 w 239791"/>
              <a:gd name="csY1" fmla="*/ 194710 h 195383"/>
              <a:gd name="csX2" fmla="*/ 26644 w 239791"/>
              <a:gd name="csY2" fmla="*/ 186505 h 195383"/>
              <a:gd name="csX3" fmla="*/ 26644 w 239791"/>
              <a:gd name="csY3" fmla="*/ 159861 h 195383"/>
              <a:gd name="csX4" fmla="*/ 0 w 239791"/>
              <a:gd name="csY4" fmla="*/ 133218 h 195383"/>
              <a:gd name="csX5" fmla="*/ 0 w 239791"/>
              <a:gd name="csY5" fmla="*/ 26644 h 195383"/>
              <a:gd name="csX6" fmla="*/ 26644 w 239791"/>
              <a:gd name="csY6" fmla="*/ 0 h 195383"/>
              <a:gd name="csX7" fmla="*/ 124335 w 239791"/>
              <a:gd name="csY7" fmla="*/ 0 h 195383"/>
              <a:gd name="csX8" fmla="*/ 133218 w 239791"/>
              <a:gd name="csY8" fmla="*/ 8879 h 195383"/>
              <a:gd name="csX9" fmla="*/ 124335 w 239791"/>
              <a:gd name="csY9" fmla="*/ 17761 h 195383"/>
              <a:gd name="csX10" fmla="*/ 26644 w 239791"/>
              <a:gd name="csY10" fmla="*/ 17761 h 195383"/>
              <a:gd name="csX11" fmla="*/ 17761 w 239791"/>
              <a:gd name="csY11" fmla="*/ 26644 h 195383"/>
              <a:gd name="csX12" fmla="*/ 17761 w 239791"/>
              <a:gd name="csY12" fmla="*/ 133218 h 195383"/>
              <a:gd name="csX13" fmla="*/ 26644 w 239791"/>
              <a:gd name="csY13" fmla="*/ 142096 h 195383"/>
              <a:gd name="csX14" fmla="*/ 35526 w 239791"/>
              <a:gd name="csY14" fmla="*/ 142096 h 195383"/>
              <a:gd name="csX15" fmla="*/ 44405 w 239791"/>
              <a:gd name="csY15" fmla="*/ 150979 h 195383"/>
              <a:gd name="csX16" fmla="*/ 44405 w 239791"/>
              <a:gd name="csY16" fmla="*/ 165065 h 195383"/>
              <a:gd name="csX17" fmla="*/ 64771 w 239791"/>
              <a:gd name="csY17" fmla="*/ 144698 h 195383"/>
              <a:gd name="csX18" fmla="*/ 71048 w 239791"/>
              <a:gd name="csY18" fmla="*/ 142096 h 195383"/>
              <a:gd name="csX19" fmla="*/ 213148 w 239791"/>
              <a:gd name="csY19" fmla="*/ 142096 h 195383"/>
              <a:gd name="csX20" fmla="*/ 222030 w 239791"/>
              <a:gd name="csY20" fmla="*/ 133218 h 195383"/>
              <a:gd name="csX21" fmla="*/ 222030 w 239791"/>
              <a:gd name="csY21" fmla="*/ 26644 h 195383"/>
              <a:gd name="csX22" fmla="*/ 213148 w 239791"/>
              <a:gd name="csY22" fmla="*/ 17761 h 195383"/>
              <a:gd name="csX23" fmla="*/ 195387 w 239791"/>
              <a:gd name="csY23" fmla="*/ 17761 h 195383"/>
              <a:gd name="csX24" fmla="*/ 186505 w 239791"/>
              <a:gd name="csY24" fmla="*/ 8879 h 195383"/>
              <a:gd name="csX25" fmla="*/ 195387 w 239791"/>
              <a:gd name="csY25" fmla="*/ 0 h 195383"/>
              <a:gd name="csX26" fmla="*/ 213148 w 239791"/>
              <a:gd name="csY26" fmla="*/ 0 h 195383"/>
              <a:gd name="csX27" fmla="*/ 239792 w 239791"/>
              <a:gd name="csY27" fmla="*/ 26644 h 195383"/>
              <a:gd name="csX28" fmla="*/ 239792 w 239791"/>
              <a:gd name="csY28" fmla="*/ 133218 h 195383"/>
              <a:gd name="csX29" fmla="*/ 213148 w 239791"/>
              <a:gd name="csY29" fmla="*/ 159861 h 195383"/>
              <a:gd name="csX30" fmla="*/ 74727 w 239791"/>
              <a:gd name="csY30" fmla="*/ 159861 h 195383"/>
              <a:gd name="csX31" fmla="*/ 41803 w 239791"/>
              <a:gd name="csY31" fmla="*/ 192782 h 195383"/>
              <a:gd name="csX32" fmla="*/ 35526 w 239791"/>
              <a:gd name="csY32" fmla="*/ 195383 h 19538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Lst>
            <a:rect l="l" t="t" r="r" b="b"/>
            <a:pathLst>
              <a:path w="239791" h="195383">
                <a:moveTo>
                  <a:pt x="35526" y="195383"/>
                </a:moveTo>
                <a:cubicBezTo>
                  <a:pt x="34378" y="195383"/>
                  <a:pt x="33223" y="195172"/>
                  <a:pt x="32124" y="194710"/>
                </a:cubicBezTo>
                <a:cubicBezTo>
                  <a:pt x="28810" y="193341"/>
                  <a:pt x="26644" y="190092"/>
                  <a:pt x="26644" y="186505"/>
                </a:cubicBezTo>
                <a:lnTo>
                  <a:pt x="26644" y="159861"/>
                </a:lnTo>
                <a:cubicBezTo>
                  <a:pt x="11953" y="159861"/>
                  <a:pt x="0" y="147906"/>
                  <a:pt x="0" y="133218"/>
                </a:cubicBezTo>
                <a:lnTo>
                  <a:pt x="0" y="26644"/>
                </a:lnTo>
                <a:cubicBezTo>
                  <a:pt x="0" y="11952"/>
                  <a:pt x="11953" y="0"/>
                  <a:pt x="26644" y="0"/>
                </a:cubicBezTo>
                <a:lnTo>
                  <a:pt x="124335" y="0"/>
                </a:lnTo>
                <a:cubicBezTo>
                  <a:pt x="129240" y="0"/>
                  <a:pt x="133218" y="3978"/>
                  <a:pt x="133218" y="8879"/>
                </a:cubicBezTo>
                <a:cubicBezTo>
                  <a:pt x="133218" y="13784"/>
                  <a:pt x="129240" y="17761"/>
                  <a:pt x="124335" y="17761"/>
                </a:cubicBezTo>
                <a:lnTo>
                  <a:pt x="26644" y="17761"/>
                </a:lnTo>
                <a:cubicBezTo>
                  <a:pt x="21749" y="17761"/>
                  <a:pt x="17761" y="21749"/>
                  <a:pt x="17761" y="26644"/>
                </a:cubicBezTo>
                <a:lnTo>
                  <a:pt x="17761" y="133218"/>
                </a:lnTo>
                <a:cubicBezTo>
                  <a:pt x="17761" y="138109"/>
                  <a:pt x="21749" y="142096"/>
                  <a:pt x="26644" y="142096"/>
                </a:cubicBezTo>
                <a:lnTo>
                  <a:pt x="35526" y="142096"/>
                </a:lnTo>
                <a:cubicBezTo>
                  <a:pt x="40427" y="142096"/>
                  <a:pt x="44405" y="146077"/>
                  <a:pt x="44405" y="150979"/>
                </a:cubicBezTo>
                <a:lnTo>
                  <a:pt x="44405" y="165065"/>
                </a:lnTo>
                <a:lnTo>
                  <a:pt x="64771" y="144698"/>
                </a:lnTo>
                <a:cubicBezTo>
                  <a:pt x="66430" y="143030"/>
                  <a:pt x="68697" y="142096"/>
                  <a:pt x="71048" y="142096"/>
                </a:cubicBezTo>
                <a:lnTo>
                  <a:pt x="213148" y="142096"/>
                </a:lnTo>
                <a:cubicBezTo>
                  <a:pt x="218050" y="142096"/>
                  <a:pt x="222030" y="138109"/>
                  <a:pt x="222030" y="133218"/>
                </a:cubicBezTo>
                <a:lnTo>
                  <a:pt x="222030" y="26644"/>
                </a:lnTo>
                <a:cubicBezTo>
                  <a:pt x="222030" y="21749"/>
                  <a:pt x="218050" y="17761"/>
                  <a:pt x="213148" y="17761"/>
                </a:cubicBezTo>
                <a:lnTo>
                  <a:pt x="195387" y="17761"/>
                </a:lnTo>
                <a:cubicBezTo>
                  <a:pt x="190482" y="17761"/>
                  <a:pt x="186505" y="13784"/>
                  <a:pt x="186505" y="8879"/>
                </a:cubicBezTo>
                <a:cubicBezTo>
                  <a:pt x="186505" y="3978"/>
                  <a:pt x="190482" y="0"/>
                  <a:pt x="195387" y="0"/>
                </a:cubicBezTo>
                <a:lnTo>
                  <a:pt x="213148" y="0"/>
                </a:lnTo>
                <a:cubicBezTo>
                  <a:pt x="227839" y="0"/>
                  <a:pt x="239792" y="11952"/>
                  <a:pt x="239792" y="26644"/>
                </a:cubicBezTo>
                <a:lnTo>
                  <a:pt x="239792" y="133218"/>
                </a:lnTo>
                <a:cubicBezTo>
                  <a:pt x="239792" y="147906"/>
                  <a:pt x="227839" y="159861"/>
                  <a:pt x="213148" y="159861"/>
                </a:cubicBezTo>
                <a:lnTo>
                  <a:pt x="74727" y="159861"/>
                </a:lnTo>
                <a:lnTo>
                  <a:pt x="41803" y="192782"/>
                </a:lnTo>
                <a:cubicBezTo>
                  <a:pt x="40108" y="194479"/>
                  <a:pt x="37835" y="195383"/>
                  <a:pt x="35526" y="195383"/>
                </a:cubicBezTo>
                <a:close/>
              </a:path>
            </a:pathLst>
          </a:custGeom>
          <a:solidFill>
            <a:schemeClr val="bg1"/>
          </a:solidFill>
          <a:ln w="819" cap="flat">
            <a:noFill/>
            <a:prstDash val="solid"/>
            <a:miter/>
          </a:ln>
        </p:spPr>
        <p:txBody>
          <a:bodyPr/>
          <a:lstStyle/>
          <a:p>
            <a:endParaRPr lang="en-GB" dirty="0">
              <a:latin typeface="Arimo" panose="020B0604020202020204" charset="0"/>
            </a:endParaRPr>
          </a:p>
        </p:txBody>
      </p:sp>
      <p:sp>
        <p:nvSpPr>
          <p:cNvPr id="34" name="Free-form: Shape 33">
            <a:extLst>
              <a:ext uri="{FF2B5EF4-FFF2-40B4-BE49-F238E27FC236}">
                <a16:creationId xmlns:a16="http://schemas.microsoft.com/office/drawing/2014/main" id="{C7EBDCCA-8252-5FE9-C98D-23D9EDD50359}"/>
              </a:ext>
            </a:extLst>
          </p:cNvPr>
          <p:cNvSpPr/>
          <p:nvPr/>
        </p:nvSpPr>
        <p:spPr>
          <a:xfrm>
            <a:off x="5921722" y="2549822"/>
            <a:ext cx="88809" cy="106574"/>
          </a:xfrm>
          <a:custGeom>
            <a:avLst/>
            <a:gdLst>
              <a:gd name="csX0" fmla="*/ 44405 w 88809"/>
              <a:gd name="csY0" fmla="*/ 106574 h 106574"/>
              <a:gd name="csX1" fmla="*/ 0 w 88809"/>
              <a:gd name="csY1" fmla="*/ 62169 h 106574"/>
              <a:gd name="csX2" fmla="*/ 0 w 88809"/>
              <a:gd name="csY2" fmla="*/ 44408 h 106574"/>
              <a:gd name="csX3" fmla="*/ 44405 w 88809"/>
              <a:gd name="csY3" fmla="*/ 0 h 106574"/>
              <a:gd name="csX4" fmla="*/ 88809 w 88809"/>
              <a:gd name="csY4" fmla="*/ 44408 h 106574"/>
              <a:gd name="csX5" fmla="*/ 88809 w 88809"/>
              <a:gd name="csY5" fmla="*/ 62169 h 106574"/>
              <a:gd name="csX6" fmla="*/ 44405 w 88809"/>
              <a:gd name="csY6" fmla="*/ 106574 h 106574"/>
              <a:gd name="csX7" fmla="*/ 44405 w 88809"/>
              <a:gd name="csY7" fmla="*/ 17765 h 106574"/>
              <a:gd name="csX8" fmla="*/ 17761 w 88809"/>
              <a:gd name="csY8" fmla="*/ 44408 h 106574"/>
              <a:gd name="csX9" fmla="*/ 17761 w 88809"/>
              <a:gd name="csY9" fmla="*/ 62169 h 106574"/>
              <a:gd name="csX10" fmla="*/ 44405 w 88809"/>
              <a:gd name="csY10" fmla="*/ 88813 h 106574"/>
              <a:gd name="csX11" fmla="*/ 71048 w 88809"/>
              <a:gd name="csY11" fmla="*/ 62169 h 106574"/>
              <a:gd name="csX12" fmla="*/ 71048 w 88809"/>
              <a:gd name="csY12" fmla="*/ 44408 h 106574"/>
              <a:gd name="csX13" fmla="*/ 44405 w 88809"/>
              <a:gd name="csY13" fmla="*/ 17765 h 1065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88809" h="106574">
                <a:moveTo>
                  <a:pt x="44405" y="106574"/>
                </a:moveTo>
                <a:cubicBezTo>
                  <a:pt x="19921" y="106574"/>
                  <a:pt x="0" y="86653"/>
                  <a:pt x="0" y="62169"/>
                </a:cubicBezTo>
                <a:lnTo>
                  <a:pt x="0" y="44408"/>
                </a:lnTo>
                <a:cubicBezTo>
                  <a:pt x="0" y="19921"/>
                  <a:pt x="19921" y="0"/>
                  <a:pt x="44405" y="0"/>
                </a:cubicBezTo>
                <a:cubicBezTo>
                  <a:pt x="68888" y="0"/>
                  <a:pt x="88809" y="19921"/>
                  <a:pt x="88809" y="44408"/>
                </a:cubicBezTo>
                <a:lnTo>
                  <a:pt x="88809" y="62169"/>
                </a:lnTo>
                <a:cubicBezTo>
                  <a:pt x="88809" y="86653"/>
                  <a:pt x="68888" y="106574"/>
                  <a:pt x="44405" y="106574"/>
                </a:cubicBezTo>
                <a:close/>
                <a:moveTo>
                  <a:pt x="44405" y="17765"/>
                </a:moveTo>
                <a:cubicBezTo>
                  <a:pt x="29714" y="17765"/>
                  <a:pt x="17761" y="29717"/>
                  <a:pt x="17761" y="44408"/>
                </a:cubicBezTo>
                <a:lnTo>
                  <a:pt x="17761" y="62169"/>
                </a:lnTo>
                <a:cubicBezTo>
                  <a:pt x="17761" y="76861"/>
                  <a:pt x="29714" y="88813"/>
                  <a:pt x="44405" y="88813"/>
                </a:cubicBezTo>
                <a:cubicBezTo>
                  <a:pt x="59096" y="88813"/>
                  <a:pt x="71048" y="76861"/>
                  <a:pt x="71048" y="62169"/>
                </a:cubicBezTo>
                <a:lnTo>
                  <a:pt x="71048" y="44408"/>
                </a:lnTo>
                <a:cubicBezTo>
                  <a:pt x="71048" y="29717"/>
                  <a:pt x="59096" y="17765"/>
                  <a:pt x="44405" y="17765"/>
                </a:cubicBezTo>
                <a:close/>
              </a:path>
            </a:pathLst>
          </a:custGeom>
          <a:solidFill>
            <a:schemeClr val="bg1"/>
          </a:solidFill>
          <a:ln w="819" cap="flat">
            <a:noFill/>
            <a:prstDash val="solid"/>
            <a:miter/>
          </a:ln>
        </p:spPr>
        <p:txBody>
          <a:bodyPr/>
          <a:lstStyle/>
          <a:p>
            <a:endParaRPr lang="en-GB" dirty="0">
              <a:latin typeface="Arimo" panose="020B0604020202020204" charset="0"/>
            </a:endParaRPr>
          </a:p>
        </p:txBody>
      </p:sp>
      <p:sp>
        <p:nvSpPr>
          <p:cNvPr id="35" name="Free-form: Shape 34">
            <a:extLst>
              <a:ext uri="{FF2B5EF4-FFF2-40B4-BE49-F238E27FC236}">
                <a16:creationId xmlns:a16="http://schemas.microsoft.com/office/drawing/2014/main" id="{41E66BF9-C4B7-7187-E3BB-F54D401101F2}"/>
              </a:ext>
            </a:extLst>
          </p:cNvPr>
          <p:cNvSpPr/>
          <p:nvPr/>
        </p:nvSpPr>
        <p:spPr>
          <a:xfrm>
            <a:off x="5886197" y="2638635"/>
            <a:ext cx="159861" cy="106574"/>
          </a:xfrm>
          <a:custGeom>
            <a:avLst/>
            <a:gdLst>
              <a:gd name="csX0" fmla="*/ 106591 w 159861"/>
              <a:gd name="csY0" fmla="*/ 106574 h 106574"/>
              <a:gd name="csX1" fmla="*/ 53271 w 159861"/>
              <a:gd name="csY1" fmla="*/ 106574 h 106574"/>
              <a:gd name="csX2" fmla="*/ 2602 w 159861"/>
              <a:gd name="csY2" fmla="*/ 86211 h 106574"/>
              <a:gd name="csX3" fmla="*/ 0 w 159861"/>
              <a:gd name="csY3" fmla="*/ 79931 h 106574"/>
              <a:gd name="csX4" fmla="*/ 0 w 159861"/>
              <a:gd name="csY4" fmla="*/ 49156 h 106574"/>
              <a:gd name="csX5" fmla="*/ 7923 w 159861"/>
              <a:gd name="csY5" fmla="*/ 34371 h 106574"/>
              <a:gd name="csX6" fmla="*/ 53287 w 159861"/>
              <a:gd name="csY6" fmla="*/ 4131 h 106574"/>
              <a:gd name="csX7" fmla="*/ 53287 w 159861"/>
              <a:gd name="csY7" fmla="*/ 0 h 106574"/>
              <a:gd name="csX8" fmla="*/ 71048 w 159861"/>
              <a:gd name="csY8" fmla="*/ 0 h 106574"/>
              <a:gd name="csX9" fmla="*/ 71048 w 159861"/>
              <a:gd name="csY9" fmla="*/ 8882 h 106574"/>
              <a:gd name="csX10" fmla="*/ 67097 w 159861"/>
              <a:gd name="csY10" fmla="*/ 16272 h 106574"/>
              <a:gd name="csX11" fmla="*/ 17761 w 159861"/>
              <a:gd name="csY11" fmla="*/ 49156 h 106574"/>
              <a:gd name="csX12" fmla="*/ 17761 w 159861"/>
              <a:gd name="csY12" fmla="*/ 75872 h 106574"/>
              <a:gd name="csX13" fmla="*/ 53277 w 159861"/>
              <a:gd name="csY13" fmla="*/ 88813 h 106574"/>
              <a:gd name="csX14" fmla="*/ 106591 w 159861"/>
              <a:gd name="csY14" fmla="*/ 88813 h 106574"/>
              <a:gd name="csX15" fmla="*/ 142100 w 159861"/>
              <a:gd name="csY15" fmla="*/ 75907 h 106574"/>
              <a:gd name="csX16" fmla="*/ 142100 w 159861"/>
              <a:gd name="csY16" fmla="*/ 49156 h 106574"/>
              <a:gd name="csX17" fmla="*/ 92764 w 159861"/>
              <a:gd name="csY17" fmla="*/ 16272 h 106574"/>
              <a:gd name="csX18" fmla="*/ 88813 w 159861"/>
              <a:gd name="csY18" fmla="*/ 8882 h 106574"/>
              <a:gd name="csX19" fmla="*/ 88813 w 159861"/>
              <a:gd name="csY19" fmla="*/ 0 h 106574"/>
              <a:gd name="csX20" fmla="*/ 106574 w 159861"/>
              <a:gd name="csY20" fmla="*/ 0 h 106574"/>
              <a:gd name="csX21" fmla="*/ 106574 w 159861"/>
              <a:gd name="csY21" fmla="*/ 4131 h 106574"/>
              <a:gd name="csX22" fmla="*/ 151958 w 159861"/>
              <a:gd name="csY22" fmla="*/ 34378 h 106574"/>
              <a:gd name="csX23" fmla="*/ 159861 w 159861"/>
              <a:gd name="csY23" fmla="*/ 49156 h 106574"/>
              <a:gd name="csX24" fmla="*/ 159861 w 159861"/>
              <a:gd name="csY24" fmla="*/ 79931 h 106574"/>
              <a:gd name="csX25" fmla="*/ 157259 w 159861"/>
              <a:gd name="csY25" fmla="*/ 86211 h 106574"/>
              <a:gd name="csX26" fmla="*/ 106591 w 159861"/>
              <a:gd name="csY26" fmla="*/ 106574 h 1065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159861" h="106574">
                <a:moveTo>
                  <a:pt x="106591" y="106574"/>
                </a:moveTo>
                <a:lnTo>
                  <a:pt x="53271" y="106574"/>
                </a:lnTo>
                <a:cubicBezTo>
                  <a:pt x="23297" y="106564"/>
                  <a:pt x="3428" y="87043"/>
                  <a:pt x="2602" y="86211"/>
                </a:cubicBezTo>
                <a:cubicBezTo>
                  <a:pt x="933" y="84549"/>
                  <a:pt x="0" y="82292"/>
                  <a:pt x="0" y="79931"/>
                </a:cubicBezTo>
                <a:lnTo>
                  <a:pt x="0" y="49156"/>
                </a:lnTo>
                <a:cubicBezTo>
                  <a:pt x="0" y="43188"/>
                  <a:pt x="2956" y="37666"/>
                  <a:pt x="7923" y="34371"/>
                </a:cubicBezTo>
                <a:lnTo>
                  <a:pt x="53287" y="4131"/>
                </a:lnTo>
                <a:lnTo>
                  <a:pt x="53287" y="0"/>
                </a:lnTo>
                <a:lnTo>
                  <a:pt x="71048" y="0"/>
                </a:lnTo>
                <a:lnTo>
                  <a:pt x="71048" y="8882"/>
                </a:lnTo>
                <a:cubicBezTo>
                  <a:pt x="71048" y="11848"/>
                  <a:pt x="69565" y="14620"/>
                  <a:pt x="67097" y="16272"/>
                </a:cubicBezTo>
                <a:lnTo>
                  <a:pt x="17761" y="49156"/>
                </a:lnTo>
                <a:lnTo>
                  <a:pt x="17761" y="75872"/>
                </a:lnTo>
                <a:cubicBezTo>
                  <a:pt x="23092" y="80080"/>
                  <a:pt x="36183" y="88803"/>
                  <a:pt x="53277" y="88813"/>
                </a:cubicBezTo>
                <a:lnTo>
                  <a:pt x="106591" y="88813"/>
                </a:lnTo>
                <a:cubicBezTo>
                  <a:pt x="123847" y="88803"/>
                  <a:pt x="136814" y="80116"/>
                  <a:pt x="142100" y="75907"/>
                </a:cubicBezTo>
                <a:lnTo>
                  <a:pt x="142100" y="49156"/>
                </a:lnTo>
                <a:lnTo>
                  <a:pt x="92764" y="16272"/>
                </a:lnTo>
                <a:cubicBezTo>
                  <a:pt x="90296" y="14620"/>
                  <a:pt x="88813" y="11848"/>
                  <a:pt x="88813" y="8882"/>
                </a:cubicBezTo>
                <a:lnTo>
                  <a:pt x="88813" y="0"/>
                </a:lnTo>
                <a:lnTo>
                  <a:pt x="106574" y="0"/>
                </a:lnTo>
                <a:lnTo>
                  <a:pt x="106574" y="4131"/>
                </a:lnTo>
                <a:lnTo>
                  <a:pt x="151958" y="34378"/>
                </a:lnTo>
                <a:cubicBezTo>
                  <a:pt x="156911" y="37682"/>
                  <a:pt x="159861" y="43208"/>
                  <a:pt x="159861" y="49156"/>
                </a:cubicBezTo>
                <a:lnTo>
                  <a:pt x="159861" y="79931"/>
                </a:lnTo>
                <a:cubicBezTo>
                  <a:pt x="159861" y="82292"/>
                  <a:pt x="158928" y="84549"/>
                  <a:pt x="157259" y="86211"/>
                </a:cubicBezTo>
                <a:cubicBezTo>
                  <a:pt x="156433" y="87043"/>
                  <a:pt x="136558" y="106564"/>
                  <a:pt x="106591" y="106574"/>
                </a:cubicBezTo>
                <a:close/>
              </a:path>
            </a:pathLst>
          </a:custGeom>
          <a:solidFill>
            <a:schemeClr val="bg1"/>
          </a:solidFill>
          <a:ln w="819" cap="flat">
            <a:noFill/>
            <a:prstDash val="solid"/>
            <a:miter/>
          </a:ln>
        </p:spPr>
        <p:txBody>
          <a:bodyPr/>
          <a:lstStyle/>
          <a:p>
            <a:endParaRPr lang="en-GB" dirty="0">
              <a:latin typeface="Arimo" panose="020B0604020202020204" charset="0"/>
            </a:endParaRPr>
          </a:p>
        </p:txBody>
      </p:sp>
      <p:sp>
        <p:nvSpPr>
          <p:cNvPr id="36" name="Free-form: Shape 35">
            <a:extLst>
              <a:ext uri="{FF2B5EF4-FFF2-40B4-BE49-F238E27FC236}">
                <a16:creationId xmlns:a16="http://schemas.microsoft.com/office/drawing/2014/main" id="{1DDC7DD3-E917-BDC6-BDF7-4F129B1A1F6D}"/>
              </a:ext>
            </a:extLst>
          </p:cNvPr>
          <p:cNvSpPr/>
          <p:nvPr/>
        </p:nvSpPr>
        <p:spPr>
          <a:xfrm>
            <a:off x="6152632" y="2549822"/>
            <a:ext cx="88812" cy="106574"/>
          </a:xfrm>
          <a:custGeom>
            <a:avLst/>
            <a:gdLst>
              <a:gd name="csX0" fmla="*/ 44405 w 88812"/>
              <a:gd name="csY0" fmla="*/ 106574 h 106574"/>
              <a:gd name="csX1" fmla="*/ 0 w 88812"/>
              <a:gd name="csY1" fmla="*/ 62169 h 106574"/>
              <a:gd name="csX2" fmla="*/ 0 w 88812"/>
              <a:gd name="csY2" fmla="*/ 44408 h 106574"/>
              <a:gd name="csX3" fmla="*/ 44405 w 88812"/>
              <a:gd name="csY3" fmla="*/ 0 h 106574"/>
              <a:gd name="csX4" fmla="*/ 88813 w 88812"/>
              <a:gd name="csY4" fmla="*/ 44408 h 106574"/>
              <a:gd name="csX5" fmla="*/ 88813 w 88812"/>
              <a:gd name="csY5" fmla="*/ 62169 h 106574"/>
              <a:gd name="csX6" fmla="*/ 44405 w 88812"/>
              <a:gd name="csY6" fmla="*/ 106574 h 106574"/>
              <a:gd name="csX7" fmla="*/ 44405 w 88812"/>
              <a:gd name="csY7" fmla="*/ 17765 h 106574"/>
              <a:gd name="csX8" fmla="*/ 17761 w 88812"/>
              <a:gd name="csY8" fmla="*/ 44408 h 106574"/>
              <a:gd name="csX9" fmla="*/ 17761 w 88812"/>
              <a:gd name="csY9" fmla="*/ 62169 h 106574"/>
              <a:gd name="csX10" fmla="*/ 44405 w 88812"/>
              <a:gd name="csY10" fmla="*/ 88813 h 106574"/>
              <a:gd name="csX11" fmla="*/ 71048 w 88812"/>
              <a:gd name="csY11" fmla="*/ 62169 h 106574"/>
              <a:gd name="csX12" fmla="*/ 71048 w 88812"/>
              <a:gd name="csY12" fmla="*/ 44408 h 106574"/>
              <a:gd name="csX13" fmla="*/ 44405 w 88812"/>
              <a:gd name="csY13" fmla="*/ 17765 h 1065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88812" h="106574">
                <a:moveTo>
                  <a:pt x="44405" y="106574"/>
                </a:moveTo>
                <a:cubicBezTo>
                  <a:pt x="19921" y="106574"/>
                  <a:pt x="0" y="86653"/>
                  <a:pt x="0" y="62169"/>
                </a:cubicBezTo>
                <a:lnTo>
                  <a:pt x="0" y="44408"/>
                </a:lnTo>
                <a:cubicBezTo>
                  <a:pt x="0" y="19921"/>
                  <a:pt x="19921" y="0"/>
                  <a:pt x="44405" y="0"/>
                </a:cubicBezTo>
                <a:cubicBezTo>
                  <a:pt x="68892" y="0"/>
                  <a:pt x="88813" y="19921"/>
                  <a:pt x="88813" y="44408"/>
                </a:cubicBezTo>
                <a:lnTo>
                  <a:pt x="88813" y="62169"/>
                </a:lnTo>
                <a:cubicBezTo>
                  <a:pt x="88813" y="86653"/>
                  <a:pt x="68892" y="106574"/>
                  <a:pt x="44405" y="106574"/>
                </a:cubicBezTo>
                <a:close/>
                <a:moveTo>
                  <a:pt x="44405" y="17765"/>
                </a:moveTo>
                <a:cubicBezTo>
                  <a:pt x="29717" y="17765"/>
                  <a:pt x="17761" y="29717"/>
                  <a:pt x="17761" y="44408"/>
                </a:cubicBezTo>
                <a:lnTo>
                  <a:pt x="17761" y="62169"/>
                </a:lnTo>
                <a:cubicBezTo>
                  <a:pt x="17761" y="76861"/>
                  <a:pt x="29717" y="88813"/>
                  <a:pt x="44405" y="88813"/>
                </a:cubicBezTo>
                <a:cubicBezTo>
                  <a:pt x="59096" y="88813"/>
                  <a:pt x="71048" y="76861"/>
                  <a:pt x="71048" y="62169"/>
                </a:cubicBezTo>
                <a:lnTo>
                  <a:pt x="71048" y="44408"/>
                </a:lnTo>
                <a:cubicBezTo>
                  <a:pt x="71048" y="29717"/>
                  <a:pt x="59096" y="17765"/>
                  <a:pt x="44405" y="17765"/>
                </a:cubicBezTo>
                <a:close/>
              </a:path>
            </a:pathLst>
          </a:custGeom>
          <a:solidFill>
            <a:schemeClr val="bg1"/>
          </a:solidFill>
          <a:ln w="819" cap="flat">
            <a:noFill/>
            <a:prstDash val="solid"/>
            <a:miter/>
          </a:ln>
        </p:spPr>
        <p:txBody>
          <a:bodyPr/>
          <a:lstStyle/>
          <a:p>
            <a:endParaRPr lang="en-GB" dirty="0">
              <a:latin typeface="Arimo" panose="020B0604020202020204" charset="0"/>
            </a:endParaRPr>
          </a:p>
        </p:txBody>
      </p:sp>
      <p:sp>
        <p:nvSpPr>
          <p:cNvPr id="37" name="Free-form: Shape 36">
            <a:extLst>
              <a:ext uri="{FF2B5EF4-FFF2-40B4-BE49-F238E27FC236}">
                <a16:creationId xmlns:a16="http://schemas.microsoft.com/office/drawing/2014/main" id="{A07FAEC5-68A3-40B1-0ACE-8A22A951306C}"/>
              </a:ext>
            </a:extLst>
          </p:cNvPr>
          <p:cNvSpPr/>
          <p:nvPr/>
        </p:nvSpPr>
        <p:spPr>
          <a:xfrm>
            <a:off x="6117106" y="2638635"/>
            <a:ext cx="159861" cy="106574"/>
          </a:xfrm>
          <a:custGeom>
            <a:avLst/>
            <a:gdLst>
              <a:gd name="csX0" fmla="*/ 106593 w 159861"/>
              <a:gd name="csY0" fmla="*/ 106574 h 106574"/>
              <a:gd name="csX1" fmla="*/ 53270 w 159861"/>
              <a:gd name="csY1" fmla="*/ 106574 h 106574"/>
              <a:gd name="csX2" fmla="*/ 2602 w 159861"/>
              <a:gd name="csY2" fmla="*/ 86211 h 106574"/>
              <a:gd name="csX3" fmla="*/ 0 w 159861"/>
              <a:gd name="csY3" fmla="*/ 79931 h 106574"/>
              <a:gd name="csX4" fmla="*/ 0 w 159861"/>
              <a:gd name="csY4" fmla="*/ 49156 h 106574"/>
              <a:gd name="csX5" fmla="*/ 7932 w 159861"/>
              <a:gd name="csY5" fmla="*/ 34371 h 106574"/>
              <a:gd name="csX6" fmla="*/ 53287 w 159861"/>
              <a:gd name="csY6" fmla="*/ 4131 h 106574"/>
              <a:gd name="csX7" fmla="*/ 53287 w 159861"/>
              <a:gd name="csY7" fmla="*/ 0 h 106574"/>
              <a:gd name="csX8" fmla="*/ 71052 w 159861"/>
              <a:gd name="csY8" fmla="*/ 0 h 106574"/>
              <a:gd name="csX9" fmla="*/ 71052 w 159861"/>
              <a:gd name="csY9" fmla="*/ 8882 h 106574"/>
              <a:gd name="csX10" fmla="*/ 67100 w 159861"/>
              <a:gd name="csY10" fmla="*/ 16272 h 106574"/>
              <a:gd name="csX11" fmla="*/ 17765 w 159861"/>
              <a:gd name="csY11" fmla="*/ 49156 h 106574"/>
              <a:gd name="csX12" fmla="*/ 17765 w 159861"/>
              <a:gd name="csY12" fmla="*/ 75872 h 106574"/>
              <a:gd name="csX13" fmla="*/ 53270 w 159861"/>
              <a:gd name="csY13" fmla="*/ 88813 h 106574"/>
              <a:gd name="csX14" fmla="*/ 106593 w 159861"/>
              <a:gd name="csY14" fmla="*/ 88813 h 106574"/>
              <a:gd name="csX15" fmla="*/ 142100 w 159861"/>
              <a:gd name="csY15" fmla="*/ 75907 h 106574"/>
              <a:gd name="csX16" fmla="*/ 142100 w 159861"/>
              <a:gd name="csY16" fmla="*/ 49156 h 106574"/>
              <a:gd name="csX17" fmla="*/ 92764 w 159861"/>
              <a:gd name="csY17" fmla="*/ 16272 h 106574"/>
              <a:gd name="csX18" fmla="*/ 88813 w 159861"/>
              <a:gd name="csY18" fmla="*/ 8882 h 106574"/>
              <a:gd name="csX19" fmla="*/ 88813 w 159861"/>
              <a:gd name="csY19" fmla="*/ 0 h 106574"/>
              <a:gd name="csX20" fmla="*/ 106574 w 159861"/>
              <a:gd name="csY20" fmla="*/ 0 h 106574"/>
              <a:gd name="csX21" fmla="*/ 106574 w 159861"/>
              <a:gd name="csY21" fmla="*/ 4131 h 106574"/>
              <a:gd name="csX22" fmla="*/ 151948 w 159861"/>
              <a:gd name="csY22" fmla="*/ 34378 h 106574"/>
              <a:gd name="csX23" fmla="*/ 159861 w 159861"/>
              <a:gd name="csY23" fmla="*/ 49156 h 106574"/>
              <a:gd name="csX24" fmla="*/ 159861 w 159861"/>
              <a:gd name="csY24" fmla="*/ 79931 h 106574"/>
              <a:gd name="csX25" fmla="*/ 157259 w 159861"/>
              <a:gd name="csY25" fmla="*/ 86211 h 106574"/>
              <a:gd name="csX26" fmla="*/ 106593 w 159861"/>
              <a:gd name="csY26" fmla="*/ 106574 h 1065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159861" h="106574">
                <a:moveTo>
                  <a:pt x="106593" y="106574"/>
                </a:moveTo>
                <a:lnTo>
                  <a:pt x="53270" y="106574"/>
                </a:lnTo>
                <a:cubicBezTo>
                  <a:pt x="23296" y="106564"/>
                  <a:pt x="3438" y="87043"/>
                  <a:pt x="2602" y="86211"/>
                </a:cubicBezTo>
                <a:cubicBezTo>
                  <a:pt x="933" y="84549"/>
                  <a:pt x="0" y="82292"/>
                  <a:pt x="0" y="79931"/>
                </a:cubicBezTo>
                <a:lnTo>
                  <a:pt x="0" y="49156"/>
                </a:lnTo>
                <a:cubicBezTo>
                  <a:pt x="0" y="43188"/>
                  <a:pt x="2967" y="37656"/>
                  <a:pt x="7932" y="34371"/>
                </a:cubicBezTo>
                <a:lnTo>
                  <a:pt x="53287" y="4131"/>
                </a:lnTo>
                <a:lnTo>
                  <a:pt x="53287" y="0"/>
                </a:lnTo>
                <a:lnTo>
                  <a:pt x="71052" y="0"/>
                </a:lnTo>
                <a:lnTo>
                  <a:pt x="71052" y="8882"/>
                </a:lnTo>
                <a:cubicBezTo>
                  <a:pt x="71052" y="11848"/>
                  <a:pt x="69569" y="14620"/>
                  <a:pt x="67100" y="16272"/>
                </a:cubicBezTo>
                <a:lnTo>
                  <a:pt x="17765" y="49156"/>
                </a:lnTo>
                <a:lnTo>
                  <a:pt x="17765" y="75872"/>
                </a:lnTo>
                <a:cubicBezTo>
                  <a:pt x="23092" y="80090"/>
                  <a:pt x="36183" y="88803"/>
                  <a:pt x="53270" y="88813"/>
                </a:cubicBezTo>
                <a:lnTo>
                  <a:pt x="106593" y="88813"/>
                </a:lnTo>
                <a:cubicBezTo>
                  <a:pt x="123847" y="88803"/>
                  <a:pt x="136814" y="80116"/>
                  <a:pt x="142100" y="75907"/>
                </a:cubicBezTo>
                <a:lnTo>
                  <a:pt x="142100" y="49156"/>
                </a:lnTo>
                <a:lnTo>
                  <a:pt x="92764" y="16272"/>
                </a:lnTo>
                <a:cubicBezTo>
                  <a:pt x="90296" y="14620"/>
                  <a:pt x="88813" y="11848"/>
                  <a:pt x="88813" y="8882"/>
                </a:cubicBezTo>
                <a:lnTo>
                  <a:pt x="88813" y="0"/>
                </a:lnTo>
                <a:lnTo>
                  <a:pt x="106574" y="0"/>
                </a:lnTo>
                <a:lnTo>
                  <a:pt x="106574" y="4131"/>
                </a:lnTo>
                <a:lnTo>
                  <a:pt x="151948" y="34378"/>
                </a:lnTo>
                <a:cubicBezTo>
                  <a:pt x="156904" y="37682"/>
                  <a:pt x="159861" y="43208"/>
                  <a:pt x="159861" y="49156"/>
                </a:cubicBezTo>
                <a:lnTo>
                  <a:pt x="159861" y="79931"/>
                </a:lnTo>
                <a:cubicBezTo>
                  <a:pt x="159861" y="82292"/>
                  <a:pt x="158931" y="84549"/>
                  <a:pt x="157259" y="86211"/>
                </a:cubicBezTo>
                <a:cubicBezTo>
                  <a:pt x="156426" y="87043"/>
                  <a:pt x="136567" y="106564"/>
                  <a:pt x="106593" y="106574"/>
                </a:cubicBezTo>
                <a:close/>
              </a:path>
            </a:pathLst>
          </a:custGeom>
          <a:solidFill>
            <a:schemeClr val="bg1"/>
          </a:solidFill>
          <a:ln w="819" cap="flat">
            <a:noFill/>
            <a:prstDash val="solid"/>
            <a:miter/>
          </a:ln>
        </p:spPr>
        <p:txBody>
          <a:bodyPr/>
          <a:lstStyle/>
          <a:p>
            <a:endParaRPr lang="en-GB" dirty="0">
              <a:latin typeface="Arimo" panose="020B0604020202020204" charset="0"/>
            </a:endParaRPr>
          </a:p>
        </p:txBody>
      </p:sp>
      <p:sp>
        <p:nvSpPr>
          <p:cNvPr id="38" name="Free-form: Shape 37">
            <a:extLst>
              <a:ext uri="{FF2B5EF4-FFF2-40B4-BE49-F238E27FC236}">
                <a16:creationId xmlns:a16="http://schemas.microsoft.com/office/drawing/2014/main" id="{A3D63C04-01DD-3C93-0CAC-79021E7AA03F}"/>
              </a:ext>
            </a:extLst>
          </p:cNvPr>
          <p:cNvSpPr/>
          <p:nvPr/>
        </p:nvSpPr>
        <p:spPr>
          <a:xfrm>
            <a:off x="6072701" y="2549822"/>
            <a:ext cx="17761" cy="17764"/>
          </a:xfrm>
          <a:custGeom>
            <a:avLst/>
            <a:gdLst>
              <a:gd name="csX0" fmla="*/ 0 w 17761"/>
              <a:gd name="csY0" fmla="*/ 0 h 17764"/>
              <a:gd name="csX1" fmla="*/ 17761 w 17761"/>
              <a:gd name="csY1" fmla="*/ 0 h 17764"/>
              <a:gd name="csX2" fmla="*/ 17761 w 17761"/>
              <a:gd name="csY2" fmla="*/ 17765 h 17764"/>
              <a:gd name="csX3" fmla="*/ 0 w 17761"/>
              <a:gd name="csY3" fmla="*/ 17765 h 17764"/>
            </a:gdLst>
            <a:ahLst/>
            <a:cxnLst>
              <a:cxn ang="0">
                <a:pos x="csX0" y="csY0"/>
              </a:cxn>
              <a:cxn ang="0">
                <a:pos x="csX1" y="csY1"/>
              </a:cxn>
              <a:cxn ang="0">
                <a:pos x="csX2" y="csY2"/>
              </a:cxn>
              <a:cxn ang="0">
                <a:pos x="csX3" y="csY3"/>
              </a:cxn>
            </a:cxnLst>
            <a:rect l="l" t="t" r="r" b="b"/>
            <a:pathLst>
              <a:path w="17761" h="17764">
                <a:moveTo>
                  <a:pt x="0" y="0"/>
                </a:moveTo>
                <a:lnTo>
                  <a:pt x="17761" y="0"/>
                </a:lnTo>
                <a:lnTo>
                  <a:pt x="17761" y="17765"/>
                </a:lnTo>
                <a:lnTo>
                  <a:pt x="0" y="17765"/>
                </a:lnTo>
                <a:close/>
              </a:path>
            </a:pathLst>
          </a:custGeom>
          <a:solidFill>
            <a:schemeClr val="bg1"/>
          </a:solidFill>
          <a:ln w="819" cap="flat">
            <a:noFill/>
            <a:prstDash val="solid"/>
            <a:miter/>
          </a:ln>
        </p:spPr>
        <p:txBody>
          <a:bodyPr/>
          <a:lstStyle/>
          <a:p>
            <a:endParaRPr lang="en-GB" dirty="0">
              <a:latin typeface="Arimo" panose="020B0604020202020204" charset="0"/>
            </a:endParaRPr>
          </a:p>
        </p:txBody>
      </p:sp>
      <p:sp>
        <p:nvSpPr>
          <p:cNvPr id="39" name="Free-form: Shape 38">
            <a:extLst>
              <a:ext uri="{FF2B5EF4-FFF2-40B4-BE49-F238E27FC236}">
                <a16:creationId xmlns:a16="http://schemas.microsoft.com/office/drawing/2014/main" id="{3B82A900-9F6B-1A4A-A69C-57A11C18E193}"/>
              </a:ext>
            </a:extLst>
          </p:cNvPr>
          <p:cNvSpPr/>
          <p:nvPr/>
        </p:nvSpPr>
        <p:spPr>
          <a:xfrm>
            <a:off x="6037175" y="2549822"/>
            <a:ext cx="17764" cy="17764"/>
          </a:xfrm>
          <a:custGeom>
            <a:avLst/>
            <a:gdLst>
              <a:gd name="csX0" fmla="*/ 0 w 17764"/>
              <a:gd name="csY0" fmla="*/ 0 h 17764"/>
              <a:gd name="csX1" fmla="*/ 17765 w 17764"/>
              <a:gd name="csY1" fmla="*/ 0 h 17764"/>
              <a:gd name="csX2" fmla="*/ 17765 w 17764"/>
              <a:gd name="csY2" fmla="*/ 17765 h 17764"/>
              <a:gd name="csX3" fmla="*/ 0 w 17764"/>
              <a:gd name="csY3" fmla="*/ 17765 h 17764"/>
            </a:gdLst>
            <a:ahLst/>
            <a:cxnLst>
              <a:cxn ang="0">
                <a:pos x="csX0" y="csY0"/>
              </a:cxn>
              <a:cxn ang="0">
                <a:pos x="csX1" y="csY1"/>
              </a:cxn>
              <a:cxn ang="0">
                <a:pos x="csX2" y="csY2"/>
              </a:cxn>
              <a:cxn ang="0">
                <a:pos x="csX3" y="csY3"/>
              </a:cxn>
            </a:cxnLst>
            <a:rect l="l" t="t" r="r" b="b"/>
            <a:pathLst>
              <a:path w="17764" h="17764">
                <a:moveTo>
                  <a:pt x="0" y="0"/>
                </a:moveTo>
                <a:lnTo>
                  <a:pt x="17765" y="0"/>
                </a:lnTo>
                <a:lnTo>
                  <a:pt x="17765" y="17765"/>
                </a:lnTo>
                <a:lnTo>
                  <a:pt x="0" y="17765"/>
                </a:lnTo>
                <a:close/>
              </a:path>
            </a:pathLst>
          </a:custGeom>
          <a:solidFill>
            <a:schemeClr val="bg1"/>
          </a:solidFill>
          <a:ln w="819" cap="flat">
            <a:noFill/>
            <a:prstDash val="solid"/>
            <a:miter/>
          </a:ln>
        </p:spPr>
        <p:txBody>
          <a:bodyPr/>
          <a:lstStyle/>
          <a:p>
            <a:endParaRPr lang="en-GB" dirty="0">
              <a:latin typeface="Arimo" panose="020B0604020202020204" charset="0"/>
            </a:endParaRPr>
          </a:p>
        </p:txBody>
      </p:sp>
      <p:sp>
        <p:nvSpPr>
          <p:cNvPr id="40" name="Free-form: Shape 39">
            <a:extLst>
              <a:ext uri="{FF2B5EF4-FFF2-40B4-BE49-F238E27FC236}">
                <a16:creationId xmlns:a16="http://schemas.microsoft.com/office/drawing/2014/main" id="{F7C396B7-AC80-ACEB-FDC1-590D3C18762B}"/>
              </a:ext>
            </a:extLst>
          </p:cNvPr>
          <p:cNvSpPr/>
          <p:nvPr/>
        </p:nvSpPr>
        <p:spPr>
          <a:xfrm>
            <a:off x="6108227" y="2549822"/>
            <a:ext cx="17761" cy="17764"/>
          </a:xfrm>
          <a:custGeom>
            <a:avLst/>
            <a:gdLst>
              <a:gd name="csX0" fmla="*/ 0 w 17761"/>
              <a:gd name="csY0" fmla="*/ 0 h 17764"/>
              <a:gd name="csX1" fmla="*/ 17761 w 17761"/>
              <a:gd name="csY1" fmla="*/ 0 h 17764"/>
              <a:gd name="csX2" fmla="*/ 17761 w 17761"/>
              <a:gd name="csY2" fmla="*/ 17765 h 17764"/>
              <a:gd name="csX3" fmla="*/ 0 w 17761"/>
              <a:gd name="csY3" fmla="*/ 17765 h 17764"/>
            </a:gdLst>
            <a:ahLst/>
            <a:cxnLst>
              <a:cxn ang="0">
                <a:pos x="csX0" y="csY0"/>
              </a:cxn>
              <a:cxn ang="0">
                <a:pos x="csX1" y="csY1"/>
              </a:cxn>
              <a:cxn ang="0">
                <a:pos x="csX2" y="csY2"/>
              </a:cxn>
              <a:cxn ang="0">
                <a:pos x="csX3" y="csY3"/>
              </a:cxn>
            </a:cxnLst>
            <a:rect l="l" t="t" r="r" b="b"/>
            <a:pathLst>
              <a:path w="17761" h="17764">
                <a:moveTo>
                  <a:pt x="0" y="0"/>
                </a:moveTo>
                <a:lnTo>
                  <a:pt x="17761" y="0"/>
                </a:lnTo>
                <a:lnTo>
                  <a:pt x="17761" y="17765"/>
                </a:lnTo>
                <a:lnTo>
                  <a:pt x="0" y="17765"/>
                </a:lnTo>
                <a:close/>
              </a:path>
            </a:pathLst>
          </a:custGeom>
          <a:solidFill>
            <a:schemeClr val="bg1"/>
          </a:solidFill>
          <a:ln w="819" cap="flat">
            <a:noFill/>
            <a:prstDash val="solid"/>
            <a:miter/>
          </a:ln>
        </p:spPr>
        <p:txBody>
          <a:bodyPr/>
          <a:lstStyle/>
          <a:p>
            <a:endParaRPr lang="en-GB" dirty="0">
              <a:latin typeface="Arimo" panose="020B0604020202020204" charset="0"/>
            </a:endParaRPr>
          </a:p>
        </p:txBody>
      </p:sp>
      <p:sp>
        <p:nvSpPr>
          <p:cNvPr id="20" name="Oval 19">
            <a:extLst>
              <a:ext uri="{FF2B5EF4-FFF2-40B4-BE49-F238E27FC236}">
                <a16:creationId xmlns:a16="http://schemas.microsoft.com/office/drawing/2014/main" id="{BB91F6E9-45D8-C179-C4D0-DDE03D886460}"/>
              </a:ext>
            </a:extLst>
          </p:cNvPr>
          <p:cNvSpPr/>
          <p:nvPr/>
        </p:nvSpPr>
        <p:spPr>
          <a:xfrm>
            <a:off x="9664040" y="2187954"/>
            <a:ext cx="803904" cy="803905"/>
          </a:xfrm>
          <a:prstGeom prst="ellipse">
            <a:avLst/>
          </a:prstGeom>
          <a:solidFill>
            <a:srgbClr val="5E4CE6"/>
          </a:solidFill>
          <a:ln w="12700"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D" sz="1600" b="0" i="0" u="none" strike="noStrike" kern="0" cap="none" spc="0" normalizeH="0" baseline="0" noProof="0" dirty="0">
              <a:ln>
                <a:noFill/>
              </a:ln>
              <a:solidFill>
                <a:srgbClr val="002060"/>
              </a:solidFill>
              <a:effectLst/>
              <a:uLnTx/>
              <a:uFillTx/>
              <a:latin typeface="Arimo" panose="020B0604020202020204" charset="0"/>
              <a:ea typeface="+mn-ea"/>
              <a:cs typeface="+mn-cs"/>
            </a:endParaRPr>
          </a:p>
        </p:txBody>
      </p:sp>
      <p:sp>
        <p:nvSpPr>
          <p:cNvPr id="41" name="Graphic 20">
            <a:extLst>
              <a:ext uri="{FF2B5EF4-FFF2-40B4-BE49-F238E27FC236}">
                <a16:creationId xmlns:a16="http://schemas.microsoft.com/office/drawing/2014/main" id="{C8033E54-D91D-BD5A-AC68-FCB34733006C}"/>
              </a:ext>
            </a:extLst>
          </p:cNvPr>
          <p:cNvSpPr/>
          <p:nvPr/>
        </p:nvSpPr>
        <p:spPr>
          <a:xfrm>
            <a:off x="9868898" y="2330694"/>
            <a:ext cx="413012" cy="438719"/>
          </a:xfrm>
          <a:custGeom>
            <a:avLst/>
            <a:gdLst>
              <a:gd name="csX0" fmla="*/ 15410 w 413012"/>
              <a:gd name="csY0" fmla="*/ 300940 h 438719"/>
              <a:gd name="csX1" fmla="*/ 53480 w 413012"/>
              <a:gd name="csY1" fmla="*/ 300668 h 438719"/>
              <a:gd name="csX2" fmla="*/ 67983 w 413012"/>
              <a:gd name="csY2" fmla="*/ 311545 h 438719"/>
              <a:gd name="csX3" fmla="*/ 126902 w 413012"/>
              <a:gd name="csY3" fmla="*/ 277644 h 438719"/>
              <a:gd name="csX4" fmla="*/ 113759 w 413012"/>
              <a:gd name="csY4" fmla="*/ 277644 h 438719"/>
              <a:gd name="csX5" fmla="*/ 107414 w 413012"/>
              <a:gd name="csY5" fmla="*/ 271299 h 438719"/>
              <a:gd name="csX6" fmla="*/ 107414 w 413012"/>
              <a:gd name="csY6" fmla="*/ 210567 h 438719"/>
              <a:gd name="csX7" fmla="*/ 113759 w 413012"/>
              <a:gd name="csY7" fmla="*/ 204222 h 438719"/>
              <a:gd name="csX8" fmla="*/ 172859 w 413012"/>
              <a:gd name="csY8" fmla="*/ 204222 h 438719"/>
              <a:gd name="csX9" fmla="*/ 172859 w 413012"/>
              <a:gd name="csY9" fmla="*/ 165880 h 438719"/>
              <a:gd name="csX10" fmla="*/ 179204 w 413012"/>
              <a:gd name="csY10" fmla="*/ 159534 h 438719"/>
              <a:gd name="csX11" fmla="*/ 238214 w 413012"/>
              <a:gd name="csY11" fmla="*/ 159534 h 438719"/>
              <a:gd name="csX12" fmla="*/ 238214 w 413012"/>
              <a:gd name="csY12" fmla="*/ 111402 h 438719"/>
              <a:gd name="csX13" fmla="*/ 244559 w 413012"/>
              <a:gd name="csY13" fmla="*/ 105057 h 438719"/>
              <a:gd name="csX14" fmla="*/ 270937 w 413012"/>
              <a:gd name="csY14" fmla="*/ 105057 h 438719"/>
              <a:gd name="csX15" fmla="*/ 270937 w 413012"/>
              <a:gd name="csY15" fmla="*/ 63542 h 438719"/>
              <a:gd name="csX16" fmla="*/ 193617 w 413012"/>
              <a:gd name="csY16" fmla="*/ 63542 h 438719"/>
              <a:gd name="csX17" fmla="*/ 189810 w 413012"/>
              <a:gd name="csY17" fmla="*/ 52121 h 438719"/>
              <a:gd name="csX18" fmla="*/ 214556 w 413012"/>
              <a:gd name="csY18" fmla="*/ 30547 h 438719"/>
              <a:gd name="csX19" fmla="*/ 189719 w 413012"/>
              <a:gd name="csY19" fmla="*/ 11331 h 438719"/>
              <a:gd name="csX20" fmla="*/ 193617 w 413012"/>
              <a:gd name="csY20" fmla="*/ 0 h 438719"/>
              <a:gd name="csX21" fmla="*/ 277282 w 413012"/>
              <a:gd name="csY21" fmla="*/ 0 h 438719"/>
              <a:gd name="csX22" fmla="*/ 283627 w 413012"/>
              <a:gd name="csY22" fmla="*/ 6345 h 438719"/>
              <a:gd name="csX23" fmla="*/ 283627 w 413012"/>
              <a:gd name="csY23" fmla="*/ 105148 h 438719"/>
              <a:gd name="csX24" fmla="*/ 310004 w 413012"/>
              <a:gd name="csY24" fmla="*/ 105148 h 438719"/>
              <a:gd name="csX25" fmla="*/ 316349 w 413012"/>
              <a:gd name="csY25" fmla="*/ 111493 h 438719"/>
              <a:gd name="csX26" fmla="*/ 316349 w 413012"/>
              <a:gd name="csY26" fmla="*/ 271390 h 438719"/>
              <a:gd name="csX27" fmla="*/ 310004 w 413012"/>
              <a:gd name="csY27" fmla="*/ 277735 h 438719"/>
              <a:gd name="csX28" fmla="*/ 221263 w 413012"/>
              <a:gd name="csY28" fmla="*/ 277735 h 438719"/>
              <a:gd name="csX29" fmla="*/ 196608 w 413012"/>
              <a:gd name="csY29" fmla="*/ 305019 h 438719"/>
              <a:gd name="csX30" fmla="*/ 159806 w 413012"/>
              <a:gd name="csY30" fmla="*/ 326411 h 438719"/>
              <a:gd name="csX31" fmla="*/ 150833 w 413012"/>
              <a:gd name="csY31" fmla="*/ 332212 h 438719"/>
              <a:gd name="csX32" fmla="*/ 189085 w 413012"/>
              <a:gd name="csY32" fmla="*/ 335385 h 438719"/>
              <a:gd name="csX33" fmla="*/ 216097 w 413012"/>
              <a:gd name="csY33" fmla="*/ 337560 h 438719"/>
              <a:gd name="csX34" fmla="*/ 240933 w 413012"/>
              <a:gd name="csY34" fmla="*/ 329040 h 438719"/>
              <a:gd name="csX35" fmla="*/ 257612 w 413012"/>
              <a:gd name="csY35" fmla="*/ 322241 h 438719"/>
              <a:gd name="csX36" fmla="*/ 315352 w 413012"/>
              <a:gd name="csY36" fmla="*/ 281361 h 438719"/>
              <a:gd name="csX37" fmla="*/ 315624 w 413012"/>
              <a:gd name="csY37" fmla="*/ 281179 h 438719"/>
              <a:gd name="csX38" fmla="*/ 351791 w 413012"/>
              <a:gd name="csY38" fmla="*/ 273837 h 438719"/>
              <a:gd name="csX39" fmla="*/ 367020 w 413012"/>
              <a:gd name="csY39" fmla="*/ 290063 h 438719"/>
              <a:gd name="csX40" fmla="*/ 409532 w 413012"/>
              <a:gd name="csY40" fmla="*/ 295954 h 438719"/>
              <a:gd name="csX41" fmla="*/ 412976 w 413012"/>
              <a:gd name="csY41" fmla="*/ 306922 h 438719"/>
              <a:gd name="csX42" fmla="*/ 399652 w 413012"/>
              <a:gd name="csY42" fmla="*/ 326048 h 438719"/>
              <a:gd name="csX43" fmla="*/ 374362 w 413012"/>
              <a:gd name="csY43" fmla="*/ 343905 h 438719"/>
              <a:gd name="csX44" fmla="*/ 242383 w 413012"/>
              <a:gd name="csY44" fmla="*/ 427298 h 438719"/>
              <a:gd name="csX45" fmla="*/ 241296 w 413012"/>
              <a:gd name="csY45" fmla="*/ 427480 h 438719"/>
              <a:gd name="csX46" fmla="*/ 67349 w 413012"/>
              <a:gd name="csY46" fmla="*/ 429293 h 438719"/>
              <a:gd name="csX47" fmla="*/ 53299 w 413012"/>
              <a:gd name="csY47" fmla="*/ 438448 h 438719"/>
              <a:gd name="csX48" fmla="*/ 15228 w 413012"/>
              <a:gd name="csY48" fmla="*/ 438720 h 438719"/>
              <a:gd name="csX49" fmla="*/ 0 w 413012"/>
              <a:gd name="csY49" fmla="*/ 423219 h 438719"/>
              <a:gd name="csX50" fmla="*/ 181 w 413012"/>
              <a:gd name="csY50" fmla="*/ 316077 h 438719"/>
              <a:gd name="csX51" fmla="*/ 15410 w 413012"/>
              <a:gd name="csY51" fmla="*/ 300940 h 438719"/>
              <a:gd name="csX52" fmla="*/ 68527 w 413012"/>
              <a:gd name="csY52" fmla="*/ 414427 h 438719"/>
              <a:gd name="csX53" fmla="*/ 68527 w 413012"/>
              <a:gd name="csY53" fmla="*/ 416512 h 438719"/>
              <a:gd name="csX54" fmla="*/ 239392 w 413012"/>
              <a:gd name="csY54" fmla="*/ 414789 h 438719"/>
              <a:gd name="csX55" fmla="*/ 367020 w 413012"/>
              <a:gd name="csY55" fmla="*/ 333391 h 438719"/>
              <a:gd name="csX56" fmla="*/ 392581 w 413012"/>
              <a:gd name="csY56" fmla="*/ 315443 h 438719"/>
              <a:gd name="csX57" fmla="*/ 395482 w 413012"/>
              <a:gd name="csY57" fmla="*/ 300668 h 438719"/>
              <a:gd name="csX58" fmla="*/ 368651 w 413012"/>
              <a:gd name="csY58" fmla="*/ 303025 h 438719"/>
              <a:gd name="csX59" fmla="*/ 288068 w 413012"/>
              <a:gd name="csY59" fmla="*/ 348075 h 438719"/>
              <a:gd name="csX60" fmla="*/ 187906 w 413012"/>
              <a:gd name="csY60" fmla="*/ 347984 h 438719"/>
              <a:gd name="csX61" fmla="*/ 142131 w 413012"/>
              <a:gd name="csY61" fmla="*/ 341095 h 438719"/>
              <a:gd name="csX62" fmla="*/ 135332 w 413012"/>
              <a:gd name="csY62" fmla="*/ 338013 h 438719"/>
              <a:gd name="csX63" fmla="*/ 152917 w 413012"/>
              <a:gd name="csY63" fmla="*/ 315896 h 438719"/>
              <a:gd name="csX64" fmla="*/ 190535 w 413012"/>
              <a:gd name="csY64" fmla="*/ 293960 h 438719"/>
              <a:gd name="csX65" fmla="*/ 191169 w 413012"/>
              <a:gd name="csY65" fmla="*/ 293598 h 438719"/>
              <a:gd name="csX66" fmla="*/ 208936 w 413012"/>
              <a:gd name="csY66" fmla="*/ 271934 h 438719"/>
              <a:gd name="csX67" fmla="*/ 203406 w 413012"/>
              <a:gd name="csY67" fmla="*/ 264773 h 438719"/>
              <a:gd name="csX68" fmla="*/ 181561 w 413012"/>
              <a:gd name="csY68" fmla="*/ 263957 h 438719"/>
              <a:gd name="csX69" fmla="*/ 180111 w 413012"/>
              <a:gd name="csY69" fmla="*/ 264319 h 438719"/>
              <a:gd name="csX70" fmla="*/ 165789 w 413012"/>
              <a:gd name="csY70" fmla="*/ 270030 h 438719"/>
              <a:gd name="csX71" fmla="*/ 154368 w 413012"/>
              <a:gd name="csY71" fmla="*/ 276647 h 438719"/>
              <a:gd name="csX72" fmla="*/ 153280 w 413012"/>
              <a:gd name="csY72" fmla="*/ 277282 h 438719"/>
              <a:gd name="csX73" fmla="*/ 68709 w 413012"/>
              <a:gd name="csY73" fmla="*/ 325776 h 438719"/>
              <a:gd name="csX74" fmla="*/ 53480 w 413012"/>
              <a:gd name="csY74" fmla="*/ 313358 h 438719"/>
              <a:gd name="csX75" fmla="*/ 15500 w 413012"/>
              <a:gd name="csY75" fmla="*/ 313630 h 438719"/>
              <a:gd name="csX76" fmla="*/ 12781 w 413012"/>
              <a:gd name="csY76" fmla="*/ 315987 h 438719"/>
              <a:gd name="csX77" fmla="*/ 12600 w 413012"/>
              <a:gd name="csY77" fmla="*/ 423038 h 438719"/>
              <a:gd name="csX78" fmla="*/ 15138 w 413012"/>
              <a:gd name="csY78" fmla="*/ 425939 h 438719"/>
              <a:gd name="csX79" fmla="*/ 53208 w 413012"/>
              <a:gd name="csY79" fmla="*/ 425667 h 438719"/>
              <a:gd name="csX80" fmla="*/ 55837 w 413012"/>
              <a:gd name="csY80" fmla="*/ 422766 h 438719"/>
              <a:gd name="csX81" fmla="*/ 56018 w 413012"/>
              <a:gd name="csY81" fmla="*/ 322151 h 438719"/>
              <a:gd name="csX82" fmla="*/ 56018 w 413012"/>
              <a:gd name="csY82" fmla="*/ 316259 h 438719"/>
              <a:gd name="csX83" fmla="*/ 53480 w 413012"/>
              <a:gd name="csY83" fmla="*/ 313358 h 438719"/>
              <a:gd name="csX84" fmla="*/ 148929 w 413012"/>
              <a:gd name="csY84" fmla="*/ 265045 h 438719"/>
              <a:gd name="csX85" fmla="*/ 160078 w 413012"/>
              <a:gd name="csY85" fmla="*/ 258699 h 438719"/>
              <a:gd name="csX86" fmla="*/ 172768 w 413012"/>
              <a:gd name="csY86" fmla="*/ 253442 h 438719"/>
              <a:gd name="csX87" fmla="*/ 172768 w 413012"/>
              <a:gd name="csY87" fmla="*/ 217094 h 438719"/>
              <a:gd name="csX88" fmla="*/ 120013 w 413012"/>
              <a:gd name="csY88" fmla="*/ 217094 h 438719"/>
              <a:gd name="csX89" fmla="*/ 120013 w 413012"/>
              <a:gd name="csY89" fmla="*/ 265135 h 438719"/>
              <a:gd name="csX90" fmla="*/ 148929 w 413012"/>
              <a:gd name="csY90" fmla="*/ 265135 h 438719"/>
              <a:gd name="csX91" fmla="*/ 185549 w 413012"/>
              <a:gd name="csY91" fmla="*/ 250360 h 438719"/>
              <a:gd name="csX92" fmla="*/ 220085 w 413012"/>
              <a:gd name="csY92" fmla="*/ 265045 h 438719"/>
              <a:gd name="csX93" fmla="*/ 238214 w 413012"/>
              <a:gd name="csY93" fmla="*/ 265045 h 438719"/>
              <a:gd name="csX94" fmla="*/ 238214 w 413012"/>
              <a:gd name="csY94" fmla="*/ 172315 h 438719"/>
              <a:gd name="csX95" fmla="*/ 185549 w 413012"/>
              <a:gd name="csY95" fmla="*/ 172315 h 438719"/>
              <a:gd name="csX96" fmla="*/ 249998 w 413012"/>
              <a:gd name="csY96" fmla="*/ 339011 h 438719"/>
              <a:gd name="csX97" fmla="*/ 281995 w 413012"/>
              <a:gd name="csY97" fmla="*/ 337016 h 438719"/>
              <a:gd name="csX98" fmla="*/ 349979 w 413012"/>
              <a:gd name="csY98" fmla="*/ 299036 h 438719"/>
              <a:gd name="csX99" fmla="*/ 354420 w 413012"/>
              <a:gd name="csY99" fmla="*/ 290697 h 438719"/>
              <a:gd name="csX100" fmla="*/ 348528 w 413012"/>
              <a:gd name="csY100" fmla="*/ 285984 h 438719"/>
              <a:gd name="csX101" fmla="*/ 322513 w 413012"/>
              <a:gd name="csY101" fmla="*/ 291694 h 438719"/>
              <a:gd name="csX102" fmla="*/ 264954 w 413012"/>
              <a:gd name="csY102" fmla="*/ 332394 h 438719"/>
              <a:gd name="csX103" fmla="*/ 249998 w 413012"/>
              <a:gd name="csY103" fmla="*/ 339011 h 438719"/>
              <a:gd name="csX104" fmla="*/ 160260 w 413012"/>
              <a:gd name="csY104" fmla="*/ 136601 h 438719"/>
              <a:gd name="csX105" fmla="*/ 153914 w 413012"/>
              <a:gd name="csY105" fmla="*/ 142946 h 438719"/>
              <a:gd name="csX106" fmla="*/ 147569 w 413012"/>
              <a:gd name="csY106" fmla="*/ 136601 h 438719"/>
              <a:gd name="csX107" fmla="*/ 147569 w 413012"/>
              <a:gd name="csY107" fmla="*/ 110042 h 438719"/>
              <a:gd name="csX108" fmla="*/ 164792 w 413012"/>
              <a:gd name="csY108" fmla="*/ 92820 h 438719"/>
              <a:gd name="csX109" fmla="*/ 193164 w 413012"/>
              <a:gd name="csY109" fmla="*/ 92820 h 438719"/>
              <a:gd name="csX110" fmla="*/ 202591 w 413012"/>
              <a:gd name="csY110" fmla="*/ 86294 h 438719"/>
              <a:gd name="csX111" fmla="*/ 215371 w 413012"/>
              <a:gd name="csY111" fmla="*/ 93636 h 438719"/>
              <a:gd name="csX112" fmla="*/ 215371 w 413012"/>
              <a:gd name="csY112" fmla="*/ 104604 h 438719"/>
              <a:gd name="csX113" fmla="*/ 202591 w 413012"/>
              <a:gd name="csY113" fmla="*/ 111946 h 438719"/>
              <a:gd name="csX114" fmla="*/ 193254 w 413012"/>
              <a:gd name="csY114" fmla="*/ 105510 h 438719"/>
              <a:gd name="csX115" fmla="*/ 164882 w 413012"/>
              <a:gd name="csY115" fmla="*/ 105510 h 438719"/>
              <a:gd name="csX116" fmla="*/ 160350 w 413012"/>
              <a:gd name="csY116" fmla="*/ 110042 h 438719"/>
              <a:gd name="csX117" fmla="*/ 160350 w 413012"/>
              <a:gd name="csY117" fmla="*/ 136601 h 438719"/>
              <a:gd name="csX118" fmla="*/ 80674 w 413012"/>
              <a:gd name="csY118" fmla="*/ 207123 h 438719"/>
              <a:gd name="csX119" fmla="*/ 74329 w 413012"/>
              <a:gd name="csY119" fmla="*/ 213468 h 438719"/>
              <a:gd name="csX120" fmla="*/ 67983 w 413012"/>
              <a:gd name="csY120" fmla="*/ 207123 h 438719"/>
              <a:gd name="csX121" fmla="*/ 67983 w 413012"/>
              <a:gd name="csY121" fmla="*/ 178842 h 438719"/>
              <a:gd name="csX122" fmla="*/ 85206 w 413012"/>
              <a:gd name="csY122" fmla="*/ 161619 h 438719"/>
              <a:gd name="csX123" fmla="*/ 113578 w 413012"/>
              <a:gd name="csY123" fmla="*/ 161619 h 438719"/>
              <a:gd name="csX124" fmla="*/ 122914 w 413012"/>
              <a:gd name="csY124" fmla="*/ 155093 h 438719"/>
              <a:gd name="csX125" fmla="*/ 135604 w 413012"/>
              <a:gd name="csY125" fmla="*/ 162435 h 438719"/>
              <a:gd name="csX126" fmla="*/ 135695 w 413012"/>
              <a:gd name="csY126" fmla="*/ 173403 h 438719"/>
              <a:gd name="csX127" fmla="*/ 122914 w 413012"/>
              <a:gd name="csY127" fmla="*/ 180745 h 438719"/>
              <a:gd name="csX128" fmla="*/ 113487 w 413012"/>
              <a:gd name="csY128" fmla="*/ 174309 h 438719"/>
              <a:gd name="csX129" fmla="*/ 85115 w 413012"/>
              <a:gd name="csY129" fmla="*/ 174309 h 438719"/>
              <a:gd name="csX130" fmla="*/ 80583 w 413012"/>
              <a:gd name="csY130" fmla="*/ 178842 h 438719"/>
              <a:gd name="csX131" fmla="*/ 80583 w 413012"/>
              <a:gd name="csY131" fmla="*/ 207123 h 438719"/>
              <a:gd name="csX132" fmla="*/ 303659 w 413012"/>
              <a:gd name="csY132" fmla="*/ 117838 h 438719"/>
              <a:gd name="csX133" fmla="*/ 250904 w 413012"/>
              <a:gd name="csY133" fmla="*/ 117838 h 438719"/>
              <a:gd name="csX134" fmla="*/ 250904 w 413012"/>
              <a:gd name="csY134" fmla="*/ 265045 h 438719"/>
              <a:gd name="csX135" fmla="*/ 303659 w 413012"/>
              <a:gd name="csY135" fmla="*/ 265045 h 438719"/>
              <a:gd name="csX136" fmla="*/ 228696 w 413012"/>
              <a:gd name="csY136" fmla="*/ 34989 h 438719"/>
              <a:gd name="csX137" fmla="*/ 210477 w 413012"/>
              <a:gd name="csY137" fmla="*/ 50852 h 438719"/>
              <a:gd name="csX138" fmla="*/ 270937 w 413012"/>
              <a:gd name="csY138" fmla="*/ 50852 h 438719"/>
              <a:gd name="csX139" fmla="*/ 270937 w 413012"/>
              <a:gd name="csY139" fmla="*/ 12600 h 438719"/>
              <a:gd name="csX140" fmla="*/ 212108 w 413012"/>
              <a:gd name="csY140" fmla="*/ 12600 h 438719"/>
              <a:gd name="csX141" fmla="*/ 229240 w 413012"/>
              <a:gd name="csY141" fmla="*/ 26015 h 438719"/>
              <a:gd name="csX142" fmla="*/ 228696 w 413012"/>
              <a:gd name="csY142" fmla="*/ 34989 h 4387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Lst>
            <a:rect l="l" t="t" r="r" b="b"/>
            <a:pathLst>
              <a:path w="413012" h="438719">
                <a:moveTo>
                  <a:pt x="15410" y="300940"/>
                </a:moveTo>
                <a:cubicBezTo>
                  <a:pt x="28100" y="300849"/>
                  <a:pt x="40790" y="300759"/>
                  <a:pt x="53480" y="300668"/>
                </a:cubicBezTo>
                <a:cubicBezTo>
                  <a:pt x="60188" y="300668"/>
                  <a:pt x="65989" y="305291"/>
                  <a:pt x="67983" y="311545"/>
                </a:cubicBezTo>
                <a:lnTo>
                  <a:pt x="126902" y="277644"/>
                </a:lnTo>
                <a:lnTo>
                  <a:pt x="113759" y="277644"/>
                </a:lnTo>
                <a:cubicBezTo>
                  <a:pt x="110224" y="277644"/>
                  <a:pt x="107414" y="274834"/>
                  <a:pt x="107414" y="271299"/>
                </a:cubicBezTo>
                <a:lnTo>
                  <a:pt x="107414" y="210567"/>
                </a:lnTo>
                <a:cubicBezTo>
                  <a:pt x="107414" y="207032"/>
                  <a:pt x="110224" y="204222"/>
                  <a:pt x="113759" y="204222"/>
                </a:cubicBezTo>
                <a:lnTo>
                  <a:pt x="172859" y="204222"/>
                </a:lnTo>
                <a:lnTo>
                  <a:pt x="172859" y="165880"/>
                </a:lnTo>
                <a:cubicBezTo>
                  <a:pt x="172859" y="162344"/>
                  <a:pt x="175669" y="159534"/>
                  <a:pt x="179204" y="159534"/>
                </a:cubicBezTo>
                <a:lnTo>
                  <a:pt x="238214" y="159534"/>
                </a:lnTo>
                <a:lnTo>
                  <a:pt x="238214" y="111402"/>
                </a:lnTo>
                <a:cubicBezTo>
                  <a:pt x="238214" y="107867"/>
                  <a:pt x="241024" y="105057"/>
                  <a:pt x="244559" y="105057"/>
                </a:cubicBezTo>
                <a:lnTo>
                  <a:pt x="270937" y="105057"/>
                </a:lnTo>
                <a:lnTo>
                  <a:pt x="270937" y="63542"/>
                </a:lnTo>
                <a:lnTo>
                  <a:pt x="193617" y="63542"/>
                </a:lnTo>
                <a:cubicBezTo>
                  <a:pt x="187906" y="63542"/>
                  <a:pt x="184734" y="56200"/>
                  <a:pt x="189810" y="52121"/>
                </a:cubicBezTo>
                <a:lnTo>
                  <a:pt x="214556" y="30547"/>
                </a:lnTo>
                <a:lnTo>
                  <a:pt x="189719" y="11331"/>
                </a:lnTo>
                <a:cubicBezTo>
                  <a:pt x="184915" y="7614"/>
                  <a:pt x="187725" y="0"/>
                  <a:pt x="193617" y="0"/>
                </a:cubicBezTo>
                <a:lnTo>
                  <a:pt x="277282" y="0"/>
                </a:lnTo>
                <a:cubicBezTo>
                  <a:pt x="280817" y="0"/>
                  <a:pt x="283627" y="2810"/>
                  <a:pt x="283627" y="6345"/>
                </a:cubicBezTo>
                <a:lnTo>
                  <a:pt x="283627" y="105148"/>
                </a:lnTo>
                <a:lnTo>
                  <a:pt x="310004" y="105148"/>
                </a:lnTo>
                <a:cubicBezTo>
                  <a:pt x="313539" y="105148"/>
                  <a:pt x="316349" y="107958"/>
                  <a:pt x="316349" y="111493"/>
                </a:cubicBezTo>
                <a:lnTo>
                  <a:pt x="316349" y="271390"/>
                </a:lnTo>
                <a:cubicBezTo>
                  <a:pt x="316349" y="274925"/>
                  <a:pt x="313539" y="277735"/>
                  <a:pt x="310004" y="277735"/>
                </a:cubicBezTo>
                <a:lnTo>
                  <a:pt x="221263" y="277735"/>
                </a:lnTo>
                <a:cubicBezTo>
                  <a:pt x="219541" y="287524"/>
                  <a:pt x="211564" y="297858"/>
                  <a:pt x="196608" y="305019"/>
                </a:cubicBezTo>
                <a:cubicBezTo>
                  <a:pt x="182286" y="312814"/>
                  <a:pt x="169233" y="320338"/>
                  <a:pt x="159806" y="326411"/>
                </a:cubicBezTo>
                <a:cubicBezTo>
                  <a:pt x="156090" y="328858"/>
                  <a:pt x="153008" y="330762"/>
                  <a:pt x="150833" y="332212"/>
                </a:cubicBezTo>
                <a:cubicBezTo>
                  <a:pt x="157812" y="332756"/>
                  <a:pt x="172043" y="333844"/>
                  <a:pt x="189085" y="335385"/>
                </a:cubicBezTo>
                <a:cubicBezTo>
                  <a:pt x="197786" y="336201"/>
                  <a:pt x="206941" y="336926"/>
                  <a:pt x="216097" y="337560"/>
                </a:cubicBezTo>
                <a:cubicBezTo>
                  <a:pt x="224527" y="334932"/>
                  <a:pt x="233500" y="331850"/>
                  <a:pt x="240933" y="329040"/>
                </a:cubicBezTo>
                <a:cubicBezTo>
                  <a:pt x="249907" y="325686"/>
                  <a:pt x="256615" y="322966"/>
                  <a:pt x="257612" y="322241"/>
                </a:cubicBezTo>
                <a:lnTo>
                  <a:pt x="315352" y="281361"/>
                </a:lnTo>
                <a:lnTo>
                  <a:pt x="315624" y="281179"/>
                </a:lnTo>
                <a:cubicBezTo>
                  <a:pt x="328405" y="272931"/>
                  <a:pt x="342092" y="271299"/>
                  <a:pt x="351791" y="273837"/>
                </a:cubicBezTo>
                <a:cubicBezTo>
                  <a:pt x="359768" y="276013"/>
                  <a:pt x="366476" y="281633"/>
                  <a:pt x="367020" y="290063"/>
                </a:cubicBezTo>
                <a:cubicBezTo>
                  <a:pt x="382248" y="284080"/>
                  <a:pt x="401193" y="285168"/>
                  <a:pt x="409532" y="295954"/>
                </a:cubicBezTo>
                <a:cubicBezTo>
                  <a:pt x="411979" y="299127"/>
                  <a:pt x="413248" y="302843"/>
                  <a:pt x="412976" y="306922"/>
                </a:cubicBezTo>
                <a:cubicBezTo>
                  <a:pt x="412614" y="313177"/>
                  <a:pt x="408626" y="319885"/>
                  <a:pt x="399652" y="326048"/>
                </a:cubicBezTo>
                <a:cubicBezTo>
                  <a:pt x="394122" y="329855"/>
                  <a:pt x="384967" y="336382"/>
                  <a:pt x="374362" y="343905"/>
                </a:cubicBezTo>
                <a:cubicBezTo>
                  <a:pt x="332303" y="373727"/>
                  <a:pt x="266767" y="420228"/>
                  <a:pt x="242383" y="427298"/>
                </a:cubicBezTo>
                <a:cubicBezTo>
                  <a:pt x="242021" y="427389"/>
                  <a:pt x="241658" y="427480"/>
                  <a:pt x="241296" y="427480"/>
                </a:cubicBezTo>
                <a:cubicBezTo>
                  <a:pt x="223620" y="429383"/>
                  <a:pt x="105238" y="428749"/>
                  <a:pt x="67349" y="429293"/>
                </a:cubicBezTo>
                <a:cubicBezTo>
                  <a:pt x="64992" y="434822"/>
                  <a:pt x="59463" y="438357"/>
                  <a:pt x="53299" y="438448"/>
                </a:cubicBezTo>
                <a:cubicBezTo>
                  <a:pt x="40609" y="438538"/>
                  <a:pt x="27919" y="438629"/>
                  <a:pt x="15228" y="438720"/>
                </a:cubicBezTo>
                <a:cubicBezTo>
                  <a:pt x="6798" y="438720"/>
                  <a:pt x="0" y="431468"/>
                  <a:pt x="0" y="423219"/>
                </a:cubicBezTo>
                <a:cubicBezTo>
                  <a:pt x="363" y="387596"/>
                  <a:pt x="91" y="351791"/>
                  <a:pt x="181" y="316077"/>
                </a:cubicBezTo>
                <a:cubicBezTo>
                  <a:pt x="181" y="307466"/>
                  <a:pt x="7070" y="301031"/>
                  <a:pt x="15410" y="300940"/>
                </a:cubicBezTo>
                <a:close/>
                <a:moveTo>
                  <a:pt x="68527" y="414427"/>
                </a:moveTo>
                <a:lnTo>
                  <a:pt x="68527" y="416512"/>
                </a:lnTo>
                <a:cubicBezTo>
                  <a:pt x="100434" y="416058"/>
                  <a:pt x="231325" y="416421"/>
                  <a:pt x="239392" y="414789"/>
                </a:cubicBezTo>
                <a:cubicBezTo>
                  <a:pt x="262144" y="407719"/>
                  <a:pt x="325958" y="362578"/>
                  <a:pt x="367020" y="333391"/>
                </a:cubicBezTo>
                <a:cubicBezTo>
                  <a:pt x="376719" y="326502"/>
                  <a:pt x="385149" y="320610"/>
                  <a:pt x="392581" y="315443"/>
                </a:cubicBezTo>
                <a:cubicBezTo>
                  <a:pt x="400468" y="310004"/>
                  <a:pt x="403912" y="304294"/>
                  <a:pt x="395482" y="300668"/>
                </a:cubicBezTo>
                <a:cubicBezTo>
                  <a:pt x="389137" y="297949"/>
                  <a:pt x="379075" y="298039"/>
                  <a:pt x="368651" y="303025"/>
                </a:cubicBezTo>
                <a:lnTo>
                  <a:pt x="288068" y="348075"/>
                </a:lnTo>
                <a:cubicBezTo>
                  <a:pt x="274744" y="355508"/>
                  <a:pt x="206126" y="349616"/>
                  <a:pt x="187906" y="347984"/>
                </a:cubicBezTo>
                <a:cubicBezTo>
                  <a:pt x="168418" y="346171"/>
                  <a:pt x="151286" y="343633"/>
                  <a:pt x="142131" y="341095"/>
                </a:cubicBezTo>
                <a:cubicBezTo>
                  <a:pt x="139502" y="341639"/>
                  <a:pt x="136692" y="340461"/>
                  <a:pt x="135332" y="338013"/>
                </a:cubicBezTo>
                <a:cubicBezTo>
                  <a:pt x="131707" y="331487"/>
                  <a:pt x="141134" y="323510"/>
                  <a:pt x="152917" y="315896"/>
                </a:cubicBezTo>
                <a:cubicBezTo>
                  <a:pt x="162616" y="309642"/>
                  <a:pt x="175941" y="302028"/>
                  <a:pt x="190535" y="293960"/>
                </a:cubicBezTo>
                <a:cubicBezTo>
                  <a:pt x="190716" y="293870"/>
                  <a:pt x="190988" y="293688"/>
                  <a:pt x="191169" y="293598"/>
                </a:cubicBezTo>
                <a:cubicBezTo>
                  <a:pt x="203134" y="287978"/>
                  <a:pt x="209933" y="279910"/>
                  <a:pt x="208936" y="271934"/>
                </a:cubicBezTo>
                <a:cubicBezTo>
                  <a:pt x="208573" y="268942"/>
                  <a:pt x="206216" y="266314"/>
                  <a:pt x="203406" y="264773"/>
                </a:cubicBezTo>
                <a:cubicBezTo>
                  <a:pt x="198512" y="262235"/>
                  <a:pt x="191169" y="261509"/>
                  <a:pt x="181561" y="263957"/>
                </a:cubicBezTo>
                <a:cubicBezTo>
                  <a:pt x="181108" y="264138"/>
                  <a:pt x="180655" y="264229"/>
                  <a:pt x="180111" y="264319"/>
                </a:cubicBezTo>
                <a:cubicBezTo>
                  <a:pt x="175760" y="265588"/>
                  <a:pt x="170956" y="267401"/>
                  <a:pt x="165789" y="270030"/>
                </a:cubicBezTo>
                <a:lnTo>
                  <a:pt x="154368" y="276647"/>
                </a:lnTo>
                <a:cubicBezTo>
                  <a:pt x="154005" y="276919"/>
                  <a:pt x="153733" y="277100"/>
                  <a:pt x="153280" y="277282"/>
                </a:cubicBezTo>
                <a:lnTo>
                  <a:pt x="68709" y="325776"/>
                </a:lnTo>
                <a:close/>
                <a:moveTo>
                  <a:pt x="53480" y="313358"/>
                </a:moveTo>
                <a:lnTo>
                  <a:pt x="15500" y="313630"/>
                </a:lnTo>
                <a:cubicBezTo>
                  <a:pt x="14050" y="313630"/>
                  <a:pt x="12781" y="314627"/>
                  <a:pt x="12781" y="315987"/>
                </a:cubicBezTo>
                <a:cubicBezTo>
                  <a:pt x="12690" y="351701"/>
                  <a:pt x="12600" y="387324"/>
                  <a:pt x="12600" y="423038"/>
                </a:cubicBezTo>
                <a:cubicBezTo>
                  <a:pt x="12600" y="424398"/>
                  <a:pt x="13869" y="425939"/>
                  <a:pt x="15138" y="425939"/>
                </a:cubicBezTo>
                <a:cubicBezTo>
                  <a:pt x="27737" y="425939"/>
                  <a:pt x="40518" y="425757"/>
                  <a:pt x="53208" y="425667"/>
                </a:cubicBezTo>
                <a:cubicBezTo>
                  <a:pt x="55021" y="425667"/>
                  <a:pt x="55837" y="424488"/>
                  <a:pt x="55837" y="422766"/>
                </a:cubicBezTo>
                <a:lnTo>
                  <a:pt x="56018" y="322151"/>
                </a:lnTo>
                <a:lnTo>
                  <a:pt x="56018" y="316259"/>
                </a:lnTo>
                <a:cubicBezTo>
                  <a:pt x="56018" y="314808"/>
                  <a:pt x="54840" y="313268"/>
                  <a:pt x="53480" y="313358"/>
                </a:cubicBezTo>
                <a:close/>
                <a:moveTo>
                  <a:pt x="148929" y="265045"/>
                </a:moveTo>
                <a:lnTo>
                  <a:pt x="160078" y="258699"/>
                </a:lnTo>
                <a:cubicBezTo>
                  <a:pt x="164520" y="256524"/>
                  <a:pt x="168780" y="254802"/>
                  <a:pt x="172768" y="253442"/>
                </a:cubicBezTo>
                <a:lnTo>
                  <a:pt x="172768" y="217094"/>
                </a:lnTo>
                <a:lnTo>
                  <a:pt x="120013" y="217094"/>
                </a:lnTo>
                <a:lnTo>
                  <a:pt x="120013" y="265135"/>
                </a:lnTo>
                <a:lnTo>
                  <a:pt x="148929" y="265135"/>
                </a:lnTo>
                <a:close/>
                <a:moveTo>
                  <a:pt x="185549" y="250360"/>
                </a:moveTo>
                <a:cubicBezTo>
                  <a:pt x="200234" y="248366"/>
                  <a:pt x="214828" y="252445"/>
                  <a:pt x="220085" y="265045"/>
                </a:cubicBezTo>
                <a:lnTo>
                  <a:pt x="238214" y="265045"/>
                </a:lnTo>
                <a:lnTo>
                  <a:pt x="238214" y="172315"/>
                </a:lnTo>
                <a:lnTo>
                  <a:pt x="185549" y="172315"/>
                </a:lnTo>
                <a:close/>
                <a:moveTo>
                  <a:pt x="249998" y="339011"/>
                </a:moveTo>
                <a:cubicBezTo>
                  <a:pt x="257974" y="339192"/>
                  <a:pt x="278007" y="339192"/>
                  <a:pt x="281995" y="337016"/>
                </a:cubicBezTo>
                <a:lnTo>
                  <a:pt x="349979" y="299036"/>
                </a:lnTo>
                <a:cubicBezTo>
                  <a:pt x="353332" y="295592"/>
                  <a:pt x="354692" y="292782"/>
                  <a:pt x="354420" y="290697"/>
                </a:cubicBezTo>
                <a:cubicBezTo>
                  <a:pt x="354148" y="288250"/>
                  <a:pt x="351066" y="286709"/>
                  <a:pt x="348528" y="285984"/>
                </a:cubicBezTo>
                <a:cubicBezTo>
                  <a:pt x="341911" y="284171"/>
                  <a:pt x="332122" y="285530"/>
                  <a:pt x="322513" y="291694"/>
                </a:cubicBezTo>
                <a:lnTo>
                  <a:pt x="264954" y="332394"/>
                </a:lnTo>
                <a:cubicBezTo>
                  <a:pt x="263413" y="333481"/>
                  <a:pt x="257612" y="336019"/>
                  <a:pt x="249998" y="339011"/>
                </a:cubicBezTo>
                <a:close/>
                <a:moveTo>
                  <a:pt x="160260" y="136601"/>
                </a:moveTo>
                <a:cubicBezTo>
                  <a:pt x="160260" y="140136"/>
                  <a:pt x="157450" y="142946"/>
                  <a:pt x="153914" y="142946"/>
                </a:cubicBezTo>
                <a:cubicBezTo>
                  <a:pt x="150379" y="142946"/>
                  <a:pt x="147569" y="140136"/>
                  <a:pt x="147569" y="136601"/>
                </a:cubicBezTo>
                <a:lnTo>
                  <a:pt x="147569" y="110042"/>
                </a:lnTo>
                <a:cubicBezTo>
                  <a:pt x="147569" y="100525"/>
                  <a:pt x="155274" y="92820"/>
                  <a:pt x="164792" y="92820"/>
                </a:cubicBezTo>
                <a:lnTo>
                  <a:pt x="193164" y="92820"/>
                </a:lnTo>
                <a:cubicBezTo>
                  <a:pt x="192257" y="87563"/>
                  <a:pt x="197877" y="83574"/>
                  <a:pt x="202591" y="86294"/>
                </a:cubicBezTo>
                <a:lnTo>
                  <a:pt x="215371" y="93636"/>
                </a:lnTo>
                <a:cubicBezTo>
                  <a:pt x="219541" y="96083"/>
                  <a:pt x="219632" y="102156"/>
                  <a:pt x="215371" y="104604"/>
                </a:cubicBezTo>
                <a:lnTo>
                  <a:pt x="202591" y="111946"/>
                </a:lnTo>
                <a:cubicBezTo>
                  <a:pt x="197968" y="114575"/>
                  <a:pt x="192348" y="110677"/>
                  <a:pt x="193254" y="105510"/>
                </a:cubicBezTo>
                <a:lnTo>
                  <a:pt x="164882" y="105510"/>
                </a:lnTo>
                <a:cubicBezTo>
                  <a:pt x="162435" y="105510"/>
                  <a:pt x="160350" y="107504"/>
                  <a:pt x="160350" y="110042"/>
                </a:cubicBezTo>
                <a:lnTo>
                  <a:pt x="160350" y="136601"/>
                </a:lnTo>
                <a:close/>
                <a:moveTo>
                  <a:pt x="80674" y="207123"/>
                </a:moveTo>
                <a:cubicBezTo>
                  <a:pt x="80674" y="210658"/>
                  <a:pt x="77864" y="213468"/>
                  <a:pt x="74329" y="213468"/>
                </a:cubicBezTo>
                <a:cubicBezTo>
                  <a:pt x="70793" y="213468"/>
                  <a:pt x="67983" y="210658"/>
                  <a:pt x="67983" y="207123"/>
                </a:cubicBezTo>
                <a:lnTo>
                  <a:pt x="67983" y="178842"/>
                </a:lnTo>
                <a:cubicBezTo>
                  <a:pt x="67983" y="169324"/>
                  <a:pt x="75688" y="161619"/>
                  <a:pt x="85206" y="161619"/>
                </a:cubicBezTo>
                <a:lnTo>
                  <a:pt x="113578" y="161619"/>
                </a:lnTo>
                <a:cubicBezTo>
                  <a:pt x="112671" y="156362"/>
                  <a:pt x="118291" y="152373"/>
                  <a:pt x="122914" y="155093"/>
                </a:cubicBezTo>
                <a:lnTo>
                  <a:pt x="135604" y="162435"/>
                </a:lnTo>
                <a:cubicBezTo>
                  <a:pt x="139865" y="164882"/>
                  <a:pt x="139865" y="170956"/>
                  <a:pt x="135695" y="173403"/>
                </a:cubicBezTo>
                <a:lnTo>
                  <a:pt x="122914" y="180745"/>
                </a:lnTo>
                <a:cubicBezTo>
                  <a:pt x="118291" y="183374"/>
                  <a:pt x="112671" y="179476"/>
                  <a:pt x="113487" y="174309"/>
                </a:cubicBezTo>
                <a:lnTo>
                  <a:pt x="85115" y="174309"/>
                </a:lnTo>
                <a:cubicBezTo>
                  <a:pt x="82668" y="174309"/>
                  <a:pt x="80583" y="176304"/>
                  <a:pt x="80583" y="178842"/>
                </a:cubicBezTo>
                <a:lnTo>
                  <a:pt x="80583" y="207123"/>
                </a:lnTo>
                <a:close/>
                <a:moveTo>
                  <a:pt x="303659" y="117838"/>
                </a:moveTo>
                <a:lnTo>
                  <a:pt x="250904" y="117838"/>
                </a:lnTo>
                <a:lnTo>
                  <a:pt x="250904" y="265045"/>
                </a:lnTo>
                <a:lnTo>
                  <a:pt x="303659" y="265045"/>
                </a:lnTo>
                <a:close/>
                <a:moveTo>
                  <a:pt x="228696" y="34989"/>
                </a:moveTo>
                <a:lnTo>
                  <a:pt x="210477" y="50852"/>
                </a:lnTo>
                <a:lnTo>
                  <a:pt x="270937" y="50852"/>
                </a:lnTo>
                <a:lnTo>
                  <a:pt x="270937" y="12600"/>
                </a:lnTo>
                <a:lnTo>
                  <a:pt x="212108" y="12600"/>
                </a:lnTo>
                <a:cubicBezTo>
                  <a:pt x="214374" y="14412"/>
                  <a:pt x="228334" y="25018"/>
                  <a:pt x="229240" y="26015"/>
                </a:cubicBezTo>
                <a:cubicBezTo>
                  <a:pt x="231597" y="28644"/>
                  <a:pt x="231325" y="32632"/>
                  <a:pt x="228696" y="34989"/>
                </a:cubicBezTo>
                <a:close/>
              </a:path>
            </a:pathLst>
          </a:custGeom>
          <a:solidFill>
            <a:schemeClr val="bg1"/>
          </a:solidFill>
          <a:ln w="893" cap="flat">
            <a:noFill/>
            <a:prstDash val="solid"/>
            <a:miter/>
          </a:ln>
        </p:spPr>
        <p:txBody>
          <a:bodyPr/>
          <a:lstStyle/>
          <a:p>
            <a:endParaRPr lang="en-GB" dirty="0">
              <a:latin typeface="Arimo" panose="020B0604020202020204" charset="0"/>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661475" y="566539"/>
            <a:ext cx="10868745" cy="1104702"/>
          </a:xfrm>
          <a:prstGeom prst="rect">
            <a:avLst/>
          </a:prstGeom>
          <a:noFill/>
          <a:ln/>
        </p:spPr>
        <p:txBody>
          <a:bodyPr wrap="square" lIns="0" tIns="0" rIns="0" bIns="0" rtlCol="0" anchor="t">
            <a:normAutofit/>
          </a:bodyPr>
          <a:lstStyle/>
          <a:p>
            <a:pPr marL="0" indent="0" algn="l">
              <a:lnSpc>
                <a:spcPct val="104000"/>
              </a:lnSpc>
              <a:buNone/>
            </a:pPr>
            <a:r>
              <a:rPr lang="en-US" sz="3450" dirty="0">
                <a:solidFill>
                  <a:srgbClr val="231971"/>
                </a:solidFill>
                <a:latin typeface="Outfit ExtraBold" pitchFamily="34" charset="0"/>
                <a:ea typeface="Outfit ExtraBold" pitchFamily="34" charset="-122"/>
                <a:cs typeface="Outfit ExtraBold" pitchFamily="34" charset="-120"/>
              </a:rPr>
              <a:t>Gap Analysis and Strategic Transformation Roadmap (2026–2030)</a:t>
            </a:r>
            <a:endParaRPr lang="en-US" sz="3450" dirty="0">
              <a:latin typeface="Arimo" panose="020B0604020202020204" charset="0"/>
            </a:endParaRPr>
          </a:p>
        </p:txBody>
      </p:sp>
      <p:sp>
        <p:nvSpPr>
          <p:cNvPr id="3" name="Text 1"/>
          <p:cNvSpPr/>
          <p:nvPr/>
        </p:nvSpPr>
        <p:spPr>
          <a:xfrm>
            <a:off x="661475" y="2084487"/>
            <a:ext cx="3523765" cy="276126"/>
          </a:xfrm>
          <a:prstGeom prst="rect">
            <a:avLst/>
          </a:prstGeom>
          <a:noFill/>
          <a:ln/>
        </p:spPr>
        <p:txBody>
          <a:bodyPr wrap="none" lIns="0" tIns="0" rIns="0" bIns="0" rtlCol="0" anchor="t"/>
          <a:lstStyle/>
          <a:p>
            <a:pPr marL="0" indent="0" algn="l">
              <a:lnSpc>
                <a:spcPct val="104000"/>
              </a:lnSpc>
              <a:buNone/>
            </a:pPr>
            <a:r>
              <a:rPr lang="en-US" sz="1700" dirty="0">
                <a:solidFill>
                  <a:schemeClr val="accent3"/>
                </a:solidFill>
                <a:latin typeface="Outfit ExtraBold" pitchFamily="34" charset="0"/>
                <a:ea typeface="Outfit ExtraBold" pitchFamily="34" charset="-122"/>
                <a:cs typeface="Outfit ExtraBold" pitchFamily="34" charset="-120"/>
              </a:rPr>
              <a:t>Current Situation</a:t>
            </a:r>
            <a:endParaRPr lang="en-US" sz="1700" dirty="0">
              <a:solidFill>
                <a:schemeClr val="accent3"/>
              </a:solidFill>
              <a:latin typeface="Arimo" panose="020B0604020202020204" charset="0"/>
            </a:endParaRPr>
          </a:p>
        </p:txBody>
      </p:sp>
      <p:sp>
        <p:nvSpPr>
          <p:cNvPr id="4" name="Text 2"/>
          <p:cNvSpPr/>
          <p:nvPr/>
        </p:nvSpPr>
        <p:spPr>
          <a:xfrm>
            <a:off x="661475" y="2525911"/>
            <a:ext cx="4489645" cy="1368227"/>
          </a:xfrm>
          <a:prstGeom prst="rect">
            <a:avLst/>
          </a:prstGeom>
          <a:noFill/>
          <a:ln/>
        </p:spPr>
        <p:txBody>
          <a:bodyPr wrap="square" lIns="0" tIns="0" rIns="0" bIns="0" rtlCol="0" anchor="t">
            <a:normAutofit/>
          </a:bodyPr>
          <a:lstStyle/>
          <a:p>
            <a:pPr marL="0" indent="0" algn="l">
              <a:lnSpc>
                <a:spcPct val="129000"/>
              </a:lnSpc>
              <a:buNone/>
            </a:pPr>
            <a:r>
              <a:rPr lang="en-US" sz="1350" dirty="0">
                <a:solidFill>
                  <a:srgbClr val="2A2742"/>
                </a:solidFill>
                <a:latin typeface="Arimo" pitchFamily="34" charset="0"/>
                <a:ea typeface="Arimo" pitchFamily="34" charset="-122"/>
                <a:cs typeface="Arimo" pitchFamily="34" charset="-120"/>
              </a:rPr>
              <a:t>A research-based, task-based academic paradigm focused on standalone publications, operating entirely on static government budgets with unmonetized data assets.</a:t>
            </a:r>
            <a:endParaRPr lang="en-US" sz="1350" dirty="0">
              <a:latin typeface="Arimo" panose="020B0604020202020204" charset="0"/>
            </a:endParaRPr>
          </a:p>
        </p:txBody>
      </p:sp>
      <p:sp>
        <p:nvSpPr>
          <p:cNvPr id="5" name="Text 3"/>
          <p:cNvSpPr/>
          <p:nvPr/>
        </p:nvSpPr>
        <p:spPr>
          <a:xfrm>
            <a:off x="7323488" y="4994569"/>
            <a:ext cx="3523765" cy="276126"/>
          </a:xfrm>
          <a:prstGeom prst="rect">
            <a:avLst/>
          </a:prstGeom>
          <a:noFill/>
          <a:ln/>
        </p:spPr>
        <p:txBody>
          <a:bodyPr wrap="none" lIns="0" tIns="0" rIns="0" bIns="0" rtlCol="0" anchor="t"/>
          <a:lstStyle/>
          <a:p>
            <a:pPr marL="0" indent="0" algn="l">
              <a:lnSpc>
                <a:spcPct val="104000"/>
              </a:lnSpc>
              <a:buNone/>
            </a:pPr>
            <a:r>
              <a:rPr lang="en-US" sz="1700" dirty="0">
                <a:solidFill>
                  <a:schemeClr val="accent3"/>
                </a:solidFill>
                <a:latin typeface="Outfit ExtraBold" pitchFamily="34" charset="0"/>
                <a:ea typeface="Outfit ExtraBold" pitchFamily="34" charset="-122"/>
                <a:cs typeface="Outfit ExtraBold" pitchFamily="34" charset="-120"/>
              </a:rPr>
              <a:t>Target Situation (2030)</a:t>
            </a:r>
            <a:endParaRPr lang="en-US" sz="1700" dirty="0">
              <a:solidFill>
                <a:schemeClr val="accent3"/>
              </a:solidFill>
              <a:latin typeface="Arimo" panose="020B0604020202020204" charset="0"/>
            </a:endParaRPr>
          </a:p>
        </p:txBody>
      </p:sp>
      <p:sp>
        <p:nvSpPr>
          <p:cNvPr id="6" name="Text 4"/>
          <p:cNvSpPr/>
          <p:nvPr/>
        </p:nvSpPr>
        <p:spPr>
          <a:xfrm>
            <a:off x="7323488" y="5435993"/>
            <a:ext cx="4636889" cy="1641872"/>
          </a:xfrm>
          <a:prstGeom prst="rect">
            <a:avLst/>
          </a:prstGeom>
          <a:noFill/>
          <a:ln/>
        </p:spPr>
        <p:txBody>
          <a:bodyPr wrap="square" lIns="0" tIns="0" rIns="0" bIns="0" rtlCol="0" anchor="t">
            <a:normAutofit/>
          </a:bodyPr>
          <a:lstStyle/>
          <a:p>
            <a:pPr marL="0" indent="0" algn="l">
              <a:lnSpc>
                <a:spcPct val="129000"/>
              </a:lnSpc>
              <a:buNone/>
            </a:pPr>
            <a:r>
              <a:rPr lang="en-US" sz="1350" dirty="0">
                <a:solidFill>
                  <a:srgbClr val="2A2742"/>
                </a:solidFill>
                <a:latin typeface="Arimo" pitchFamily="34" charset="0"/>
                <a:ea typeface="Arimo" pitchFamily="34" charset="-122"/>
                <a:cs typeface="Arimo" pitchFamily="34" charset="-120"/>
              </a:rPr>
              <a:t>An agile, asset-backed commercial enabler and primary technical execution arm, generating 200–250M SAR in annual revenue through autonomous data APIs, localized dual-use technologies, and public-private partnerships.</a:t>
            </a:r>
            <a:endParaRPr lang="en-US" sz="1350" dirty="0">
              <a:latin typeface="Arimo" panose="020B0604020202020204" charset="0"/>
            </a:endParaRPr>
          </a:p>
        </p:txBody>
      </p:sp>
      <p:pic>
        <p:nvPicPr>
          <p:cNvPr id="8" name="Picture 7">
            <a:extLst>
              <a:ext uri="{FF2B5EF4-FFF2-40B4-BE49-F238E27FC236}">
                <a16:creationId xmlns:a16="http://schemas.microsoft.com/office/drawing/2014/main" id="{F9943529-B2FD-FC48-0388-667288351F62}"/>
              </a:ext>
            </a:extLst>
          </p:cNvPr>
          <p:cNvPicPr>
            <a:picLocks noChangeAspect="1"/>
          </p:cNvPicPr>
          <p:nvPr/>
        </p:nvPicPr>
        <p:blipFill>
          <a:blip r:embed="rId3"/>
          <a:srcRect r="62439"/>
          <a:stretch>
            <a:fillRect/>
          </a:stretch>
        </p:blipFill>
        <p:spPr>
          <a:xfrm>
            <a:off x="10847253" y="573918"/>
            <a:ext cx="718789" cy="861531"/>
          </a:xfrm>
          <a:prstGeom prst="rect">
            <a:avLst/>
          </a:prstGeom>
        </p:spPr>
      </p:pic>
      <p:sp>
        <p:nvSpPr>
          <p:cNvPr id="10" name="Freeform: Shape 6">
            <a:extLst>
              <a:ext uri="{FF2B5EF4-FFF2-40B4-BE49-F238E27FC236}">
                <a16:creationId xmlns:a16="http://schemas.microsoft.com/office/drawing/2014/main" id="{28BC4810-0BDE-B813-FC32-730DB1A47496}"/>
              </a:ext>
            </a:extLst>
          </p:cNvPr>
          <p:cNvSpPr/>
          <p:nvPr/>
        </p:nvSpPr>
        <p:spPr>
          <a:xfrm>
            <a:off x="859596" y="4663416"/>
            <a:ext cx="3667543" cy="2047991"/>
          </a:xfrm>
          <a:custGeom>
            <a:avLst/>
            <a:gdLst>
              <a:gd name="connsiteX0" fmla="*/ 4642676 w 4642675"/>
              <a:gd name="connsiteY0" fmla="*/ 1296257 h 2592514"/>
              <a:gd name="connsiteX1" fmla="*/ 2321338 w 4642675"/>
              <a:gd name="connsiteY1" fmla="*/ 2592514 h 2592514"/>
              <a:gd name="connsiteX2" fmla="*/ 0 w 4642675"/>
              <a:gd name="connsiteY2" fmla="*/ 1296257 h 2592514"/>
              <a:gd name="connsiteX3" fmla="*/ 2321338 w 4642675"/>
              <a:gd name="connsiteY3" fmla="*/ 0 h 2592514"/>
              <a:gd name="connsiteX4" fmla="*/ 4642676 w 4642675"/>
              <a:gd name="connsiteY4" fmla="*/ 1296257 h 2592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2675" h="2592514">
                <a:moveTo>
                  <a:pt x="4642676" y="1296257"/>
                </a:moveTo>
                <a:cubicBezTo>
                  <a:pt x="4642676" y="2012160"/>
                  <a:pt x="3603377" y="2592514"/>
                  <a:pt x="2321338" y="2592514"/>
                </a:cubicBezTo>
                <a:cubicBezTo>
                  <a:pt x="1039298" y="2592514"/>
                  <a:pt x="0" y="2012160"/>
                  <a:pt x="0" y="1296257"/>
                </a:cubicBezTo>
                <a:cubicBezTo>
                  <a:pt x="0" y="580354"/>
                  <a:pt x="1039298" y="0"/>
                  <a:pt x="2321338" y="0"/>
                </a:cubicBezTo>
                <a:cubicBezTo>
                  <a:pt x="3603377" y="0"/>
                  <a:pt x="4642676" y="580354"/>
                  <a:pt x="4642676" y="1296257"/>
                </a:cubicBezTo>
                <a:close/>
              </a:path>
            </a:pathLst>
          </a:custGeom>
          <a:gradFill>
            <a:gsLst>
              <a:gs pos="0">
                <a:schemeClr val="accent3"/>
              </a:gs>
              <a:gs pos="50000">
                <a:schemeClr val="accent4"/>
              </a:gs>
              <a:gs pos="100000">
                <a:schemeClr val="accent5">
                  <a:alpha val="0"/>
                </a:schemeClr>
              </a:gs>
            </a:gsLst>
            <a:path path="circle">
              <a:fillToRect r="100000" b="100000"/>
            </a:path>
          </a:gradFill>
          <a:ln w="3859" cap="flat">
            <a:noFill/>
            <a:prstDash val="solid"/>
            <a:miter/>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grpSp>
        <p:nvGrpSpPr>
          <p:cNvPr id="11" name="Group 10">
            <a:extLst>
              <a:ext uri="{FF2B5EF4-FFF2-40B4-BE49-F238E27FC236}">
                <a16:creationId xmlns:a16="http://schemas.microsoft.com/office/drawing/2014/main" id="{88458A90-4F16-335F-E2C3-074535E07203}"/>
              </a:ext>
            </a:extLst>
          </p:cNvPr>
          <p:cNvGrpSpPr/>
          <p:nvPr/>
        </p:nvGrpSpPr>
        <p:grpSpPr>
          <a:xfrm>
            <a:off x="1199022" y="3489965"/>
            <a:ext cx="1898066" cy="2585330"/>
            <a:chOff x="1132548" y="1541418"/>
            <a:chExt cx="2258523" cy="3076303"/>
          </a:xfrm>
        </p:grpSpPr>
        <p:sp>
          <p:nvSpPr>
            <p:cNvPr id="12" name="Freeform: Shape 7">
              <a:extLst>
                <a:ext uri="{FF2B5EF4-FFF2-40B4-BE49-F238E27FC236}">
                  <a16:creationId xmlns:a16="http://schemas.microsoft.com/office/drawing/2014/main" id="{9C91ABEE-CD07-7A81-2BCC-CDAF83F90CE2}"/>
                </a:ext>
              </a:extLst>
            </p:cNvPr>
            <p:cNvSpPr/>
            <p:nvPr/>
          </p:nvSpPr>
          <p:spPr>
            <a:xfrm>
              <a:off x="1132548" y="4081953"/>
              <a:ext cx="927923" cy="535768"/>
            </a:xfrm>
            <a:custGeom>
              <a:avLst/>
              <a:gdLst>
                <a:gd name="connsiteX0" fmla="*/ 987171 w 987170"/>
                <a:gd name="connsiteY0" fmla="*/ 284988 h 569976"/>
                <a:gd name="connsiteX1" fmla="*/ 493585 w 987170"/>
                <a:gd name="connsiteY1" fmla="*/ 569976 h 569976"/>
                <a:gd name="connsiteX2" fmla="*/ 0 w 987170"/>
                <a:gd name="connsiteY2" fmla="*/ 284988 h 569976"/>
                <a:gd name="connsiteX3" fmla="*/ 493585 w 987170"/>
                <a:gd name="connsiteY3" fmla="*/ 0 h 569976"/>
                <a:gd name="connsiteX4" fmla="*/ 987171 w 987170"/>
                <a:gd name="connsiteY4" fmla="*/ 284988 h 569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170" h="569976">
                  <a:moveTo>
                    <a:pt x="987171" y="284988"/>
                  </a:moveTo>
                  <a:cubicBezTo>
                    <a:pt x="987171" y="442382"/>
                    <a:pt x="766185" y="569976"/>
                    <a:pt x="493585" y="569976"/>
                  </a:cubicBezTo>
                  <a:cubicBezTo>
                    <a:pt x="220986" y="569976"/>
                    <a:pt x="0" y="442383"/>
                    <a:pt x="0" y="284988"/>
                  </a:cubicBezTo>
                  <a:cubicBezTo>
                    <a:pt x="0" y="127593"/>
                    <a:pt x="220986" y="0"/>
                    <a:pt x="493585" y="0"/>
                  </a:cubicBezTo>
                  <a:cubicBezTo>
                    <a:pt x="766185" y="0"/>
                    <a:pt x="987171" y="127593"/>
                    <a:pt x="987171" y="284988"/>
                  </a:cubicBezTo>
                  <a:close/>
                </a:path>
              </a:pathLst>
            </a:custGeom>
            <a:gradFill>
              <a:gsLst>
                <a:gs pos="0">
                  <a:schemeClr val="accent3"/>
                </a:gs>
                <a:gs pos="50000">
                  <a:schemeClr val="accent4"/>
                </a:gs>
                <a:gs pos="100000">
                  <a:schemeClr val="accent5">
                    <a:alpha val="0"/>
                  </a:schemeClr>
                </a:gs>
              </a:gsLst>
              <a:path path="circle">
                <a:fillToRect r="100000" b="100000"/>
              </a:path>
            </a:gradFill>
            <a:ln w="3859" cap="flat">
              <a:noFill/>
              <a:prstDash val="solid"/>
              <a:miter/>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grpSp>
          <p:nvGrpSpPr>
            <p:cNvPr id="13" name="Graphic 4">
              <a:extLst>
                <a:ext uri="{FF2B5EF4-FFF2-40B4-BE49-F238E27FC236}">
                  <a16:creationId xmlns:a16="http://schemas.microsoft.com/office/drawing/2014/main" id="{C1C914FE-47CC-579D-0117-31A97B267441}"/>
                </a:ext>
              </a:extLst>
            </p:cNvPr>
            <p:cNvGrpSpPr/>
            <p:nvPr/>
          </p:nvGrpSpPr>
          <p:grpSpPr>
            <a:xfrm>
              <a:off x="1156651" y="1733011"/>
              <a:ext cx="1090947" cy="2773474"/>
              <a:chOff x="7166562" y="1868104"/>
              <a:chExt cx="1160602" cy="2950556"/>
            </a:xfrm>
            <a:effectLst>
              <a:outerShdw blurRad="393700" dist="368300" sx="102000" sy="102000" algn="ctr" rotWithShape="0">
                <a:schemeClr val="accent4">
                  <a:alpha val="19000"/>
                </a:schemeClr>
              </a:outerShdw>
            </a:effectLst>
          </p:grpSpPr>
          <p:grpSp>
            <p:nvGrpSpPr>
              <p:cNvPr id="28" name="Graphic 4">
                <a:extLst>
                  <a:ext uri="{FF2B5EF4-FFF2-40B4-BE49-F238E27FC236}">
                    <a16:creationId xmlns:a16="http://schemas.microsoft.com/office/drawing/2014/main" id="{EC414E7F-3C65-A36B-A352-CB1041167F53}"/>
                  </a:ext>
                </a:extLst>
              </p:cNvPr>
              <p:cNvGrpSpPr/>
              <p:nvPr/>
            </p:nvGrpSpPr>
            <p:grpSpPr>
              <a:xfrm>
                <a:off x="7242639" y="2924365"/>
                <a:ext cx="792285" cy="1894296"/>
                <a:chOff x="7242639" y="2924365"/>
                <a:chExt cx="792285" cy="1894296"/>
              </a:xfrm>
            </p:grpSpPr>
            <p:sp>
              <p:nvSpPr>
                <p:cNvPr id="67" name="Freeform: Shape 10">
                  <a:extLst>
                    <a:ext uri="{FF2B5EF4-FFF2-40B4-BE49-F238E27FC236}">
                      <a16:creationId xmlns:a16="http://schemas.microsoft.com/office/drawing/2014/main" id="{613886E7-0DFC-ED10-1DF2-87BC68F32953}"/>
                    </a:ext>
                  </a:extLst>
                </p:cNvPr>
                <p:cNvSpPr/>
                <p:nvPr/>
              </p:nvSpPr>
              <p:spPr>
                <a:xfrm>
                  <a:off x="7632411" y="3906678"/>
                  <a:ext cx="319754" cy="657119"/>
                </a:xfrm>
                <a:custGeom>
                  <a:avLst/>
                  <a:gdLst>
                    <a:gd name="connsiteX0" fmla="*/ 163735 w 319754"/>
                    <a:gd name="connsiteY0" fmla="*/ 455771 h 657119"/>
                    <a:gd name="connsiteX1" fmla="*/ 194405 w 319754"/>
                    <a:gd name="connsiteY1" fmla="*/ 0 h 657119"/>
                    <a:gd name="connsiteX2" fmla="*/ 0 w 319754"/>
                    <a:gd name="connsiteY2" fmla="*/ 92583 h 657119"/>
                    <a:gd name="connsiteX3" fmla="*/ 34576 w 319754"/>
                    <a:gd name="connsiteY3" fmla="*/ 461201 h 657119"/>
                    <a:gd name="connsiteX4" fmla="*/ 34576 w 319754"/>
                    <a:gd name="connsiteY4" fmla="*/ 461201 h 657119"/>
                    <a:gd name="connsiteX5" fmla="*/ 33147 w 319754"/>
                    <a:gd name="connsiteY5" fmla="*/ 470726 h 657119"/>
                    <a:gd name="connsiteX6" fmla="*/ 119729 w 319754"/>
                    <a:gd name="connsiteY6" fmla="*/ 570643 h 657119"/>
                    <a:gd name="connsiteX7" fmla="*/ 224504 w 319754"/>
                    <a:gd name="connsiteY7" fmla="*/ 643509 h 657119"/>
                    <a:gd name="connsiteX8" fmla="*/ 319754 w 319754"/>
                    <a:gd name="connsiteY8" fmla="*/ 645890 h 657119"/>
                    <a:gd name="connsiteX9" fmla="*/ 181927 w 319754"/>
                    <a:gd name="connsiteY9" fmla="*/ 524161 h 657119"/>
                    <a:gd name="connsiteX10" fmla="*/ 163735 w 319754"/>
                    <a:gd name="connsiteY10" fmla="*/ 455771 h 657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9754" h="657119">
                      <a:moveTo>
                        <a:pt x="163735" y="455771"/>
                      </a:moveTo>
                      <a:cubicBezTo>
                        <a:pt x="162782" y="390525"/>
                        <a:pt x="194405" y="0"/>
                        <a:pt x="194405" y="0"/>
                      </a:cubicBezTo>
                      <a:lnTo>
                        <a:pt x="0" y="92583"/>
                      </a:lnTo>
                      <a:cubicBezTo>
                        <a:pt x="19050" y="329184"/>
                        <a:pt x="35147" y="442055"/>
                        <a:pt x="34576" y="461201"/>
                      </a:cubicBezTo>
                      <a:lnTo>
                        <a:pt x="34576" y="461201"/>
                      </a:lnTo>
                      <a:cubicBezTo>
                        <a:pt x="33614" y="464287"/>
                        <a:pt x="33128" y="467496"/>
                        <a:pt x="33147" y="470726"/>
                      </a:cubicBezTo>
                      <a:cubicBezTo>
                        <a:pt x="31147" y="513779"/>
                        <a:pt x="80772" y="539782"/>
                        <a:pt x="119729" y="570643"/>
                      </a:cubicBezTo>
                      <a:cubicBezTo>
                        <a:pt x="152552" y="597827"/>
                        <a:pt x="187595" y="622202"/>
                        <a:pt x="224504" y="643509"/>
                      </a:cubicBezTo>
                      <a:cubicBezTo>
                        <a:pt x="253079" y="658844"/>
                        <a:pt x="311753" y="663321"/>
                        <a:pt x="319754" y="645890"/>
                      </a:cubicBezTo>
                      <a:cubicBezTo>
                        <a:pt x="272891" y="607790"/>
                        <a:pt x="218599" y="566547"/>
                        <a:pt x="181927" y="524161"/>
                      </a:cubicBezTo>
                      <a:cubicBezTo>
                        <a:pt x="164687" y="503396"/>
                        <a:pt x="164497" y="501110"/>
                        <a:pt x="163735" y="455771"/>
                      </a:cubicBezTo>
                      <a:close/>
                    </a:path>
                  </a:pathLst>
                </a:custGeom>
                <a:solidFill>
                  <a:srgbClr val="9E676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68" name="Freeform: Shape 11">
                  <a:extLst>
                    <a:ext uri="{FF2B5EF4-FFF2-40B4-BE49-F238E27FC236}">
                      <a16:creationId xmlns:a16="http://schemas.microsoft.com/office/drawing/2014/main" id="{A051199D-BC75-79EF-D683-24F058B722AC}"/>
                    </a:ext>
                  </a:extLst>
                </p:cNvPr>
                <p:cNvSpPr/>
                <p:nvPr/>
              </p:nvSpPr>
              <p:spPr>
                <a:xfrm>
                  <a:off x="7636187" y="4483608"/>
                  <a:ext cx="398738" cy="179397"/>
                </a:xfrm>
                <a:custGeom>
                  <a:avLst/>
                  <a:gdLst>
                    <a:gd name="connsiteX0" fmla="*/ 396845 w 398738"/>
                    <a:gd name="connsiteY0" fmla="*/ 119539 h 179397"/>
                    <a:gd name="connsiteX1" fmla="*/ 387320 w 398738"/>
                    <a:gd name="connsiteY1" fmla="*/ 156401 h 179397"/>
                    <a:gd name="connsiteX2" fmla="*/ 264067 w 398738"/>
                    <a:gd name="connsiteY2" fmla="*/ 176213 h 179397"/>
                    <a:gd name="connsiteX3" fmla="*/ 148624 w 398738"/>
                    <a:gd name="connsiteY3" fmla="*/ 125349 h 179397"/>
                    <a:gd name="connsiteX4" fmla="*/ 65566 w 398738"/>
                    <a:gd name="connsiteY4" fmla="*/ 68199 h 179397"/>
                    <a:gd name="connsiteX5" fmla="*/ 5463 w 398738"/>
                    <a:gd name="connsiteY5" fmla="*/ 41148 h 179397"/>
                    <a:gd name="connsiteX6" fmla="*/ 510 w 398738"/>
                    <a:gd name="connsiteY6" fmla="*/ 0 h 17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738" h="179397">
                      <a:moveTo>
                        <a:pt x="396845" y="119539"/>
                      </a:moveTo>
                      <a:cubicBezTo>
                        <a:pt x="399322" y="119539"/>
                        <a:pt x="401798" y="146018"/>
                        <a:pt x="387320" y="156401"/>
                      </a:cubicBezTo>
                      <a:cubicBezTo>
                        <a:pt x="371128" y="168307"/>
                        <a:pt x="324265" y="186880"/>
                        <a:pt x="264067" y="176213"/>
                      </a:cubicBezTo>
                      <a:cubicBezTo>
                        <a:pt x="203869" y="165545"/>
                        <a:pt x="172246" y="145542"/>
                        <a:pt x="148624" y="125349"/>
                      </a:cubicBezTo>
                      <a:cubicBezTo>
                        <a:pt x="125002" y="105156"/>
                        <a:pt x="92712" y="75724"/>
                        <a:pt x="65566" y="68199"/>
                      </a:cubicBezTo>
                      <a:cubicBezTo>
                        <a:pt x="40420" y="61436"/>
                        <a:pt x="13274" y="49149"/>
                        <a:pt x="5463" y="41148"/>
                      </a:cubicBezTo>
                      <a:cubicBezTo>
                        <a:pt x="-2347" y="33147"/>
                        <a:pt x="510" y="0"/>
                        <a:pt x="510" y="0"/>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69" name="Freeform: Shape 12">
                  <a:extLst>
                    <a:ext uri="{FF2B5EF4-FFF2-40B4-BE49-F238E27FC236}">
                      <a16:creationId xmlns:a16="http://schemas.microsoft.com/office/drawing/2014/main" id="{02B4104A-1E10-F3CD-D4CE-49654ACE80C1}"/>
                    </a:ext>
                  </a:extLst>
                </p:cNvPr>
                <p:cNvSpPr/>
                <p:nvPr/>
              </p:nvSpPr>
              <p:spPr>
                <a:xfrm>
                  <a:off x="7634781" y="4328928"/>
                  <a:ext cx="399977" cy="318241"/>
                </a:xfrm>
                <a:custGeom>
                  <a:avLst/>
                  <a:gdLst>
                    <a:gd name="connsiteX0" fmla="*/ 218895 w 399977"/>
                    <a:gd name="connsiteY0" fmla="*/ 118675 h 318241"/>
                    <a:gd name="connsiteX1" fmla="*/ 208132 w 399977"/>
                    <a:gd name="connsiteY1" fmla="*/ 106673 h 318241"/>
                    <a:gd name="connsiteX2" fmla="*/ 187082 w 399977"/>
                    <a:gd name="connsiteY2" fmla="*/ 70287 h 318241"/>
                    <a:gd name="connsiteX3" fmla="*/ 180319 w 399977"/>
                    <a:gd name="connsiteY3" fmla="*/ 53238 h 318241"/>
                    <a:gd name="connsiteX4" fmla="*/ 175461 w 399977"/>
                    <a:gd name="connsiteY4" fmla="*/ 28759 h 318241"/>
                    <a:gd name="connsiteX5" fmla="*/ 172223 w 399977"/>
                    <a:gd name="connsiteY5" fmla="*/ 17138 h 318241"/>
                    <a:gd name="connsiteX6" fmla="*/ 167079 w 399977"/>
                    <a:gd name="connsiteY6" fmla="*/ 11423 h 318241"/>
                    <a:gd name="connsiteX7" fmla="*/ 162603 w 399977"/>
                    <a:gd name="connsiteY7" fmla="*/ 11423 h 318241"/>
                    <a:gd name="connsiteX8" fmla="*/ 96880 w 399977"/>
                    <a:gd name="connsiteY8" fmla="*/ 26663 h 318241"/>
                    <a:gd name="connsiteX9" fmla="*/ 86688 w 399977"/>
                    <a:gd name="connsiteY9" fmla="*/ 38188 h 318241"/>
                    <a:gd name="connsiteX10" fmla="*/ 83736 w 399977"/>
                    <a:gd name="connsiteY10" fmla="*/ 58953 h 318241"/>
                    <a:gd name="connsiteX11" fmla="*/ 81259 w 399977"/>
                    <a:gd name="connsiteY11" fmla="*/ 62001 h 318241"/>
                    <a:gd name="connsiteX12" fmla="*/ 76020 w 399977"/>
                    <a:gd name="connsiteY12" fmla="*/ 62001 h 318241"/>
                    <a:gd name="connsiteX13" fmla="*/ 72020 w 399977"/>
                    <a:gd name="connsiteY13" fmla="*/ 58191 h 318241"/>
                    <a:gd name="connsiteX14" fmla="*/ 57732 w 399977"/>
                    <a:gd name="connsiteY14" fmla="*/ 30473 h 318241"/>
                    <a:gd name="connsiteX15" fmla="*/ 43350 w 399977"/>
                    <a:gd name="connsiteY15" fmla="*/ 22472 h 318241"/>
                    <a:gd name="connsiteX16" fmla="*/ 31062 w 399977"/>
                    <a:gd name="connsiteY16" fmla="*/ 17900 h 318241"/>
                    <a:gd name="connsiteX17" fmla="*/ 29348 w 399977"/>
                    <a:gd name="connsiteY17" fmla="*/ 279 h 318241"/>
                    <a:gd name="connsiteX18" fmla="*/ 20394 w 399977"/>
                    <a:gd name="connsiteY18" fmla="*/ 8184 h 318241"/>
                    <a:gd name="connsiteX19" fmla="*/ 16203 w 399977"/>
                    <a:gd name="connsiteY19" fmla="*/ 41332 h 318241"/>
                    <a:gd name="connsiteX20" fmla="*/ 11346 w 399977"/>
                    <a:gd name="connsiteY20" fmla="*/ 74859 h 318241"/>
                    <a:gd name="connsiteX21" fmla="*/ 4107 w 399977"/>
                    <a:gd name="connsiteY21" fmla="*/ 117722 h 318241"/>
                    <a:gd name="connsiteX22" fmla="*/ 201 w 399977"/>
                    <a:gd name="connsiteY22" fmla="*/ 159632 h 318241"/>
                    <a:gd name="connsiteX23" fmla="*/ 8679 w 399977"/>
                    <a:gd name="connsiteY23" fmla="*/ 175634 h 318241"/>
                    <a:gd name="connsiteX24" fmla="*/ 33634 w 399977"/>
                    <a:gd name="connsiteY24" fmla="*/ 192874 h 318241"/>
                    <a:gd name="connsiteX25" fmla="*/ 72306 w 399977"/>
                    <a:gd name="connsiteY25" fmla="*/ 209352 h 318241"/>
                    <a:gd name="connsiteX26" fmla="*/ 155649 w 399977"/>
                    <a:gd name="connsiteY26" fmla="*/ 265550 h 318241"/>
                    <a:gd name="connsiteX27" fmla="*/ 281284 w 399977"/>
                    <a:gd name="connsiteY27" fmla="*/ 317652 h 318241"/>
                    <a:gd name="connsiteX28" fmla="*/ 397965 w 399977"/>
                    <a:gd name="connsiteY28" fmla="*/ 284695 h 318241"/>
                    <a:gd name="connsiteX29" fmla="*/ 396060 w 399977"/>
                    <a:gd name="connsiteY29" fmla="*/ 245833 h 318241"/>
                    <a:gd name="connsiteX30" fmla="*/ 294619 w 399977"/>
                    <a:gd name="connsiteY30" fmla="*/ 177730 h 318241"/>
                    <a:gd name="connsiteX31" fmla="*/ 249185 w 399977"/>
                    <a:gd name="connsiteY31" fmla="*/ 146678 h 318241"/>
                    <a:gd name="connsiteX32" fmla="*/ 218895 w 399977"/>
                    <a:gd name="connsiteY32" fmla="*/ 118675 h 31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9977" h="318241">
                      <a:moveTo>
                        <a:pt x="218895" y="118675"/>
                      </a:moveTo>
                      <a:cubicBezTo>
                        <a:pt x="215181" y="114674"/>
                        <a:pt x="211561" y="110674"/>
                        <a:pt x="208132" y="106673"/>
                      </a:cubicBezTo>
                      <a:cubicBezTo>
                        <a:pt x="199112" y="95815"/>
                        <a:pt x="191997" y="83518"/>
                        <a:pt x="187082" y="70287"/>
                      </a:cubicBezTo>
                      <a:cubicBezTo>
                        <a:pt x="184529" y="64725"/>
                        <a:pt x="182272" y="59038"/>
                        <a:pt x="180319" y="53238"/>
                      </a:cubicBezTo>
                      <a:cubicBezTo>
                        <a:pt x="178224" y="45237"/>
                        <a:pt x="177081" y="36855"/>
                        <a:pt x="175461" y="28759"/>
                      </a:cubicBezTo>
                      <a:cubicBezTo>
                        <a:pt x="174766" y="24787"/>
                        <a:pt x="173680" y="20900"/>
                        <a:pt x="172223" y="17138"/>
                      </a:cubicBezTo>
                      <a:cubicBezTo>
                        <a:pt x="171328" y="14633"/>
                        <a:pt x="169480" y="12576"/>
                        <a:pt x="167079" y="11423"/>
                      </a:cubicBezTo>
                      <a:cubicBezTo>
                        <a:pt x="165603" y="11137"/>
                        <a:pt x="164079" y="11137"/>
                        <a:pt x="162603" y="11423"/>
                      </a:cubicBezTo>
                      <a:cubicBezTo>
                        <a:pt x="139914" y="12166"/>
                        <a:pt x="117588" y="17348"/>
                        <a:pt x="96880" y="26663"/>
                      </a:cubicBezTo>
                      <a:cubicBezTo>
                        <a:pt x="91451" y="29140"/>
                        <a:pt x="87355" y="32092"/>
                        <a:pt x="86688" y="38188"/>
                      </a:cubicBezTo>
                      <a:cubicBezTo>
                        <a:pt x="87193" y="45237"/>
                        <a:pt x="86184" y="52323"/>
                        <a:pt x="83736" y="58953"/>
                      </a:cubicBezTo>
                      <a:cubicBezTo>
                        <a:pt x="83212" y="60182"/>
                        <a:pt x="82355" y="61239"/>
                        <a:pt x="81259" y="62001"/>
                      </a:cubicBezTo>
                      <a:cubicBezTo>
                        <a:pt x="79630" y="62896"/>
                        <a:pt x="77649" y="62896"/>
                        <a:pt x="76020" y="62001"/>
                      </a:cubicBezTo>
                      <a:cubicBezTo>
                        <a:pt x="74382" y="61096"/>
                        <a:pt x="73011" y="59781"/>
                        <a:pt x="72020" y="58191"/>
                      </a:cubicBezTo>
                      <a:cubicBezTo>
                        <a:pt x="66019" y="49714"/>
                        <a:pt x="64590" y="38379"/>
                        <a:pt x="57732" y="30473"/>
                      </a:cubicBezTo>
                      <a:cubicBezTo>
                        <a:pt x="53922" y="26320"/>
                        <a:pt x="48884" y="23520"/>
                        <a:pt x="43350" y="22472"/>
                      </a:cubicBezTo>
                      <a:cubicBezTo>
                        <a:pt x="40683" y="21901"/>
                        <a:pt x="31634" y="21710"/>
                        <a:pt x="31062" y="17900"/>
                      </a:cubicBezTo>
                      <a:lnTo>
                        <a:pt x="29348" y="279"/>
                      </a:lnTo>
                      <a:cubicBezTo>
                        <a:pt x="29348" y="279"/>
                        <a:pt x="23919" y="-2293"/>
                        <a:pt x="20394" y="8184"/>
                      </a:cubicBezTo>
                      <a:cubicBezTo>
                        <a:pt x="17918" y="19072"/>
                        <a:pt x="16508" y="30168"/>
                        <a:pt x="16203" y="41332"/>
                      </a:cubicBezTo>
                      <a:cubicBezTo>
                        <a:pt x="15060" y="53428"/>
                        <a:pt x="13441" y="62858"/>
                        <a:pt x="11346" y="74859"/>
                      </a:cubicBezTo>
                      <a:cubicBezTo>
                        <a:pt x="8774" y="89147"/>
                        <a:pt x="6393" y="103434"/>
                        <a:pt x="4107" y="117722"/>
                      </a:cubicBezTo>
                      <a:cubicBezTo>
                        <a:pt x="773" y="131428"/>
                        <a:pt x="-541" y="145544"/>
                        <a:pt x="201" y="159632"/>
                      </a:cubicBezTo>
                      <a:cubicBezTo>
                        <a:pt x="897" y="165852"/>
                        <a:pt x="3926" y="171567"/>
                        <a:pt x="8679" y="175634"/>
                      </a:cubicBezTo>
                      <a:cubicBezTo>
                        <a:pt x="15870" y="182854"/>
                        <a:pt x="24328" y="188702"/>
                        <a:pt x="33634" y="192874"/>
                      </a:cubicBezTo>
                      <a:cubicBezTo>
                        <a:pt x="46207" y="198970"/>
                        <a:pt x="59352" y="203923"/>
                        <a:pt x="72306" y="209352"/>
                      </a:cubicBezTo>
                      <a:cubicBezTo>
                        <a:pt x="102709" y="223869"/>
                        <a:pt x="130799" y="242804"/>
                        <a:pt x="155649" y="265550"/>
                      </a:cubicBezTo>
                      <a:cubicBezTo>
                        <a:pt x="192168" y="293754"/>
                        <a:pt x="235526" y="311737"/>
                        <a:pt x="281284" y="317652"/>
                      </a:cubicBezTo>
                      <a:cubicBezTo>
                        <a:pt x="341482" y="321652"/>
                        <a:pt x="384916" y="304698"/>
                        <a:pt x="397965" y="284695"/>
                      </a:cubicBezTo>
                      <a:cubicBezTo>
                        <a:pt x="400061" y="270789"/>
                        <a:pt x="401871" y="256120"/>
                        <a:pt x="396060" y="245833"/>
                      </a:cubicBezTo>
                      <a:cubicBezTo>
                        <a:pt x="377010" y="211924"/>
                        <a:pt x="331005" y="198208"/>
                        <a:pt x="294619" y="177730"/>
                      </a:cubicBezTo>
                      <a:cubicBezTo>
                        <a:pt x="278798" y="168405"/>
                        <a:pt x="263615" y="158032"/>
                        <a:pt x="249185" y="146678"/>
                      </a:cubicBezTo>
                      <a:cubicBezTo>
                        <a:pt x="238336" y="138191"/>
                        <a:pt x="228201" y="128828"/>
                        <a:pt x="218895" y="118675"/>
                      </a:cubicBezTo>
                      <a:close/>
                    </a:path>
                  </a:pathLst>
                </a:custGeom>
                <a:solidFill>
                  <a:srgbClr val="37474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70" name="Freeform: Shape 13">
                  <a:extLst>
                    <a:ext uri="{FF2B5EF4-FFF2-40B4-BE49-F238E27FC236}">
                      <a16:creationId xmlns:a16="http://schemas.microsoft.com/office/drawing/2014/main" id="{3DE0E7B5-76FA-B196-F051-2628BD788738}"/>
                    </a:ext>
                  </a:extLst>
                </p:cNvPr>
                <p:cNvSpPr/>
                <p:nvPr/>
              </p:nvSpPr>
              <p:spPr>
                <a:xfrm>
                  <a:off x="7810539" y="4486535"/>
                  <a:ext cx="107716" cy="49873"/>
                </a:xfrm>
                <a:custGeom>
                  <a:avLst/>
                  <a:gdLst>
                    <a:gd name="connsiteX0" fmla="*/ 8275 w 107716"/>
                    <a:gd name="connsiteY0" fmla="*/ 49079 h 49873"/>
                    <a:gd name="connsiteX1" fmla="*/ 15133 w 107716"/>
                    <a:gd name="connsiteY1" fmla="*/ 48222 h 49873"/>
                    <a:gd name="connsiteX2" fmla="*/ 107716 w 107716"/>
                    <a:gd name="connsiteY2" fmla="*/ 12979 h 49873"/>
                    <a:gd name="connsiteX3" fmla="*/ 88666 w 107716"/>
                    <a:gd name="connsiteY3" fmla="*/ 120 h 49873"/>
                    <a:gd name="connsiteX4" fmla="*/ 1703 w 107716"/>
                    <a:gd name="connsiteY4" fmla="*/ 36982 h 49873"/>
                    <a:gd name="connsiteX5" fmla="*/ 1598 w 107716"/>
                    <a:gd name="connsiteY5" fmla="*/ 44926 h 49873"/>
                    <a:gd name="connsiteX6" fmla="*/ 2751 w 107716"/>
                    <a:gd name="connsiteY6" fmla="*/ 45840 h 4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716" h="49873">
                      <a:moveTo>
                        <a:pt x="8275" y="49079"/>
                      </a:moveTo>
                      <a:cubicBezTo>
                        <a:pt x="10485" y="50403"/>
                        <a:pt x="13314" y="50041"/>
                        <a:pt x="15133" y="48222"/>
                      </a:cubicBezTo>
                      <a:cubicBezTo>
                        <a:pt x="41422" y="22409"/>
                        <a:pt x="91333" y="7074"/>
                        <a:pt x="107716" y="12979"/>
                      </a:cubicBezTo>
                      <a:cubicBezTo>
                        <a:pt x="107716" y="12979"/>
                        <a:pt x="105716" y="4978"/>
                        <a:pt x="88666" y="120"/>
                      </a:cubicBezTo>
                      <a:cubicBezTo>
                        <a:pt x="88666" y="120"/>
                        <a:pt x="44947" y="-4071"/>
                        <a:pt x="1703" y="36982"/>
                      </a:cubicBezTo>
                      <a:cubicBezTo>
                        <a:pt x="-526" y="39144"/>
                        <a:pt x="-573" y="42707"/>
                        <a:pt x="1598" y="44926"/>
                      </a:cubicBezTo>
                      <a:cubicBezTo>
                        <a:pt x="1941" y="45278"/>
                        <a:pt x="2332" y="45593"/>
                        <a:pt x="2751" y="45840"/>
                      </a:cubicBezTo>
                      <a:close/>
                    </a:path>
                  </a:pathLst>
                </a:custGeom>
                <a:solidFill>
                  <a:srgbClr val="FAFAF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71" name="Freeform: Shape 14">
                  <a:extLst>
                    <a:ext uri="{FF2B5EF4-FFF2-40B4-BE49-F238E27FC236}">
                      <a16:creationId xmlns:a16="http://schemas.microsoft.com/office/drawing/2014/main" id="{9D54327C-3E1A-C957-F5FC-1A4A6AB67C66}"/>
                    </a:ext>
                  </a:extLst>
                </p:cNvPr>
                <p:cNvSpPr/>
                <p:nvPr/>
              </p:nvSpPr>
              <p:spPr>
                <a:xfrm>
                  <a:off x="7779375" y="4455857"/>
                  <a:ext cx="97732" cy="48895"/>
                </a:xfrm>
                <a:custGeom>
                  <a:avLst/>
                  <a:gdLst>
                    <a:gd name="connsiteX0" fmla="*/ 97733 w 97732"/>
                    <a:gd name="connsiteY0" fmla="*/ 13844 h 48895"/>
                    <a:gd name="connsiteX1" fmla="*/ 14199 w 97732"/>
                    <a:gd name="connsiteY1" fmla="*/ 47277 h 48895"/>
                    <a:gd name="connsiteX2" fmla="*/ 7341 w 97732"/>
                    <a:gd name="connsiteY2" fmla="*/ 47848 h 48895"/>
                    <a:gd name="connsiteX3" fmla="*/ 1911 w 97732"/>
                    <a:gd name="connsiteY3" fmla="*/ 43753 h 48895"/>
                    <a:gd name="connsiteX4" fmla="*/ 1140 w 97732"/>
                    <a:gd name="connsiteY4" fmla="*/ 36523 h 48895"/>
                    <a:gd name="connsiteX5" fmla="*/ 1911 w 97732"/>
                    <a:gd name="connsiteY5" fmla="*/ 35752 h 48895"/>
                    <a:gd name="connsiteX6" fmla="*/ 83255 w 97732"/>
                    <a:gd name="connsiteY6" fmla="*/ 509 h 48895"/>
                    <a:gd name="connsiteX7" fmla="*/ 97733 w 97732"/>
                    <a:gd name="connsiteY7" fmla="*/ 13844 h 4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732" h="48895">
                      <a:moveTo>
                        <a:pt x="97733" y="13844"/>
                      </a:moveTo>
                      <a:cubicBezTo>
                        <a:pt x="79635" y="6986"/>
                        <a:pt x="35820" y="26227"/>
                        <a:pt x="14199" y="47277"/>
                      </a:cubicBezTo>
                      <a:cubicBezTo>
                        <a:pt x="12399" y="49192"/>
                        <a:pt x="9436" y="49439"/>
                        <a:pt x="7341" y="47848"/>
                      </a:cubicBezTo>
                      <a:lnTo>
                        <a:pt x="1911" y="43753"/>
                      </a:lnTo>
                      <a:cubicBezTo>
                        <a:pt x="-298" y="41972"/>
                        <a:pt x="-641" y="38733"/>
                        <a:pt x="1140" y="36523"/>
                      </a:cubicBezTo>
                      <a:cubicBezTo>
                        <a:pt x="1369" y="36237"/>
                        <a:pt x="1626" y="35980"/>
                        <a:pt x="1911" y="35752"/>
                      </a:cubicBezTo>
                      <a:cubicBezTo>
                        <a:pt x="14103" y="24512"/>
                        <a:pt x="49536" y="-4158"/>
                        <a:pt x="83255" y="509"/>
                      </a:cubicBezTo>
                      <a:cubicBezTo>
                        <a:pt x="82874" y="509"/>
                        <a:pt x="96399" y="7177"/>
                        <a:pt x="97733" y="13844"/>
                      </a:cubicBezTo>
                      <a:close/>
                    </a:path>
                  </a:pathLst>
                </a:custGeom>
                <a:solidFill>
                  <a:srgbClr val="FAFAF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72" name="Freeform: Shape 15">
                  <a:extLst>
                    <a:ext uri="{FF2B5EF4-FFF2-40B4-BE49-F238E27FC236}">
                      <a16:creationId xmlns:a16="http://schemas.microsoft.com/office/drawing/2014/main" id="{9CEDBC5A-BBA4-9B45-7532-25903F55E5FA}"/>
                    </a:ext>
                  </a:extLst>
                </p:cNvPr>
                <p:cNvSpPr/>
                <p:nvPr/>
              </p:nvSpPr>
              <p:spPr>
                <a:xfrm>
                  <a:off x="7756435" y="4422155"/>
                  <a:ext cx="86478" cy="41224"/>
                </a:xfrm>
                <a:custGeom>
                  <a:avLst/>
                  <a:gdLst>
                    <a:gd name="connsiteX0" fmla="*/ 86478 w 86478"/>
                    <a:gd name="connsiteY0" fmla="*/ 13446 h 41224"/>
                    <a:gd name="connsiteX1" fmla="*/ 10278 w 86478"/>
                    <a:gd name="connsiteY1" fmla="*/ 40212 h 41224"/>
                    <a:gd name="connsiteX2" fmla="*/ 3468 w 86478"/>
                    <a:gd name="connsiteY2" fmla="*/ 39335 h 41224"/>
                    <a:gd name="connsiteX3" fmla="*/ 3039 w 86478"/>
                    <a:gd name="connsiteY3" fmla="*/ 38687 h 41224"/>
                    <a:gd name="connsiteX4" fmla="*/ 563 w 86478"/>
                    <a:gd name="connsiteY4" fmla="*/ 33735 h 41224"/>
                    <a:gd name="connsiteX5" fmla="*/ 1801 w 86478"/>
                    <a:gd name="connsiteY5" fmla="*/ 27829 h 41224"/>
                    <a:gd name="connsiteX6" fmla="*/ 76763 w 86478"/>
                    <a:gd name="connsiteY6" fmla="*/ 492 h 41224"/>
                    <a:gd name="connsiteX7" fmla="*/ 86478 w 86478"/>
                    <a:gd name="connsiteY7" fmla="*/ 13446 h 41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478" h="41224">
                      <a:moveTo>
                        <a:pt x="86478" y="13446"/>
                      </a:moveTo>
                      <a:cubicBezTo>
                        <a:pt x="73429" y="10494"/>
                        <a:pt x="38853" y="17733"/>
                        <a:pt x="10278" y="40212"/>
                      </a:cubicBezTo>
                      <a:cubicBezTo>
                        <a:pt x="8154" y="41850"/>
                        <a:pt x="5106" y="41459"/>
                        <a:pt x="3468" y="39335"/>
                      </a:cubicBezTo>
                      <a:cubicBezTo>
                        <a:pt x="3306" y="39135"/>
                        <a:pt x="3163" y="38916"/>
                        <a:pt x="3039" y="38687"/>
                      </a:cubicBezTo>
                      <a:lnTo>
                        <a:pt x="563" y="33735"/>
                      </a:lnTo>
                      <a:cubicBezTo>
                        <a:pt x="-523" y="31725"/>
                        <a:pt x="1" y="29229"/>
                        <a:pt x="1801" y="27829"/>
                      </a:cubicBezTo>
                      <a:cubicBezTo>
                        <a:pt x="11326" y="20019"/>
                        <a:pt x="45140" y="-3699"/>
                        <a:pt x="76763" y="492"/>
                      </a:cubicBezTo>
                      <a:cubicBezTo>
                        <a:pt x="81087" y="3874"/>
                        <a:pt x="84440" y="8341"/>
                        <a:pt x="86478" y="13446"/>
                      </a:cubicBezTo>
                      <a:close/>
                    </a:path>
                  </a:pathLst>
                </a:custGeom>
                <a:solidFill>
                  <a:srgbClr val="FAFAF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73" name="Freeform: Shape 16">
                  <a:extLst>
                    <a:ext uri="{FF2B5EF4-FFF2-40B4-BE49-F238E27FC236}">
                      <a16:creationId xmlns:a16="http://schemas.microsoft.com/office/drawing/2014/main" id="{317D228F-4D36-067C-C9F8-598DA3297F78}"/>
                    </a:ext>
                  </a:extLst>
                </p:cNvPr>
                <p:cNvSpPr/>
                <p:nvPr/>
              </p:nvSpPr>
              <p:spPr>
                <a:xfrm>
                  <a:off x="7833864" y="4517707"/>
                  <a:ext cx="200894" cy="128986"/>
                </a:xfrm>
                <a:custGeom>
                  <a:avLst/>
                  <a:gdLst>
                    <a:gd name="connsiteX0" fmla="*/ 117824 w 200894"/>
                    <a:gd name="connsiteY0" fmla="*/ 0 h 128986"/>
                    <a:gd name="connsiteX1" fmla="*/ 0 w 200894"/>
                    <a:gd name="connsiteY1" fmla="*/ 103537 h 128986"/>
                    <a:gd name="connsiteX2" fmla="*/ 82201 w 200894"/>
                    <a:gd name="connsiteY2" fmla="*/ 128397 h 128986"/>
                    <a:gd name="connsiteX3" fmla="*/ 198882 w 200894"/>
                    <a:gd name="connsiteY3" fmla="*/ 95441 h 128986"/>
                    <a:gd name="connsiteX4" fmla="*/ 196977 w 200894"/>
                    <a:gd name="connsiteY4" fmla="*/ 56579 h 128986"/>
                    <a:gd name="connsiteX5" fmla="*/ 117824 w 200894"/>
                    <a:gd name="connsiteY5" fmla="*/ 0 h 12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894" h="128986">
                      <a:moveTo>
                        <a:pt x="117824" y="0"/>
                      </a:moveTo>
                      <a:cubicBezTo>
                        <a:pt x="42672" y="15907"/>
                        <a:pt x="13716" y="64008"/>
                        <a:pt x="0" y="103537"/>
                      </a:cubicBezTo>
                      <a:cubicBezTo>
                        <a:pt x="25717" y="116615"/>
                        <a:pt x="53550" y="125025"/>
                        <a:pt x="82201" y="128397"/>
                      </a:cubicBezTo>
                      <a:cubicBezTo>
                        <a:pt x="142399" y="132398"/>
                        <a:pt x="185833" y="115443"/>
                        <a:pt x="198882" y="95441"/>
                      </a:cubicBezTo>
                      <a:cubicBezTo>
                        <a:pt x="200977" y="81534"/>
                        <a:pt x="202787" y="66866"/>
                        <a:pt x="196977" y="56579"/>
                      </a:cubicBezTo>
                      <a:cubicBezTo>
                        <a:pt x="181832" y="29337"/>
                        <a:pt x="148971" y="15145"/>
                        <a:pt x="117824" y="0"/>
                      </a:cubicBezTo>
                      <a:close/>
                    </a:path>
                  </a:pathLst>
                </a:custGeom>
                <a:solidFill>
                  <a:srgbClr val="FAFAF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74" name="Freeform: Shape 17">
                  <a:extLst>
                    <a:ext uri="{FF2B5EF4-FFF2-40B4-BE49-F238E27FC236}">
                      <a16:creationId xmlns:a16="http://schemas.microsoft.com/office/drawing/2014/main" id="{6B1238C6-B1E1-A0DA-3971-D8A846A331F5}"/>
                    </a:ext>
                  </a:extLst>
                </p:cNvPr>
                <p:cNvSpPr/>
                <p:nvPr/>
              </p:nvSpPr>
              <p:spPr>
                <a:xfrm>
                  <a:off x="7276696" y="4059650"/>
                  <a:ext cx="212077" cy="652083"/>
                </a:xfrm>
                <a:custGeom>
                  <a:avLst/>
                  <a:gdLst>
                    <a:gd name="connsiteX0" fmla="*/ 212078 w 212077"/>
                    <a:gd name="connsiteY0" fmla="*/ 25622 h 652083"/>
                    <a:gd name="connsiteX1" fmla="*/ 31103 w 212077"/>
                    <a:gd name="connsiteY1" fmla="*/ 0 h 652083"/>
                    <a:gd name="connsiteX2" fmla="*/ 23578 w 212077"/>
                    <a:gd name="connsiteY2" fmla="*/ 329279 h 652083"/>
                    <a:gd name="connsiteX3" fmla="*/ 20816 w 212077"/>
                    <a:gd name="connsiteY3" fmla="*/ 400241 h 652083"/>
                    <a:gd name="connsiteX4" fmla="*/ 1766 w 212077"/>
                    <a:gd name="connsiteY4" fmla="*/ 610457 h 652083"/>
                    <a:gd name="connsiteX5" fmla="*/ 120257 w 212077"/>
                    <a:gd name="connsiteY5" fmla="*/ 615887 h 652083"/>
                    <a:gd name="connsiteX6" fmla="*/ 149594 w 212077"/>
                    <a:gd name="connsiteY6" fmla="*/ 396812 h 652083"/>
                    <a:gd name="connsiteX7" fmla="*/ 212078 w 212077"/>
                    <a:gd name="connsiteY7" fmla="*/ 25622 h 652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077" h="652083">
                      <a:moveTo>
                        <a:pt x="212078" y="25622"/>
                      </a:moveTo>
                      <a:lnTo>
                        <a:pt x="31103" y="0"/>
                      </a:lnTo>
                      <a:cubicBezTo>
                        <a:pt x="33960" y="95250"/>
                        <a:pt x="27769" y="222313"/>
                        <a:pt x="23578" y="329279"/>
                      </a:cubicBezTo>
                      <a:cubicBezTo>
                        <a:pt x="18504" y="352587"/>
                        <a:pt x="17570" y="376609"/>
                        <a:pt x="20816" y="400241"/>
                      </a:cubicBezTo>
                      <a:cubicBezTo>
                        <a:pt x="24531" y="420815"/>
                        <a:pt x="-7759" y="567595"/>
                        <a:pt x="1766" y="610457"/>
                      </a:cubicBezTo>
                      <a:cubicBezTo>
                        <a:pt x="15482" y="674846"/>
                        <a:pt x="116066" y="654749"/>
                        <a:pt x="120257" y="615887"/>
                      </a:cubicBezTo>
                      <a:cubicBezTo>
                        <a:pt x="124448" y="577025"/>
                        <a:pt x="136449" y="499205"/>
                        <a:pt x="149594" y="396812"/>
                      </a:cubicBezTo>
                      <a:cubicBezTo>
                        <a:pt x="160167" y="309182"/>
                        <a:pt x="211221" y="31718"/>
                        <a:pt x="212078" y="25622"/>
                      </a:cubicBezTo>
                      <a:close/>
                    </a:path>
                  </a:pathLst>
                </a:custGeom>
                <a:solidFill>
                  <a:srgbClr val="9E676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75" name="Freeform: Shape 18">
                  <a:extLst>
                    <a:ext uri="{FF2B5EF4-FFF2-40B4-BE49-F238E27FC236}">
                      <a16:creationId xmlns:a16="http://schemas.microsoft.com/office/drawing/2014/main" id="{CA6083F4-C779-DE79-659A-80A00AFE74CD}"/>
                    </a:ext>
                  </a:extLst>
                </p:cNvPr>
                <p:cNvSpPr/>
                <p:nvPr/>
              </p:nvSpPr>
              <p:spPr>
                <a:xfrm>
                  <a:off x="7242639" y="4544177"/>
                  <a:ext cx="177363" cy="274484"/>
                </a:xfrm>
                <a:custGeom>
                  <a:avLst/>
                  <a:gdLst>
                    <a:gd name="connsiteX0" fmla="*/ 177364 w 177363"/>
                    <a:gd name="connsiteY0" fmla="*/ 155743 h 274484"/>
                    <a:gd name="connsiteX1" fmla="*/ 117071 w 177363"/>
                    <a:gd name="connsiteY1" fmla="*/ 21155 h 274484"/>
                    <a:gd name="connsiteX2" fmla="*/ 61445 w 177363"/>
                    <a:gd name="connsiteY2" fmla="*/ 3057 h 274484"/>
                    <a:gd name="connsiteX3" fmla="*/ 43252 w 177363"/>
                    <a:gd name="connsiteY3" fmla="*/ 15631 h 274484"/>
                    <a:gd name="connsiteX4" fmla="*/ 24202 w 177363"/>
                    <a:gd name="connsiteY4" fmla="*/ 67732 h 274484"/>
                    <a:gd name="connsiteX5" fmla="*/ 4295 w 177363"/>
                    <a:gd name="connsiteY5" fmla="*/ 121167 h 274484"/>
                    <a:gd name="connsiteX6" fmla="*/ 6866 w 177363"/>
                    <a:gd name="connsiteY6" fmla="*/ 211369 h 274484"/>
                    <a:gd name="connsiteX7" fmla="*/ 79447 w 177363"/>
                    <a:gd name="connsiteY7" fmla="*/ 271472 h 274484"/>
                    <a:gd name="connsiteX8" fmla="*/ 154028 w 177363"/>
                    <a:gd name="connsiteY8" fmla="*/ 249660 h 274484"/>
                    <a:gd name="connsiteX9" fmla="*/ 177364 w 177363"/>
                    <a:gd name="connsiteY9" fmla="*/ 155743 h 27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363" h="274484">
                      <a:moveTo>
                        <a:pt x="177364" y="155743"/>
                      </a:moveTo>
                      <a:lnTo>
                        <a:pt x="117071" y="21155"/>
                      </a:lnTo>
                      <a:cubicBezTo>
                        <a:pt x="100211" y="11630"/>
                        <a:pt x="80209" y="-7420"/>
                        <a:pt x="61445" y="3057"/>
                      </a:cubicBezTo>
                      <a:cubicBezTo>
                        <a:pt x="54830" y="6391"/>
                        <a:pt x="48709" y="10620"/>
                        <a:pt x="43252" y="15631"/>
                      </a:cubicBezTo>
                      <a:cubicBezTo>
                        <a:pt x="29250" y="29537"/>
                        <a:pt x="27917" y="49635"/>
                        <a:pt x="24202" y="67732"/>
                      </a:cubicBezTo>
                      <a:cubicBezTo>
                        <a:pt x="20487" y="85830"/>
                        <a:pt x="7152" y="102403"/>
                        <a:pt x="4295" y="121167"/>
                      </a:cubicBezTo>
                      <a:cubicBezTo>
                        <a:pt x="-1135" y="156505"/>
                        <a:pt x="-2563" y="178889"/>
                        <a:pt x="6866" y="211369"/>
                      </a:cubicBezTo>
                      <a:cubicBezTo>
                        <a:pt x="16296" y="243849"/>
                        <a:pt x="47919" y="262233"/>
                        <a:pt x="79447" y="271472"/>
                      </a:cubicBezTo>
                      <a:cubicBezTo>
                        <a:pt x="105831" y="279187"/>
                        <a:pt x="139359" y="272139"/>
                        <a:pt x="154028" y="249660"/>
                      </a:cubicBezTo>
                      <a:cubicBezTo>
                        <a:pt x="172220" y="221371"/>
                        <a:pt x="176126" y="193748"/>
                        <a:pt x="177364" y="15574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76" name="Freeform: Shape 19">
                  <a:extLst>
                    <a:ext uri="{FF2B5EF4-FFF2-40B4-BE49-F238E27FC236}">
                      <a16:creationId xmlns:a16="http://schemas.microsoft.com/office/drawing/2014/main" id="{B7F0276D-7FE7-4E20-3028-60914F471B75}"/>
                    </a:ext>
                  </a:extLst>
                </p:cNvPr>
                <p:cNvSpPr/>
                <p:nvPr/>
              </p:nvSpPr>
              <p:spPr>
                <a:xfrm>
                  <a:off x="7244743" y="4388632"/>
                  <a:ext cx="191660" cy="310050"/>
                </a:xfrm>
                <a:custGeom>
                  <a:avLst/>
                  <a:gdLst>
                    <a:gd name="connsiteX0" fmla="*/ 174498 w 191660"/>
                    <a:gd name="connsiteY0" fmla="*/ 310050 h 310050"/>
                    <a:gd name="connsiteX1" fmla="*/ 0 w 191660"/>
                    <a:gd name="connsiteY1" fmla="*/ 295001 h 310050"/>
                    <a:gd name="connsiteX2" fmla="*/ 1429 w 191660"/>
                    <a:gd name="connsiteY2" fmla="*/ 281189 h 310050"/>
                    <a:gd name="connsiteX3" fmla="*/ 21717 w 191660"/>
                    <a:gd name="connsiteY3" fmla="*/ 186892 h 310050"/>
                    <a:gd name="connsiteX4" fmla="*/ 36290 w 191660"/>
                    <a:gd name="connsiteY4" fmla="*/ 128313 h 310050"/>
                    <a:gd name="connsiteX5" fmla="*/ 43243 w 191660"/>
                    <a:gd name="connsiteY5" fmla="*/ 50875 h 310050"/>
                    <a:gd name="connsiteX6" fmla="*/ 47244 w 191660"/>
                    <a:gd name="connsiteY6" fmla="*/ 8203 h 310050"/>
                    <a:gd name="connsiteX7" fmla="*/ 55055 w 191660"/>
                    <a:gd name="connsiteY7" fmla="*/ 297 h 310050"/>
                    <a:gd name="connsiteX8" fmla="*/ 54197 w 191660"/>
                    <a:gd name="connsiteY8" fmla="*/ 11632 h 310050"/>
                    <a:gd name="connsiteX9" fmla="*/ 53245 w 191660"/>
                    <a:gd name="connsiteY9" fmla="*/ 24110 h 310050"/>
                    <a:gd name="connsiteX10" fmla="*/ 52388 w 191660"/>
                    <a:gd name="connsiteY10" fmla="*/ 49637 h 310050"/>
                    <a:gd name="connsiteX11" fmla="*/ 53530 w 191660"/>
                    <a:gd name="connsiteY11" fmla="*/ 59638 h 310050"/>
                    <a:gd name="connsiteX12" fmla="*/ 54959 w 191660"/>
                    <a:gd name="connsiteY12" fmla="*/ 61448 h 310050"/>
                    <a:gd name="connsiteX13" fmla="*/ 57436 w 191660"/>
                    <a:gd name="connsiteY13" fmla="*/ 55542 h 310050"/>
                    <a:gd name="connsiteX14" fmla="*/ 61341 w 191660"/>
                    <a:gd name="connsiteY14" fmla="*/ 33730 h 310050"/>
                    <a:gd name="connsiteX15" fmla="*/ 62579 w 191660"/>
                    <a:gd name="connsiteY15" fmla="*/ 30587 h 310050"/>
                    <a:gd name="connsiteX16" fmla="*/ 64865 w 191660"/>
                    <a:gd name="connsiteY16" fmla="*/ 29158 h 310050"/>
                    <a:gd name="connsiteX17" fmla="*/ 115824 w 191660"/>
                    <a:gd name="connsiteY17" fmla="*/ 19061 h 310050"/>
                    <a:gd name="connsiteX18" fmla="*/ 146876 w 191660"/>
                    <a:gd name="connsiteY18" fmla="*/ 26586 h 310050"/>
                    <a:gd name="connsiteX19" fmla="*/ 171355 w 191660"/>
                    <a:gd name="connsiteY19" fmla="*/ 40397 h 310050"/>
                    <a:gd name="connsiteX20" fmla="*/ 172307 w 191660"/>
                    <a:gd name="connsiteY20" fmla="*/ 51446 h 310050"/>
                    <a:gd name="connsiteX21" fmla="*/ 168497 w 191660"/>
                    <a:gd name="connsiteY21" fmla="*/ 83355 h 310050"/>
                    <a:gd name="connsiteX22" fmla="*/ 186690 w 191660"/>
                    <a:gd name="connsiteY22" fmla="*/ 26777 h 310050"/>
                    <a:gd name="connsiteX23" fmla="*/ 186690 w 191660"/>
                    <a:gd name="connsiteY23" fmla="*/ 66210 h 310050"/>
                    <a:gd name="connsiteX24" fmla="*/ 172212 w 191660"/>
                    <a:gd name="connsiteY24" fmla="*/ 180034 h 310050"/>
                    <a:gd name="connsiteX25" fmla="*/ 172212 w 191660"/>
                    <a:gd name="connsiteY25" fmla="*/ 271569 h 310050"/>
                    <a:gd name="connsiteX26" fmla="*/ 174498 w 191660"/>
                    <a:gd name="connsiteY26" fmla="*/ 310050 h 31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1660" h="310050">
                      <a:moveTo>
                        <a:pt x="174498" y="310050"/>
                      </a:moveTo>
                      <a:cubicBezTo>
                        <a:pt x="150209" y="277284"/>
                        <a:pt x="32861" y="265568"/>
                        <a:pt x="0" y="295001"/>
                      </a:cubicBezTo>
                      <a:cubicBezTo>
                        <a:pt x="0" y="290714"/>
                        <a:pt x="857" y="286047"/>
                        <a:pt x="1429" y="281189"/>
                      </a:cubicBezTo>
                      <a:cubicBezTo>
                        <a:pt x="4815" y="249128"/>
                        <a:pt x="11617" y="217515"/>
                        <a:pt x="21717" y="186892"/>
                      </a:cubicBezTo>
                      <a:cubicBezTo>
                        <a:pt x="28050" y="167766"/>
                        <a:pt x="32921" y="148182"/>
                        <a:pt x="36290" y="128313"/>
                      </a:cubicBezTo>
                      <a:cubicBezTo>
                        <a:pt x="38862" y="107834"/>
                        <a:pt x="41910" y="65353"/>
                        <a:pt x="43243" y="50875"/>
                      </a:cubicBezTo>
                      <a:cubicBezTo>
                        <a:pt x="43624" y="36578"/>
                        <a:pt x="44961" y="22319"/>
                        <a:pt x="47244" y="8203"/>
                      </a:cubicBezTo>
                      <a:cubicBezTo>
                        <a:pt x="48292" y="4012"/>
                        <a:pt x="49530" y="-1322"/>
                        <a:pt x="55055" y="297"/>
                      </a:cubicBezTo>
                      <a:cubicBezTo>
                        <a:pt x="55055" y="297"/>
                        <a:pt x="55055" y="7346"/>
                        <a:pt x="54197" y="11632"/>
                      </a:cubicBezTo>
                      <a:cubicBezTo>
                        <a:pt x="53340" y="15918"/>
                        <a:pt x="53530" y="20395"/>
                        <a:pt x="53245" y="24110"/>
                      </a:cubicBezTo>
                      <a:cubicBezTo>
                        <a:pt x="52483" y="32873"/>
                        <a:pt x="52483" y="40778"/>
                        <a:pt x="52388" y="49637"/>
                      </a:cubicBezTo>
                      <a:cubicBezTo>
                        <a:pt x="52144" y="53008"/>
                        <a:pt x="52531" y="56400"/>
                        <a:pt x="53530" y="59638"/>
                      </a:cubicBezTo>
                      <a:cubicBezTo>
                        <a:pt x="53809" y="60371"/>
                        <a:pt x="54308" y="61009"/>
                        <a:pt x="54959" y="61448"/>
                      </a:cubicBezTo>
                      <a:cubicBezTo>
                        <a:pt x="57436" y="62495"/>
                        <a:pt x="57245" y="56685"/>
                        <a:pt x="57436" y="55542"/>
                      </a:cubicBezTo>
                      <a:lnTo>
                        <a:pt x="61341" y="33730"/>
                      </a:lnTo>
                      <a:cubicBezTo>
                        <a:pt x="61409" y="32577"/>
                        <a:pt x="61843" y="31473"/>
                        <a:pt x="62579" y="30587"/>
                      </a:cubicBezTo>
                      <a:cubicBezTo>
                        <a:pt x="63227" y="29949"/>
                        <a:pt x="64008" y="29463"/>
                        <a:pt x="64865" y="29158"/>
                      </a:cubicBezTo>
                      <a:cubicBezTo>
                        <a:pt x="83249" y="22014"/>
                        <a:pt x="96869" y="15918"/>
                        <a:pt x="115824" y="19061"/>
                      </a:cubicBezTo>
                      <a:cubicBezTo>
                        <a:pt x="126381" y="20624"/>
                        <a:pt x="136775" y="23138"/>
                        <a:pt x="146876" y="26586"/>
                      </a:cubicBezTo>
                      <a:cubicBezTo>
                        <a:pt x="154210" y="29158"/>
                        <a:pt x="167259" y="33254"/>
                        <a:pt x="171355" y="40397"/>
                      </a:cubicBezTo>
                      <a:cubicBezTo>
                        <a:pt x="172866" y="43874"/>
                        <a:pt x="173201" y="47760"/>
                        <a:pt x="172307" y="51446"/>
                      </a:cubicBezTo>
                      <a:cubicBezTo>
                        <a:pt x="171260" y="60971"/>
                        <a:pt x="169926" y="72306"/>
                        <a:pt x="168497" y="83355"/>
                      </a:cubicBezTo>
                      <a:cubicBezTo>
                        <a:pt x="166878" y="96690"/>
                        <a:pt x="183833" y="52018"/>
                        <a:pt x="186690" y="26777"/>
                      </a:cubicBezTo>
                      <a:cubicBezTo>
                        <a:pt x="193739" y="28396"/>
                        <a:pt x="192881" y="36302"/>
                        <a:pt x="186690" y="66210"/>
                      </a:cubicBezTo>
                      <a:cubicBezTo>
                        <a:pt x="179299" y="103777"/>
                        <a:pt x="174462" y="141810"/>
                        <a:pt x="172212" y="180034"/>
                      </a:cubicBezTo>
                      <a:cubicBezTo>
                        <a:pt x="170497" y="210524"/>
                        <a:pt x="170497" y="241080"/>
                        <a:pt x="172212" y="271569"/>
                      </a:cubicBezTo>
                      <a:cubicBezTo>
                        <a:pt x="173545" y="285095"/>
                        <a:pt x="174308" y="297668"/>
                        <a:pt x="174498" y="310050"/>
                      </a:cubicBezTo>
                      <a:close/>
                    </a:path>
                  </a:pathLst>
                </a:custGeom>
                <a:solidFill>
                  <a:srgbClr val="37474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77" name="Freeform: Shape 20">
                  <a:extLst>
                    <a:ext uri="{FF2B5EF4-FFF2-40B4-BE49-F238E27FC236}">
                      <a16:creationId xmlns:a16="http://schemas.microsoft.com/office/drawing/2014/main" id="{AB9C6CB9-227F-50B6-53F5-E54E182B3513}"/>
                    </a:ext>
                  </a:extLst>
                </p:cNvPr>
                <p:cNvSpPr/>
                <p:nvPr/>
              </p:nvSpPr>
              <p:spPr>
                <a:xfrm>
                  <a:off x="7281031" y="4605189"/>
                  <a:ext cx="119160" cy="31360"/>
                </a:xfrm>
                <a:custGeom>
                  <a:avLst/>
                  <a:gdLst>
                    <a:gd name="connsiteX0" fmla="*/ 3431 w 119160"/>
                    <a:gd name="connsiteY0" fmla="*/ 19580 h 31360"/>
                    <a:gd name="connsiteX1" fmla="*/ 114779 w 119160"/>
                    <a:gd name="connsiteY1" fmla="*/ 31105 h 31360"/>
                    <a:gd name="connsiteX2" fmla="*/ 118907 w 119160"/>
                    <a:gd name="connsiteY2" fmla="*/ 29457 h 31360"/>
                    <a:gd name="connsiteX3" fmla="*/ 119160 w 119160"/>
                    <a:gd name="connsiteY3" fmla="*/ 28152 h 31360"/>
                    <a:gd name="connsiteX4" fmla="*/ 119160 w 119160"/>
                    <a:gd name="connsiteY4" fmla="*/ 17770 h 31360"/>
                    <a:gd name="connsiteX5" fmla="*/ 117350 w 119160"/>
                    <a:gd name="connsiteY5" fmla="*/ 15007 h 31360"/>
                    <a:gd name="connsiteX6" fmla="*/ 4003 w 119160"/>
                    <a:gd name="connsiteY6" fmla="*/ 4244 h 31360"/>
                    <a:gd name="connsiteX7" fmla="*/ 1431 w 119160"/>
                    <a:gd name="connsiteY7" fmla="*/ 6911 h 31360"/>
                    <a:gd name="connsiteX8" fmla="*/ 2 w 119160"/>
                    <a:gd name="connsiteY8" fmla="*/ 16436 h 31360"/>
                    <a:gd name="connsiteX9" fmla="*/ 2928 w 119160"/>
                    <a:gd name="connsiteY9" fmla="*/ 19598 h 31360"/>
                    <a:gd name="connsiteX10" fmla="*/ 3431 w 119160"/>
                    <a:gd name="connsiteY10" fmla="*/ 19580 h 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160" h="31360">
                      <a:moveTo>
                        <a:pt x="3431" y="19580"/>
                      </a:moveTo>
                      <a:cubicBezTo>
                        <a:pt x="40942" y="14979"/>
                        <a:pt x="79006" y="18922"/>
                        <a:pt x="114779" y="31105"/>
                      </a:cubicBezTo>
                      <a:cubicBezTo>
                        <a:pt x="116374" y="31790"/>
                        <a:pt x="118222" y="31047"/>
                        <a:pt x="118907" y="29457"/>
                      </a:cubicBezTo>
                      <a:cubicBezTo>
                        <a:pt x="119083" y="29047"/>
                        <a:pt x="119170" y="28600"/>
                        <a:pt x="119160" y="28152"/>
                      </a:cubicBezTo>
                      <a:lnTo>
                        <a:pt x="119160" y="17770"/>
                      </a:lnTo>
                      <a:cubicBezTo>
                        <a:pt x="119152" y="16570"/>
                        <a:pt x="118444" y="15493"/>
                        <a:pt x="117350" y="15007"/>
                      </a:cubicBezTo>
                      <a:cubicBezTo>
                        <a:pt x="81587" y="-204"/>
                        <a:pt x="41991" y="-3966"/>
                        <a:pt x="4003" y="4244"/>
                      </a:cubicBezTo>
                      <a:cubicBezTo>
                        <a:pt x="2671" y="4511"/>
                        <a:pt x="1644" y="5568"/>
                        <a:pt x="1431" y="6911"/>
                      </a:cubicBezTo>
                      <a:lnTo>
                        <a:pt x="2" y="16436"/>
                      </a:lnTo>
                      <a:cubicBezTo>
                        <a:pt x="-63" y="18122"/>
                        <a:pt x="1246" y="19532"/>
                        <a:pt x="2928" y="19598"/>
                      </a:cubicBezTo>
                      <a:cubicBezTo>
                        <a:pt x="3096" y="19608"/>
                        <a:pt x="3265" y="19598"/>
                        <a:pt x="3431" y="19580"/>
                      </a:cubicBezTo>
                      <a:close/>
                    </a:path>
                  </a:pathLst>
                </a:custGeom>
                <a:solidFill>
                  <a:srgbClr val="FAFAF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78" name="Freeform: Shape 21">
                  <a:extLst>
                    <a:ext uri="{FF2B5EF4-FFF2-40B4-BE49-F238E27FC236}">
                      <a16:creationId xmlns:a16="http://schemas.microsoft.com/office/drawing/2014/main" id="{A24ED9AF-0E21-F31E-2273-F5406AFF373D}"/>
                    </a:ext>
                  </a:extLst>
                </p:cNvPr>
                <p:cNvSpPr/>
                <p:nvPr/>
              </p:nvSpPr>
              <p:spPr>
                <a:xfrm>
                  <a:off x="7291985" y="4556156"/>
                  <a:ext cx="107158" cy="30680"/>
                </a:xfrm>
                <a:custGeom>
                  <a:avLst/>
                  <a:gdLst>
                    <a:gd name="connsiteX0" fmla="*/ 3431 w 107158"/>
                    <a:gd name="connsiteY0" fmla="*/ 16986 h 30680"/>
                    <a:gd name="connsiteX1" fmla="*/ 102872 w 107158"/>
                    <a:gd name="connsiteY1" fmla="*/ 30416 h 30680"/>
                    <a:gd name="connsiteX2" fmla="*/ 106896 w 107158"/>
                    <a:gd name="connsiteY2" fmla="*/ 28873 h 30680"/>
                    <a:gd name="connsiteX3" fmla="*/ 107158 w 107158"/>
                    <a:gd name="connsiteY3" fmla="*/ 27749 h 30680"/>
                    <a:gd name="connsiteX4" fmla="*/ 107158 w 107158"/>
                    <a:gd name="connsiteY4" fmla="*/ 18224 h 30680"/>
                    <a:gd name="connsiteX5" fmla="*/ 105348 w 107158"/>
                    <a:gd name="connsiteY5" fmla="*/ 15653 h 30680"/>
                    <a:gd name="connsiteX6" fmla="*/ 3907 w 107158"/>
                    <a:gd name="connsiteY6" fmla="*/ 2984 h 30680"/>
                    <a:gd name="connsiteX7" fmla="*/ 1335 w 107158"/>
                    <a:gd name="connsiteY7" fmla="*/ 5365 h 30680"/>
                    <a:gd name="connsiteX8" fmla="*/ 2 w 107158"/>
                    <a:gd name="connsiteY8" fmla="*/ 13747 h 30680"/>
                    <a:gd name="connsiteX9" fmla="*/ 3035 w 107158"/>
                    <a:gd name="connsiteY9" fmla="*/ 16996 h 30680"/>
                    <a:gd name="connsiteX10" fmla="*/ 3431 w 107158"/>
                    <a:gd name="connsiteY10" fmla="*/ 16986 h 3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158" h="30680">
                      <a:moveTo>
                        <a:pt x="3431" y="16986"/>
                      </a:moveTo>
                      <a:cubicBezTo>
                        <a:pt x="37182" y="12185"/>
                        <a:pt x="71603" y="16834"/>
                        <a:pt x="102872" y="30416"/>
                      </a:cubicBezTo>
                      <a:cubicBezTo>
                        <a:pt x="104409" y="31102"/>
                        <a:pt x="106211" y="30407"/>
                        <a:pt x="106896" y="28873"/>
                      </a:cubicBezTo>
                      <a:cubicBezTo>
                        <a:pt x="107054" y="28521"/>
                        <a:pt x="107143" y="28140"/>
                        <a:pt x="107158" y="27749"/>
                      </a:cubicBezTo>
                      <a:lnTo>
                        <a:pt x="107158" y="18224"/>
                      </a:lnTo>
                      <a:cubicBezTo>
                        <a:pt x="107123" y="17081"/>
                        <a:pt x="106411" y="16071"/>
                        <a:pt x="105348" y="15653"/>
                      </a:cubicBezTo>
                      <a:cubicBezTo>
                        <a:pt x="96395" y="11652"/>
                        <a:pt x="64772" y="-7208"/>
                        <a:pt x="3907" y="2984"/>
                      </a:cubicBezTo>
                      <a:cubicBezTo>
                        <a:pt x="2620" y="3127"/>
                        <a:pt x="1578" y="4089"/>
                        <a:pt x="1335" y="5365"/>
                      </a:cubicBezTo>
                      <a:lnTo>
                        <a:pt x="2" y="13747"/>
                      </a:lnTo>
                      <a:cubicBezTo>
                        <a:pt x="-58" y="15481"/>
                        <a:pt x="1300" y="16938"/>
                        <a:pt x="3035" y="16996"/>
                      </a:cubicBezTo>
                      <a:cubicBezTo>
                        <a:pt x="3167" y="17005"/>
                        <a:pt x="3299" y="16996"/>
                        <a:pt x="3431" y="16986"/>
                      </a:cubicBezTo>
                      <a:close/>
                    </a:path>
                  </a:pathLst>
                </a:custGeom>
                <a:solidFill>
                  <a:srgbClr val="FAFAF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79" name="Freeform: Shape 22">
                  <a:extLst>
                    <a:ext uri="{FF2B5EF4-FFF2-40B4-BE49-F238E27FC236}">
                      <a16:creationId xmlns:a16="http://schemas.microsoft.com/office/drawing/2014/main" id="{1AE96563-ECF6-F0CB-6DED-A527BBD78A53}"/>
                    </a:ext>
                  </a:extLst>
                </p:cNvPr>
                <p:cNvSpPr/>
                <p:nvPr/>
              </p:nvSpPr>
              <p:spPr>
                <a:xfrm>
                  <a:off x="7301175" y="4508965"/>
                  <a:ext cx="100635" cy="29744"/>
                </a:xfrm>
                <a:custGeom>
                  <a:avLst/>
                  <a:gdLst>
                    <a:gd name="connsiteX0" fmla="*/ 3575 w 100635"/>
                    <a:gd name="connsiteY0" fmla="*/ 17029 h 29744"/>
                    <a:gd name="connsiteX1" fmla="*/ 96634 w 100635"/>
                    <a:gd name="connsiteY1" fmla="*/ 29507 h 29744"/>
                    <a:gd name="connsiteX2" fmla="*/ 100397 w 100635"/>
                    <a:gd name="connsiteY2" fmla="*/ 28030 h 29744"/>
                    <a:gd name="connsiteX3" fmla="*/ 100635 w 100635"/>
                    <a:gd name="connsiteY3" fmla="*/ 26840 h 29744"/>
                    <a:gd name="connsiteX4" fmla="*/ 100635 w 100635"/>
                    <a:gd name="connsiteY4" fmla="*/ 17315 h 29744"/>
                    <a:gd name="connsiteX5" fmla="*/ 98920 w 100635"/>
                    <a:gd name="connsiteY5" fmla="*/ 14838 h 29744"/>
                    <a:gd name="connsiteX6" fmla="*/ 3670 w 100635"/>
                    <a:gd name="connsiteY6" fmla="*/ 3122 h 29744"/>
                    <a:gd name="connsiteX7" fmla="*/ 1289 w 100635"/>
                    <a:gd name="connsiteY7" fmla="*/ 5503 h 29744"/>
                    <a:gd name="connsiteX8" fmla="*/ 51 w 100635"/>
                    <a:gd name="connsiteY8" fmla="*/ 13600 h 29744"/>
                    <a:gd name="connsiteX9" fmla="*/ 2411 w 100635"/>
                    <a:gd name="connsiteY9" fmla="*/ 17048 h 29744"/>
                    <a:gd name="connsiteX10" fmla="*/ 3575 w 100635"/>
                    <a:gd name="connsiteY10" fmla="*/ 17029 h 2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635" h="29744">
                      <a:moveTo>
                        <a:pt x="3575" y="17029"/>
                      </a:moveTo>
                      <a:cubicBezTo>
                        <a:pt x="35150" y="12142"/>
                        <a:pt x="67463" y="16476"/>
                        <a:pt x="96634" y="29507"/>
                      </a:cubicBezTo>
                      <a:cubicBezTo>
                        <a:pt x="98080" y="30135"/>
                        <a:pt x="99765" y="29478"/>
                        <a:pt x="100397" y="28030"/>
                      </a:cubicBezTo>
                      <a:cubicBezTo>
                        <a:pt x="100561" y="27659"/>
                        <a:pt x="100642" y="27249"/>
                        <a:pt x="100635" y="26840"/>
                      </a:cubicBezTo>
                      <a:lnTo>
                        <a:pt x="100635" y="17315"/>
                      </a:lnTo>
                      <a:cubicBezTo>
                        <a:pt x="100559" y="16238"/>
                        <a:pt x="99901" y="15286"/>
                        <a:pt x="98920" y="14838"/>
                      </a:cubicBezTo>
                      <a:cubicBezTo>
                        <a:pt x="90634" y="10933"/>
                        <a:pt x="60820" y="-7165"/>
                        <a:pt x="3670" y="3122"/>
                      </a:cubicBezTo>
                      <a:cubicBezTo>
                        <a:pt x="2444" y="3313"/>
                        <a:pt x="1482" y="4275"/>
                        <a:pt x="1289" y="5503"/>
                      </a:cubicBezTo>
                      <a:lnTo>
                        <a:pt x="51" y="13600"/>
                      </a:lnTo>
                      <a:cubicBezTo>
                        <a:pt x="-249" y="15200"/>
                        <a:pt x="808" y="16743"/>
                        <a:pt x="2411" y="17048"/>
                      </a:cubicBezTo>
                      <a:cubicBezTo>
                        <a:pt x="2796" y="17114"/>
                        <a:pt x="3192" y="17114"/>
                        <a:pt x="3575" y="17029"/>
                      </a:cubicBezTo>
                      <a:close/>
                    </a:path>
                  </a:pathLst>
                </a:custGeom>
                <a:solidFill>
                  <a:srgbClr val="FAFAF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80" name="Freeform: Shape 23">
                  <a:extLst>
                    <a:ext uri="{FF2B5EF4-FFF2-40B4-BE49-F238E27FC236}">
                      <a16:creationId xmlns:a16="http://schemas.microsoft.com/office/drawing/2014/main" id="{0AE656FC-34E4-E1C1-368E-BC685EA3B28E}"/>
                    </a:ext>
                  </a:extLst>
                </p:cNvPr>
                <p:cNvSpPr/>
                <p:nvPr/>
              </p:nvSpPr>
              <p:spPr>
                <a:xfrm>
                  <a:off x="7244834" y="4666977"/>
                  <a:ext cx="175169" cy="131793"/>
                </a:xfrm>
                <a:custGeom>
                  <a:avLst/>
                  <a:gdLst>
                    <a:gd name="connsiteX0" fmla="*/ 195 w 175169"/>
                    <a:gd name="connsiteY0" fmla="*/ 17036 h 131793"/>
                    <a:gd name="connsiteX1" fmla="*/ 18674 w 175169"/>
                    <a:gd name="connsiteY1" fmla="*/ 94475 h 131793"/>
                    <a:gd name="connsiteX2" fmla="*/ 152881 w 175169"/>
                    <a:gd name="connsiteY2" fmla="*/ 108286 h 131793"/>
                    <a:gd name="connsiteX3" fmla="*/ 175169 w 175169"/>
                    <a:gd name="connsiteY3" fmla="*/ 32943 h 131793"/>
                    <a:gd name="connsiteX4" fmla="*/ 195 w 175169"/>
                    <a:gd name="connsiteY4" fmla="*/ 17036 h 131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169" h="131793">
                      <a:moveTo>
                        <a:pt x="195" y="17036"/>
                      </a:moveTo>
                      <a:cubicBezTo>
                        <a:pt x="-853" y="48945"/>
                        <a:pt x="1909" y="70662"/>
                        <a:pt x="18674" y="94475"/>
                      </a:cubicBezTo>
                      <a:cubicBezTo>
                        <a:pt x="40010" y="124955"/>
                        <a:pt x="118877" y="153434"/>
                        <a:pt x="152881" y="108286"/>
                      </a:cubicBezTo>
                      <a:cubicBezTo>
                        <a:pt x="169740" y="85807"/>
                        <a:pt x="173645" y="59518"/>
                        <a:pt x="175169" y="32943"/>
                      </a:cubicBezTo>
                      <a:cubicBezTo>
                        <a:pt x="152785" y="-775"/>
                        <a:pt x="32771" y="-12872"/>
                        <a:pt x="195" y="17036"/>
                      </a:cubicBezTo>
                      <a:close/>
                    </a:path>
                  </a:pathLst>
                </a:custGeom>
                <a:solidFill>
                  <a:srgbClr val="FAFAF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81" name="Freeform: Shape 24">
                  <a:extLst>
                    <a:ext uri="{FF2B5EF4-FFF2-40B4-BE49-F238E27FC236}">
                      <a16:creationId xmlns:a16="http://schemas.microsoft.com/office/drawing/2014/main" id="{C7271D8E-241A-8C73-5C58-729CE5976118}"/>
                    </a:ext>
                  </a:extLst>
                </p:cNvPr>
                <p:cNvSpPr/>
                <p:nvPr/>
              </p:nvSpPr>
              <p:spPr>
                <a:xfrm>
                  <a:off x="7295755" y="2924365"/>
                  <a:ext cx="567575" cy="1413606"/>
                </a:xfrm>
                <a:custGeom>
                  <a:avLst/>
                  <a:gdLst>
                    <a:gd name="connsiteX0" fmla="*/ 55478 w 567575"/>
                    <a:gd name="connsiteY0" fmla="*/ 127444 h 1413606"/>
                    <a:gd name="connsiteX1" fmla="*/ 25188 w 567575"/>
                    <a:gd name="connsiteY1" fmla="*/ 712089 h 1413606"/>
                    <a:gd name="connsiteX2" fmla="*/ 804 w 567575"/>
                    <a:gd name="connsiteY2" fmla="*/ 1034986 h 1413606"/>
                    <a:gd name="connsiteX3" fmla="*/ 3281 w 567575"/>
                    <a:gd name="connsiteY3" fmla="*/ 1390460 h 1413606"/>
                    <a:gd name="connsiteX4" fmla="*/ 155681 w 567575"/>
                    <a:gd name="connsiteY4" fmla="*/ 1404461 h 1413606"/>
                    <a:gd name="connsiteX5" fmla="*/ 240358 w 567575"/>
                    <a:gd name="connsiteY5" fmla="*/ 953929 h 1413606"/>
                    <a:gd name="connsiteX6" fmla="*/ 297508 w 567575"/>
                    <a:gd name="connsiteY6" fmla="*/ 534067 h 1413606"/>
                    <a:gd name="connsiteX7" fmla="*/ 327226 w 567575"/>
                    <a:gd name="connsiteY7" fmla="*/ 819817 h 1413606"/>
                    <a:gd name="connsiteX8" fmla="*/ 318368 w 567575"/>
                    <a:gd name="connsiteY8" fmla="*/ 1034701 h 1413606"/>
                    <a:gd name="connsiteX9" fmla="*/ 357516 w 567575"/>
                    <a:gd name="connsiteY9" fmla="*/ 1345311 h 1413606"/>
                    <a:gd name="connsiteX10" fmla="*/ 512678 w 567575"/>
                    <a:gd name="connsiteY10" fmla="*/ 1335786 h 1413606"/>
                    <a:gd name="connsiteX11" fmla="*/ 557922 w 567575"/>
                    <a:gd name="connsiteY11" fmla="*/ 807434 h 1413606"/>
                    <a:gd name="connsiteX12" fmla="*/ 567447 w 567575"/>
                    <a:gd name="connsiteY12" fmla="*/ 0 h 1413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7575" h="1413606">
                      <a:moveTo>
                        <a:pt x="55478" y="127444"/>
                      </a:moveTo>
                      <a:cubicBezTo>
                        <a:pt x="30046" y="332708"/>
                        <a:pt x="33189" y="579787"/>
                        <a:pt x="25188" y="712089"/>
                      </a:cubicBezTo>
                      <a:cubicBezTo>
                        <a:pt x="17187" y="844391"/>
                        <a:pt x="2424" y="934307"/>
                        <a:pt x="804" y="1034986"/>
                      </a:cubicBezTo>
                      <a:cubicBezTo>
                        <a:pt x="-1958" y="1205198"/>
                        <a:pt x="3281" y="1390460"/>
                        <a:pt x="3281" y="1390460"/>
                      </a:cubicBezTo>
                      <a:cubicBezTo>
                        <a:pt x="3281" y="1390460"/>
                        <a:pt x="74909" y="1431322"/>
                        <a:pt x="155681" y="1404461"/>
                      </a:cubicBezTo>
                      <a:cubicBezTo>
                        <a:pt x="155681" y="1404461"/>
                        <a:pt x="223118" y="1060037"/>
                        <a:pt x="240358" y="953929"/>
                      </a:cubicBezTo>
                      <a:cubicBezTo>
                        <a:pt x="265028" y="802767"/>
                        <a:pt x="297508" y="534067"/>
                        <a:pt x="297508" y="534067"/>
                      </a:cubicBezTo>
                      <a:lnTo>
                        <a:pt x="327226" y="819817"/>
                      </a:lnTo>
                      <a:cubicBezTo>
                        <a:pt x="314030" y="890654"/>
                        <a:pt x="311047" y="963016"/>
                        <a:pt x="318368" y="1034701"/>
                      </a:cubicBezTo>
                      <a:cubicBezTo>
                        <a:pt x="325797" y="1101376"/>
                        <a:pt x="357516" y="1345311"/>
                        <a:pt x="357516" y="1345311"/>
                      </a:cubicBezTo>
                      <a:cubicBezTo>
                        <a:pt x="408093" y="1365275"/>
                        <a:pt x="464920" y="1361789"/>
                        <a:pt x="512678" y="1335786"/>
                      </a:cubicBezTo>
                      <a:cubicBezTo>
                        <a:pt x="512678" y="1335786"/>
                        <a:pt x="554493" y="869061"/>
                        <a:pt x="557922" y="807434"/>
                      </a:cubicBezTo>
                      <a:cubicBezTo>
                        <a:pt x="562970" y="720661"/>
                        <a:pt x="568494" y="74009"/>
                        <a:pt x="567447" y="0"/>
                      </a:cubicBezTo>
                      <a:close/>
                    </a:path>
                  </a:pathLst>
                </a:custGeom>
                <a:solidFill>
                  <a:srgbClr val="455A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82" name="Freeform: Shape 25">
                  <a:extLst>
                    <a:ext uri="{FF2B5EF4-FFF2-40B4-BE49-F238E27FC236}">
                      <a16:creationId xmlns:a16="http://schemas.microsoft.com/office/drawing/2014/main" id="{C694921E-2998-37A8-A987-0D38706EA0B6}"/>
                    </a:ext>
                  </a:extLst>
                </p:cNvPr>
                <p:cNvSpPr/>
                <p:nvPr/>
              </p:nvSpPr>
              <p:spPr>
                <a:xfrm>
                  <a:off x="7593072" y="3207924"/>
                  <a:ext cx="168973" cy="535876"/>
                </a:xfrm>
                <a:custGeom>
                  <a:avLst/>
                  <a:gdLst>
                    <a:gd name="connsiteX0" fmla="*/ 0 w 168973"/>
                    <a:gd name="connsiteY0" fmla="*/ 250127 h 535876"/>
                    <a:gd name="connsiteX1" fmla="*/ 22765 w 168973"/>
                    <a:gd name="connsiteY1" fmla="*/ 97727 h 535876"/>
                    <a:gd name="connsiteX2" fmla="*/ 168973 w 168973"/>
                    <a:gd name="connsiteY2" fmla="*/ 0 h 535876"/>
                    <a:gd name="connsiteX3" fmla="*/ 45720 w 168973"/>
                    <a:gd name="connsiteY3" fmla="*/ 122777 h 535876"/>
                    <a:gd name="connsiteX4" fmla="*/ 13240 w 168973"/>
                    <a:gd name="connsiteY4" fmla="*/ 270701 h 535876"/>
                    <a:gd name="connsiteX5" fmla="*/ 29813 w 168973"/>
                    <a:gd name="connsiteY5" fmla="*/ 535876 h 53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973" h="535876">
                      <a:moveTo>
                        <a:pt x="0" y="250127"/>
                      </a:moveTo>
                      <a:lnTo>
                        <a:pt x="22765" y="97727"/>
                      </a:lnTo>
                      <a:cubicBezTo>
                        <a:pt x="22765" y="97727"/>
                        <a:pt x="125444" y="69152"/>
                        <a:pt x="168973" y="0"/>
                      </a:cubicBezTo>
                      <a:cubicBezTo>
                        <a:pt x="140398" y="85058"/>
                        <a:pt x="45720" y="122777"/>
                        <a:pt x="45720" y="122777"/>
                      </a:cubicBezTo>
                      <a:lnTo>
                        <a:pt x="13240" y="270701"/>
                      </a:lnTo>
                      <a:lnTo>
                        <a:pt x="29813" y="535876"/>
                      </a:lnTo>
                      <a:close/>
                    </a:path>
                  </a:pathLst>
                </a:custGeom>
                <a:solidFill>
                  <a:srgbClr val="37474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grpSp>
          <p:grpSp>
            <p:nvGrpSpPr>
              <p:cNvPr id="29" name="Graphic 4">
                <a:extLst>
                  <a:ext uri="{FF2B5EF4-FFF2-40B4-BE49-F238E27FC236}">
                    <a16:creationId xmlns:a16="http://schemas.microsoft.com/office/drawing/2014/main" id="{3CB13EB3-1BB9-1BE8-D7FF-923896A28D5B}"/>
                  </a:ext>
                </a:extLst>
              </p:cNvPr>
              <p:cNvGrpSpPr/>
              <p:nvPr/>
            </p:nvGrpSpPr>
            <p:grpSpPr>
              <a:xfrm>
                <a:off x="7166562" y="1868104"/>
                <a:ext cx="1160602" cy="1347154"/>
                <a:chOff x="7166562" y="1868104"/>
                <a:chExt cx="1160602" cy="1347154"/>
              </a:xfrm>
            </p:grpSpPr>
            <p:grpSp>
              <p:nvGrpSpPr>
                <p:cNvPr id="30" name="Graphic 4">
                  <a:extLst>
                    <a:ext uri="{FF2B5EF4-FFF2-40B4-BE49-F238E27FC236}">
                      <a16:creationId xmlns:a16="http://schemas.microsoft.com/office/drawing/2014/main" id="{94EE93D4-1580-8783-4326-76124E27A698}"/>
                    </a:ext>
                  </a:extLst>
                </p:cNvPr>
                <p:cNvGrpSpPr/>
                <p:nvPr/>
              </p:nvGrpSpPr>
              <p:grpSpPr>
                <a:xfrm>
                  <a:off x="7169072" y="2346192"/>
                  <a:ext cx="1027218" cy="811612"/>
                  <a:chOff x="7169072" y="2346192"/>
                  <a:chExt cx="1027218" cy="811612"/>
                </a:xfrm>
              </p:grpSpPr>
              <p:sp>
                <p:nvSpPr>
                  <p:cNvPr id="64" name="Freeform: Shape 28">
                    <a:extLst>
                      <a:ext uri="{FF2B5EF4-FFF2-40B4-BE49-F238E27FC236}">
                        <a16:creationId xmlns:a16="http://schemas.microsoft.com/office/drawing/2014/main" id="{F2861A71-CC06-5AAA-FB14-8E4C8B273ED9}"/>
                      </a:ext>
                    </a:extLst>
                  </p:cNvPr>
                  <p:cNvSpPr/>
                  <p:nvPr/>
                </p:nvSpPr>
                <p:spPr>
                  <a:xfrm>
                    <a:off x="7727661" y="2363247"/>
                    <a:ext cx="468629" cy="574262"/>
                  </a:xfrm>
                  <a:custGeom>
                    <a:avLst/>
                    <a:gdLst>
                      <a:gd name="connsiteX0" fmla="*/ 11811 w 468629"/>
                      <a:gd name="connsiteY0" fmla="*/ 0 h 574262"/>
                      <a:gd name="connsiteX1" fmla="*/ 148209 w 468629"/>
                      <a:gd name="connsiteY1" fmla="*/ 109347 h 574262"/>
                      <a:gd name="connsiteX2" fmla="*/ 244697 w 468629"/>
                      <a:gd name="connsiteY2" fmla="*/ 341852 h 574262"/>
                      <a:gd name="connsiteX3" fmla="*/ 468630 w 468629"/>
                      <a:gd name="connsiteY3" fmla="*/ 431387 h 574262"/>
                      <a:gd name="connsiteX4" fmla="*/ 448913 w 468629"/>
                      <a:gd name="connsiteY4" fmla="*/ 574262 h 574262"/>
                      <a:gd name="connsiteX5" fmla="*/ 175736 w 468629"/>
                      <a:gd name="connsiteY5" fmla="*/ 512255 h 574262"/>
                      <a:gd name="connsiteX6" fmla="*/ 122682 w 468629"/>
                      <a:gd name="connsiteY6" fmla="*/ 465487 h 574262"/>
                      <a:gd name="connsiteX7" fmla="*/ 0 w 468629"/>
                      <a:gd name="connsiteY7" fmla="*/ 241745 h 57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8629" h="574262">
                        <a:moveTo>
                          <a:pt x="11811" y="0"/>
                        </a:moveTo>
                        <a:cubicBezTo>
                          <a:pt x="92869" y="12763"/>
                          <a:pt x="119444" y="40672"/>
                          <a:pt x="148209" y="109347"/>
                        </a:cubicBezTo>
                        <a:cubicBezTo>
                          <a:pt x="197167" y="226409"/>
                          <a:pt x="244697" y="341852"/>
                          <a:pt x="244697" y="341852"/>
                        </a:cubicBezTo>
                        <a:lnTo>
                          <a:pt x="468630" y="431387"/>
                        </a:lnTo>
                        <a:lnTo>
                          <a:pt x="448913" y="574262"/>
                        </a:lnTo>
                        <a:cubicBezTo>
                          <a:pt x="448913" y="574262"/>
                          <a:pt x="276892" y="539020"/>
                          <a:pt x="175736" y="512255"/>
                        </a:cubicBezTo>
                        <a:cubicBezTo>
                          <a:pt x="147161" y="504539"/>
                          <a:pt x="136779" y="486251"/>
                          <a:pt x="122682" y="465487"/>
                        </a:cubicBezTo>
                        <a:cubicBezTo>
                          <a:pt x="111062" y="448532"/>
                          <a:pt x="0" y="241745"/>
                          <a:pt x="0" y="241745"/>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65" name="Freeform: Shape 29">
                    <a:extLst>
                      <a:ext uri="{FF2B5EF4-FFF2-40B4-BE49-F238E27FC236}">
                        <a16:creationId xmlns:a16="http://schemas.microsoft.com/office/drawing/2014/main" id="{1C0EABE4-0201-01F8-0553-0E05F94F9B6C}"/>
                      </a:ext>
                    </a:extLst>
                  </p:cNvPr>
                  <p:cNvSpPr/>
                  <p:nvPr/>
                </p:nvSpPr>
                <p:spPr>
                  <a:xfrm>
                    <a:off x="7322462" y="2346192"/>
                    <a:ext cx="544165" cy="811612"/>
                  </a:xfrm>
                  <a:custGeom>
                    <a:avLst/>
                    <a:gdLst>
                      <a:gd name="connsiteX0" fmla="*/ 526833 w 544165"/>
                      <a:gd name="connsiteY0" fmla="*/ 203173 h 811612"/>
                      <a:gd name="connsiteX1" fmla="*/ 425963 w 544165"/>
                      <a:gd name="connsiteY1" fmla="*/ 23151 h 811612"/>
                      <a:gd name="connsiteX2" fmla="*/ 235463 w 544165"/>
                      <a:gd name="connsiteY2" fmla="*/ 5 h 811612"/>
                      <a:gd name="connsiteX3" fmla="*/ 37058 w 544165"/>
                      <a:gd name="connsiteY3" fmla="*/ 51250 h 811612"/>
                      <a:gd name="connsiteX4" fmla="*/ 9435 w 544165"/>
                      <a:gd name="connsiteY4" fmla="*/ 253465 h 811612"/>
                      <a:gd name="connsiteX5" fmla="*/ 35724 w 544165"/>
                      <a:gd name="connsiteY5" fmla="*/ 505592 h 811612"/>
                      <a:gd name="connsiteX6" fmla="*/ 18770 w 544165"/>
                      <a:gd name="connsiteY6" fmla="*/ 767149 h 811612"/>
                      <a:gd name="connsiteX7" fmla="*/ 541311 w 544165"/>
                      <a:gd name="connsiteY7" fmla="*/ 755052 h 811612"/>
                      <a:gd name="connsiteX8" fmla="*/ 543788 w 544165"/>
                      <a:gd name="connsiteY8" fmla="*/ 482065 h 811612"/>
                      <a:gd name="connsiteX9" fmla="*/ 526833 w 544165"/>
                      <a:gd name="connsiteY9" fmla="*/ 203173 h 81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4165" h="811612">
                        <a:moveTo>
                          <a:pt x="526833" y="203173"/>
                        </a:moveTo>
                        <a:cubicBezTo>
                          <a:pt x="505878" y="95160"/>
                          <a:pt x="496163" y="47249"/>
                          <a:pt x="425963" y="23151"/>
                        </a:cubicBezTo>
                        <a:cubicBezTo>
                          <a:pt x="355764" y="-947"/>
                          <a:pt x="235463" y="5"/>
                          <a:pt x="235463" y="5"/>
                        </a:cubicBezTo>
                        <a:cubicBezTo>
                          <a:pt x="199268" y="9530"/>
                          <a:pt x="86302" y="36581"/>
                          <a:pt x="37058" y="51250"/>
                        </a:cubicBezTo>
                        <a:cubicBezTo>
                          <a:pt x="-12187" y="65918"/>
                          <a:pt x="-1995" y="180408"/>
                          <a:pt x="9435" y="253465"/>
                        </a:cubicBezTo>
                        <a:cubicBezTo>
                          <a:pt x="23274" y="336904"/>
                          <a:pt x="32053" y="421096"/>
                          <a:pt x="35724" y="505592"/>
                        </a:cubicBezTo>
                        <a:cubicBezTo>
                          <a:pt x="33819" y="621988"/>
                          <a:pt x="23342" y="700569"/>
                          <a:pt x="18770" y="767149"/>
                        </a:cubicBezTo>
                        <a:cubicBezTo>
                          <a:pt x="123545" y="833824"/>
                          <a:pt x="430155" y="822013"/>
                          <a:pt x="541311" y="755052"/>
                        </a:cubicBezTo>
                        <a:cubicBezTo>
                          <a:pt x="543883" y="699712"/>
                          <a:pt x="544740" y="553693"/>
                          <a:pt x="543788" y="482065"/>
                        </a:cubicBezTo>
                        <a:cubicBezTo>
                          <a:pt x="541978" y="347668"/>
                          <a:pt x="535596" y="248703"/>
                          <a:pt x="526833" y="203173"/>
                        </a:cubicBezTo>
                        <a:close/>
                      </a:path>
                    </a:pathLst>
                  </a:custGeom>
                  <a:solidFill>
                    <a:srgbClr val="37474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66" name="Freeform: Shape 30">
                    <a:extLst>
                      <a:ext uri="{FF2B5EF4-FFF2-40B4-BE49-F238E27FC236}">
                        <a16:creationId xmlns:a16="http://schemas.microsoft.com/office/drawing/2014/main" id="{794274E1-5895-3D90-1D8F-32D275E7D96D}"/>
                      </a:ext>
                    </a:extLst>
                  </p:cNvPr>
                  <p:cNvSpPr/>
                  <p:nvPr/>
                </p:nvSpPr>
                <p:spPr>
                  <a:xfrm>
                    <a:off x="7169072" y="2384774"/>
                    <a:ext cx="243098" cy="414937"/>
                  </a:xfrm>
                  <a:custGeom>
                    <a:avLst/>
                    <a:gdLst>
                      <a:gd name="connsiteX0" fmla="*/ 224261 w 243098"/>
                      <a:gd name="connsiteY0" fmla="*/ 0 h 414937"/>
                      <a:gd name="connsiteX1" fmla="*/ 105865 w 243098"/>
                      <a:gd name="connsiteY1" fmla="*/ 57150 h 414937"/>
                      <a:gd name="connsiteX2" fmla="*/ 42 w 243098"/>
                      <a:gd name="connsiteY2" fmla="*/ 385477 h 414937"/>
                      <a:gd name="connsiteX3" fmla="*/ 215022 w 243098"/>
                      <a:gd name="connsiteY3" fmla="*/ 302990 h 414937"/>
                      <a:gd name="connsiteX4" fmla="*/ 224261 w 243098"/>
                      <a:gd name="connsiteY4" fmla="*/ 0 h 414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098" h="414937">
                        <a:moveTo>
                          <a:pt x="224261" y="0"/>
                        </a:moveTo>
                        <a:cubicBezTo>
                          <a:pt x="182446" y="7239"/>
                          <a:pt x="129582" y="19050"/>
                          <a:pt x="105865" y="57150"/>
                        </a:cubicBezTo>
                        <a:cubicBezTo>
                          <a:pt x="88720" y="84773"/>
                          <a:pt x="-2244" y="298418"/>
                          <a:pt x="42" y="385477"/>
                        </a:cubicBezTo>
                        <a:cubicBezTo>
                          <a:pt x="34904" y="484251"/>
                          <a:pt x="215022" y="302990"/>
                          <a:pt x="215022" y="302990"/>
                        </a:cubicBezTo>
                        <a:cubicBezTo>
                          <a:pt x="235786" y="185166"/>
                          <a:pt x="261313" y="62579"/>
                          <a:pt x="224261" y="0"/>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grpSp>
            <p:grpSp>
              <p:nvGrpSpPr>
                <p:cNvPr id="31" name="Graphic 4">
                  <a:extLst>
                    <a:ext uri="{FF2B5EF4-FFF2-40B4-BE49-F238E27FC236}">
                      <a16:creationId xmlns:a16="http://schemas.microsoft.com/office/drawing/2014/main" id="{F71A438B-3653-D22F-8AFF-154A8CFBD892}"/>
                    </a:ext>
                  </a:extLst>
                </p:cNvPr>
                <p:cNvGrpSpPr/>
                <p:nvPr/>
              </p:nvGrpSpPr>
              <p:grpSpPr>
                <a:xfrm>
                  <a:off x="7423328" y="1868104"/>
                  <a:ext cx="393924" cy="631285"/>
                  <a:chOff x="7423328" y="1868104"/>
                  <a:chExt cx="393924" cy="631285"/>
                </a:xfrm>
              </p:grpSpPr>
              <p:sp>
                <p:nvSpPr>
                  <p:cNvPr id="52" name="Freeform: Shape 32">
                    <a:extLst>
                      <a:ext uri="{FF2B5EF4-FFF2-40B4-BE49-F238E27FC236}">
                        <a16:creationId xmlns:a16="http://schemas.microsoft.com/office/drawing/2014/main" id="{A12B3E8F-87BA-1AE3-D323-B51620C6B28E}"/>
                      </a:ext>
                    </a:extLst>
                  </p:cNvPr>
                  <p:cNvSpPr/>
                  <p:nvPr/>
                </p:nvSpPr>
                <p:spPr>
                  <a:xfrm>
                    <a:off x="7433738" y="1868104"/>
                    <a:ext cx="381940" cy="411894"/>
                  </a:xfrm>
                  <a:custGeom>
                    <a:avLst/>
                    <a:gdLst>
                      <a:gd name="connsiteX0" fmla="*/ 346881 w 381940"/>
                      <a:gd name="connsiteY0" fmla="*/ 57564 h 411894"/>
                      <a:gd name="connsiteX1" fmla="*/ 247536 w 381940"/>
                      <a:gd name="connsiteY1" fmla="*/ 4320 h 411894"/>
                      <a:gd name="connsiteX2" fmla="*/ 134093 w 381940"/>
                      <a:gd name="connsiteY2" fmla="*/ 9654 h 411894"/>
                      <a:gd name="connsiteX3" fmla="*/ 42843 w 381940"/>
                      <a:gd name="connsiteY3" fmla="*/ 111190 h 411894"/>
                      <a:gd name="connsiteX4" fmla="*/ 2457 w 381940"/>
                      <a:gd name="connsiteY4" fmla="*/ 161387 h 411894"/>
                      <a:gd name="connsiteX5" fmla="*/ 20650 w 381940"/>
                      <a:gd name="connsiteY5" fmla="*/ 274925 h 411894"/>
                      <a:gd name="connsiteX6" fmla="*/ 75228 w 381940"/>
                      <a:gd name="connsiteY6" fmla="*/ 375033 h 411894"/>
                      <a:gd name="connsiteX7" fmla="*/ 92278 w 381940"/>
                      <a:gd name="connsiteY7" fmla="*/ 411894 h 411894"/>
                      <a:gd name="connsiteX8" fmla="*/ 89706 w 381940"/>
                      <a:gd name="connsiteY8" fmla="*/ 348934 h 411894"/>
                      <a:gd name="connsiteX9" fmla="*/ 163335 w 381940"/>
                      <a:gd name="connsiteY9" fmla="*/ 336837 h 411894"/>
                      <a:gd name="connsiteX10" fmla="*/ 231915 w 381940"/>
                      <a:gd name="connsiteY10" fmla="*/ 305691 h 411894"/>
                      <a:gd name="connsiteX11" fmla="*/ 354882 w 381940"/>
                      <a:gd name="connsiteY11" fmla="*/ 219966 h 411894"/>
                      <a:gd name="connsiteX12" fmla="*/ 381743 w 381940"/>
                      <a:gd name="connsiteY12" fmla="*/ 154338 h 411894"/>
                      <a:gd name="connsiteX13" fmla="*/ 346881 w 381940"/>
                      <a:gd name="connsiteY13" fmla="*/ 57564 h 41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1940" h="411894">
                        <a:moveTo>
                          <a:pt x="346881" y="57564"/>
                        </a:moveTo>
                        <a:cubicBezTo>
                          <a:pt x="320373" y="29574"/>
                          <a:pt x="285521" y="10898"/>
                          <a:pt x="247536" y="4320"/>
                        </a:cubicBezTo>
                        <a:cubicBezTo>
                          <a:pt x="209826" y="-2885"/>
                          <a:pt x="170956" y="-1057"/>
                          <a:pt x="134093" y="9654"/>
                        </a:cubicBezTo>
                        <a:cubicBezTo>
                          <a:pt x="91421" y="22227"/>
                          <a:pt x="45606" y="58898"/>
                          <a:pt x="42843" y="111190"/>
                        </a:cubicBezTo>
                        <a:cubicBezTo>
                          <a:pt x="22460" y="115857"/>
                          <a:pt x="7506" y="136717"/>
                          <a:pt x="2457" y="161387"/>
                        </a:cubicBezTo>
                        <a:cubicBezTo>
                          <a:pt x="-5353" y="199487"/>
                          <a:pt x="6744" y="240444"/>
                          <a:pt x="20650" y="274925"/>
                        </a:cubicBezTo>
                        <a:cubicBezTo>
                          <a:pt x="20650" y="274925"/>
                          <a:pt x="66656" y="357792"/>
                          <a:pt x="75228" y="375033"/>
                        </a:cubicBezTo>
                        <a:cubicBezTo>
                          <a:pt x="84753" y="395130"/>
                          <a:pt x="92278" y="411894"/>
                          <a:pt x="92278" y="411894"/>
                        </a:cubicBezTo>
                        <a:lnTo>
                          <a:pt x="89706" y="348934"/>
                        </a:lnTo>
                        <a:cubicBezTo>
                          <a:pt x="114698" y="348410"/>
                          <a:pt x="139488" y="344334"/>
                          <a:pt x="163335" y="336837"/>
                        </a:cubicBezTo>
                        <a:cubicBezTo>
                          <a:pt x="186995" y="328312"/>
                          <a:pt x="209931" y="317902"/>
                          <a:pt x="231915" y="305691"/>
                        </a:cubicBezTo>
                        <a:cubicBezTo>
                          <a:pt x="275434" y="280935"/>
                          <a:pt x="316601" y="252236"/>
                          <a:pt x="354882" y="219966"/>
                        </a:cubicBezTo>
                        <a:cubicBezTo>
                          <a:pt x="376695" y="202154"/>
                          <a:pt x="380695" y="181866"/>
                          <a:pt x="381743" y="154338"/>
                        </a:cubicBezTo>
                        <a:cubicBezTo>
                          <a:pt x="383696" y="118692"/>
                          <a:pt x="371113" y="83776"/>
                          <a:pt x="346881" y="57564"/>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3" name="Freeform: Shape 33">
                    <a:extLst>
                      <a:ext uri="{FF2B5EF4-FFF2-40B4-BE49-F238E27FC236}">
                        <a16:creationId xmlns:a16="http://schemas.microsoft.com/office/drawing/2014/main" id="{A46465CF-3A36-66C4-C54B-A9D44E214131}"/>
                      </a:ext>
                    </a:extLst>
                  </p:cNvPr>
                  <p:cNvSpPr/>
                  <p:nvPr/>
                </p:nvSpPr>
                <p:spPr>
                  <a:xfrm>
                    <a:off x="7423328" y="1962635"/>
                    <a:ext cx="393924" cy="505672"/>
                  </a:xfrm>
                  <a:custGeom>
                    <a:avLst/>
                    <a:gdLst>
                      <a:gd name="connsiteX0" fmla="*/ 154124 w 393924"/>
                      <a:gd name="connsiteY0" fmla="*/ 29518 h 505672"/>
                      <a:gd name="connsiteX1" fmla="*/ 113071 w 393924"/>
                      <a:gd name="connsiteY1" fmla="*/ 97622 h 505672"/>
                      <a:gd name="connsiteX2" fmla="*/ 113833 w 393924"/>
                      <a:gd name="connsiteY2" fmla="*/ 173822 h 505672"/>
                      <a:gd name="connsiteX3" fmla="*/ 107927 w 393924"/>
                      <a:gd name="connsiteY3" fmla="*/ 189062 h 505672"/>
                      <a:gd name="connsiteX4" fmla="*/ 94307 w 393924"/>
                      <a:gd name="connsiteY4" fmla="*/ 197348 h 505672"/>
                      <a:gd name="connsiteX5" fmla="*/ 81829 w 393924"/>
                      <a:gd name="connsiteY5" fmla="*/ 187823 h 505672"/>
                      <a:gd name="connsiteX6" fmla="*/ 70875 w 393924"/>
                      <a:gd name="connsiteY6" fmla="*/ 166297 h 505672"/>
                      <a:gd name="connsiteX7" fmla="*/ 64493 w 393924"/>
                      <a:gd name="connsiteY7" fmla="*/ 157915 h 505672"/>
                      <a:gd name="connsiteX8" fmla="*/ 4581 w 393924"/>
                      <a:gd name="connsiteY8" fmla="*/ 169440 h 505672"/>
                      <a:gd name="connsiteX9" fmla="*/ 43443 w 393924"/>
                      <a:gd name="connsiteY9" fmla="*/ 262309 h 505672"/>
                      <a:gd name="connsiteX10" fmla="*/ 99736 w 393924"/>
                      <a:gd name="connsiteY10" fmla="*/ 244592 h 505672"/>
                      <a:gd name="connsiteX11" fmla="*/ 106308 w 393924"/>
                      <a:gd name="connsiteY11" fmla="*/ 409089 h 505672"/>
                      <a:gd name="connsiteX12" fmla="*/ 252803 w 393924"/>
                      <a:gd name="connsiteY12" fmla="*/ 505673 h 505672"/>
                      <a:gd name="connsiteX13" fmla="*/ 268329 w 393924"/>
                      <a:gd name="connsiteY13" fmla="*/ 403755 h 505672"/>
                      <a:gd name="connsiteX14" fmla="*/ 268329 w 393924"/>
                      <a:gd name="connsiteY14" fmla="*/ 349939 h 505672"/>
                      <a:gd name="connsiteX15" fmla="*/ 322812 w 393924"/>
                      <a:gd name="connsiteY15" fmla="*/ 346319 h 505672"/>
                      <a:gd name="connsiteX16" fmla="*/ 381104 w 393924"/>
                      <a:gd name="connsiteY16" fmla="*/ 284502 h 505672"/>
                      <a:gd name="connsiteX17" fmla="*/ 383771 w 393924"/>
                      <a:gd name="connsiteY17" fmla="*/ 73714 h 505672"/>
                      <a:gd name="connsiteX18" fmla="*/ 349672 w 393924"/>
                      <a:gd name="connsiteY18" fmla="*/ 2657 h 505672"/>
                      <a:gd name="connsiteX19" fmla="*/ 338099 w 393924"/>
                      <a:gd name="connsiteY19" fmla="*/ 2153 h 505672"/>
                      <a:gd name="connsiteX20" fmla="*/ 336718 w 393924"/>
                      <a:gd name="connsiteY20" fmla="*/ 3800 h 505672"/>
                      <a:gd name="connsiteX21" fmla="*/ 285854 w 393924"/>
                      <a:gd name="connsiteY21" fmla="*/ 32375 h 505672"/>
                      <a:gd name="connsiteX22" fmla="*/ 175936 w 393924"/>
                      <a:gd name="connsiteY22" fmla="*/ 17421 h 505672"/>
                      <a:gd name="connsiteX23" fmla="*/ 154618 w 393924"/>
                      <a:gd name="connsiteY23" fmla="*/ 27794 h 505672"/>
                      <a:gd name="connsiteX24" fmla="*/ 154124 w 393924"/>
                      <a:gd name="connsiteY24" fmla="*/ 29518 h 50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3924" h="505672">
                        <a:moveTo>
                          <a:pt x="154124" y="29518"/>
                        </a:moveTo>
                        <a:cubicBezTo>
                          <a:pt x="148227" y="56083"/>
                          <a:pt x="133811" y="80000"/>
                          <a:pt x="113071" y="97622"/>
                        </a:cubicBezTo>
                        <a:cubicBezTo>
                          <a:pt x="117643" y="122796"/>
                          <a:pt x="117901" y="148561"/>
                          <a:pt x="113833" y="173822"/>
                        </a:cubicBezTo>
                        <a:cubicBezTo>
                          <a:pt x="112881" y="179241"/>
                          <a:pt x="110875" y="184413"/>
                          <a:pt x="107927" y="189062"/>
                        </a:cubicBezTo>
                        <a:cubicBezTo>
                          <a:pt x="104818" y="193681"/>
                          <a:pt x="99840" y="196710"/>
                          <a:pt x="94307" y="197348"/>
                        </a:cubicBezTo>
                        <a:cubicBezTo>
                          <a:pt x="86972" y="197348"/>
                          <a:pt x="84020" y="193253"/>
                          <a:pt x="81829" y="187823"/>
                        </a:cubicBezTo>
                        <a:cubicBezTo>
                          <a:pt x="78637" y="180422"/>
                          <a:pt x="74979" y="173231"/>
                          <a:pt x="70875" y="166297"/>
                        </a:cubicBezTo>
                        <a:cubicBezTo>
                          <a:pt x="69098" y="163249"/>
                          <a:pt x="66955" y="160439"/>
                          <a:pt x="64493" y="157915"/>
                        </a:cubicBezTo>
                        <a:cubicBezTo>
                          <a:pt x="53445" y="147437"/>
                          <a:pt x="20393" y="134388"/>
                          <a:pt x="4581" y="169440"/>
                        </a:cubicBezTo>
                        <a:cubicBezTo>
                          <a:pt x="-11230" y="204492"/>
                          <a:pt x="16868" y="254498"/>
                          <a:pt x="43443" y="262309"/>
                        </a:cubicBezTo>
                        <a:cubicBezTo>
                          <a:pt x="89354" y="275834"/>
                          <a:pt x="99736" y="244592"/>
                          <a:pt x="99736" y="244592"/>
                        </a:cubicBezTo>
                        <a:lnTo>
                          <a:pt x="106308" y="409089"/>
                        </a:lnTo>
                        <a:cubicBezTo>
                          <a:pt x="130978" y="435569"/>
                          <a:pt x="226037" y="474335"/>
                          <a:pt x="252803" y="505673"/>
                        </a:cubicBezTo>
                        <a:cubicBezTo>
                          <a:pt x="265376" y="484813"/>
                          <a:pt x="293284" y="450047"/>
                          <a:pt x="268329" y="403755"/>
                        </a:cubicBezTo>
                        <a:lnTo>
                          <a:pt x="268329" y="349939"/>
                        </a:lnTo>
                        <a:cubicBezTo>
                          <a:pt x="286569" y="350853"/>
                          <a:pt x="304857" y="349644"/>
                          <a:pt x="322812" y="346319"/>
                        </a:cubicBezTo>
                        <a:cubicBezTo>
                          <a:pt x="346719" y="342033"/>
                          <a:pt x="369865" y="320507"/>
                          <a:pt x="381104" y="284502"/>
                        </a:cubicBezTo>
                        <a:cubicBezTo>
                          <a:pt x="402917" y="214208"/>
                          <a:pt x="392058" y="117338"/>
                          <a:pt x="383771" y="73714"/>
                        </a:cubicBezTo>
                        <a:cubicBezTo>
                          <a:pt x="379485" y="47234"/>
                          <a:pt x="367646" y="22565"/>
                          <a:pt x="349672" y="2657"/>
                        </a:cubicBezTo>
                        <a:cubicBezTo>
                          <a:pt x="346614" y="-678"/>
                          <a:pt x="341433" y="-904"/>
                          <a:pt x="338099" y="2153"/>
                        </a:cubicBezTo>
                        <a:cubicBezTo>
                          <a:pt x="337566" y="2639"/>
                          <a:pt x="337099" y="3193"/>
                          <a:pt x="336718" y="3800"/>
                        </a:cubicBezTo>
                        <a:cubicBezTo>
                          <a:pt x="324488" y="20002"/>
                          <a:pt x="306047" y="30361"/>
                          <a:pt x="285854" y="32375"/>
                        </a:cubicBezTo>
                        <a:cubicBezTo>
                          <a:pt x="257279" y="36185"/>
                          <a:pt x="210893" y="28756"/>
                          <a:pt x="175936" y="17421"/>
                        </a:cubicBezTo>
                        <a:cubicBezTo>
                          <a:pt x="167184" y="14399"/>
                          <a:pt x="157640" y="19042"/>
                          <a:pt x="154618" y="27794"/>
                        </a:cubicBezTo>
                        <a:cubicBezTo>
                          <a:pt x="154423" y="28360"/>
                          <a:pt x="154257" y="28935"/>
                          <a:pt x="154124" y="29518"/>
                        </a:cubicBezTo>
                        <a:close/>
                      </a:path>
                    </a:pathLst>
                  </a:custGeom>
                  <a:solidFill>
                    <a:srgbClr val="9E676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4" name="Freeform: Shape 34">
                    <a:extLst>
                      <a:ext uri="{FF2B5EF4-FFF2-40B4-BE49-F238E27FC236}">
                        <a16:creationId xmlns:a16="http://schemas.microsoft.com/office/drawing/2014/main" id="{D82DD8F0-9B67-1547-D33E-EA3B9F30C73A}"/>
                      </a:ext>
                    </a:extLst>
                  </p:cNvPr>
                  <p:cNvSpPr/>
                  <p:nvPr/>
                </p:nvSpPr>
                <p:spPr>
                  <a:xfrm>
                    <a:off x="7544209" y="2252567"/>
                    <a:ext cx="147447" cy="75914"/>
                  </a:xfrm>
                  <a:custGeom>
                    <a:avLst/>
                    <a:gdLst>
                      <a:gd name="connsiteX0" fmla="*/ 147447 w 147447"/>
                      <a:gd name="connsiteY0" fmla="*/ 59722 h 75914"/>
                      <a:gd name="connsiteX1" fmla="*/ 36862 w 147447"/>
                      <a:gd name="connsiteY1" fmla="*/ 35147 h 75914"/>
                      <a:gd name="connsiteX2" fmla="*/ 0 w 147447"/>
                      <a:gd name="connsiteY2" fmla="*/ 0 h 75914"/>
                      <a:gd name="connsiteX3" fmla="*/ 24289 w 147447"/>
                      <a:gd name="connsiteY3" fmla="*/ 39719 h 75914"/>
                      <a:gd name="connsiteX4" fmla="*/ 147447 w 147447"/>
                      <a:gd name="connsiteY4" fmla="*/ 75914 h 75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47" h="75914">
                        <a:moveTo>
                          <a:pt x="147447" y="59722"/>
                        </a:moveTo>
                        <a:cubicBezTo>
                          <a:pt x="104966" y="55245"/>
                          <a:pt x="60579" y="48006"/>
                          <a:pt x="36862" y="35147"/>
                        </a:cubicBezTo>
                        <a:cubicBezTo>
                          <a:pt x="21472" y="27194"/>
                          <a:pt x="8681" y="14992"/>
                          <a:pt x="0" y="0"/>
                        </a:cubicBezTo>
                        <a:cubicBezTo>
                          <a:pt x="0" y="0"/>
                          <a:pt x="1810" y="16955"/>
                          <a:pt x="24289" y="39719"/>
                        </a:cubicBezTo>
                        <a:cubicBezTo>
                          <a:pt x="49625" y="65342"/>
                          <a:pt x="147447" y="75914"/>
                          <a:pt x="147447" y="75914"/>
                        </a:cubicBezTo>
                        <a:close/>
                      </a:path>
                    </a:pathLst>
                  </a:custGeom>
                  <a:solidFill>
                    <a:srgbClr val="874C4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5" name="Freeform: Shape 35">
                    <a:extLst>
                      <a:ext uri="{FF2B5EF4-FFF2-40B4-BE49-F238E27FC236}">
                        <a16:creationId xmlns:a16="http://schemas.microsoft.com/office/drawing/2014/main" id="{B8F0110C-478D-9846-2E25-9DCD89017DC7}"/>
                      </a:ext>
                    </a:extLst>
                  </p:cNvPr>
                  <p:cNvSpPr/>
                  <p:nvPr/>
                </p:nvSpPr>
                <p:spPr>
                  <a:xfrm>
                    <a:off x="7618795" y="2100262"/>
                    <a:ext cx="29331" cy="29332"/>
                  </a:xfrm>
                  <a:custGeom>
                    <a:avLst/>
                    <a:gdLst>
                      <a:gd name="connsiteX0" fmla="*/ 29332 w 29331"/>
                      <a:gd name="connsiteY0" fmla="*/ 15050 h 29332"/>
                      <a:gd name="connsiteX1" fmla="*/ 14282 w 29331"/>
                      <a:gd name="connsiteY1" fmla="*/ 29327 h 29332"/>
                      <a:gd name="connsiteX2" fmla="*/ 5 w 29331"/>
                      <a:gd name="connsiteY2" fmla="*/ 14278 h 29332"/>
                      <a:gd name="connsiteX3" fmla="*/ 14377 w 29331"/>
                      <a:gd name="connsiteY3" fmla="*/ 0 h 29332"/>
                      <a:gd name="connsiteX4" fmla="*/ 29332 w 29331"/>
                      <a:gd name="connsiteY4" fmla="*/ 15050 h 29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31" h="29332">
                        <a:moveTo>
                          <a:pt x="29332" y="15050"/>
                        </a:moveTo>
                        <a:cubicBezTo>
                          <a:pt x="29122" y="23146"/>
                          <a:pt x="22378" y="29537"/>
                          <a:pt x="14282" y="29327"/>
                        </a:cubicBezTo>
                        <a:cubicBezTo>
                          <a:pt x="6186" y="29118"/>
                          <a:pt x="-207" y="22384"/>
                          <a:pt x="5" y="14278"/>
                        </a:cubicBezTo>
                        <a:cubicBezTo>
                          <a:pt x="210" y="6448"/>
                          <a:pt x="6538" y="152"/>
                          <a:pt x="14377" y="0"/>
                        </a:cubicBezTo>
                        <a:cubicBezTo>
                          <a:pt x="22655" y="57"/>
                          <a:pt x="29332" y="6772"/>
                          <a:pt x="29332" y="15050"/>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6" name="Freeform: Shape 36">
                    <a:extLst>
                      <a:ext uri="{FF2B5EF4-FFF2-40B4-BE49-F238E27FC236}">
                        <a16:creationId xmlns:a16="http://schemas.microsoft.com/office/drawing/2014/main" id="{1C09BD3C-C7E7-5E05-2373-E6E1DB4AB43B}"/>
                      </a:ext>
                    </a:extLst>
                  </p:cNvPr>
                  <p:cNvSpPr/>
                  <p:nvPr/>
                </p:nvSpPr>
                <p:spPr>
                  <a:xfrm>
                    <a:off x="7746139" y="2023619"/>
                    <a:ext cx="43953" cy="32447"/>
                  </a:xfrm>
                  <a:custGeom>
                    <a:avLst/>
                    <a:gdLst>
                      <a:gd name="connsiteX0" fmla="*/ 0 w 43953"/>
                      <a:gd name="connsiteY0" fmla="*/ 14731 h 32447"/>
                      <a:gd name="connsiteX1" fmla="*/ 42291 w 43953"/>
                      <a:gd name="connsiteY1" fmla="*/ 32448 h 32447"/>
                      <a:gd name="connsiteX2" fmla="*/ 29527 w 43953"/>
                      <a:gd name="connsiteY2" fmla="*/ 1682 h 32447"/>
                      <a:gd name="connsiteX3" fmla="*/ 324 w 43953"/>
                      <a:gd name="connsiteY3" fmla="*/ 13893 h 32447"/>
                      <a:gd name="connsiteX4" fmla="*/ 0 w 43953"/>
                      <a:gd name="connsiteY4" fmla="*/ 14731 h 32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53" h="32447">
                        <a:moveTo>
                          <a:pt x="0" y="14731"/>
                        </a:moveTo>
                        <a:cubicBezTo>
                          <a:pt x="15288" y="17255"/>
                          <a:pt x="29766" y="23323"/>
                          <a:pt x="42291" y="32448"/>
                        </a:cubicBezTo>
                        <a:cubicBezTo>
                          <a:pt x="47006" y="20427"/>
                          <a:pt x="41367" y="6835"/>
                          <a:pt x="29527" y="1682"/>
                        </a:cubicBezTo>
                        <a:cubicBezTo>
                          <a:pt x="18088" y="-3014"/>
                          <a:pt x="5020" y="2463"/>
                          <a:pt x="324" y="13893"/>
                        </a:cubicBezTo>
                        <a:cubicBezTo>
                          <a:pt x="210" y="14169"/>
                          <a:pt x="105" y="14455"/>
                          <a:pt x="0" y="14731"/>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7" name="Freeform: Shape 37">
                    <a:extLst>
                      <a:ext uri="{FF2B5EF4-FFF2-40B4-BE49-F238E27FC236}">
                        <a16:creationId xmlns:a16="http://schemas.microsoft.com/office/drawing/2014/main" id="{F2512425-BD88-E1AD-687F-5FE955D3485D}"/>
                      </a:ext>
                    </a:extLst>
                  </p:cNvPr>
                  <p:cNvSpPr/>
                  <p:nvPr/>
                </p:nvSpPr>
                <p:spPr>
                  <a:xfrm>
                    <a:off x="7646492" y="2201513"/>
                    <a:ext cx="53355" cy="35629"/>
                  </a:xfrm>
                  <a:custGeom>
                    <a:avLst/>
                    <a:gdLst>
                      <a:gd name="connsiteX0" fmla="*/ 968 w 53355"/>
                      <a:gd name="connsiteY0" fmla="*/ 0 h 35629"/>
                      <a:gd name="connsiteX1" fmla="*/ 53355 w 53355"/>
                      <a:gd name="connsiteY1" fmla="*/ 14954 h 35629"/>
                      <a:gd name="connsiteX2" fmla="*/ 21199 w 53355"/>
                      <a:gd name="connsiteY2" fmla="*/ 34919 h 35629"/>
                      <a:gd name="connsiteX3" fmla="*/ 20208 w 53355"/>
                      <a:gd name="connsiteY3" fmla="*/ 34671 h 35629"/>
                      <a:gd name="connsiteX4" fmla="*/ 968 w 53355"/>
                      <a:gd name="connsiteY4" fmla="*/ 0 h 3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55" h="35629">
                        <a:moveTo>
                          <a:pt x="968" y="0"/>
                        </a:moveTo>
                        <a:lnTo>
                          <a:pt x="53355" y="14954"/>
                        </a:lnTo>
                        <a:cubicBezTo>
                          <a:pt x="49993" y="29347"/>
                          <a:pt x="35591" y="38291"/>
                          <a:pt x="21199" y="34919"/>
                        </a:cubicBezTo>
                        <a:cubicBezTo>
                          <a:pt x="20866" y="34842"/>
                          <a:pt x="20542" y="34757"/>
                          <a:pt x="20208" y="34671"/>
                        </a:cubicBezTo>
                        <a:cubicBezTo>
                          <a:pt x="5511" y="30166"/>
                          <a:pt x="-2985" y="14850"/>
                          <a:pt x="968" y="0"/>
                        </a:cubicBezTo>
                        <a:close/>
                      </a:path>
                    </a:pathLst>
                  </a:custGeom>
                  <a:solidFill>
                    <a:srgbClr val="874C4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8" name="Freeform: Shape 38">
                    <a:extLst>
                      <a:ext uri="{FF2B5EF4-FFF2-40B4-BE49-F238E27FC236}">
                        <a16:creationId xmlns:a16="http://schemas.microsoft.com/office/drawing/2014/main" id="{5EEFEB05-E087-9293-E6E7-CFB26045E886}"/>
                      </a:ext>
                    </a:extLst>
                  </p:cNvPr>
                  <p:cNvSpPr/>
                  <p:nvPr/>
                </p:nvSpPr>
                <p:spPr>
                  <a:xfrm>
                    <a:off x="7647650" y="2213610"/>
                    <a:ext cx="27527" cy="23466"/>
                  </a:xfrm>
                  <a:custGeom>
                    <a:avLst/>
                    <a:gdLst>
                      <a:gd name="connsiteX0" fmla="*/ 4858 w 27527"/>
                      <a:gd name="connsiteY0" fmla="*/ 0 h 23466"/>
                      <a:gd name="connsiteX1" fmla="*/ 27527 w 27527"/>
                      <a:gd name="connsiteY1" fmla="*/ 23431 h 23466"/>
                      <a:gd name="connsiteX2" fmla="*/ 19050 w 27527"/>
                      <a:gd name="connsiteY2" fmla="*/ 22574 h 23466"/>
                      <a:gd name="connsiteX3" fmla="*/ 0 w 27527"/>
                      <a:gd name="connsiteY3" fmla="*/ 667 h 23466"/>
                      <a:gd name="connsiteX4" fmla="*/ 4858 w 27527"/>
                      <a:gd name="connsiteY4" fmla="*/ 0 h 23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27" h="23466">
                        <a:moveTo>
                          <a:pt x="4858" y="0"/>
                        </a:moveTo>
                        <a:cubicBezTo>
                          <a:pt x="17250" y="952"/>
                          <a:pt x="26984" y="11011"/>
                          <a:pt x="27527" y="23431"/>
                        </a:cubicBezTo>
                        <a:cubicBezTo>
                          <a:pt x="24670" y="23574"/>
                          <a:pt x="21822" y="23279"/>
                          <a:pt x="19050" y="22574"/>
                        </a:cubicBezTo>
                        <a:cubicBezTo>
                          <a:pt x="9192" y="19279"/>
                          <a:pt x="1896" y="10887"/>
                          <a:pt x="0" y="667"/>
                        </a:cubicBezTo>
                        <a:cubicBezTo>
                          <a:pt x="1591" y="286"/>
                          <a:pt x="3219" y="67"/>
                          <a:pt x="4858" y="0"/>
                        </a:cubicBezTo>
                        <a:close/>
                      </a:path>
                    </a:pathLst>
                  </a:custGeom>
                  <a:solidFill>
                    <a:srgbClr val="F28F8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9" name="Freeform: Shape 39">
                    <a:extLst>
                      <a:ext uri="{FF2B5EF4-FFF2-40B4-BE49-F238E27FC236}">
                        <a16:creationId xmlns:a16="http://schemas.microsoft.com/office/drawing/2014/main" id="{752F608E-80CD-F132-6CD6-E87CF89329E3}"/>
                      </a:ext>
                    </a:extLst>
                  </p:cNvPr>
                  <p:cNvSpPr/>
                  <p:nvPr/>
                </p:nvSpPr>
                <p:spPr>
                  <a:xfrm>
                    <a:off x="7597930" y="2063603"/>
                    <a:ext cx="41814" cy="33039"/>
                  </a:xfrm>
                  <a:custGeom>
                    <a:avLst/>
                    <a:gdLst>
                      <a:gd name="connsiteX0" fmla="*/ 41815 w 41814"/>
                      <a:gd name="connsiteY0" fmla="*/ 10751 h 33039"/>
                      <a:gd name="connsiteX1" fmla="*/ 3048 w 41814"/>
                      <a:gd name="connsiteY1" fmla="*/ 33039 h 33039"/>
                      <a:gd name="connsiteX2" fmla="*/ 10631 w 41814"/>
                      <a:gd name="connsiteY2" fmla="*/ 3274 h 33039"/>
                      <a:gd name="connsiteX3" fmla="*/ 11049 w 41814"/>
                      <a:gd name="connsiteY3" fmla="*/ 3035 h 33039"/>
                      <a:gd name="connsiteX4" fmla="*/ 41815 w 41814"/>
                      <a:gd name="connsiteY4" fmla="*/ 10751 h 33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 h="33039">
                        <a:moveTo>
                          <a:pt x="41815" y="10751"/>
                        </a:moveTo>
                        <a:cubicBezTo>
                          <a:pt x="26708" y="13494"/>
                          <a:pt x="13020" y="21371"/>
                          <a:pt x="3048" y="33039"/>
                        </a:cubicBezTo>
                        <a:cubicBezTo>
                          <a:pt x="-3076" y="22724"/>
                          <a:pt x="318" y="9398"/>
                          <a:pt x="10631" y="3274"/>
                        </a:cubicBezTo>
                        <a:cubicBezTo>
                          <a:pt x="10769" y="3197"/>
                          <a:pt x="10909" y="3112"/>
                          <a:pt x="11049" y="3035"/>
                        </a:cubicBezTo>
                        <a:cubicBezTo>
                          <a:pt x="21711" y="-3080"/>
                          <a:pt x="35300" y="321"/>
                          <a:pt x="41815" y="10751"/>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60" name="Freeform: Shape 40">
                    <a:extLst>
                      <a:ext uri="{FF2B5EF4-FFF2-40B4-BE49-F238E27FC236}">
                        <a16:creationId xmlns:a16="http://schemas.microsoft.com/office/drawing/2014/main" id="{7478A390-0217-358B-FA8B-450BCD8E7672}"/>
                      </a:ext>
                    </a:extLst>
                  </p:cNvPr>
                  <p:cNvSpPr/>
                  <p:nvPr/>
                </p:nvSpPr>
                <p:spPr>
                  <a:xfrm>
                    <a:off x="7748432" y="2088832"/>
                    <a:ext cx="29520" cy="29520"/>
                  </a:xfrm>
                  <a:custGeom>
                    <a:avLst/>
                    <a:gdLst>
                      <a:gd name="connsiteX0" fmla="*/ 29521 w 29520"/>
                      <a:gd name="connsiteY0" fmla="*/ 15049 h 29520"/>
                      <a:gd name="connsiteX1" fmla="*/ 14471 w 29520"/>
                      <a:gd name="connsiteY1" fmla="*/ 29518 h 29520"/>
                      <a:gd name="connsiteX2" fmla="*/ 3 w 29520"/>
                      <a:gd name="connsiteY2" fmla="*/ 14468 h 29520"/>
                      <a:gd name="connsiteX3" fmla="*/ 14471 w 29520"/>
                      <a:gd name="connsiteY3" fmla="*/ 0 h 29520"/>
                      <a:gd name="connsiteX4" fmla="*/ 29521 w 29520"/>
                      <a:gd name="connsiteY4" fmla="*/ 15049 h 29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29520">
                        <a:moveTo>
                          <a:pt x="29521" y="15049"/>
                        </a:moveTo>
                        <a:cubicBezTo>
                          <a:pt x="29359" y="23203"/>
                          <a:pt x="22625" y="29680"/>
                          <a:pt x="14471" y="29518"/>
                        </a:cubicBezTo>
                        <a:cubicBezTo>
                          <a:pt x="6318" y="29366"/>
                          <a:pt x="-159" y="22622"/>
                          <a:pt x="3" y="14468"/>
                        </a:cubicBezTo>
                        <a:cubicBezTo>
                          <a:pt x="155" y="6544"/>
                          <a:pt x="6547" y="152"/>
                          <a:pt x="14471" y="0"/>
                        </a:cubicBezTo>
                        <a:cubicBezTo>
                          <a:pt x="22787" y="0"/>
                          <a:pt x="29521" y="6734"/>
                          <a:pt x="29521" y="15049"/>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61" name="Freeform: Shape 41">
                    <a:extLst>
                      <a:ext uri="{FF2B5EF4-FFF2-40B4-BE49-F238E27FC236}">
                        <a16:creationId xmlns:a16="http://schemas.microsoft.com/office/drawing/2014/main" id="{94C936DA-A4D8-5B62-BC3E-21A9E0510A24}"/>
                      </a:ext>
                    </a:extLst>
                  </p:cNvPr>
                  <p:cNvSpPr/>
                  <p:nvPr/>
                </p:nvSpPr>
                <p:spPr>
                  <a:xfrm>
                    <a:off x="7690418" y="2075783"/>
                    <a:ext cx="63246" cy="108394"/>
                  </a:xfrm>
                  <a:custGeom>
                    <a:avLst/>
                    <a:gdLst>
                      <a:gd name="connsiteX0" fmla="*/ 0 w 63246"/>
                      <a:gd name="connsiteY0" fmla="*/ 0 h 108394"/>
                      <a:gd name="connsiteX1" fmla="*/ 9525 w 63246"/>
                      <a:gd name="connsiteY1" fmla="*/ 108394 h 108394"/>
                      <a:gd name="connsiteX2" fmla="*/ 63246 w 63246"/>
                      <a:gd name="connsiteY2" fmla="*/ 91916 h 108394"/>
                      <a:gd name="connsiteX3" fmla="*/ 0 w 63246"/>
                      <a:gd name="connsiteY3" fmla="*/ 0 h 108394"/>
                    </a:gdLst>
                    <a:ahLst/>
                    <a:cxnLst>
                      <a:cxn ang="0">
                        <a:pos x="connsiteX0" y="connsiteY0"/>
                      </a:cxn>
                      <a:cxn ang="0">
                        <a:pos x="connsiteX1" y="connsiteY1"/>
                      </a:cxn>
                      <a:cxn ang="0">
                        <a:pos x="connsiteX2" y="connsiteY2"/>
                      </a:cxn>
                      <a:cxn ang="0">
                        <a:pos x="connsiteX3" y="connsiteY3"/>
                      </a:cxn>
                    </a:cxnLst>
                    <a:rect l="l" t="t" r="r" b="b"/>
                    <a:pathLst>
                      <a:path w="63246" h="108394">
                        <a:moveTo>
                          <a:pt x="0" y="0"/>
                        </a:moveTo>
                        <a:lnTo>
                          <a:pt x="9525" y="108394"/>
                        </a:lnTo>
                        <a:lnTo>
                          <a:pt x="63246" y="91916"/>
                        </a:lnTo>
                        <a:cubicBezTo>
                          <a:pt x="48854" y="57179"/>
                          <a:pt x="27299" y="25860"/>
                          <a:pt x="0" y="0"/>
                        </a:cubicBezTo>
                        <a:close/>
                      </a:path>
                    </a:pathLst>
                  </a:custGeom>
                  <a:solidFill>
                    <a:srgbClr val="874C4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62" name="Freeform: Shape 42">
                    <a:extLst>
                      <a:ext uri="{FF2B5EF4-FFF2-40B4-BE49-F238E27FC236}">
                        <a16:creationId xmlns:a16="http://schemas.microsoft.com/office/drawing/2014/main" id="{AAE9B8DA-9526-8098-3D9E-9B4E23569268}"/>
                      </a:ext>
                    </a:extLst>
                  </p:cNvPr>
                  <p:cNvSpPr/>
                  <p:nvPr/>
                </p:nvSpPr>
                <p:spPr>
                  <a:xfrm>
                    <a:off x="7468390" y="2301240"/>
                    <a:ext cx="207740" cy="198150"/>
                  </a:xfrm>
                  <a:custGeom>
                    <a:avLst/>
                    <a:gdLst>
                      <a:gd name="connsiteX0" fmla="*/ 207740 w 207740"/>
                      <a:gd name="connsiteY0" fmla="*/ 166783 h 198150"/>
                      <a:gd name="connsiteX1" fmla="*/ 133255 w 207740"/>
                      <a:gd name="connsiteY1" fmla="*/ 151257 h 198150"/>
                      <a:gd name="connsiteX2" fmla="*/ 87630 w 207740"/>
                      <a:gd name="connsiteY2" fmla="*/ 197739 h 198150"/>
                      <a:gd name="connsiteX3" fmla="*/ 12954 w 207740"/>
                      <a:gd name="connsiteY3" fmla="*/ 114681 h 198150"/>
                      <a:gd name="connsiteX4" fmla="*/ 0 w 207740"/>
                      <a:gd name="connsiteY4" fmla="*/ 51435 h 198150"/>
                      <a:gd name="connsiteX5" fmla="*/ 29432 w 207740"/>
                      <a:gd name="connsiteY5" fmla="*/ 20002 h 198150"/>
                      <a:gd name="connsiteX6" fmla="*/ 58007 w 207740"/>
                      <a:gd name="connsiteY6" fmla="*/ 0 h 198150"/>
                      <a:gd name="connsiteX7" fmla="*/ 59531 w 207740"/>
                      <a:gd name="connsiteY7" fmla="*/ 40576 h 198150"/>
                      <a:gd name="connsiteX8" fmla="*/ 84296 w 207740"/>
                      <a:gd name="connsiteY8" fmla="*/ 81058 h 198150"/>
                      <a:gd name="connsiteX9" fmla="*/ 207740 w 207740"/>
                      <a:gd name="connsiteY9" fmla="*/ 166783 h 19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740" h="198150">
                        <a:moveTo>
                          <a:pt x="207740" y="166783"/>
                        </a:moveTo>
                        <a:cubicBezTo>
                          <a:pt x="188690" y="155162"/>
                          <a:pt x="151733" y="127921"/>
                          <a:pt x="133255" y="151257"/>
                        </a:cubicBezTo>
                        <a:cubicBezTo>
                          <a:pt x="114776" y="174593"/>
                          <a:pt x="101156" y="201835"/>
                          <a:pt x="87630" y="197739"/>
                        </a:cubicBezTo>
                        <a:cubicBezTo>
                          <a:pt x="74104" y="193643"/>
                          <a:pt x="29718" y="151257"/>
                          <a:pt x="12954" y="114681"/>
                        </a:cubicBezTo>
                        <a:cubicBezTo>
                          <a:pt x="4501" y="94659"/>
                          <a:pt x="98" y="73162"/>
                          <a:pt x="0" y="51435"/>
                        </a:cubicBezTo>
                        <a:cubicBezTo>
                          <a:pt x="0" y="51435"/>
                          <a:pt x="16097" y="33718"/>
                          <a:pt x="29432" y="20002"/>
                        </a:cubicBezTo>
                        <a:cubicBezTo>
                          <a:pt x="44196" y="4763"/>
                          <a:pt x="46673" y="952"/>
                          <a:pt x="58007" y="0"/>
                        </a:cubicBezTo>
                        <a:lnTo>
                          <a:pt x="59531" y="40576"/>
                        </a:lnTo>
                        <a:cubicBezTo>
                          <a:pt x="62041" y="56836"/>
                          <a:pt x="70960" y="71418"/>
                          <a:pt x="84296" y="81058"/>
                        </a:cubicBezTo>
                        <a:cubicBezTo>
                          <a:pt x="117634" y="105156"/>
                          <a:pt x="184023" y="113824"/>
                          <a:pt x="207740" y="166783"/>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63" name="Freeform: Shape 43">
                    <a:extLst>
                      <a:ext uri="{FF2B5EF4-FFF2-40B4-BE49-F238E27FC236}">
                        <a16:creationId xmlns:a16="http://schemas.microsoft.com/office/drawing/2014/main" id="{E5B4FB6C-2750-97C3-01DB-BEAFF3A76310}"/>
                      </a:ext>
                    </a:extLst>
                  </p:cNvPr>
                  <p:cNvSpPr/>
                  <p:nvPr/>
                </p:nvSpPr>
                <p:spPr>
                  <a:xfrm>
                    <a:off x="7676130" y="2334291"/>
                    <a:ext cx="81358" cy="134821"/>
                  </a:xfrm>
                  <a:custGeom>
                    <a:avLst/>
                    <a:gdLst>
                      <a:gd name="connsiteX0" fmla="*/ 0 w 81358"/>
                      <a:gd name="connsiteY0" fmla="*/ 133731 h 134821"/>
                      <a:gd name="connsiteX1" fmla="*/ 45053 w 81358"/>
                      <a:gd name="connsiteY1" fmla="*/ 101727 h 134821"/>
                      <a:gd name="connsiteX2" fmla="*/ 81344 w 81358"/>
                      <a:gd name="connsiteY2" fmla="*/ 133159 h 134821"/>
                      <a:gd name="connsiteX3" fmla="*/ 50768 w 81358"/>
                      <a:gd name="connsiteY3" fmla="*/ 43434 h 134821"/>
                      <a:gd name="connsiteX4" fmla="*/ 15526 w 81358"/>
                      <a:gd name="connsiteY4" fmla="*/ 0 h 134821"/>
                      <a:gd name="connsiteX5" fmla="*/ 15526 w 81358"/>
                      <a:gd name="connsiteY5" fmla="*/ 31813 h 134821"/>
                      <a:gd name="connsiteX6" fmla="*/ 14192 w 81358"/>
                      <a:gd name="connsiteY6" fmla="*/ 75819 h 134821"/>
                      <a:gd name="connsiteX7" fmla="*/ 0 w 81358"/>
                      <a:gd name="connsiteY7" fmla="*/ 133731 h 13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358" h="134821">
                        <a:moveTo>
                          <a:pt x="0" y="133731"/>
                        </a:moveTo>
                        <a:cubicBezTo>
                          <a:pt x="11240" y="123634"/>
                          <a:pt x="26956" y="96393"/>
                          <a:pt x="45053" y="101727"/>
                        </a:cubicBezTo>
                        <a:cubicBezTo>
                          <a:pt x="63151" y="107061"/>
                          <a:pt x="80772" y="142875"/>
                          <a:pt x="81344" y="133159"/>
                        </a:cubicBezTo>
                        <a:cubicBezTo>
                          <a:pt x="81915" y="123444"/>
                          <a:pt x="65818" y="71914"/>
                          <a:pt x="50768" y="43434"/>
                        </a:cubicBezTo>
                        <a:cubicBezTo>
                          <a:pt x="39243" y="21526"/>
                          <a:pt x="27623" y="2191"/>
                          <a:pt x="15526" y="0"/>
                        </a:cubicBezTo>
                        <a:lnTo>
                          <a:pt x="15526" y="31813"/>
                        </a:lnTo>
                        <a:cubicBezTo>
                          <a:pt x="15526" y="31813"/>
                          <a:pt x="15526" y="59341"/>
                          <a:pt x="14192" y="75819"/>
                        </a:cubicBezTo>
                        <a:cubicBezTo>
                          <a:pt x="13478" y="95888"/>
                          <a:pt x="8649" y="115605"/>
                          <a:pt x="0" y="133731"/>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grpSp>
            <p:grpSp>
              <p:nvGrpSpPr>
                <p:cNvPr id="32" name="Graphic 4">
                  <a:extLst>
                    <a:ext uri="{FF2B5EF4-FFF2-40B4-BE49-F238E27FC236}">
                      <a16:creationId xmlns:a16="http://schemas.microsoft.com/office/drawing/2014/main" id="{56308B04-6C3D-E773-8210-A8CD6F802E97}"/>
                    </a:ext>
                  </a:extLst>
                </p:cNvPr>
                <p:cNvGrpSpPr/>
                <p:nvPr/>
              </p:nvGrpSpPr>
              <p:grpSpPr>
                <a:xfrm>
                  <a:off x="7166562" y="2228302"/>
                  <a:ext cx="460099" cy="661583"/>
                  <a:chOff x="7166562" y="2228302"/>
                  <a:chExt cx="460099" cy="661583"/>
                </a:xfrm>
              </p:grpSpPr>
              <p:sp>
                <p:nvSpPr>
                  <p:cNvPr id="44" name="Freeform: Shape 45">
                    <a:extLst>
                      <a:ext uri="{FF2B5EF4-FFF2-40B4-BE49-F238E27FC236}">
                        <a16:creationId xmlns:a16="http://schemas.microsoft.com/office/drawing/2014/main" id="{25E476CA-5AAE-581F-A67C-4B15DE9FC3A8}"/>
                      </a:ext>
                    </a:extLst>
                  </p:cNvPr>
                  <p:cNvSpPr/>
                  <p:nvPr/>
                </p:nvSpPr>
                <p:spPr>
                  <a:xfrm>
                    <a:off x="7391238" y="2229658"/>
                    <a:ext cx="233722" cy="295514"/>
                  </a:xfrm>
                  <a:custGeom>
                    <a:avLst/>
                    <a:gdLst>
                      <a:gd name="connsiteX0" fmla="*/ 0 w 233722"/>
                      <a:gd name="connsiteY0" fmla="*/ 232078 h 295514"/>
                      <a:gd name="connsiteX1" fmla="*/ 39529 w 233722"/>
                      <a:gd name="connsiteY1" fmla="*/ 155307 h 295514"/>
                      <a:gd name="connsiteX2" fmla="*/ 82106 w 233722"/>
                      <a:gd name="connsiteY2" fmla="*/ 80440 h 295514"/>
                      <a:gd name="connsiteX3" fmla="*/ 124111 w 233722"/>
                      <a:gd name="connsiteY3" fmla="*/ 32815 h 295514"/>
                      <a:gd name="connsiteX4" fmla="*/ 163449 w 233722"/>
                      <a:gd name="connsiteY4" fmla="*/ 7193 h 295514"/>
                      <a:gd name="connsiteX5" fmla="*/ 225361 w 233722"/>
                      <a:gd name="connsiteY5" fmla="*/ 1287 h 295514"/>
                      <a:gd name="connsiteX6" fmla="*/ 226504 w 233722"/>
                      <a:gd name="connsiteY6" fmla="*/ 21766 h 295514"/>
                      <a:gd name="connsiteX7" fmla="*/ 190119 w 233722"/>
                      <a:gd name="connsiteY7" fmla="*/ 35958 h 295514"/>
                      <a:gd name="connsiteX8" fmla="*/ 169926 w 233722"/>
                      <a:gd name="connsiteY8" fmla="*/ 43959 h 295514"/>
                      <a:gd name="connsiteX9" fmla="*/ 143542 w 233722"/>
                      <a:gd name="connsiteY9" fmla="*/ 82726 h 295514"/>
                      <a:gd name="connsiteX10" fmla="*/ 196977 w 233722"/>
                      <a:gd name="connsiteY10" fmla="*/ 95775 h 295514"/>
                      <a:gd name="connsiteX11" fmla="*/ 209360 w 233722"/>
                      <a:gd name="connsiteY11" fmla="*/ 135685 h 295514"/>
                      <a:gd name="connsiteX12" fmla="*/ 218885 w 233722"/>
                      <a:gd name="connsiteY12" fmla="*/ 162831 h 295514"/>
                      <a:gd name="connsiteX13" fmla="*/ 222028 w 233722"/>
                      <a:gd name="connsiteY13" fmla="*/ 186644 h 295514"/>
                      <a:gd name="connsiteX14" fmla="*/ 195453 w 233722"/>
                      <a:gd name="connsiteY14" fmla="*/ 216171 h 295514"/>
                      <a:gd name="connsiteX15" fmla="*/ 168497 w 233722"/>
                      <a:gd name="connsiteY15" fmla="*/ 221982 h 295514"/>
                      <a:gd name="connsiteX16" fmla="*/ 134779 w 233722"/>
                      <a:gd name="connsiteY16" fmla="*/ 261129 h 295514"/>
                      <a:gd name="connsiteX17" fmla="*/ 92678 w 233722"/>
                      <a:gd name="connsiteY17" fmla="*/ 295515 h 29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3722" h="295514">
                        <a:moveTo>
                          <a:pt x="0" y="232078"/>
                        </a:moveTo>
                        <a:cubicBezTo>
                          <a:pt x="18139" y="209361"/>
                          <a:pt x="31576" y="183263"/>
                          <a:pt x="39529" y="155307"/>
                        </a:cubicBezTo>
                        <a:cubicBezTo>
                          <a:pt x="47625" y="122731"/>
                          <a:pt x="73342" y="92727"/>
                          <a:pt x="82106" y="80440"/>
                        </a:cubicBezTo>
                        <a:cubicBezTo>
                          <a:pt x="90869" y="68153"/>
                          <a:pt x="109728" y="49960"/>
                          <a:pt x="124111" y="32815"/>
                        </a:cubicBezTo>
                        <a:cubicBezTo>
                          <a:pt x="138494" y="15670"/>
                          <a:pt x="143161" y="10622"/>
                          <a:pt x="163449" y="7193"/>
                        </a:cubicBezTo>
                        <a:cubicBezTo>
                          <a:pt x="192024" y="2335"/>
                          <a:pt x="214217" y="-2332"/>
                          <a:pt x="225361" y="1287"/>
                        </a:cubicBezTo>
                        <a:cubicBezTo>
                          <a:pt x="236506" y="4907"/>
                          <a:pt x="236125" y="11955"/>
                          <a:pt x="226504" y="21766"/>
                        </a:cubicBezTo>
                        <a:cubicBezTo>
                          <a:pt x="216884" y="31577"/>
                          <a:pt x="196406" y="34053"/>
                          <a:pt x="190119" y="35958"/>
                        </a:cubicBezTo>
                        <a:cubicBezTo>
                          <a:pt x="183833" y="37863"/>
                          <a:pt x="169926" y="43959"/>
                          <a:pt x="169926" y="43959"/>
                        </a:cubicBezTo>
                        <a:lnTo>
                          <a:pt x="143542" y="82726"/>
                        </a:lnTo>
                        <a:cubicBezTo>
                          <a:pt x="161638" y="85812"/>
                          <a:pt x="179495" y="90175"/>
                          <a:pt x="196977" y="95775"/>
                        </a:cubicBezTo>
                        <a:cubicBezTo>
                          <a:pt x="205740" y="100538"/>
                          <a:pt x="213265" y="123112"/>
                          <a:pt x="209360" y="135685"/>
                        </a:cubicBezTo>
                        <a:cubicBezTo>
                          <a:pt x="209360" y="135685"/>
                          <a:pt x="225742" y="146734"/>
                          <a:pt x="218885" y="162831"/>
                        </a:cubicBezTo>
                        <a:cubicBezTo>
                          <a:pt x="218885" y="162831"/>
                          <a:pt x="228886" y="175881"/>
                          <a:pt x="222028" y="186644"/>
                        </a:cubicBezTo>
                        <a:cubicBezTo>
                          <a:pt x="214280" y="197436"/>
                          <a:pt x="205368" y="207332"/>
                          <a:pt x="195453" y="216171"/>
                        </a:cubicBezTo>
                        <a:cubicBezTo>
                          <a:pt x="190024" y="220839"/>
                          <a:pt x="168497" y="221982"/>
                          <a:pt x="168497" y="221982"/>
                        </a:cubicBezTo>
                        <a:cubicBezTo>
                          <a:pt x="159007" y="236441"/>
                          <a:pt x="147671" y="249604"/>
                          <a:pt x="134779" y="261129"/>
                        </a:cubicBezTo>
                        <a:cubicBezTo>
                          <a:pt x="119444" y="272464"/>
                          <a:pt x="109442" y="271702"/>
                          <a:pt x="92678" y="295515"/>
                        </a:cubicBezTo>
                        <a:close/>
                      </a:path>
                    </a:pathLst>
                  </a:custGeom>
                  <a:solidFill>
                    <a:srgbClr val="9E676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5" name="Freeform: Shape 46">
                    <a:extLst>
                      <a:ext uri="{FF2B5EF4-FFF2-40B4-BE49-F238E27FC236}">
                        <a16:creationId xmlns:a16="http://schemas.microsoft.com/office/drawing/2014/main" id="{CAD0A3EE-7194-34C6-5603-2F4566EFEEE8}"/>
                      </a:ext>
                    </a:extLst>
                  </p:cNvPr>
                  <p:cNvSpPr/>
                  <p:nvPr/>
                </p:nvSpPr>
                <p:spPr>
                  <a:xfrm>
                    <a:off x="7554877" y="2307208"/>
                    <a:ext cx="29802" cy="16224"/>
                  </a:xfrm>
                  <a:custGeom>
                    <a:avLst/>
                    <a:gdLst>
                      <a:gd name="connsiteX0" fmla="*/ 0 w 29802"/>
                      <a:gd name="connsiteY0" fmla="*/ 8986 h 16224"/>
                      <a:gd name="connsiteX1" fmla="*/ 22955 w 29802"/>
                      <a:gd name="connsiteY1" fmla="*/ 1080 h 16224"/>
                      <a:gd name="connsiteX2" fmla="*/ 29051 w 29802"/>
                      <a:gd name="connsiteY2" fmla="*/ 16225 h 16224"/>
                    </a:gdLst>
                    <a:ahLst/>
                    <a:cxnLst>
                      <a:cxn ang="0">
                        <a:pos x="connsiteX0" y="connsiteY0"/>
                      </a:cxn>
                      <a:cxn ang="0">
                        <a:pos x="connsiteX1" y="connsiteY1"/>
                      </a:cxn>
                      <a:cxn ang="0">
                        <a:pos x="connsiteX2" y="connsiteY2"/>
                      </a:cxn>
                    </a:cxnLst>
                    <a:rect l="l" t="t" r="r" b="b"/>
                    <a:pathLst>
                      <a:path w="29802" h="16224">
                        <a:moveTo>
                          <a:pt x="0" y="8986"/>
                        </a:moveTo>
                        <a:cubicBezTo>
                          <a:pt x="10573" y="4414"/>
                          <a:pt x="12954" y="-2730"/>
                          <a:pt x="22955" y="1080"/>
                        </a:cubicBezTo>
                        <a:cubicBezTo>
                          <a:pt x="32956" y="4890"/>
                          <a:pt x="29051" y="16225"/>
                          <a:pt x="29051" y="16225"/>
                        </a:cubicBezTo>
                        <a:close/>
                      </a:path>
                    </a:pathLst>
                  </a:custGeom>
                  <a:solidFill>
                    <a:srgbClr val="874C4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6" name="Freeform: Shape 47">
                    <a:extLst>
                      <a:ext uri="{FF2B5EF4-FFF2-40B4-BE49-F238E27FC236}">
                        <a16:creationId xmlns:a16="http://schemas.microsoft.com/office/drawing/2014/main" id="{E8F1D2C4-3033-8C39-DB47-8215A5456A47}"/>
                      </a:ext>
                    </a:extLst>
                  </p:cNvPr>
                  <p:cNvSpPr/>
                  <p:nvPr/>
                </p:nvSpPr>
                <p:spPr>
                  <a:xfrm>
                    <a:off x="7556211" y="2343150"/>
                    <a:ext cx="45624" cy="22955"/>
                  </a:xfrm>
                  <a:custGeom>
                    <a:avLst/>
                    <a:gdLst>
                      <a:gd name="connsiteX0" fmla="*/ 44101 w 45624"/>
                      <a:gd name="connsiteY0" fmla="*/ 22955 h 22955"/>
                      <a:gd name="connsiteX1" fmla="*/ 22384 w 45624"/>
                      <a:gd name="connsiteY1" fmla="*/ 8954 h 22955"/>
                      <a:gd name="connsiteX2" fmla="*/ 0 w 45624"/>
                      <a:gd name="connsiteY2" fmla="*/ 0 h 22955"/>
                      <a:gd name="connsiteX3" fmla="*/ 31052 w 45624"/>
                      <a:gd name="connsiteY3" fmla="*/ 7334 h 22955"/>
                      <a:gd name="connsiteX4" fmla="*/ 45625 w 45624"/>
                      <a:gd name="connsiteY4" fmla="*/ 14668 h 22955"/>
                      <a:gd name="connsiteX5" fmla="*/ 44577 w 45624"/>
                      <a:gd name="connsiteY5" fmla="*/ 22003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624" h="22955">
                        <a:moveTo>
                          <a:pt x="44101" y="22955"/>
                        </a:moveTo>
                        <a:cubicBezTo>
                          <a:pt x="37494" y="17374"/>
                          <a:pt x="30194" y="12668"/>
                          <a:pt x="22384" y="8954"/>
                        </a:cubicBezTo>
                        <a:cubicBezTo>
                          <a:pt x="15050" y="5334"/>
                          <a:pt x="0" y="0"/>
                          <a:pt x="0" y="0"/>
                        </a:cubicBezTo>
                        <a:cubicBezTo>
                          <a:pt x="10656" y="895"/>
                          <a:pt x="21120" y="3372"/>
                          <a:pt x="31052" y="7334"/>
                        </a:cubicBezTo>
                        <a:cubicBezTo>
                          <a:pt x="36134" y="9306"/>
                          <a:pt x="41015" y="11763"/>
                          <a:pt x="45625" y="14668"/>
                        </a:cubicBezTo>
                        <a:cubicBezTo>
                          <a:pt x="45595" y="17145"/>
                          <a:pt x="45243" y="19612"/>
                          <a:pt x="44577" y="22003"/>
                        </a:cubicBezTo>
                        <a:close/>
                      </a:path>
                    </a:pathLst>
                  </a:custGeom>
                  <a:solidFill>
                    <a:srgbClr val="874C4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7" name="Freeform: Shape 48">
                    <a:extLst>
                      <a:ext uri="{FF2B5EF4-FFF2-40B4-BE49-F238E27FC236}">
                        <a16:creationId xmlns:a16="http://schemas.microsoft.com/office/drawing/2014/main" id="{831B15BE-98A7-BC38-98B2-7526188D733C}"/>
                      </a:ext>
                    </a:extLst>
                  </p:cNvPr>
                  <p:cNvSpPr/>
                  <p:nvPr/>
                </p:nvSpPr>
                <p:spPr>
                  <a:xfrm>
                    <a:off x="7581738" y="2376106"/>
                    <a:ext cx="30289" cy="17525"/>
                  </a:xfrm>
                  <a:custGeom>
                    <a:avLst/>
                    <a:gdLst>
                      <a:gd name="connsiteX0" fmla="*/ 20002 w 30289"/>
                      <a:gd name="connsiteY0" fmla="*/ 5143 h 17525"/>
                      <a:gd name="connsiteX1" fmla="*/ 30290 w 30289"/>
                      <a:gd name="connsiteY1" fmla="*/ 10287 h 17525"/>
                      <a:gd name="connsiteX2" fmla="*/ 28575 w 30289"/>
                      <a:gd name="connsiteY2" fmla="*/ 17526 h 17525"/>
                      <a:gd name="connsiteX3" fmla="*/ 0 w 30289"/>
                      <a:gd name="connsiteY3" fmla="*/ 0 h 17525"/>
                      <a:gd name="connsiteX4" fmla="*/ 20002 w 30289"/>
                      <a:gd name="connsiteY4" fmla="*/ 5143 h 1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89" h="17525">
                        <a:moveTo>
                          <a:pt x="20002" y="5143"/>
                        </a:moveTo>
                        <a:cubicBezTo>
                          <a:pt x="23543" y="6629"/>
                          <a:pt x="26980" y="8344"/>
                          <a:pt x="30290" y="10287"/>
                        </a:cubicBezTo>
                        <a:cubicBezTo>
                          <a:pt x="30015" y="12763"/>
                          <a:pt x="29439" y="15192"/>
                          <a:pt x="28575" y="17526"/>
                        </a:cubicBezTo>
                        <a:cubicBezTo>
                          <a:pt x="20228" y="9954"/>
                          <a:pt x="10537" y="4000"/>
                          <a:pt x="0" y="0"/>
                        </a:cubicBezTo>
                        <a:cubicBezTo>
                          <a:pt x="6842" y="952"/>
                          <a:pt x="13552" y="2676"/>
                          <a:pt x="20002" y="5143"/>
                        </a:cubicBezTo>
                        <a:close/>
                      </a:path>
                    </a:pathLst>
                  </a:custGeom>
                  <a:solidFill>
                    <a:srgbClr val="874C4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8" name="Freeform: Shape 49">
                    <a:extLst>
                      <a:ext uri="{FF2B5EF4-FFF2-40B4-BE49-F238E27FC236}">
                        <a16:creationId xmlns:a16="http://schemas.microsoft.com/office/drawing/2014/main" id="{B9F8A800-1E05-EFA5-AE2B-48895A939AA9}"/>
                      </a:ext>
                    </a:extLst>
                  </p:cNvPr>
                  <p:cNvSpPr/>
                  <p:nvPr/>
                </p:nvSpPr>
                <p:spPr>
                  <a:xfrm>
                    <a:off x="7556211" y="2416989"/>
                    <a:ext cx="43972" cy="40460"/>
                  </a:xfrm>
                  <a:custGeom>
                    <a:avLst/>
                    <a:gdLst>
                      <a:gd name="connsiteX0" fmla="*/ 0 w 43972"/>
                      <a:gd name="connsiteY0" fmla="*/ 40460 h 40460"/>
                      <a:gd name="connsiteX1" fmla="*/ 21812 w 43972"/>
                      <a:gd name="connsiteY1" fmla="*/ 5408 h 40460"/>
                      <a:gd name="connsiteX2" fmla="*/ 43625 w 43972"/>
                      <a:gd name="connsiteY2" fmla="*/ 3313 h 40460"/>
                      <a:gd name="connsiteX3" fmla="*/ 27718 w 43972"/>
                      <a:gd name="connsiteY3" fmla="*/ 8932 h 40460"/>
                      <a:gd name="connsiteX4" fmla="*/ 0 w 43972"/>
                      <a:gd name="connsiteY4" fmla="*/ 40460 h 40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72" h="40460">
                        <a:moveTo>
                          <a:pt x="0" y="40460"/>
                        </a:moveTo>
                        <a:cubicBezTo>
                          <a:pt x="6131" y="28106"/>
                          <a:pt x="13436" y="16371"/>
                          <a:pt x="21812" y="5408"/>
                        </a:cubicBezTo>
                        <a:cubicBezTo>
                          <a:pt x="27412" y="-897"/>
                          <a:pt x="36927" y="-1812"/>
                          <a:pt x="43625" y="3313"/>
                        </a:cubicBezTo>
                        <a:cubicBezTo>
                          <a:pt x="46387" y="7599"/>
                          <a:pt x="31909" y="7027"/>
                          <a:pt x="27718" y="8932"/>
                        </a:cubicBezTo>
                        <a:cubicBezTo>
                          <a:pt x="16892" y="17933"/>
                          <a:pt x="7540" y="28573"/>
                          <a:pt x="0" y="40460"/>
                        </a:cubicBezTo>
                        <a:close/>
                      </a:path>
                    </a:pathLst>
                  </a:custGeom>
                  <a:solidFill>
                    <a:srgbClr val="874C4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9" name="Freeform: Shape 50">
                    <a:extLst>
                      <a:ext uri="{FF2B5EF4-FFF2-40B4-BE49-F238E27FC236}">
                        <a16:creationId xmlns:a16="http://schemas.microsoft.com/office/drawing/2014/main" id="{45BDC5D7-47EA-BF9E-B78C-9E7A791928FD}"/>
                      </a:ext>
                    </a:extLst>
                  </p:cNvPr>
                  <p:cNvSpPr/>
                  <p:nvPr/>
                </p:nvSpPr>
                <p:spPr>
                  <a:xfrm>
                    <a:off x="7522587" y="2246566"/>
                    <a:ext cx="99155" cy="66770"/>
                  </a:xfrm>
                  <a:custGeom>
                    <a:avLst/>
                    <a:gdLst>
                      <a:gd name="connsiteX0" fmla="*/ 0 w 99155"/>
                      <a:gd name="connsiteY0" fmla="*/ 64484 h 66770"/>
                      <a:gd name="connsiteX1" fmla="*/ 22765 w 99155"/>
                      <a:gd name="connsiteY1" fmla="*/ 34576 h 66770"/>
                      <a:gd name="connsiteX2" fmla="*/ 50768 w 99155"/>
                      <a:gd name="connsiteY2" fmla="*/ 16097 h 66770"/>
                      <a:gd name="connsiteX3" fmla="*/ 99155 w 99155"/>
                      <a:gd name="connsiteY3" fmla="*/ 0 h 66770"/>
                      <a:gd name="connsiteX4" fmla="*/ 95155 w 99155"/>
                      <a:gd name="connsiteY4" fmla="*/ 4667 h 66770"/>
                      <a:gd name="connsiteX5" fmla="*/ 58769 w 99155"/>
                      <a:gd name="connsiteY5" fmla="*/ 18859 h 66770"/>
                      <a:gd name="connsiteX6" fmla="*/ 38576 w 99155"/>
                      <a:gd name="connsiteY6" fmla="*/ 26860 h 66770"/>
                      <a:gd name="connsiteX7" fmla="*/ 11430 w 99155"/>
                      <a:gd name="connsiteY7" fmla="*/ 66770 h 6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155" h="66770">
                        <a:moveTo>
                          <a:pt x="0" y="64484"/>
                        </a:moveTo>
                        <a:cubicBezTo>
                          <a:pt x="0" y="64484"/>
                          <a:pt x="8192" y="52959"/>
                          <a:pt x="22765" y="34576"/>
                        </a:cubicBezTo>
                        <a:cubicBezTo>
                          <a:pt x="37338" y="16192"/>
                          <a:pt x="36576" y="18859"/>
                          <a:pt x="50768" y="16097"/>
                        </a:cubicBezTo>
                        <a:cubicBezTo>
                          <a:pt x="64960" y="13335"/>
                          <a:pt x="91916" y="8477"/>
                          <a:pt x="99155" y="0"/>
                        </a:cubicBezTo>
                        <a:cubicBezTo>
                          <a:pt x="97942" y="1657"/>
                          <a:pt x="96604" y="3219"/>
                          <a:pt x="95155" y="4667"/>
                        </a:cubicBezTo>
                        <a:cubicBezTo>
                          <a:pt x="85630" y="14192"/>
                          <a:pt x="65056" y="16954"/>
                          <a:pt x="58769" y="18859"/>
                        </a:cubicBezTo>
                        <a:cubicBezTo>
                          <a:pt x="52483" y="20764"/>
                          <a:pt x="38576" y="26860"/>
                          <a:pt x="38576" y="26860"/>
                        </a:cubicBezTo>
                        <a:lnTo>
                          <a:pt x="11430" y="66770"/>
                        </a:lnTo>
                        <a:close/>
                      </a:path>
                    </a:pathLst>
                  </a:custGeom>
                  <a:solidFill>
                    <a:srgbClr val="874C4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0" name="Freeform: Shape 51">
                    <a:extLst>
                      <a:ext uri="{FF2B5EF4-FFF2-40B4-BE49-F238E27FC236}">
                        <a16:creationId xmlns:a16="http://schemas.microsoft.com/office/drawing/2014/main" id="{5FB45F4E-5460-D5A6-3AAA-292B713F714E}"/>
                      </a:ext>
                    </a:extLst>
                  </p:cNvPr>
                  <p:cNvSpPr/>
                  <p:nvPr/>
                </p:nvSpPr>
                <p:spPr>
                  <a:xfrm>
                    <a:off x="7166562" y="2461736"/>
                    <a:ext cx="317258" cy="428149"/>
                  </a:xfrm>
                  <a:custGeom>
                    <a:avLst/>
                    <a:gdLst>
                      <a:gd name="connsiteX0" fmla="*/ 224676 w 317258"/>
                      <a:gd name="connsiteY0" fmla="*/ 0 h 428149"/>
                      <a:gd name="connsiteX1" fmla="*/ 18174 w 317258"/>
                      <a:gd name="connsiteY1" fmla="*/ 251270 h 428149"/>
                      <a:gd name="connsiteX2" fmla="*/ 13411 w 317258"/>
                      <a:gd name="connsiteY2" fmla="*/ 410242 h 428149"/>
                      <a:gd name="connsiteX3" fmla="*/ 143142 w 317258"/>
                      <a:gd name="connsiteY3" fmla="*/ 386239 h 428149"/>
                      <a:gd name="connsiteX4" fmla="*/ 250584 w 317258"/>
                      <a:gd name="connsiteY4" fmla="*/ 197549 h 428149"/>
                      <a:gd name="connsiteX5" fmla="*/ 317259 w 317258"/>
                      <a:gd name="connsiteY5" fmla="*/ 63246 h 42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258" h="428149">
                        <a:moveTo>
                          <a:pt x="224676" y="0"/>
                        </a:moveTo>
                        <a:cubicBezTo>
                          <a:pt x="176956" y="57626"/>
                          <a:pt x="48273" y="195739"/>
                          <a:pt x="18174" y="251270"/>
                        </a:cubicBezTo>
                        <a:cubicBezTo>
                          <a:pt x="-2400" y="289370"/>
                          <a:pt x="-7544" y="378047"/>
                          <a:pt x="13411" y="410242"/>
                        </a:cubicBezTo>
                        <a:cubicBezTo>
                          <a:pt x="34366" y="442436"/>
                          <a:pt x="94469" y="429292"/>
                          <a:pt x="143142" y="386239"/>
                        </a:cubicBezTo>
                        <a:cubicBezTo>
                          <a:pt x="185052" y="349377"/>
                          <a:pt x="220104" y="260699"/>
                          <a:pt x="250584" y="197549"/>
                        </a:cubicBezTo>
                        <a:cubicBezTo>
                          <a:pt x="281064" y="134398"/>
                          <a:pt x="317259" y="63246"/>
                          <a:pt x="317259" y="63246"/>
                        </a:cubicBezTo>
                        <a:close/>
                      </a:path>
                    </a:pathLst>
                  </a:custGeom>
                  <a:solidFill>
                    <a:srgbClr val="9E676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1" name="Freeform: Shape 52">
                    <a:extLst>
                      <a:ext uri="{FF2B5EF4-FFF2-40B4-BE49-F238E27FC236}">
                        <a16:creationId xmlns:a16="http://schemas.microsoft.com/office/drawing/2014/main" id="{CDE5C8DA-C2FA-26B3-DD66-5E796244C70B}"/>
                      </a:ext>
                    </a:extLst>
                  </p:cNvPr>
                  <p:cNvSpPr/>
                  <p:nvPr/>
                </p:nvSpPr>
                <p:spPr>
                  <a:xfrm>
                    <a:off x="7391238" y="2228302"/>
                    <a:ext cx="235423" cy="297156"/>
                  </a:xfrm>
                  <a:custGeom>
                    <a:avLst/>
                    <a:gdLst>
                      <a:gd name="connsiteX0" fmla="*/ 0 w 235423"/>
                      <a:gd name="connsiteY0" fmla="*/ 233434 h 297156"/>
                      <a:gd name="connsiteX1" fmla="*/ 28575 w 235423"/>
                      <a:gd name="connsiteY1" fmla="*/ 186952 h 297156"/>
                      <a:gd name="connsiteX2" fmla="*/ 38100 w 235423"/>
                      <a:gd name="connsiteY2" fmla="*/ 161425 h 297156"/>
                      <a:gd name="connsiteX3" fmla="*/ 46768 w 235423"/>
                      <a:gd name="connsiteY3" fmla="*/ 135422 h 297156"/>
                      <a:gd name="connsiteX4" fmla="*/ 75914 w 235423"/>
                      <a:gd name="connsiteY4" fmla="*/ 89130 h 297156"/>
                      <a:gd name="connsiteX5" fmla="*/ 111252 w 235423"/>
                      <a:gd name="connsiteY5" fmla="*/ 47506 h 297156"/>
                      <a:gd name="connsiteX6" fmla="*/ 129064 w 235423"/>
                      <a:gd name="connsiteY6" fmla="*/ 26837 h 297156"/>
                      <a:gd name="connsiteX7" fmla="*/ 150971 w 235423"/>
                      <a:gd name="connsiteY7" fmla="*/ 10168 h 297156"/>
                      <a:gd name="connsiteX8" fmla="*/ 177927 w 235423"/>
                      <a:gd name="connsiteY8" fmla="*/ 4739 h 297156"/>
                      <a:gd name="connsiteX9" fmla="*/ 204978 w 235423"/>
                      <a:gd name="connsiteY9" fmla="*/ 643 h 297156"/>
                      <a:gd name="connsiteX10" fmla="*/ 218789 w 235423"/>
                      <a:gd name="connsiteY10" fmla="*/ 71 h 297156"/>
                      <a:gd name="connsiteX11" fmla="*/ 232410 w 235423"/>
                      <a:gd name="connsiteY11" fmla="*/ 4358 h 297156"/>
                      <a:gd name="connsiteX12" fmla="*/ 235363 w 235423"/>
                      <a:gd name="connsiteY12" fmla="*/ 11501 h 297156"/>
                      <a:gd name="connsiteX13" fmla="*/ 232505 w 235423"/>
                      <a:gd name="connsiteY13" fmla="*/ 18359 h 297156"/>
                      <a:gd name="connsiteX14" fmla="*/ 222313 w 235423"/>
                      <a:gd name="connsiteY14" fmla="*/ 27884 h 297156"/>
                      <a:gd name="connsiteX15" fmla="*/ 196215 w 235423"/>
                      <a:gd name="connsiteY15" fmla="*/ 36933 h 297156"/>
                      <a:gd name="connsiteX16" fmla="*/ 170783 w 235423"/>
                      <a:gd name="connsiteY16" fmla="*/ 46458 h 297156"/>
                      <a:gd name="connsiteX17" fmla="*/ 171450 w 235423"/>
                      <a:gd name="connsiteY17" fmla="*/ 45982 h 297156"/>
                      <a:gd name="connsiteX18" fmla="*/ 144971 w 235423"/>
                      <a:gd name="connsiteY18" fmla="*/ 84653 h 297156"/>
                      <a:gd name="connsiteX19" fmla="*/ 144209 w 235423"/>
                      <a:gd name="connsiteY19" fmla="*/ 82749 h 297156"/>
                      <a:gd name="connsiteX20" fmla="*/ 192500 w 235423"/>
                      <a:gd name="connsiteY20" fmla="*/ 93893 h 297156"/>
                      <a:gd name="connsiteX21" fmla="*/ 198406 w 235423"/>
                      <a:gd name="connsiteY21" fmla="*/ 96369 h 297156"/>
                      <a:gd name="connsiteX22" fmla="*/ 203168 w 235423"/>
                      <a:gd name="connsiteY22" fmla="*/ 100941 h 297156"/>
                      <a:gd name="connsiteX23" fmla="*/ 208788 w 235423"/>
                      <a:gd name="connsiteY23" fmla="*/ 112276 h 297156"/>
                      <a:gd name="connsiteX24" fmla="*/ 210788 w 235423"/>
                      <a:gd name="connsiteY24" fmla="*/ 137232 h 297156"/>
                      <a:gd name="connsiteX25" fmla="*/ 210788 w 235423"/>
                      <a:gd name="connsiteY25" fmla="*/ 136088 h 297156"/>
                      <a:gd name="connsiteX26" fmla="*/ 220980 w 235423"/>
                      <a:gd name="connsiteY26" fmla="*/ 148471 h 297156"/>
                      <a:gd name="connsiteX27" fmla="*/ 222599 w 235423"/>
                      <a:gd name="connsiteY27" fmla="*/ 156472 h 297156"/>
                      <a:gd name="connsiteX28" fmla="*/ 221075 w 235423"/>
                      <a:gd name="connsiteY28" fmla="*/ 164473 h 297156"/>
                      <a:gd name="connsiteX29" fmla="*/ 221075 w 235423"/>
                      <a:gd name="connsiteY29" fmla="*/ 163520 h 297156"/>
                      <a:gd name="connsiteX30" fmla="*/ 225266 w 235423"/>
                      <a:gd name="connsiteY30" fmla="*/ 186380 h 297156"/>
                      <a:gd name="connsiteX31" fmla="*/ 210788 w 235423"/>
                      <a:gd name="connsiteY31" fmla="*/ 204859 h 297156"/>
                      <a:gd name="connsiteX32" fmla="*/ 202597 w 235423"/>
                      <a:gd name="connsiteY32" fmla="*/ 213241 h 297156"/>
                      <a:gd name="connsiteX33" fmla="*/ 193072 w 235423"/>
                      <a:gd name="connsiteY33" fmla="*/ 220290 h 297156"/>
                      <a:gd name="connsiteX34" fmla="*/ 169926 w 235423"/>
                      <a:gd name="connsiteY34" fmla="*/ 224004 h 297156"/>
                      <a:gd name="connsiteX35" fmla="*/ 170498 w 235423"/>
                      <a:gd name="connsiteY35" fmla="*/ 224004 h 297156"/>
                      <a:gd name="connsiteX36" fmla="*/ 154305 w 235423"/>
                      <a:gd name="connsiteY36" fmla="*/ 245245 h 297156"/>
                      <a:gd name="connsiteX37" fmla="*/ 135255 w 235423"/>
                      <a:gd name="connsiteY37" fmla="*/ 264295 h 297156"/>
                      <a:gd name="connsiteX38" fmla="*/ 112395 w 235423"/>
                      <a:gd name="connsiteY38" fmla="*/ 278106 h 297156"/>
                      <a:gd name="connsiteX39" fmla="*/ 94202 w 235423"/>
                      <a:gd name="connsiteY39" fmla="*/ 297156 h 297156"/>
                      <a:gd name="connsiteX40" fmla="*/ 111157 w 235423"/>
                      <a:gd name="connsiteY40" fmla="*/ 276773 h 297156"/>
                      <a:gd name="connsiteX41" fmla="*/ 133731 w 235423"/>
                      <a:gd name="connsiteY41" fmla="*/ 262580 h 297156"/>
                      <a:gd name="connsiteX42" fmla="*/ 152781 w 235423"/>
                      <a:gd name="connsiteY42" fmla="*/ 243530 h 297156"/>
                      <a:gd name="connsiteX43" fmla="*/ 168592 w 235423"/>
                      <a:gd name="connsiteY43" fmla="*/ 222099 h 297156"/>
                      <a:gd name="connsiteX44" fmla="*/ 168592 w 235423"/>
                      <a:gd name="connsiteY44" fmla="*/ 222099 h 297156"/>
                      <a:gd name="connsiteX45" fmla="*/ 168592 w 235423"/>
                      <a:gd name="connsiteY45" fmla="*/ 222099 h 297156"/>
                      <a:gd name="connsiteX46" fmla="*/ 191357 w 235423"/>
                      <a:gd name="connsiteY46" fmla="*/ 218289 h 297156"/>
                      <a:gd name="connsiteX47" fmla="*/ 200215 w 235423"/>
                      <a:gd name="connsiteY47" fmla="*/ 211526 h 297156"/>
                      <a:gd name="connsiteX48" fmla="*/ 208312 w 235423"/>
                      <a:gd name="connsiteY48" fmla="*/ 203240 h 297156"/>
                      <a:gd name="connsiteX49" fmla="*/ 222409 w 235423"/>
                      <a:gd name="connsiteY49" fmla="*/ 185142 h 297156"/>
                      <a:gd name="connsiteX50" fmla="*/ 218313 w 235423"/>
                      <a:gd name="connsiteY50" fmla="*/ 164187 h 297156"/>
                      <a:gd name="connsiteX51" fmla="*/ 218313 w 235423"/>
                      <a:gd name="connsiteY51" fmla="*/ 164187 h 297156"/>
                      <a:gd name="connsiteX52" fmla="*/ 218313 w 235423"/>
                      <a:gd name="connsiteY52" fmla="*/ 163711 h 297156"/>
                      <a:gd name="connsiteX53" fmla="*/ 219646 w 235423"/>
                      <a:gd name="connsiteY53" fmla="*/ 156377 h 297156"/>
                      <a:gd name="connsiteX54" fmla="*/ 218123 w 235423"/>
                      <a:gd name="connsiteY54" fmla="*/ 149138 h 297156"/>
                      <a:gd name="connsiteX55" fmla="*/ 208598 w 235423"/>
                      <a:gd name="connsiteY55" fmla="*/ 137612 h 297156"/>
                      <a:gd name="connsiteX56" fmla="*/ 208026 w 235423"/>
                      <a:gd name="connsiteY56" fmla="*/ 137612 h 297156"/>
                      <a:gd name="connsiteX57" fmla="*/ 208026 w 235423"/>
                      <a:gd name="connsiteY57" fmla="*/ 136850 h 297156"/>
                      <a:gd name="connsiteX58" fmla="*/ 206026 w 235423"/>
                      <a:gd name="connsiteY58" fmla="*/ 113228 h 297156"/>
                      <a:gd name="connsiteX59" fmla="*/ 191071 w 235423"/>
                      <a:gd name="connsiteY59" fmla="*/ 96369 h 297156"/>
                      <a:gd name="connsiteX60" fmla="*/ 143446 w 235423"/>
                      <a:gd name="connsiteY60" fmla="*/ 85511 h 297156"/>
                      <a:gd name="connsiteX61" fmla="*/ 141542 w 235423"/>
                      <a:gd name="connsiteY61" fmla="*/ 85511 h 297156"/>
                      <a:gd name="connsiteX62" fmla="*/ 142589 w 235423"/>
                      <a:gd name="connsiteY62" fmla="*/ 83891 h 297156"/>
                      <a:gd name="connsiteX63" fmla="*/ 168878 w 235423"/>
                      <a:gd name="connsiteY63" fmla="*/ 45125 h 297156"/>
                      <a:gd name="connsiteX64" fmla="*/ 168878 w 235423"/>
                      <a:gd name="connsiteY64" fmla="*/ 45125 h 297156"/>
                      <a:gd name="connsiteX65" fmla="*/ 168878 w 235423"/>
                      <a:gd name="connsiteY65" fmla="*/ 45125 h 297156"/>
                      <a:gd name="connsiteX66" fmla="*/ 194691 w 235423"/>
                      <a:gd name="connsiteY66" fmla="*/ 35600 h 297156"/>
                      <a:gd name="connsiteX67" fmla="*/ 220027 w 235423"/>
                      <a:gd name="connsiteY67" fmla="*/ 27027 h 297156"/>
                      <a:gd name="connsiteX68" fmla="*/ 229552 w 235423"/>
                      <a:gd name="connsiteY68" fmla="*/ 17502 h 297156"/>
                      <a:gd name="connsiteX69" fmla="*/ 229552 w 235423"/>
                      <a:gd name="connsiteY69" fmla="*/ 7025 h 297156"/>
                      <a:gd name="connsiteX70" fmla="*/ 204121 w 235423"/>
                      <a:gd name="connsiteY70" fmla="*/ 3786 h 297156"/>
                      <a:gd name="connsiteX71" fmla="*/ 177165 w 235423"/>
                      <a:gd name="connsiteY71" fmla="*/ 7691 h 297156"/>
                      <a:gd name="connsiteX72" fmla="*/ 150590 w 235423"/>
                      <a:gd name="connsiteY72" fmla="*/ 12930 h 297156"/>
                      <a:gd name="connsiteX73" fmla="*/ 129540 w 235423"/>
                      <a:gd name="connsiteY73" fmla="*/ 28837 h 297156"/>
                      <a:gd name="connsiteX74" fmla="*/ 111633 w 235423"/>
                      <a:gd name="connsiteY74" fmla="*/ 49506 h 297156"/>
                      <a:gd name="connsiteX75" fmla="*/ 76105 w 235423"/>
                      <a:gd name="connsiteY75" fmla="*/ 90845 h 297156"/>
                      <a:gd name="connsiteX76" fmla="*/ 46958 w 235423"/>
                      <a:gd name="connsiteY76" fmla="*/ 136660 h 297156"/>
                      <a:gd name="connsiteX77" fmla="*/ 38005 w 235423"/>
                      <a:gd name="connsiteY77" fmla="*/ 162378 h 297156"/>
                      <a:gd name="connsiteX78" fmla="*/ 28480 w 235423"/>
                      <a:gd name="connsiteY78" fmla="*/ 187904 h 297156"/>
                      <a:gd name="connsiteX79" fmla="*/ 0 w 235423"/>
                      <a:gd name="connsiteY79" fmla="*/ 233434 h 29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35423" h="297156">
                        <a:moveTo>
                          <a:pt x="0" y="233434"/>
                        </a:moveTo>
                        <a:cubicBezTo>
                          <a:pt x="10929" y="218851"/>
                          <a:pt x="20495" y="203287"/>
                          <a:pt x="28575" y="186952"/>
                        </a:cubicBezTo>
                        <a:cubicBezTo>
                          <a:pt x="32454" y="178722"/>
                          <a:pt x="35640" y="170188"/>
                          <a:pt x="38100" y="161425"/>
                        </a:cubicBezTo>
                        <a:cubicBezTo>
                          <a:pt x="40169" y="152510"/>
                          <a:pt x="43071" y="143794"/>
                          <a:pt x="46768" y="135422"/>
                        </a:cubicBezTo>
                        <a:cubicBezTo>
                          <a:pt x="54789" y="118991"/>
                          <a:pt x="64560" y="103465"/>
                          <a:pt x="75914" y="89130"/>
                        </a:cubicBezTo>
                        <a:cubicBezTo>
                          <a:pt x="86727" y="74462"/>
                          <a:pt x="98533" y="60555"/>
                          <a:pt x="111252" y="47506"/>
                        </a:cubicBezTo>
                        <a:cubicBezTo>
                          <a:pt x="117443" y="40838"/>
                          <a:pt x="123254" y="33885"/>
                          <a:pt x="129064" y="26837"/>
                        </a:cubicBezTo>
                        <a:cubicBezTo>
                          <a:pt x="134590" y="19264"/>
                          <a:pt x="142203" y="13473"/>
                          <a:pt x="150971" y="10168"/>
                        </a:cubicBezTo>
                        <a:cubicBezTo>
                          <a:pt x="159837" y="7815"/>
                          <a:pt x="168839" y="5996"/>
                          <a:pt x="177927" y="4739"/>
                        </a:cubicBezTo>
                        <a:cubicBezTo>
                          <a:pt x="186881" y="3215"/>
                          <a:pt x="195834" y="1595"/>
                          <a:pt x="204978" y="643"/>
                        </a:cubicBezTo>
                        <a:cubicBezTo>
                          <a:pt x="209558" y="71"/>
                          <a:pt x="214177" y="-119"/>
                          <a:pt x="218789" y="71"/>
                        </a:cubicBezTo>
                        <a:cubicBezTo>
                          <a:pt x="223659" y="81"/>
                          <a:pt x="228410" y="1576"/>
                          <a:pt x="232410" y="4358"/>
                        </a:cubicBezTo>
                        <a:cubicBezTo>
                          <a:pt x="234582" y="6053"/>
                          <a:pt x="235706" y="8768"/>
                          <a:pt x="235363" y="11501"/>
                        </a:cubicBezTo>
                        <a:cubicBezTo>
                          <a:pt x="234944" y="13978"/>
                          <a:pt x="233972" y="16321"/>
                          <a:pt x="232505" y="18359"/>
                        </a:cubicBezTo>
                        <a:cubicBezTo>
                          <a:pt x="229791" y="22198"/>
                          <a:pt x="226323" y="25437"/>
                          <a:pt x="222313" y="27884"/>
                        </a:cubicBezTo>
                        <a:cubicBezTo>
                          <a:pt x="214172" y="32314"/>
                          <a:pt x="205353" y="35371"/>
                          <a:pt x="196215" y="36933"/>
                        </a:cubicBezTo>
                        <a:cubicBezTo>
                          <a:pt x="187449" y="39276"/>
                          <a:pt x="178932" y="42467"/>
                          <a:pt x="170783" y="46458"/>
                        </a:cubicBezTo>
                        <a:lnTo>
                          <a:pt x="171450" y="45982"/>
                        </a:lnTo>
                        <a:lnTo>
                          <a:pt x="144971" y="84653"/>
                        </a:lnTo>
                        <a:lnTo>
                          <a:pt x="144209" y="82749"/>
                        </a:lnTo>
                        <a:cubicBezTo>
                          <a:pt x="160401" y="85987"/>
                          <a:pt x="176594" y="89035"/>
                          <a:pt x="192500" y="93893"/>
                        </a:cubicBezTo>
                        <a:cubicBezTo>
                          <a:pt x="194556" y="94493"/>
                          <a:pt x="196536" y="95321"/>
                          <a:pt x="198406" y="96369"/>
                        </a:cubicBezTo>
                        <a:cubicBezTo>
                          <a:pt x="200280" y="97560"/>
                          <a:pt x="201900" y="99112"/>
                          <a:pt x="203168" y="100941"/>
                        </a:cubicBezTo>
                        <a:cubicBezTo>
                          <a:pt x="205585" y="104427"/>
                          <a:pt x="207478" y="108247"/>
                          <a:pt x="208788" y="112276"/>
                        </a:cubicBezTo>
                        <a:cubicBezTo>
                          <a:pt x="211830" y="120229"/>
                          <a:pt x="212525" y="128897"/>
                          <a:pt x="210788" y="137232"/>
                        </a:cubicBezTo>
                        <a:lnTo>
                          <a:pt x="210788" y="136088"/>
                        </a:lnTo>
                        <a:cubicBezTo>
                          <a:pt x="215224" y="139241"/>
                          <a:pt x="218741" y="143508"/>
                          <a:pt x="220980" y="148471"/>
                        </a:cubicBezTo>
                        <a:cubicBezTo>
                          <a:pt x="222092" y="150986"/>
                          <a:pt x="222644" y="153719"/>
                          <a:pt x="222599" y="156472"/>
                        </a:cubicBezTo>
                        <a:cubicBezTo>
                          <a:pt x="222619" y="159215"/>
                          <a:pt x="222102" y="161930"/>
                          <a:pt x="221075" y="164473"/>
                        </a:cubicBezTo>
                        <a:lnTo>
                          <a:pt x="221075" y="163520"/>
                        </a:lnTo>
                        <a:cubicBezTo>
                          <a:pt x="226331" y="169902"/>
                          <a:pt x="227916" y="178551"/>
                          <a:pt x="225266" y="186380"/>
                        </a:cubicBezTo>
                        <a:cubicBezTo>
                          <a:pt x="221139" y="193057"/>
                          <a:pt x="216283" y="199258"/>
                          <a:pt x="210788" y="204859"/>
                        </a:cubicBezTo>
                        <a:cubicBezTo>
                          <a:pt x="208121" y="207716"/>
                          <a:pt x="205454" y="210479"/>
                          <a:pt x="202597" y="213241"/>
                        </a:cubicBezTo>
                        <a:cubicBezTo>
                          <a:pt x="199975" y="216260"/>
                          <a:pt x="196724" y="218661"/>
                          <a:pt x="193072" y="220290"/>
                        </a:cubicBezTo>
                        <a:cubicBezTo>
                          <a:pt x="185538" y="222480"/>
                          <a:pt x="177765" y="223728"/>
                          <a:pt x="169926" y="224004"/>
                        </a:cubicBezTo>
                        <a:lnTo>
                          <a:pt x="170498" y="224004"/>
                        </a:lnTo>
                        <a:cubicBezTo>
                          <a:pt x="165483" y="231367"/>
                          <a:pt x="160077" y="238463"/>
                          <a:pt x="154305" y="245245"/>
                        </a:cubicBezTo>
                        <a:cubicBezTo>
                          <a:pt x="148801" y="252389"/>
                          <a:pt x="142399" y="258790"/>
                          <a:pt x="135255" y="264295"/>
                        </a:cubicBezTo>
                        <a:cubicBezTo>
                          <a:pt x="127921" y="269534"/>
                          <a:pt x="119634" y="272867"/>
                          <a:pt x="112395" y="278106"/>
                        </a:cubicBezTo>
                        <a:cubicBezTo>
                          <a:pt x="105363" y="283459"/>
                          <a:pt x="99222" y="289889"/>
                          <a:pt x="94202" y="297156"/>
                        </a:cubicBezTo>
                        <a:cubicBezTo>
                          <a:pt x="98739" y="289508"/>
                          <a:pt x="104462" y="282631"/>
                          <a:pt x="111157" y="276773"/>
                        </a:cubicBezTo>
                        <a:cubicBezTo>
                          <a:pt x="118300" y="271439"/>
                          <a:pt x="126587" y="267915"/>
                          <a:pt x="133731" y="262580"/>
                        </a:cubicBezTo>
                        <a:cubicBezTo>
                          <a:pt x="140892" y="257094"/>
                          <a:pt x="147297" y="250693"/>
                          <a:pt x="152781" y="243530"/>
                        </a:cubicBezTo>
                        <a:cubicBezTo>
                          <a:pt x="158408" y="236653"/>
                          <a:pt x="163686" y="229500"/>
                          <a:pt x="168592" y="222099"/>
                        </a:cubicBezTo>
                        <a:lnTo>
                          <a:pt x="168592" y="222099"/>
                        </a:lnTo>
                        <a:lnTo>
                          <a:pt x="168592" y="222099"/>
                        </a:lnTo>
                        <a:cubicBezTo>
                          <a:pt x="176302" y="221709"/>
                          <a:pt x="183940" y="220432"/>
                          <a:pt x="191357" y="218289"/>
                        </a:cubicBezTo>
                        <a:cubicBezTo>
                          <a:pt x="194800" y="216765"/>
                          <a:pt x="197834" y="214441"/>
                          <a:pt x="200215" y="211526"/>
                        </a:cubicBezTo>
                        <a:cubicBezTo>
                          <a:pt x="202978" y="208859"/>
                          <a:pt x="205740" y="206097"/>
                          <a:pt x="208312" y="203240"/>
                        </a:cubicBezTo>
                        <a:cubicBezTo>
                          <a:pt x="213655" y="197734"/>
                          <a:pt x="218383" y="191667"/>
                          <a:pt x="222409" y="185142"/>
                        </a:cubicBezTo>
                        <a:cubicBezTo>
                          <a:pt x="224696" y="177913"/>
                          <a:pt x="223153" y="170026"/>
                          <a:pt x="218313" y="164187"/>
                        </a:cubicBezTo>
                        <a:lnTo>
                          <a:pt x="218313" y="164187"/>
                        </a:lnTo>
                        <a:lnTo>
                          <a:pt x="218313" y="163711"/>
                        </a:lnTo>
                        <a:cubicBezTo>
                          <a:pt x="219177" y="161358"/>
                          <a:pt x="219628" y="158882"/>
                          <a:pt x="219646" y="156377"/>
                        </a:cubicBezTo>
                        <a:cubicBezTo>
                          <a:pt x="219616" y="153891"/>
                          <a:pt x="219099" y="151424"/>
                          <a:pt x="218123" y="149138"/>
                        </a:cubicBezTo>
                        <a:cubicBezTo>
                          <a:pt x="215993" y="144537"/>
                          <a:pt x="212711" y="140575"/>
                          <a:pt x="208598" y="137612"/>
                        </a:cubicBezTo>
                        <a:lnTo>
                          <a:pt x="208026" y="137612"/>
                        </a:lnTo>
                        <a:lnTo>
                          <a:pt x="208026" y="136850"/>
                        </a:lnTo>
                        <a:cubicBezTo>
                          <a:pt x="209641" y="128945"/>
                          <a:pt x="208947" y="120744"/>
                          <a:pt x="206026" y="113228"/>
                        </a:cubicBezTo>
                        <a:cubicBezTo>
                          <a:pt x="203263" y="105799"/>
                          <a:pt x="199358" y="97893"/>
                          <a:pt x="191071" y="96369"/>
                        </a:cubicBezTo>
                        <a:cubicBezTo>
                          <a:pt x="175355" y="91702"/>
                          <a:pt x="159067" y="88654"/>
                          <a:pt x="143446" y="85511"/>
                        </a:cubicBezTo>
                        <a:lnTo>
                          <a:pt x="141542" y="85511"/>
                        </a:lnTo>
                        <a:lnTo>
                          <a:pt x="142589" y="83891"/>
                        </a:lnTo>
                        <a:lnTo>
                          <a:pt x="168878" y="45125"/>
                        </a:lnTo>
                        <a:lnTo>
                          <a:pt x="168878" y="45125"/>
                        </a:lnTo>
                        <a:lnTo>
                          <a:pt x="168878" y="45125"/>
                        </a:lnTo>
                        <a:cubicBezTo>
                          <a:pt x="177152" y="41115"/>
                          <a:pt x="185798" y="37924"/>
                          <a:pt x="194691" y="35600"/>
                        </a:cubicBezTo>
                        <a:cubicBezTo>
                          <a:pt x="203530" y="34076"/>
                          <a:pt x="212078" y="31180"/>
                          <a:pt x="220027" y="27027"/>
                        </a:cubicBezTo>
                        <a:cubicBezTo>
                          <a:pt x="223879" y="24608"/>
                          <a:pt x="227135" y="21350"/>
                          <a:pt x="229552" y="17502"/>
                        </a:cubicBezTo>
                        <a:cubicBezTo>
                          <a:pt x="232124" y="14073"/>
                          <a:pt x="233363" y="9501"/>
                          <a:pt x="229552" y="7025"/>
                        </a:cubicBezTo>
                        <a:cubicBezTo>
                          <a:pt x="221704" y="3043"/>
                          <a:pt x="212718" y="1900"/>
                          <a:pt x="204121" y="3786"/>
                        </a:cubicBezTo>
                        <a:cubicBezTo>
                          <a:pt x="194596" y="4739"/>
                          <a:pt x="186119" y="6167"/>
                          <a:pt x="177165" y="7691"/>
                        </a:cubicBezTo>
                        <a:cubicBezTo>
                          <a:pt x="168214" y="8930"/>
                          <a:pt x="159342" y="10682"/>
                          <a:pt x="150590" y="12930"/>
                        </a:cubicBezTo>
                        <a:cubicBezTo>
                          <a:pt x="142174" y="16064"/>
                          <a:pt x="134857" y="21598"/>
                          <a:pt x="129540" y="28837"/>
                        </a:cubicBezTo>
                        <a:cubicBezTo>
                          <a:pt x="123730" y="35790"/>
                          <a:pt x="117824" y="42839"/>
                          <a:pt x="111633" y="49506"/>
                        </a:cubicBezTo>
                        <a:cubicBezTo>
                          <a:pt x="98803" y="62403"/>
                          <a:pt x="86929" y="76224"/>
                          <a:pt x="76105" y="90845"/>
                        </a:cubicBezTo>
                        <a:cubicBezTo>
                          <a:pt x="64766" y="105018"/>
                          <a:pt x="54994" y="120382"/>
                          <a:pt x="46958" y="136660"/>
                        </a:cubicBezTo>
                        <a:cubicBezTo>
                          <a:pt x="43155" y="144928"/>
                          <a:pt x="40157" y="153538"/>
                          <a:pt x="38005" y="162378"/>
                        </a:cubicBezTo>
                        <a:cubicBezTo>
                          <a:pt x="35553" y="171140"/>
                          <a:pt x="32366" y="179675"/>
                          <a:pt x="28480" y="187904"/>
                        </a:cubicBezTo>
                        <a:cubicBezTo>
                          <a:pt x="20361" y="203897"/>
                          <a:pt x="10830" y="219137"/>
                          <a:pt x="0" y="233434"/>
                        </a:cubicBezTo>
                        <a:close/>
                      </a:path>
                    </a:pathLst>
                  </a:custGeom>
                  <a:solidFill>
                    <a:srgbClr val="874C4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grpSp>
            <p:sp>
              <p:nvSpPr>
                <p:cNvPr id="33" name="Freeform: Shape 53">
                  <a:extLst>
                    <a:ext uri="{FF2B5EF4-FFF2-40B4-BE49-F238E27FC236}">
                      <a16:creationId xmlns:a16="http://schemas.microsoft.com/office/drawing/2014/main" id="{93C8E05C-3CEF-13F0-C361-CD75D0A13891}"/>
                    </a:ext>
                  </a:extLst>
                </p:cNvPr>
                <p:cNvSpPr/>
                <p:nvPr/>
              </p:nvSpPr>
              <p:spPr>
                <a:xfrm>
                  <a:off x="7835769" y="2604992"/>
                  <a:ext cx="491394" cy="610266"/>
                </a:xfrm>
                <a:custGeom>
                  <a:avLst/>
                  <a:gdLst>
                    <a:gd name="connsiteX0" fmla="*/ 482632 w 491394"/>
                    <a:gd name="connsiteY0" fmla="*/ 0 h 610266"/>
                    <a:gd name="connsiteX1" fmla="*/ 99441 w 491394"/>
                    <a:gd name="connsiteY1" fmla="*/ 141351 h 610266"/>
                    <a:gd name="connsiteX2" fmla="*/ 0 w 491394"/>
                    <a:gd name="connsiteY2" fmla="*/ 601218 h 610266"/>
                    <a:gd name="connsiteX3" fmla="*/ 8763 w 491394"/>
                    <a:gd name="connsiteY3" fmla="*/ 610267 h 610266"/>
                    <a:gd name="connsiteX4" fmla="*/ 372904 w 491394"/>
                    <a:gd name="connsiteY4" fmla="*/ 468249 h 610266"/>
                    <a:gd name="connsiteX5" fmla="*/ 491395 w 491394"/>
                    <a:gd name="connsiteY5" fmla="*/ 8953 h 610266"/>
                    <a:gd name="connsiteX6" fmla="*/ 482632 w 491394"/>
                    <a:gd name="connsiteY6" fmla="*/ 0 h 61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394" h="610266">
                      <a:moveTo>
                        <a:pt x="482632" y="0"/>
                      </a:moveTo>
                      <a:lnTo>
                        <a:pt x="99441" y="141351"/>
                      </a:lnTo>
                      <a:lnTo>
                        <a:pt x="0" y="601218"/>
                      </a:lnTo>
                      <a:lnTo>
                        <a:pt x="8763" y="610267"/>
                      </a:lnTo>
                      <a:lnTo>
                        <a:pt x="372904" y="468249"/>
                      </a:lnTo>
                      <a:lnTo>
                        <a:pt x="491395" y="8953"/>
                      </a:lnTo>
                      <a:lnTo>
                        <a:pt x="482632" y="0"/>
                      </a:lnTo>
                      <a:close/>
                    </a:path>
                  </a:pathLst>
                </a:custGeom>
                <a:solidFill>
                  <a:srgbClr val="32CD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4" name="Freeform: Shape 54">
                  <a:extLst>
                    <a:ext uri="{FF2B5EF4-FFF2-40B4-BE49-F238E27FC236}">
                      <a16:creationId xmlns:a16="http://schemas.microsoft.com/office/drawing/2014/main" id="{5477CA05-F002-6F45-CA3B-950203F3CA75}"/>
                    </a:ext>
                  </a:extLst>
                </p:cNvPr>
                <p:cNvSpPr/>
                <p:nvPr/>
              </p:nvSpPr>
              <p:spPr>
                <a:xfrm>
                  <a:off x="7835769" y="2604992"/>
                  <a:ext cx="491394" cy="610266"/>
                </a:xfrm>
                <a:custGeom>
                  <a:avLst/>
                  <a:gdLst>
                    <a:gd name="connsiteX0" fmla="*/ 482632 w 491394"/>
                    <a:gd name="connsiteY0" fmla="*/ 0 h 610266"/>
                    <a:gd name="connsiteX1" fmla="*/ 99441 w 491394"/>
                    <a:gd name="connsiteY1" fmla="*/ 141351 h 610266"/>
                    <a:gd name="connsiteX2" fmla="*/ 0 w 491394"/>
                    <a:gd name="connsiteY2" fmla="*/ 601218 h 610266"/>
                    <a:gd name="connsiteX3" fmla="*/ 8763 w 491394"/>
                    <a:gd name="connsiteY3" fmla="*/ 610267 h 610266"/>
                    <a:gd name="connsiteX4" fmla="*/ 372904 w 491394"/>
                    <a:gd name="connsiteY4" fmla="*/ 468249 h 610266"/>
                    <a:gd name="connsiteX5" fmla="*/ 491395 w 491394"/>
                    <a:gd name="connsiteY5" fmla="*/ 8953 h 610266"/>
                    <a:gd name="connsiteX6" fmla="*/ 482632 w 491394"/>
                    <a:gd name="connsiteY6" fmla="*/ 0 h 61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394" h="610266">
                      <a:moveTo>
                        <a:pt x="482632" y="0"/>
                      </a:moveTo>
                      <a:lnTo>
                        <a:pt x="99441" y="141351"/>
                      </a:lnTo>
                      <a:lnTo>
                        <a:pt x="0" y="601218"/>
                      </a:lnTo>
                      <a:lnTo>
                        <a:pt x="8763" y="610267"/>
                      </a:lnTo>
                      <a:lnTo>
                        <a:pt x="372904" y="468249"/>
                      </a:lnTo>
                      <a:lnTo>
                        <a:pt x="491395" y="8953"/>
                      </a:lnTo>
                      <a:lnTo>
                        <a:pt x="482632" y="0"/>
                      </a:lnTo>
                      <a:close/>
                    </a:path>
                  </a:pathLst>
                </a:custGeom>
                <a:solidFill>
                  <a:srgbClr val="FFFFFF">
                    <a:alpha val="2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5" name="Freeform: Shape 55">
                  <a:extLst>
                    <a:ext uri="{FF2B5EF4-FFF2-40B4-BE49-F238E27FC236}">
                      <a16:creationId xmlns:a16="http://schemas.microsoft.com/office/drawing/2014/main" id="{F0C59D52-DFBA-3BEE-C6B3-DBCCC845A607}"/>
                    </a:ext>
                  </a:extLst>
                </p:cNvPr>
                <p:cNvSpPr/>
                <p:nvPr/>
              </p:nvSpPr>
              <p:spPr>
                <a:xfrm>
                  <a:off x="7835769" y="2746343"/>
                  <a:ext cx="108204" cy="468915"/>
                </a:xfrm>
                <a:custGeom>
                  <a:avLst/>
                  <a:gdLst>
                    <a:gd name="connsiteX0" fmla="*/ 108204 w 108204"/>
                    <a:gd name="connsiteY0" fmla="*/ 9049 h 468915"/>
                    <a:gd name="connsiteX1" fmla="*/ 8763 w 108204"/>
                    <a:gd name="connsiteY1" fmla="*/ 468916 h 468915"/>
                    <a:gd name="connsiteX2" fmla="*/ 0 w 108204"/>
                    <a:gd name="connsiteY2" fmla="*/ 459867 h 468915"/>
                    <a:gd name="connsiteX3" fmla="*/ 99441 w 108204"/>
                    <a:gd name="connsiteY3" fmla="*/ 0 h 468915"/>
                    <a:gd name="connsiteX4" fmla="*/ 108204 w 108204"/>
                    <a:gd name="connsiteY4" fmla="*/ 9049 h 468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04" h="468915">
                      <a:moveTo>
                        <a:pt x="108204" y="9049"/>
                      </a:moveTo>
                      <a:lnTo>
                        <a:pt x="8763" y="468916"/>
                      </a:lnTo>
                      <a:lnTo>
                        <a:pt x="0" y="459867"/>
                      </a:lnTo>
                      <a:lnTo>
                        <a:pt x="99441" y="0"/>
                      </a:lnTo>
                      <a:lnTo>
                        <a:pt x="108204" y="9049"/>
                      </a:lnTo>
                      <a:close/>
                    </a:path>
                  </a:pathLst>
                </a:custGeom>
                <a:solidFill>
                  <a:srgbClr val="32CD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6" name="Freeform: Shape 56">
                  <a:extLst>
                    <a:ext uri="{FF2B5EF4-FFF2-40B4-BE49-F238E27FC236}">
                      <a16:creationId xmlns:a16="http://schemas.microsoft.com/office/drawing/2014/main" id="{AFF99099-2C2D-F08B-A3B4-0F14AFAD8574}"/>
                    </a:ext>
                  </a:extLst>
                </p:cNvPr>
                <p:cNvSpPr/>
                <p:nvPr/>
              </p:nvSpPr>
              <p:spPr>
                <a:xfrm>
                  <a:off x="7835769" y="2746343"/>
                  <a:ext cx="108204" cy="468915"/>
                </a:xfrm>
                <a:custGeom>
                  <a:avLst/>
                  <a:gdLst>
                    <a:gd name="connsiteX0" fmla="*/ 108204 w 108204"/>
                    <a:gd name="connsiteY0" fmla="*/ 9049 h 468915"/>
                    <a:gd name="connsiteX1" fmla="*/ 8763 w 108204"/>
                    <a:gd name="connsiteY1" fmla="*/ 468916 h 468915"/>
                    <a:gd name="connsiteX2" fmla="*/ 0 w 108204"/>
                    <a:gd name="connsiteY2" fmla="*/ 459867 h 468915"/>
                    <a:gd name="connsiteX3" fmla="*/ 99441 w 108204"/>
                    <a:gd name="connsiteY3" fmla="*/ 0 h 468915"/>
                    <a:gd name="connsiteX4" fmla="*/ 108204 w 108204"/>
                    <a:gd name="connsiteY4" fmla="*/ 9049 h 468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04" h="468915">
                      <a:moveTo>
                        <a:pt x="108204" y="9049"/>
                      </a:moveTo>
                      <a:lnTo>
                        <a:pt x="8763" y="468916"/>
                      </a:lnTo>
                      <a:lnTo>
                        <a:pt x="0" y="459867"/>
                      </a:lnTo>
                      <a:lnTo>
                        <a:pt x="99441" y="0"/>
                      </a:lnTo>
                      <a:lnTo>
                        <a:pt x="108204" y="9049"/>
                      </a:lnTo>
                      <a:close/>
                    </a:path>
                  </a:pathLst>
                </a:custGeom>
                <a:solidFill>
                  <a:srgbClr val="000000">
                    <a:alpha val="3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7" name="Freeform: Shape 57">
                  <a:extLst>
                    <a:ext uri="{FF2B5EF4-FFF2-40B4-BE49-F238E27FC236}">
                      <a16:creationId xmlns:a16="http://schemas.microsoft.com/office/drawing/2014/main" id="{8BE17573-0511-E1AF-4077-B7CFB5858378}"/>
                    </a:ext>
                  </a:extLst>
                </p:cNvPr>
                <p:cNvSpPr/>
                <p:nvPr/>
              </p:nvSpPr>
              <p:spPr>
                <a:xfrm>
                  <a:off x="7844532" y="2613945"/>
                  <a:ext cx="482631" cy="601313"/>
                </a:xfrm>
                <a:custGeom>
                  <a:avLst/>
                  <a:gdLst>
                    <a:gd name="connsiteX0" fmla="*/ 482632 w 482631"/>
                    <a:gd name="connsiteY0" fmla="*/ 0 h 601313"/>
                    <a:gd name="connsiteX1" fmla="*/ 99441 w 482631"/>
                    <a:gd name="connsiteY1" fmla="*/ 141446 h 601313"/>
                    <a:gd name="connsiteX2" fmla="*/ 0 w 482631"/>
                    <a:gd name="connsiteY2" fmla="*/ 601313 h 601313"/>
                    <a:gd name="connsiteX3" fmla="*/ 364141 w 482631"/>
                    <a:gd name="connsiteY3" fmla="*/ 459296 h 601313"/>
                    <a:gd name="connsiteX4" fmla="*/ 482632 w 482631"/>
                    <a:gd name="connsiteY4" fmla="*/ 0 h 601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631" h="601313">
                      <a:moveTo>
                        <a:pt x="482632" y="0"/>
                      </a:moveTo>
                      <a:lnTo>
                        <a:pt x="99441" y="141446"/>
                      </a:lnTo>
                      <a:lnTo>
                        <a:pt x="0" y="601313"/>
                      </a:lnTo>
                      <a:lnTo>
                        <a:pt x="364141" y="459296"/>
                      </a:lnTo>
                      <a:lnTo>
                        <a:pt x="482632" y="0"/>
                      </a:lnTo>
                      <a:close/>
                    </a:path>
                  </a:pathLst>
                </a:custGeom>
                <a:solidFill>
                  <a:srgbClr val="32CD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8" name="Freeform: Shape 58">
                  <a:extLst>
                    <a:ext uri="{FF2B5EF4-FFF2-40B4-BE49-F238E27FC236}">
                      <a16:creationId xmlns:a16="http://schemas.microsoft.com/office/drawing/2014/main" id="{86688E49-1A94-3D0C-AD6E-138C1747C754}"/>
                    </a:ext>
                  </a:extLst>
                </p:cNvPr>
                <p:cNvSpPr/>
                <p:nvPr/>
              </p:nvSpPr>
              <p:spPr>
                <a:xfrm>
                  <a:off x="8150094" y="2978943"/>
                  <a:ext cx="83058" cy="27203"/>
                </a:xfrm>
                <a:custGeom>
                  <a:avLst/>
                  <a:gdLst>
                    <a:gd name="connsiteX0" fmla="*/ 0 w 83058"/>
                    <a:gd name="connsiteY0" fmla="*/ 2381 h 27203"/>
                    <a:gd name="connsiteX1" fmla="*/ 76200 w 83058"/>
                    <a:gd name="connsiteY1" fmla="*/ 26575 h 27203"/>
                    <a:gd name="connsiteX2" fmla="*/ 83058 w 83058"/>
                    <a:gd name="connsiteY2" fmla="*/ 0 h 27203"/>
                  </a:gdLst>
                  <a:ahLst/>
                  <a:cxnLst>
                    <a:cxn ang="0">
                      <a:pos x="connsiteX0" y="connsiteY0"/>
                    </a:cxn>
                    <a:cxn ang="0">
                      <a:pos x="connsiteX1" y="connsiteY1"/>
                    </a:cxn>
                    <a:cxn ang="0">
                      <a:pos x="connsiteX2" y="connsiteY2"/>
                    </a:cxn>
                  </a:cxnLst>
                  <a:rect l="l" t="t" r="r" b="b"/>
                  <a:pathLst>
                    <a:path w="83058" h="27203">
                      <a:moveTo>
                        <a:pt x="0" y="2381"/>
                      </a:moveTo>
                      <a:cubicBezTo>
                        <a:pt x="3715" y="11335"/>
                        <a:pt x="33528" y="30956"/>
                        <a:pt x="76200" y="26575"/>
                      </a:cubicBezTo>
                      <a:lnTo>
                        <a:pt x="83058" y="0"/>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9" name="Freeform: Shape 59">
                  <a:extLst>
                    <a:ext uri="{FF2B5EF4-FFF2-40B4-BE49-F238E27FC236}">
                      <a16:creationId xmlns:a16="http://schemas.microsoft.com/office/drawing/2014/main" id="{A13BBDAA-7005-D049-5E5B-DA8C7C2CFA95}"/>
                    </a:ext>
                  </a:extLst>
                </p:cNvPr>
                <p:cNvSpPr/>
                <p:nvPr/>
              </p:nvSpPr>
              <p:spPr>
                <a:xfrm>
                  <a:off x="8033985" y="2689884"/>
                  <a:ext cx="181533" cy="86081"/>
                </a:xfrm>
                <a:custGeom>
                  <a:avLst/>
                  <a:gdLst>
                    <a:gd name="connsiteX0" fmla="*/ 178498 w 181533"/>
                    <a:gd name="connsiteY0" fmla="*/ 19597 h 86081"/>
                    <a:gd name="connsiteX1" fmla="*/ 181451 w 181533"/>
                    <a:gd name="connsiteY1" fmla="*/ 4262 h 86081"/>
                    <a:gd name="connsiteX2" fmla="*/ 131064 w 181533"/>
                    <a:gd name="connsiteY2" fmla="*/ 14930 h 86081"/>
                    <a:gd name="connsiteX3" fmla="*/ 61913 w 181533"/>
                    <a:gd name="connsiteY3" fmla="*/ 36933 h 86081"/>
                    <a:gd name="connsiteX4" fmla="*/ 2953 w 181533"/>
                    <a:gd name="connsiteY4" fmla="*/ 70651 h 86081"/>
                    <a:gd name="connsiteX5" fmla="*/ 0 w 181533"/>
                    <a:gd name="connsiteY5" fmla="*/ 86082 h 8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533" h="86081">
                      <a:moveTo>
                        <a:pt x="178498" y="19597"/>
                      </a:moveTo>
                      <a:lnTo>
                        <a:pt x="181451" y="4262"/>
                      </a:lnTo>
                      <a:cubicBezTo>
                        <a:pt x="183071" y="-4311"/>
                        <a:pt x="160496" y="452"/>
                        <a:pt x="131064" y="14930"/>
                      </a:cubicBezTo>
                      <a:lnTo>
                        <a:pt x="61913" y="36933"/>
                      </a:lnTo>
                      <a:cubicBezTo>
                        <a:pt x="32480" y="51411"/>
                        <a:pt x="4763" y="62174"/>
                        <a:pt x="2953" y="70651"/>
                      </a:cubicBezTo>
                      <a:lnTo>
                        <a:pt x="0" y="86082"/>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0" name="Freeform: Shape 60">
                  <a:extLst>
                    <a:ext uri="{FF2B5EF4-FFF2-40B4-BE49-F238E27FC236}">
                      <a16:creationId xmlns:a16="http://schemas.microsoft.com/office/drawing/2014/main" id="{3E8258F0-D4E3-EE40-1626-62BF584D28DF}"/>
                    </a:ext>
                  </a:extLst>
                </p:cNvPr>
                <p:cNvSpPr/>
                <p:nvPr/>
              </p:nvSpPr>
              <p:spPr>
                <a:xfrm>
                  <a:off x="8037414" y="2632620"/>
                  <a:ext cx="197061" cy="87909"/>
                </a:xfrm>
                <a:custGeom>
                  <a:avLst/>
                  <a:gdLst>
                    <a:gd name="connsiteX0" fmla="*/ 196977 w 197061"/>
                    <a:gd name="connsiteY0" fmla="*/ 7043 h 87909"/>
                    <a:gd name="connsiteX1" fmla="*/ 176975 w 197061"/>
                    <a:gd name="connsiteY1" fmla="*/ 6376 h 87909"/>
                    <a:gd name="connsiteX2" fmla="*/ 154876 w 197061"/>
                    <a:gd name="connsiteY2" fmla="*/ 14282 h 87909"/>
                    <a:gd name="connsiteX3" fmla="*/ 111347 w 197061"/>
                    <a:gd name="connsiteY3" fmla="*/ 6852 h 87909"/>
                    <a:gd name="connsiteX4" fmla="*/ 52959 w 197061"/>
                    <a:gd name="connsiteY4" fmla="*/ 52191 h 87909"/>
                    <a:gd name="connsiteX5" fmla="*/ 25336 w 197061"/>
                    <a:gd name="connsiteY5" fmla="*/ 62669 h 87909"/>
                    <a:gd name="connsiteX6" fmla="*/ 2667 w 197061"/>
                    <a:gd name="connsiteY6" fmla="*/ 78385 h 87909"/>
                    <a:gd name="connsiteX7" fmla="*/ 0 w 197061"/>
                    <a:gd name="connsiteY7" fmla="*/ 87910 h 87909"/>
                    <a:gd name="connsiteX8" fmla="*/ 195072 w 197061"/>
                    <a:gd name="connsiteY8" fmla="*/ 16187 h 87909"/>
                    <a:gd name="connsiteX9" fmla="*/ 196977 w 197061"/>
                    <a:gd name="connsiteY9" fmla="*/ 7043 h 8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061" h="87909">
                      <a:moveTo>
                        <a:pt x="196977" y="7043"/>
                      </a:moveTo>
                      <a:cubicBezTo>
                        <a:pt x="198025" y="1709"/>
                        <a:pt x="189167" y="2947"/>
                        <a:pt x="176975" y="6376"/>
                      </a:cubicBezTo>
                      <a:lnTo>
                        <a:pt x="154876" y="14282"/>
                      </a:lnTo>
                      <a:cubicBezTo>
                        <a:pt x="154876" y="14282"/>
                        <a:pt x="162306" y="-12103"/>
                        <a:pt x="111347" y="6852"/>
                      </a:cubicBezTo>
                      <a:cubicBezTo>
                        <a:pt x="46101" y="31045"/>
                        <a:pt x="52959" y="52191"/>
                        <a:pt x="52959" y="52191"/>
                      </a:cubicBezTo>
                      <a:cubicBezTo>
                        <a:pt x="43967" y="56220"/>
                        <a:pt x="34738" y="59716"/>
                        <a:pt x="25336" y="62669"/>
                      </a:cubicBezTo>
                      <a:cubicBezTo>
                        <a:pt x="6286" y="69145"/>
                        <a:pt x="4191" y="72956"/>
                        <a:pt x="2667" y="78385"/>
                      </a:cubicBezTo>
                      <a:lnTo>
                        <a:pt x="0" y="87910"/>
                      </a:lnTo>
                      <a:lnTo>
                        <a:pt x="195072" y="16187"/>
                      </a:lnTo>
                      <a:cubicBezTo>
                        <a:pt x="195072" y="16187"/>
                        <a:pt x="195929" y="12377"/>
                        <a:pt x="196977" y="7043"/>
                      </a:cubicBezTo>
                      <a:close/>
                    </a:path>
                  </a:pathLst>
                </a:custGeom>
                <a:solidFill>
                  <a:srgbClr val="37474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1" name="Freeform: Shape 61">
                  <a:extLst>
                    <a:ext uri="{FF2B5EF4-FFF2-40B4-BE49-F238E27FC236}">
                      <a16:creationId xmlns:a16="http://schemas.microsoft.com/office/drawing/2014/main" id="{9065BFC4-7647-C163-B3AA-178E6F157E82}"/>
                    </a:ext>
                  </a:extLst>
                </p:cNvPr>
                <p:cNvSpPr/>
                <p:nvPr/>
              </p:nvSpPr>
              <p:spPr>
                <a:xfrm>
                  <a:off x="8057130" y="2654522"/>
                  <a:ext cx="160877" cy="103727"/>
                </a:xfrm>
                <a:custGeom>
                  <a:avLst/>
                  <a:gdLst>
                    <a:gd name="connsiteX0" fmla="*/ 157067 w 160877"/>
                    <a:gd name="connsiteY0" fmla="*/ 14954 h 103727"/>
                    <a:gd name="connsiteX1" fmla="*/ 128492 w 160877"/>
                    <a:gd name="connsiteY1" fmla="*/ 40672 h 103727"/>
                    <a:gd name="connsiteX2" fmla="*/ 124968 w 160877"/>
                    <a:gd name="connsiteY2" fmla="*/ 61913 h 103727"/>
                    <a:gd name="connsiteX3" fmla="*/ 23336 w 160877"/>
                    <a:gd name="connsiteY3" fmla="*/ 103727 h 103727"/>
                    <a:gd name="connsiteX4" fmla="*/ 29813 w 160877"/>
                    <a:gd name="connsiteY4" fmla="*/ 74295 h 103727"/>
                    <a:gd name="connsiteX5" fmla="*/ 0 w 160877"/>
                    <a:gd name="connsiteY5" fmla="*/ 75533 h 103727"/>
                    <a:gd name="connsiteX6" fmla="*/ 3905 w 160877"/>
                    <a:gd name="connsiteY6" fmla="*/ 57150 h 103727"/>
                    <a:gd name="connsiteX7" fmla="*/ 160877 w 160877"/>
                    <a:gd name="connsiteY7" fmla="*/ 0 h 10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877" h="103727">
                      <a:moveTo>
                        <a:pt x="157067" y="14954"/>
                      </a:moveTo>
                      <a:cubicBezTo>
                        <a:pt x="138970" y="23431"/>
                        <a:pt x="131445" y="27622"/>
                        <a:pt x="128492" y="40672"/>
                      </a:cubicBezTo>
                      <a:cubicBezTo>
                        <a:pt x="125540" y="55721"/>
                        <a:pt x="124968" y="61913"/>
                        <a:pt x="124968" y="61913"/>
                      </a:cubicBezTo>
                      <a:lnTo>
                        <a:pt x="23336" y="103727"/>
                      </a:lnTo>
                      <a:cubicBezTo>
                        <a:pt x="23336" y="103727"/>
                        <a:pt x="28575" y="81629"/>
                        <a:pt x="29813" y="74295"/>
                      </a:cubicBezTo>
                      <a:cubicBezTo>
                        <a:pt x="31052" y="66961"/>
                        <a:pt x="17526" y="67056"/>
                        <a:pt x="0" y="75533"/>
                      </a:cubicBezTo>
                      <a:lnTo>
                        <a:pt x="3905" y="57150"/>
                      </a:lnTo>
                      <a:lnTo>
                        <a:pt x="160877" y="0"/>
                      </a:ln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2" name="Freeform: Shape 62">
                  <a:extLst>
                    <a:ext uri="{FF2B5EF4-FFF2-40B4-BE49-F238E27FC236}">
                      <a16:creationId xmlns:a16="http://schemas.microsoft.com/office/drawing/2014/main" id="{B58137C8-B197-DC38-E9D2-ABEF3125EB2D}"/>
                    </a:ext>
                  </a:extLst>
                </p:cNvPr>
                <p:cNvSpPr/>
                <p:nvPr/>
              </p:nvSpPr>
              <p:spPr>
                <a:xfrm>
                  <a:off x="8039223" y="2690074"/>
                  <a:ext cx="181533" cy="86081"/>
                </a:xfrm>
                <a:custGeom>
                  <a:avLst/>
                  <a:gdLst>
                    <a:gd name="connsiteX0" fmla="*/ 178498 w 181533"/>
                    <a:gd name="connsiteY0" fmla="*/ 19597 h 86081"/>
                    <a:gd name="connsiteX1" fmla="*/ 181451 w 181533"/>
                    <a:gd name="connsiteY1" fmla="*/ 4262 h 86081"/>
                    <a:gd name="connsiteX2" fmla="*/ 131159 w 181533"/>
                    <a:gd name="connsiteY2" fmla="*/ 14930 h 86081"/>
                    <a:gd name="connsiteX3" fmla="*/ 61913 w 181533"/>
                    <a:gd name="connsiteY3" fmla="*/ 36933 h 86081"/>
                    <a:gd name="connsiteX4" fmla="*/ 2953 w 181533"/>
                    <a:gd name="connsiteY4" fmla="*/ 70651 h 86081"/>
                    <a:gd name="connsiteX5" fmla="*/ 0 w 181533"/>
                    <a:gd name="connsiteY5" fmla="*/ 86082 h 8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533" h="86081">
                      <a:moveTo>
                        <a:pt x="178498" y="19597"/>
                      </a:moveTo>
                      <a:lnTo>
                        <a:pt x="181451" y="4262"/>
                      </a:lnTo>
                      <a:cubicBezTo>
                        <a:pt x="183070" y="-4310"/>
                        <a:pt x="160592" y="452"/>
                        <a:pt x="131159" y="14930"/>
                      </a:cubicBezTo>
                      <a:lnTo>
                        <a:pt x="61913" y="36933"/>
                      </a:lnTo>
                      <a:cubicBezTo>
                        <a:pt x="32480" y="51315"/>
                        <a:pt x="4763" y="62174"/>
                        <a:pt x="2953" y="70651"/>
                      </a:cubicBezTo>
                      <a:lnTo>
                        <a:pt x="0" y="86082"/>
                      </a:ln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3" name="Freeform: Shape 63">
                  <a:extLst>
                    <a:ext uri="{FF2B5EF4-FFF2-40B4-BE49-F238E27FC236}">
                      <a16:creationId xmlns:a16="http://schemas.microsoft.com/office/drawing/2014/main" id="{30699806-20FC-0299-4757-9B8E55D810F6}"/>
                    </a:ext>
                  </a:extLst>
                </p:cNvPr>
                <p:cNvSpPr/>
                <p:nvPr/>
              </p:nvSpPr>
              <p:spPr>
                <a:xfrm>
                  <a:off x="8114080" y="2762522"/>
                  <a:ext cx="202999" cy="232702"/>
                </a:xfrm>
                <a:custGeom>
                  <a:avLst/>
                  <a:gdLst>
                    <a:gd name="connsiteX0" fmla="*/ 172507 w 202999"/>
                    <a:gd name="connsiteY0" fmla="*/ 9253 h 232702"/>
                    <a:gd name="connsiteX1" fmla="*/ 156125 w 202999"/>
                    <a:gd name="connsiteY1" fmla="*/ 72499 h 232702"/>
                    <a:gd name="connsiteX2" fmla="*/ 58589 w 202999"/>
                    <a:gd name="connsiteY2" fmla="*/ 120124 h 232702"/>
                    <a:gd name="connsiteX3" fmla="*/ 6773 w 202999"/>
                    <a:gd name="connsiteY3" fmla="*/ 184418 h 232702"/>
                    <a:gd name="connsiteX4" fmla="*/ 114691 w 202999"/>
                    <a:gd name="connsiteY4" fmla="*/ 230900 h 232702"/>
                    <a:gd name="connsiteX5" fmla="*/ 188510 w 202999"/>
                    <a:gd name="connsiteY5" fmla="*/ 164225 h 232702"/>
                    <a:gd name="connsiteX6" fmla="*/ 201749 w 202999"/>
                    <a:gd name="connsiteY6" fmla="*/ 30017 h 232702"/>
                    <a:gd name="connsiteX7" fmla="*/ 172507 w 202999"/>
                    <a:gd name="connsiteY7" fmla="*/ 9253 h 23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2999" h="232702">
                      <a:moveTo>
                        <a:pt x="172507" y="9253"/>
                      </a:moveTo>
                      <a:cubicBezTo>
                        <a:pt x="172507" y="9253"/>
                        <a:pt x="159554" y="59735"/>
                        <a:pt x="156125" y="72499"/>
                      </a:cubicBezTo>
                      <a:cubicBezTo>
                        <a:pt x="152696" y="85262"/>
                        <a:pt x="90116" y="115266"/>
                        <a:pt x="58589" y="120124"/>
                      </a:cubicBezTo>
                      <a:cubicBezTo>
                        <a:pt x="-1705" y="128506"/>
                        <a:pt x="-8086" y="141746"/>
                        <a:pt x="6773" y="184418"/>
                      </a:cubicBezTo>
                      <a:cubicBezTo>
                        <a:pt x="20679" y="223756"/>
                        <a:pt x="60303" y="238139"/>
                        <a:pt x="114691" y="230900"/>
                      </a:cubicBezTo>
                      <a:cubicBezTo>
                        <a:pt x="149533" y="223651"/>
                        <a:pt x="177756" y="198153"/>
                        <a:pt x="188510" y="164225"/>
                      </a:cubicBezTo>
                      <a:cubicBezTo>
                        <a:pt x="205464" y="113456"/>
                        <a:pt x="195177" y="59450"/>
                        <a:pt x="201749" y="30017"/>
                      </a:cubicBezTo>
                      <a:cubicBezTo>
                        <a:pt x="208322" y="585"/>
                        <a:pt x="187557" y="-8940"/>
                        <a:pt x="172507" y="9253"/>
                      </a:cubicBezTo>
                      <a:close/>
                    </a:path>
                  </a:pathLst>
                </a:custGeom>
                <a:solidFill>
                  <a:srgbClr val="9E676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grpSp>
        </p:grpSp>
        <p:grpSp>
          <p:nvGrpSpPr>
            <p:cNvPr id="14" name="Graphic 4">
              <a:extLst>
                <a:ext uri="{FF2B5EF4-FFF2-40B4-BE49-F238E27FC236}">
                  <a16:creationId xmlns:a16="http://schemas.microsoft.com/office/drawing/2014/main" id="{E0190653-B290-FF8A-F0DB-76351A9AB35A}"/>
                </a:ext>
              </a:extLst>
            </p:cNvPr>
            <p:cNvGrpSpPr/>
            <p:nvPr/>
          </p:nvGrpSpPr>
          <p:grpSpPr>
            <a:xfrm>
              <a:off x="1987275" y="1541418"/>
              <a:ext cx="1403796" cy="2434900"/>
              <a:chOff x="8050221" y="1664278"/>
              <a:chExt cx="1493426" cy="2590365"/>
            </a:xfrm>
          </p:grpSpPr>
          <p:grpSp>
            <p:nvGrpSpPr>
              <p:cNvPr id="15" name="Graphic 4">
                <a:extLst>
                  <a:ext uri="{FF2B5EF4-FFF2-40B4-BE49-F238E27FC236}">
                    <a16:creationId xmlns:a16="http://schemas.microsoft.com/office/drawing/2014/main" id="{5F27D9DA-AA6F-3100-4E08-181274B4F1D2}"/>
                  </a:ext>
                </a:extLst>
              </p:cNvPr>
              <p:cNvGrpSpPr/>
              <p:nvPr/>
            </p:nvGrpSpPr>
            <p:grpSpPr>
              <a:xfrm>
                <a:off x="8050221" y="1664278"/>
                <a:ext cx="1493426" cy="2590365"/>
                <a:chOff x="8050221" y="1664278"/>
                <a:chExt cx="1493426" cy="2590365"/>
              </a:xfrm>
            </p:grpSpPr>
            <p:sp>
              <p:nvSpPr>
                <p:cNvPr id="18" name="Freeform: Shape 66">
                  <a:extLst>
                    <a:ext uri="{FF2B5EF4-FFF2-40B4-BE49-F238E27FC236}">
                      <a16:creationId xmlns:a16="http://schemas.microsoft.com/office/drawing/2014/main" id="{9DCED6A0-9BF5-3101-75AA-08C63B164C1E}"/>
                    </a:ext>
                  </a:extLst>
                </p:cNvPr>
                <p:cNvSpPr/>
                <p:nvPr/>
              </p:nvSpPr>
              <p:spPr>
                <a:xfrm>
                  <a:off x="8050221" y="3311445"/>
                  <a:ext cx="536851" cy="943198"/>
                </a:xfrm>
                <a:custGeom>
                  <a:avLst/>
                  <a:gdLst>
                    <a:gd name="connsiteX0" fmla="*/ 378765 w 536851"/>
                    <a:gd name="connsiteY0" fmla="*/ 22305 h 943198"/>
                    <a:gd name="connsiteX1" fmla="*/ 378765 w 536851"/>
                    <a:gd name="connsiteY1" fmla="*/ 22305 h 943198"/>
                    <a:gd name="connsiteX2" fmla="*/ 414960 w 536851"/>
                    <a:gd name="connsiteY2" fmla="*/ 302 h 943198"/>
                    <a:gd name="connsiteX3" fmla="*/ 525165 w 536851"/>
                    <a:gd name="connsiteY3" fmla="*/ 47451 h 943198"/>
                    <a:gd name="connsiteX4" fmla="*/ 534690 w 536851"/>
                    <a:gd name="connsiteY4" fmla="*/ 88789 h 943198"/>
                    <a:gd name="connsiteX5" fmla="*/ 534690 w 536851"/>
                    <a:gd name="connsiteY5" fmla="*/ 88789 h 943198"/>
                    <a:gd name="connsiteX6" fmla="*/ 220841 w 536851"/>
                    <a:gd name="connsiteY6" fmla="*/ 909083 h 943198"/>
                    <a:gd name="connsiteX7" fmla="*/ 220841 w 536851"/>
                    <a:gd name="connsiteY7" fmla="*/ 909083 h 943198"/>
                    <a:gd name="connsiteX8" fmla="*/ 169406 w 536851"/>
                    <a:gd name="connsiteY8" fmla="*/ 942325 h 943198"/>
                    <a:gd name="connsiteX9" fmla="*/ 16053 w 536851"/>
                    <a:gd name="connsiteY9" fmla="*/ 876983 h 943198"/>
                    <a:gd name="connsiteX10" fmla="*/ 4338 w 536851"/>
                    <a:gd name="connsiteY10" fmla="*/ 816881 h 943198"/>
                    <a:gd name="connsiteX11" fmla="*/ 4338 w 536851"/>
                    <a:gd name="connsiteY11" fmla="*/ 816881 h 943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6851" h="943198">
                      <a:moveTo>
                        <a:pt x="378765" y="22305"/>
                      </a:moveTo>
                      <a:lnTo>
                        <a:pt x="378765" y="22305"/>
                      </a:lnTo>
                      <a:cubicBezTo>
                        <a:pt x="383623" y="10875"/>
                        <a:pt x="396101" y="2588"/>
                        <a:pt x="414960" y="302"/>
                      </a:cubicBezTo>
                      <a:cubicBezTo>
                        <a:pt x="457127" y="-2555"/>
                        <a:pt x="498114" y="14980"/>
                        <a:pt x="525165" y="47451"/>
                      </a:cubicBezTo>
                      <a:cubicBezTo>
                        <a:pt x="536595" y="62596"/>
                        <a:pt x="539357" y="77359"/>
                        <a:pt x="534690" y="88789"/>
                      </a:cubicBezTo>
                      <a:lnTo>
                        <a:pt x="534690" y="88789"/>
                      </a:lnTo>
                      <a:lnTo>
                        <a:pt x="220841" y="909083"/>
                      </a:lnTo>
                      <a:lnTo>
                        <a:pt x="220841" y="909083"/>
                      </a:lnTo>
                      <a:cubicBezTo>
                        <a:pt x="214840" y="926418"/>
                        <a:pt x="197124" y="938896"/>
                        <a:pt x="169406" y="942325"/>
                      </a:cubicBezTo>
                      <a:cubicBezTo>
                        <a:pt x="116637" y="948707"/>
                        <a:pt x="47962" y="919465"/>
                        <a:pt x="16053" y="876983"/>
                      </a:cubicBezTo>
                      <a:cubicBezTo>
                        <a:pt x="-711" y="854695"/>
                        <a:pt x="-3854" y="833168"/>
                        <a:pt x="4338" y="816881"/>
                      </a:cubicBezTo>
                      <a:lnTo>
                        <a:pt x="4338" y="816881"/>
                      </a:lnTo>
                      <a:close/>
                    </a:path>
                  </a:pathLst>
                </a:custGeom>
                <a:solidFill>
                  <a:srgbClr val="455A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9" name="Freeform: Shape 67">
                  <a:extLst>
                    <a:ext uri="{FF2B5EF4-FFF2-40B4-BE49-F238E27FC236}">
                      <a16:creationId xmlns:a16="http://schemas.microsoft.com/office/drawing/2014/main" id="{0F6A6A8A-8FF0-D9E7-D5CE-E38EB35E091F}"/>
                    </a:ext>
                  </a:extLst>
                </p:cNvPr>
                <p:cNvSpPr/>
                <p:nvPr/>
              </p:nvSpPr>
              <p:spPr>
                <a:xfrm>
                  <a:off x="8427140" y="3311834"/>
                  <a:ext cx="159807" cy="110688"/>
                </a:xfrm>
                <a:custGeom>
                  <a:avLst/>
                  <a:gdLst>
                    <a:gd name="connsiteX0" fmla="*/ 148246 w 159807"/>
                    <a:gd name="connsiteY0" fmla="*/ 47061 h 110688"/>
                    <a:gd name="connsiteX1" fmla="*/ 121290 w 159807"/>
                    <a:gd name="connsiteY1" fmla="*/ 110402 h 110688"/>
                    <a:gd name="connsiteX2" fmla="*/ 11562 w 159807"/>
                    <a:gd name="connsiteY2" fmla="*/ 63635 h 110688"/>
                    <a:gd name="connsiteX3" fmla="*/ 38517 w 159807"/>
                    <a:gd name="connsiteY3" fmla="*/ 293 h 110688"/>
                    <a:gd name="connsiteX4" fmla="*/ 148246 w 159807"/>
                    <a:gd name="connsiteY4" fmla="*/ 47061 h 110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07" h="110688">
                      <a:moveTo>
                        <a:pt x="148246" y="47061"/>
                      </a:moveTo>
                      <a:cubicBezTo>
                        <a:pt x="171105" y="77446"/>
                        <a:pt x="159009" y="105830"/>
                        <a:pt x="121290" y="110402"/>
                      </a:cubicBezTo>
                      <a:cubicBezTo>
                        <a:pt x="79351" y="113165"/>
                        <a:pt x="38613" y="95801"/>
                        <a:pt x="11562" y="63635"/>
                      </a:cubicBezTo>
                      <a:cubicBezTo>
                        <a:pt x="-11298" y="33250"/>
                        <a:pt x="799" y="4865"/>
                        <a:pt x="38517" y="293"/>
                      </a:cubicBezTo>
                      <a:cubicBezTo>
                        <a:pt x="80456" y="-2507"/>
                        <a:pt x="121214" y="14867"/>
                        <a:pt x="148246" y="47061"/>
                      </a:cubicBezTo>
                      <a:close/>
                    </a:path>
                  </a:pathLst>
                </a:custGeom>
                <a:solidFill>
                  <a:srgbClr val="37474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0" name="Freeform: Shape 68">
                  <a:extLst>
                    <a:ext uri="{FF2B5EF4-FFF2-40B4-BE49-F238E27FC236}">
                      <a16:creationId xmlns:a16="http://schemas.microsoft.com/office/drawing/2014/main" id="{0D088F09-6C19-5AEE-05CA-401E5D5F90DA}"/>
                    </a:ext>
                  </a:extLst>
                </p:cNvPr>
                <p:cNvSpPr/>
                <p:nvPr/>
              </p:nvSpPr>
              <p:spPr>
                <a:xfrm>
                  <a:off x="8458444" y="3095443"/>
                  <a:ext cx="198164" cy="305261"/>
                </a:xfrm>
                <a:custGeom>
                  <a:avLst/>
                  <a:gdLst>
                    <a:gd name="connsiteX0" fmla="*/ 124657 w 198164"/>
                    <a:gd name="connsiteY0" fmla="*/ 182 h 305261"/>
                    <a:gd name="connsiteX1" fmla="*/ 191332 w 198164"/>
                    <a:gd name="connsiteY1" fmla="*/ 28757 h 305261"/>
                    <a:gd name="connsiteX2" fmla="*/ 196952 w 198164"/>
                    <a:gd name="connsiteY2" fmla="*/ 53712 h 305261"/>
                    <a:gd name="connsiteX3" fmla="*/ 196952 w 198164"/>
                    <a:gd name="connsiteY3" fmla="*/ 53712 h 305261"/>
                    <a:gd name="connsiteX4" fmla="*/ 95415 w 198164"/>
                    <a:gd name="connsiteY4" fmla="*/ 291837 h 305261"/>
                    <a:gd name="connsiteX5" fmla="*/ 95415 w 198164"/>
                    <a:gd name="connsiteY5" fmla="*/ 291837 h 305261"/>
                    <a:gd name="connsiteX6" fmla="*/ 73508 w 198164"/>
                    <a:gd name="connsiteY6" fmla="*/ 305077 h 305261"/>
                    <a:gd name="connsiteX7" fmla="*/ 6833 w 198164"/>
                    <a:gd name="connsiteY7" fmla="*/ 276502 h 305261"/>
                    <a:gd name="connsiteX8" fmla="*/ 1213 w 198164"/>
                    <a:gd name="connsiteY8" fmla="*/ 251451 h 305261"/>
                    <a:gd name="connsiteX9" fmla="*/ 102749 w 198164"/>
                    <a:gd name="connsiteY9" fmla="*/ 13326 h 305261"/>
                    <a:gd name="connsiteX10" fmla="*/ 102749 w 198164"/>
                    <a:gd name="connsiteY10" fmla="*/ 13326 h 305261"/>
                    <a:gd name="connsiteX11" fmla="*/ 124657 w 198164"/>
                    <a:gd name="connsiteY11" fmla="*/ 182 h 30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164" h="305261">
                      <a:moveTo>
                        <a:pt x="124657" y="182"/>
                      </a:moveTo>
                      <a:cubicBezTo>
                        <a:pt x="150184" y="-1542"/>
                        <a:pt x="174978" y="9087"/>
                        <a:pt x="191332" y="28757"/>
                      </a:cubicBezTo>
                      <a:cubicBezTo>
                        <a:pt x="197609" y="35434"/>
                        <a:pt x="199762" y="44987"/>
                        <a:pt x="196952" y="53712"/>
                      </a:cubicBezTo>
                      <a:lnTo>
                        <a:pt x="196952" y="53712"/>
                      </a:lnTo>
                      <a:lnTo>
                        <a:pt x="95415" y="291837"/>
                      </a:lnTo>
                      <a:lnTo>
                        <a:pt x="95415" y="291837"/>
                      </a:lnTo>
                      <a:cubicBezTo>
                        <a:pt x="91072" y="299914"/>
                        <a:pt x="82680" y="304991"/>
                        <a:pt x="73508" y="305077"/>
                      </a:cubicBezTo>
                      <a:cubicBezTo>
                        <a:pt x="47981" y="306820"/>
                        <a:pt x="23178" y="296181"/>
                        <a:pt x="6833" y="276502"/>
                      </a:cubicBezTo>
                      <a:cubicBezTo>
                        <a:pt x="556" y="269787"/>
                        <a:pt x="-1597" y="260205"/>
                        <a:pt x="1213" y="251451"/>
                      </a:cubicBezTo>
                      <a:lnTo>
                        <a:pt x="102749" y="13326"/>
                      </a:lnTo>
                      <a:lnTo>
                        <a:pt x="102749" y="13326"/>
                      </a:lnTo>
                      <a:cubicBezTo>
                        <a:pt x="107150" y="5316"/>
                        <a:pt x="115522" y="296"/>
                        <a:pt x="124657" y="182"/>
                      </a:cubicBezTo>
                      <a:close/>
                    </a:path>
                  </a:pathLst>
                </a:custGeom>
                <a:solidFill>
                  <a:srgbClr val="32CD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1" name="Freeform: Shape 69">
                  <a:extLst>
                    <a:ext uri="{FF2B5EF4-FFF2-40B4-BE49-F238E27FC236}">
                      <a16:creationId xmlns:a16="http://schemas.microsoft.com/office/drawing/2014/main" id="{A7CBFC5A-D519-377E-8A53-2414EC467D98}"/>
                    </a:ext>
                  </a:extLst>
                </p:cNvPr>
                <p:cNvSpPr/>
                <p:nvPr/>
              </p:nvSpPr>
              <p:spPr>
                <a:xfrm>
                  <a:off x="8458444" y="3095443"/>
                  <a:ext cx="198164" cy="305261"/>
                </a:xfrm>
                <a:custGeom>
                  <a:avLst/>
                  <a:gdLst>
                    <a:gd name="connsiteX0" fmla="*/ 124657 w 198164"/>
                    <a:gd name="connsiteY0" fmla="*/ 182 h 305261"/>
                    <a:gd name="connsiteX1" fmla="*/ 191332 w 198164"/>
                    <a:gd name="connsiteY1" fmla="*/ 28757 h 305261"/>
                    <a:gd name="connsiteX2" fmla="*/ 196952 w 198164"/>
                    <a:gd name="connsiteY2" fmla="*/ 53712 h 305261"/>
                    <a:gd name="connsiteX3" fmla="*/ 196952 w 198164"/>
                    <a:gd name="connsiteY3" fmla="*/ 53712 h 305261"/>
                    <a:gd name="connsiteX4" fmla="*/ 95415 w 198164"/>
                    <a:gd name="connsiteY4" fmla="*/ 291837 h 305261"/>
                    <a:gd name="connsiteX5" fmla="*/ 95415 w 198164"/>
                    <a:gd name="connsiteY5" fmla="*/ 291837 h 305261"/>
                    <a:gd name="connsiteX6" fmla="*/ 73508 w 198164"/>
                    <a:gd name="connsiteY6" fmla="*/ 305077 h 305261"/>
                    <a:gd name="connsiteX7" fmla="*/ 6833 w 198164"/>
                    <a:gd name="connsiteY7" fmla="*/ 276502 h 305261"/>
                    <a:gd name="connsiteX8" fmla="*/ 1213 w 198164"/>
                    <a:gd name="connsiteY8" fmla="*/ 251451 h 305261"/>
                    <a:gd name="connsiteX9" fmla="*/ 102749 w 198164"/>
                    <a:gd name="connsiteY9" fmla="*/ 13326 h 305261"/>
                    <a:gd name="connsiteX10" fmla="*/ 102749 w 198164"/>
                    <a:gd name="connsiteY10" fmla="*/ 13326 h 305261"/>
                    <a:gd name="connsiteX11" fmla="*/ 124657 w 198164"/>
                    <a:gd name="connsiteY11" fmla="*/ 182 h 30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164" h="305261">
                      <a:moveTo>
                        <a:pt x="124657" y="182"/>
                      </a:moveTo>
                      <a:cubicBezTo>
                        <a:pt x="150184" y="-1542"/>
                        <a:pt x="174978" y="9087"/>
                        <a:pt x="191332" y="28757"/>
                      </a:cubicBezTo>
                      <a:cubicBezTo>
                        <a:pt x="197609" y="35434"/>
                        <a:pt x="199762" y="44987"/>
                        <a:pt x="196952" y="53712"/>
                      </a:cubicBezTo>
                      <a:lnTo>
                        <a:pt x="196952" y="53712"/>
                      </a:lnTo>
                      <a:lnTo>
                        <a:pt x="95415" y="291837"/>
                      </a:lnTo>
                      <a:lnTo>
                        <a:pt x="95415" y="291837"/>
                      </a:lnTo>
                      <a:cubicBezTo>
                        <a:pt x="91072" y="299914"/>
                        <a:pt x="82680" y="304991"/>
                        <a:pt x="73508" y="305077"/>
                      </a:cubicBezTo>
                      <a:cubicBezTo>
                        <a:pt x="47981" y="306820"/>
                        <a:pt x="23178" y="296181"/>
                        <a:pt x="6833" y="276502"/>
                      </a:cubicBezTo>
                      <a:cubicBezTo>
                        <a:pt x="556" y="269787"/>
                        <a:pt x="-1597" y="260205"/>
                        <a:pt x="1213" y="251451"/>
                      </a:cubicBezTo>
                      <a:lnTo>
                        <a:pt x="102749" y="13326"/>
                      </a:lnTo>
                      <a:lnTo>
                        <a:pt x="102749" y="13326"/>
                      </a:lnTo>
                      <a:cubicBezTo>
                        <a:pt x="107150" y="5316"/>
                        <a:pt x="115522" y="296"/>
                        <a:pt x="124657" y="182"/>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2" name="Freeform: Shape 70">
                  <a:extLst>
                    <a:ext uri="{FF2B5EF4-FFF2-40B4-BE49-F238E27FC236}">
                      <a16:creationId xmlns:a16="http://schemas.microsoft.com/office/drawing/2014/main" id="{A2FE9971-3BDF-F7B7-9793-9B83D1797E5D}"/>
                    </a:ext>
                  </a:extLst>
                </p:cNvPr>
                <p:cNvSpPr/>
                <p:nvPr/>
              </p:nvSpPr>
              <p:spPr>
                <a:xfrm>
                  <a:off x="8514426" y="3113912"/>
                  <a:ext cx="141897" cy="141160"/>
                </a:xfrm>
                <a:custGeom>
                  <a:avLst/>
                  <a:gdLst>
                    <a:gd name="connsiteX0" fmla="*/ 0 w 141897"/>
                    <a:gd name="connsiteY0" fmla="*/ 104870 h 141160"/>
                    <a:gd name="connsiteX1" fmla="*/ 7048 w 141897"/>
                    <a:gd name="connsiteY1" fmla="*/ 108966 h 141160"/>
                    <a:gd name="connsiteX2" fmla="*/ 7048 w 141897"/>
                    <a:gd name="connsiteY2" fmla="*/ 108966 h 141160"/>
                    <a:gd name="connsiteX3" fmla="*/ 8096 w 141897"/>
                    <a:gd name="connsiteY3" fmla="*/ 109633 h 141160"/>
                    <a:gd name="connsiteX4" fmla="*/ 8096 w 141897"/>
                    <a:gd name="connsiteY4" fmla="*/ 109633 h 141160"/>
                    <a:gd name="connsiteX5" fmla="*/ 9430 w 141897"/>
                    <a:gd name="connsiteY5" fmla="*/ 110395 h 141160"/>
                    <a:gd name="connsiteX6" fmla="*/ 10954 w 141897"/>
                    <a:gd name="connsiteY6" fmla="*/ 111157 h 141160"/>
                    <a:gd name="connsiteX7" fmla="*/ 24765 w 141897"/>
                    <a:gd name="connsiteY7" fmla="*/ 118396 h 141160"/>
                    <a:gd name="connsiteX8" fmla="*/ 42291 w 141897"/>
                    <a:gd name="connsiteY8" fmla="*/ 126111 h 141160"/>
                    <a:gd name="connsiteX9" fmla="*/ 58388 w 141897"/>
                    <a:gd name="connsiteY9" fmla="*/ 132112 h 141160"/>
                    <a:gd name="connsiteX10" fmla="*/ 66865 w 141897"/>
                    <a:gd name="connsiteY10" fmla="*/ 134588 h 141160"/>
                    <a:gd name="connsiteX11" fmla="*/ 76390 w 141897"/>
                    <a:gd name="connsiteY11" fmla="*/ 137350 h 141160"/>
                    <a:gd name="connsiteX12" fmla="*/ 85915 w 141897"/>
                    <a:gd name="connsiteY12" fmla="*/ 139732 h 141160"/>
                    <a:gd name="connsiteX13" fmla="*/ 92869 w 141897"/>
                    <a:gd name="connsiteY13" fmla="*/ 141161 h 141160"/>
                    <a:gd name="connsiteX14" fmla="*/ 95250 w 141897"/>
                    <a:gd name="connsiteY14" fmla="*/ 141161 h 141160"/>
                    <a:gd name="connsiteX15" fmla="*/ 140684 w 141897"/>
                    <a:gd name="connsiteY15" fmla="*/ 34480 h 141160"/>
                    <a:gd name="connsiteX16" fmla="*/ 140684 w 141897"/>
                    <a:gd name="connsiteY16" fmla="*/ 34480 h 141160"/>
                    <a:gd name="connsiteX17" fmla="*/ 135064 w 141897"/>
                    <a:gd name="connsiteY17" fmla="*/ 9525 h 141160"/>
                    <a:gd name="connsiteX18" fmla="*/ 125539 w 141897"/>
                    <a:gd name="connsiteY18" fmla="*/ 0 h 141160"/>
                    <a:gd name="connsiteX19" fmla="*/ 38195 w 141897"/>
                    <a:gd name="connsiteY19" fmla="*/ 14954 h 14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1897" h="141160">
                      <a:moveTo>
                        <a:pt x="0" y="104870"/>
                      </a:moveTo>
                      <a:lnTo>
                        <a:pt x="7048" y="108966"/>
                      </a:lnTo>
                      <a:cubicBezTo>
                        <a:pt x="7048" y="108966"/>
                        <a:pt x="7048" y="108966"/>
                        <a:pt x="7048" y="108966"/>
                      </a:cubicBezTo>
                      <a:lnTo>
                        <a:pt x="8096" y="109633"/>
                      </a:lnTo>
                      <a:lnTo>
                        <a:pt x="8096" y="109633"/>
                      </a:lnTo>
                      <a:lnTo>
                        <a:pt x="9430" y="110395"/>
                      </a:lnTo>
                      <a:lnTo>
                        <a:pt x="10954" y="111157"/>
                      </a:lnTo>
                      <a:cubicBezTo>
                        <a:pt x="15421" y="113814"/>
                        <a:pt x="20040" y="116234"/>
                        <a:pt x="24765" y="118396"/>
                      </a:cubicBezTo>
                      <a:cubicBezTo>
                        <a:pt x="30461" y="121282"/>
                        <a:pt x="36319" y="123854"/>
                        <a:pt x="42291" y="126111"/>
                      </a:cubicBezTo>
                      <a:cubicBezTo>
                        <a:pt x="47549" y="128388"/>
                        <a:pt x="52921" y="130397"/>
                        <a:pt x="58388" y="132112"/>
                      </a:cubicBezTo>
                      <a:cubicBezTo>
                        <a:pt x="61160" y="133112"/>
                        <a:pt x="63989" y="133941"/>
                        <a:pt x="66865" y="134588"/>
                      </a:cubicBezTo>
                      <a:cubicBezTo>
                        <a:pt x="69961" y="135760"/>
                        <a:pt x="73142" y="136684"/>
                        <a:pt x="76390" y="137350"/>
                      </a:cubicBezTo>
                      <a:cubicBezTo>
                        <a:pt x="79629" y="138303"/>
                        <a:pt x="82582" y="139065"/>
                        <a:pt x="85915" y="139732"/>
                      </a:cubicBezTo>
                      <a:cubicBezTo>
                        <a:pt x="88192" y="140389"/>
                        <a:pt x="90516" y="140865"/>
                        <a:pt x="92869" y="141161"/>
                      </a:cubicBezTo>
                      <a:lnTo>
                        <a:pt x="95250" y="141161"/>
                      </a:lnTo>
                      <a:lnTo>
                        <a:pt x="140684" y="34480"/>
                      </a:lnTo>
                      <a:lnTo>
                        <a:pt x="140684" y="34480"/>
                      </a:lnTo>
                      <a:cubicBezTo>
                        <a:pt x="143494" y="25756"/>
                        <a:pt x="141341" y="16202"/>
                        <a:pt x="135064" y="9525"/>
                      </a:cubicBezTo>
                      <a:cubicBezTo>
                        <a:pt x="132302" y="5963"/>
                        <a:pt x="129102" y="2762"/>
                        <a:pt x="125539" y="0"/>
                      </a:cubicBezTo>
                      <a:cubicBezTo>
                        <a:pt x="97183" y="8687"/>
                        <a:pt x="67827" y="13716"/>
                        <a:pt x="38195" y="14954"/>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3" name="Freeform: Shape 71">
                  <a:extLst>
                    <a:ext uri="{FF2B5EF4-FFF2-40B4-BE49-F238E27FC236}">
                      <a16:creationId xmlns:a16="http://schemas.microsoft.com/office/drawing/2014/main" id="{0B84F428-B704-07BF-8CB1-065C9D6036E0}"/>
                    </a:ext>
                  </a:extLst>
                </p:cNvPr>
                <p:cNvSpPr/>
                <p:nvPr/>
              </p:nvSpPr>
              <p:spPr>
                <a:xfrm>
                  <a:off x="8180574" y="3400425"/>
                  <a:ext cx="403574" cy="853916"/>
                </a:xfrm>
                <a:custGeom>
                  <a:avLst/>
                  <a:gdLst>
                    <a:gd name="connsiteX0" fmla="*/ 330422 w 403574"/>
                    <a:gd name="connsiteY0" fmla="*/ 19050 h 853916"/>
                    <a:gd name="connsiteX1" fmla="*/ 0 w 403574"/>
                    <a:gd name="connsiteY1" fmla="*/ 851916 h 853916"/>
                    <a:gd name="connsiteX2" fmla="*/ 38957 w 403574"/>
                    <a:gd name="connsiteY2" fmla="*/ 853154 h 853916"/>
                    <a:gd name="connsiteX3" fmla="*/ 90392 w 403574"/>
                    <a:gd name="connsiteY3" fmla="*/ 819912 h 853916"/>
                    <a:gd name="connsiteX4" fmla="*/ 90392 w 403574"/>
                    <a:gd name="connsiteY4" fmla="*/ 819912 h 853916"/>
                    <a:gd name="connsiteX5" fmla="*/ 403574 w 403574"/>
                    <a:gd name="connsiteY5" fmla="*/ 0 h 853916"/>
                    <a:gd name="connsiteX6" fmla="*/ 367379 w 403574"/>
                    <a:gd name="connsiteY6" fmla="*/ 21908 h 853916"/>
                    <a:gd name="connsiteX7" fmla="*/ 330422 w 403574"/>
                    <a:gd name="connsiteY7" fmla="*/ 19050 h 85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574" h="853916">
                      <a:moveTo>
                        <a:pt x="330422" y="19050"/>
                      </a:moveTo>
                      <a:lnTo>
                        <a:pt x="0" y="851916"/>
                      </a:lnTo>
                      <a:cubicBezTo>
                        <a:pt x="12868" y="854069"/>
                        <a:pt x="25975" y="854488"/>
                        <a:pt x="38957" y="853154"/>
                      </a:cubicBezTo>
                      <a:cubicBezTo>
                        <a:pt x="66675" y="849725"/>
                        <a:pt x="84392" y="837247"/>
                        <a:pt x="90392" y="819912"/>
                      </a:cubicBezTo>
                      <a:lnTo>
                        <a:pt x="90392" y="819912"/>
                      </a:lnTo>
                      <a:lnTo>
                        <a:pt x="403574" y="0"/>
                      </a:lnTo>
                      <a:cubicBezTo>
                        <a:pt x="398717" y="11525"/>
                        <a:pt x="386239" y="19621"/>
                        <a:pt x="367379" y="21908"/>
                      </a:cubicBezTo>
                      <a:cubicBezTo>
                        <a:pt x="354987" y="23060"/>
                        <a:pt x="342490" y="22098"/>
                        <a:pt x="330422" y="19050"/>
                      </a:cubicBezTo>
                      <a:close/>
                    </a:path>
                  </a:pathLst>
                </a:custGeom>
                <a:solidFill>
                  <a:srgbClr val="000000">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4" name="Freeform: Shape 72">
                  <a:extLst>
                    <a:ext uri="{FF2B5EF4-FFF2-40B4-BE49-F238E27FC236}">
                      <a16:creationId xmlns:a16="http://schemas.microsoft.com/office/drawing/2014/main" id="{9C84A2D0-BCA9-800C-86B9-135462F20C20}"/>
                    </a:ext>
                  </a:extLst>
                </p:cNvPr>
                <p:cNvSpPr/>
                <p:nvPr/>
              </p:nvSpPr>
              <p:spPr>
                <a:xfrm>
                  <a:off x="8283920" y="1664565"/>
                  <a:ext cx="1259727" cy="1559141"/>
                </a:xfrm>
                <a:custGeom>
                  <a:avLst/>
                  <a:gdLst>
                    <a:gd name="connsiteX0" fmla="*/ 1259396 w 1259727"/>
                    <a:gd name="connsiteY0" fmla="*/ 444841 h 1559141"/>
                    <a:gd name="connsiteX1" fmla="*/ 1258253 w 1259727"/>
                    <a:gd name="connsiteY1" fmla="*/ 424458 h 1559141"/>
                    <a:gd name="connsiteX2" fmla="*/ 1256824 w 1259727"/>
                    <a:gd name="connsiteY2" fmla="*/ 404646 h 1559141"/>
                    <a:gd name="connsiteX3" fmla="*/ 1255395 w 1259727"/>
                    <a:gd name="connsiteY3" fmla="*/ 391406 h 1559141"/>
                    <a:gd name="connsiteX4" fmla="*/ 1250728 w 1259727"/>
                    <a:gd name="connsiteY4" fmla="*/ 357878 h 1559141"/>
                    <a:gd name="connsiteX5" fmla="*/ 1248061 w 1259727"/>
                    <a:gd name="connsiteY5" fmla="*/ 343019 h 1559141"/>
                    <a:gd name="connsiteX6" fmla="*/ 1245108 w 1259727"/>
                    <a:gd name="connsiteY6" fmla="*/ 329208 h 1559141"/>
                    <a:gd name="connsiteX7" fmla="*/ 1235583 w 1259727"/>
                    <a:gd name="connsiteY7" fmla="*/ 292822 h 1559141"/>
                    <a:gd name="connsiteX8" fmla="*/ 1230154 w 1259727"/>
                    <a:gd name="connsiteY8" fmla="*/ 276344 h 1559141"/>
                    <a:gd name="connsiteX9" fmla="*/ 1229392 w 1259727"/>
                    <a:gd name="connsiteY9" fmla="*/ 273772 h 1559141"/>
                    <a:gd name="connsiteX10" fmla="*/ 1223391 w 1259727"/>
                    <a:gd name="connsiteY10" fmla="*/ 258151 h 1559141"/>
                    <a:gd name="connsiteX11" fmla="*/ 1216057 w 1259727"/>
                    <a:gd name="connsiteY11" fmla="*/ 240720 h 1559141"/>
                    <a:gd name="connsiteX12" fmla="*/ 1210151 w 1259727"/>
                    <a:gd name="connsiteY12" fmla="*/ 228433 h 1559141"/>
                    <a:gd name="connsiteX13" fmla="*/ 1205770 w 1259727"/>
                    <a:gd name="connsiteY13" fmla="*/ 219670 h 1559141"/>
                    <a:gd name="connsiteX14" fmla="*/ 1200150 w 1259727"/>
                    <a:gd name="connsiteY14" fmla="*/ 209097 h 1559141"/>
                    <a:gd name="connsiteX15" fmla="*/ 1198817 w 1259727"/>
                    <a:gd name="connsiteY15" fmla="*/ 206811 h 1559141"/>
                    <a:gd name="connsiteX16" fmla="*/ 1193483 w 1259727"/>
                    <a:gd name="connsiteY16" fmla="*/ 197286 h 1559141"/>
                    <a:gd name="connsiteX17" fmla="*/ 1189768 w 1259727"/>
                    <a:gd name="connsiteY17" fmla="*/ 191476 h 1559141"/>
                    <a:gd name="connsiteX18" fmla="*/ 1160621 w 1259727"/>
                    <a:gd name="connsiteY18" fmla="*/ 153376 h 1559141"/>
                    <a:gd name="connsiteX19" fmla="*/ 1155287 w 1259727"/>
                    <a:gd name="connsiteY19" fmla="*/ 147280 h 1559141"/>
                    <a:gd name="connsiteX20" fmla="*/ 1150715 w 1259727"/>
                    <a:gd name="connsiteY20" fmla="*/ 142518 h 1559141"/>
                    <a:gd name="connsiteX21" fmla="*/ 1144810 w 1259727"/>
                    <a:gd name="connsiteY21" fmla="*/ 136612 h 1559141"/>
                    <a:gd name="connsiteX22" fmla="*/ 1127284 w 1259727"/>
                    <a:gd name="connsiteY22" fmla="*/ 120896 h 1559141"/>
                    <a:gd name="connsiteX23" fmla="*/ 1118330 w 1259727"/>
                    <a:gd name="connsiteY23" fmla="*/ 113847 h 1559141"/>
                    <a:gd name="connsiteX24" fmla="*/ 1108805 w 1259727"/>
                    <a:gd name="connsiteY24" fmla="*/ 107085 h 1559141"/>
                    <a:gd name="connsiteX25" fmla="*/ 1093756 w 1259727"/>
                    <a:gd name="connsiteY25" fmla="*/ 97560 h 1559141"/>
                    <a:gd name="connsiteX26" fmla="*/ 1089755 w 1259727"/>
                    <a:gd name="connsiteY26" fmla="*/ 95083 h 1559141"/>
                    <a:gd name="connsiteX27" fmla="*/ 1088898 w 1259727"/>
                    <a:gd name="connsiteY27" fmla="*/ 94416 h 1559141"/>
                    <a:gd name="connsiteX28" fmla="*/ 1088898 w 1259727"/>
                    <a:gd name="connsiteY28" fmla="*/ 94416 h 1559141"/>
                    <a:gd name="connsiteX29" fmla="*/ 994601 w 1259727"/>
                    <a:gd name="connsiteY29" fmla="*/ 38886 h 1559141"/>
                    <a:gd name="connsiteX30" fmla="*/ 994601 w 1259727"/>
                    <a:gd name="connsiteY30" fmla="*/ 38886 h 1559141"/>
                    <a:gd name="connsiteX31" fmla="*/ 993267 w 1259727"/>
                    <a:gd name="connsiteY31" fmla="*/ 38124 h 1559141"/>
                    <a:gd name="connsiteX32" fmla="*/ 843058 w 1259727"/>
                    <a:gd name="connsiteY32" fmla="*/ 24 h 1559141"/>
                    <a:gd name="connsiteX33" fmla="*/ 582644 w 1259727"/>
                    <a:gd name="connsiteY33" fmla="*/ 79653 h 1559141"/>
                    <a:gd name="connsiteX34" fmla="*/ 0 w 1259727"/>
                    <a:gd name="connsiteY34" fmla="*/ 1088160 h 1559141"/>
                    <a:gd name="connsiteX35" fmla="*/ 169545 w 1259727"/>
                    <a:gd name="connsiteY35" fmla="*/ 1464873 h 1559141"/>
                    <a:gd name="connsiteX36" fmla="*/ 170593 w 1259727"/>
                    <a:gd name="connsiteY36" fmla="*/ 1464873 h 1559141"/>
                    <a:gd name="connsiteX37" fmla="*/ 170593 w 1259727"/>
                    <a:gd name="connsiteY37" fmla="*/ 1464873 h 1559141"/>
                    <a:gd name="connsiteX38" fmla="*/ 265081 w 1259727"/>
                    <a:gd name="connsiteY38" fmla="*/ 1520214 h 1559141"/>
                    <a:gd name="connsiteX39" fmla="*/ 265081 w 1259727"/>
                    <a:gd name="connsiteY39" fmla="*/ 1520214 h 1559141"/>
                    <a:gd name="connsiteX40" fmla="*/ 266129 w 1259727"/>
                    <a:gd name="connsiteY40" fmla="*/ 1520880 h 1559141"/>
                    <a:gd name="connsiteX41" fmla="*/ 266129 w 1259727"/>
                    <a:gd name="connsiteY41" fmla="*/ 1520880 h 1559141"/>
                    <a:gd name="connsiteX42" fmla="*/ 267462 w 1259727"/>
                    <a:gd name="connsiteY42" fmla="*/ 1521642 h 1559141"/>
                    <a:gd name="connsiteX43" fmla="*/ 268986 w 1259727"/>
                    <a:gd name="connsiteY43" fmla="*/ 1522404 h 1559141"/>
                    <a:gd name="connsiteX44" fmla="*/ 282797 w 1259727"/>
                    <a:gd name="connsiteY44" fmla="*/ 1529643 h 1559141"/>
                    <a:gd name="connsiteX45" fmla="*/ 300419 w 1259727"/>
                    <a:gd name="connsiteY45" fmla="*/ 1537359 h 1559141"/>
                    <a:gd name="connsiteX46" fmla="*/ 316421 w 1259727"/>
                    <a:gd name="connsiteY46" fmla="*/ 1543264 h 1559141"/>
                    <a:gd name="connsiteX47" fmla="*/ 324898 w 1259727"/>
                    <a:gd name="connsiteY47" fmla="*/ 1545836 h 1559141"/>
                    <a:gd name="connsiteX48" fmla="*/ 334423 w 1259727"/>
                    <a:gd name="connsiteY48" fmla="*/ 1548598 h 1559141"/>
                    <a:gd name="connsiteX49" fmla="*/ 343948 w 1259727"/>
                    <a:gd name="connsiteY49" fmla="*/ 1550979 h 1559141"/>
                    <a:gd name="connsiteX50" fmla="*/ 350901 w 1259727"/>
                    <a:gd name="connsiteY50" fmla="*/ 1552408 h 1559141"/>
                    <a:gd name="connsiteX51" fmla="*/ 363569 w 1259727"/>
                    <a:gd name="connsiteY51" fmla="*/ 1554599 h 1559141"/>
                    <a:gd name="connsiteX52" fmla="*/ 366522 w 1259727"/>
                    <a:gd name="connsiteY52" fmla="*/ 1555170 h 1559141"/>
                    <a:gd name="connsiteX53" fmla="*/ 381572 w 1259727"/>
                    <a:gd name="connsiteY53" fmla="*/ 1557171 h 1559141"/>
                    <a:gd name="connsiteX54" fmla="*/ 676847 w 1259727"/>
                    <a:gd name="connsiteY54" fmla="*/ 1479542 h 1559141"/>
                    <a:gd name="connsiteX55" fmla="*/ 1259586 w 1259727"/>
                    <a:gd name="connsiteY55" fmla="*/ 470463 h 1559141"/>
                    <a:gd name="connsiteX56" fmla="*/ 1259396 w 1259727"/>
                    <a:gd name="connsiteY56" fmla="*/ 444841 h 1559141"/>
                    <a:gd name="connsiteX57" fmla="*/ 197739 w 1259727"/>
                    <a:gd name="connsiteY57" fmla="*/ 1321141 h 1559141"/>
                    <a:gd name="connsiteX58" fmla="*/ 178118 w 1259727"/>
                    <a:gd name="connsiteY58" fmla="*/ 1168741 h 1559141"/>
                    <a:gd name="connsiteX59" fmla="*/ 740569 w 1259727"/>
                    <a:gd name="connsiteY59" fmla="*/ 194429 h 1559141"/>
                    <a:gd name="connsiteX60" fmla="*/ 883444 w 1259727"/>
                    <a:gd name="connsiteY60" fmla="*/ 135374 h 1559141"/>
                    <a:gd name="connsiteX61" fmla="*/ 956881 w 1259727"/>
                    <a:gd name="connsiteY61" fmla="*/ 125849 h 1559141"/>
                    <a:gd name="connsiteX62" fmla="*/ 994124 w 1259727"/>
                    <a:gd name="connsiteY62" fmla="*/ 128706 h 1559141"/>
                    <a:gd name="connsiteX63" fmla="*/ 995172 w 1259727"/>
                    <a:gd name="connsiteY63" fmla="*/ 128706 h 1559141"/>
                    <a:gd name="connsiteX64" fmla="*/ 1066705 w 1259727"/>
                    <a:gd name="connsiteY64" fmla="*/ 383976 h 1559141"/>
                    <a:gd name="connsiteX65" fmla="*/ 504730 w 1259727"/>
                    <a:gd name="connsiteY65" fmla="*/ 1358193 h 1559141"/>
                    <a:gd name="connsiteX66" fmla="*/ 288608 w 1259727"/>
                    <a:gd name="connsiteY66" fmla="*/ 1426678 h 1559141"/>
                    <a:gd name="connsiteX67" fmla="*/ 249269 w 1259727"/>
                    <a:gd name="connsiteY67" fmla="*/ 1421630 h 1559141"/>
                    <a:gd name="connsiteX68" fmla="*/ 249269 w 1259727"/>
                    <a:gd name="connsiteY68" fmla="*/ 1421630 h 1559141"/>
                    <a:gd name="connsiteX69" fmla="*/ 197739 w 1259727"/>
                    <a:gd name="connsiteY69" fmla="*/ 1321522 h 155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259727" h="1559141">
                      <a:moveTo>
                        <a:pt x="1259396" y="444841"/>
                      </a:moveTo>
                      <a:cubicBezTo>
                        <a:pt x="1259396" y="437983"/>
                        <a:pt x="1258824" y="431220"/>
                        <a:pt x="1258253" y="424458"/>
                      </a:cubicBezTo>
                      <a:cubicBezTo>
                        <a:pt x="1257681" y="417695"/>
                        <a:pt x="1257491" y="411218"/>
                        <a:pt x="1256824" y="404646"/>
                      </a:cubicBezTo>
                      <a:cubicBezTo>
                        <a:pt x="1256824" y="400169"/>
                        <a:pt x="1255967" y="395787"/>
                        <a:pt x="1255395" y="391406"/>
                      </a:cubicBezTo>
                      <a:cubicBezTo>
                        <a:pt x="1254252" y="379976"/>
                        <a:pt x="1252633" y="368641"/>
                        <a:pt x="1250728" y="357878"/>
                      </a:cubicBezTo>
                      <a:cubicBezTo>
                        <a:pt x="1249871" y="352925"/>
                        <a:pt x="1249013" y="348353"/>
                        <a:pt x="1248061" y="343019"/>
                      </a:cubicBezTo>
                      <a:cubicBezTo>
                        <a:pt x="1247108" y="337685"/>
                        <a:pt x="1246156" y="333494"/>
                        <a:pt x="1245108" y="329208"/>
                      </a:cubicBezTo>
                      <a:cubicBezTo>
                        <a:pt x="1242251" y="316730"/>
                        <a:pt x="1239203" y="304538"/>
                        <a:pt x="1235583" y="292822"/>
                      </a:cubicBezTo>
                      <a:cubicBezTo>
                        <a:pt x="1233773" y="287298"/>
                        <a:pt x="1232059" y="281773"/>
                        <a:pt x="1230154" y="276344"/>
                      </a:cubicBezTo>
                      <a:cubicBezTo>
                        <a:pt x="1229811" y="275515"/>
                        <a:pt x="1229554" y="274653"/>
                        <a:pt x="1229392" y="273772"/>
                      </a:cubicBezTo>
                      <a:cubicBezTo>
                        <a:pt x="1227392" y="268343"/>
                        <a:pt x="1225487" y="263199"/>
                        <a:pt x="1223391" y="258151"/>
                      </a:cubicBezTo>
                      <a:cubicBezTo>
                        <a:pt x="1221296" y="253103"/>
                        <a:pt x="1218724" y="246245"/>
                        <a:pt x="1216057" y="240720"/>
                      </a:cubicBezTo>
                      <a:cubicBezTo>
                        <a:pt x="1213390" y="235196"/>
                        <a:pt x="1212342" y="232434"/>
                        <a:pt x="1210151" y="228433"/>
                      </a:cubicBezTo>
                      <a:cubicBezTo>
                        <a:pt x="1208923" y="225402"/>
                        <a:pt x="1207456" y="222472"/>
                        <a:pt x="1205770" y="219670"/>
                      </a:cubicBezTo>
                      <a:cubicBezTo>
                        <a:pt x="1204055" y="216146"/>
                        <a:pt x="1202246" y="212526"/>
                        <a:pt x="1200150" y="209097"/>
                      </a:cubicBezTo>
                      <a:cubicBezTo>
                        <a:pt x="1199760" y="208304"/>
                        <a:pt x="1199321" y="207539"/>
                        <a:pt x="1198817" y="206811"/>
                      </a:cubicBezTo>
                      <a:cubicBezTo>
                        <a:pt x="1197102" y="203763"/>
                        <a:pt x="1195293" y="200715"/>
                        <a:pt x="1193483" y="197286"/>
                      </a:cubicBezTo>
                      <a:cubicBezTo>
                        <a:pt x="1191673" y="193857"/>
                        <a:pt x="1190911" y="193381"/>
                        <a:pt x="1189768" y="191476"/>
                      </a:cubicBezTo>
                      <a:cubicBezTo>
                        <a:pt x="1181110" y="177999"/>
                        <a:pt x="1171365" y="165256"/>
                        <a:pt x="1160621" y="153376"/>
                      </a:cubicBezTo>
                      <a:lnTo>
                        <a:pt x="1155287" y="147280"/>
                      </a:lnTo>
                      <a:cubicBezTo>
                        <a:pt x="1153763" y="145566"/>
                        <a:pt x="1152239" y="144042"/>
                        <a:pt x="1150715" y="142518"/>
                      </a:cubicBezTo>
                      <a:cubicBezTo>
                        <a:pt x="1149191" y="140994"/>
                        <a:pt x="1146905" y="138612"/>
                        <a:pt x="1144810" y="136612"/>
                      </a:cubicBezTo>
                      <a:cubicBezTo>
                        <a:pt x="1139324" y="130994"/>
                        <a:pt x="1133465" y="125744"/>
                        <a:pt x="1127284" y="120896"/>
                      </a:cubicBezTo>
                      <a:cubicBezTo>
                        <a:pt x="1124426" y="118419"/>
                        <a:pt x="1121378" y="116038"/>
                        <a:pt x="1118330" y="113847"/>
                      </a:cubicBezTo>
                      <a:cubicBezTo>
                        <a:pt x="1115282" y="111657"/>
                        <a:pt x="1112234" y="109275"/>
                        <a:pt x="1108805" y="107085"/>
                      </a:cubicBezTo>
                      <a:cubicBezTo>
                        <a:pt x="1103852" y="103560"/>
                        <a:pt x="1098804" y="100227"/>
                        <a:pt x="1093756" y="97560"/>
                      </a:cubicBezTo>
                      <a:lnTo>
                        <a:pt x="1089755" y="95083"/>
                      </a:lnTo>
                      <a:lnTo>
                        <a:pt x="1088898" y="94416"/>
                      </a:lnTo>
                      <a:lnTo>
                        <a:pt x="1088898" y="94416"/>
                      </a:lnTo>
                      <a:lnTo>
                        <a:pt x="994601" y="38886"/>
                      </a:lnTo>
                      <a:lnTo>
                        <a:pt x="994601" y="38886"/>
                      </a:lnTo>
                      <a:lnTo>
                        <a:pt x="993267" y="38124"/>
                      </a:lnTo>
                      <a:cubicBezTo>
                        <a:pt x="947395" y="12502"/>
                        <a:pt x="895598" y="-635"/>
                        <a:pt x="843058" y="24"/>
                      </a:cubicBezTo>
                      <a:cubicBezTo>
                        <a:pt x="764762" y="24"/>
                        <a:pt x="676370" y="25646"/>
                        <a:pt x="582644" y="79653"/>
                      </a:cubicBezTo>
                      <a:cubicBezTo>
                        <a:pt x="260890" y="265295"/>
                        <a:pt x="0" y="716685"/>
                        <a:pt x="0" y="1088160"/>
                      </a:cubicBezTo>
                      <a:cubicBezTo>
                        <a:pt x="0" y="1273421"/>
                        <a:pt x="64865" y="1403818"/>
                        <a:pt x="169545" y="1464873"/>
                      </a:cubicBezTo>
                      <a:lnTo>
                        <a:pt x="170593" y="1464873"/>
                      </a:lnTo>
                      <a:lnTo>
                        <a:pt x="170593" y="1464873"/>
                      </a:lnTo>
                      <a:lnTo>
                        <a:pt x="265081" y="1520214"/>
                      </a:lnTo>
                      <a:cubicBezTo>
                        <a:pt x="265081" y="1520214"/>
                        <a:pt x="265081" y="1520214"/>
                        <a:pt x="265081" y="1520214"/>
                      </a:cubicBezTo>
                      <a:lnTo>
                        <a:pt x="266129" y="1520880"/>
                      </a:lnTo>
                      <a:lnTo>
                        <a:pt x="266129" y="1520880"/>
                      </a:lnTo>
                      <a:lnTo>
                        <a:pt x="267462" y="1521642"/>
                      </a:lnTo>
                      <a:cubicBezTo>
                        <a:pt x="268034" y="1521642"/>
                        <a:pt x="268510" y="1522214"/>
                        <a:pt x="268986" y="1522404"/>
                      </a:cubicBezTo>
                      <a:cubicBezTo>
                        <a:pt x="273453" y="1525062"/>
                        <a:pt x="278073" y="1527481"/>
                        <a:pt x="282797" y="1529643"/>
                      </a:cubicBezTo>
                      <a:cubicBezTo>
                        <a:pt x="288512" y="1532501"/>
                        <a:pt x="294418" y="1535073"/>
                        <a:pt x="300419" y="1537359"/>
                      </a:cubicBezTo>
                      <a:cubicBezTo>
                        <a:pt x="305619" y="1539664"/>
                        <a:pt x="310963" y="1541635"/>
                        <a:pt x="316421" y="1543264"/>
                      </a:cubicBezTo>
                      <a:cubicBezTo>
                        <a:pt x="319173" y="1544341"/>
                        <a:pt x="322012" y="1545198"/>
                        <a:pt x="324898" y="1545836"/>
                      </a:cubicBezTo>
                      <a:cubicBezTo>
                        <a:pt x="327994" y="1547008"/>
                        <a:pt x="331175" y="1547931"/>
                        <a:pt x="334423" y="1548598"/>
                      </a:cubicBezTo>
                      <a:cubicBezTo>
                        <a:pt x="337661" y="1549551"/>
                        <a:pt x="340614" y="1550313"/>
                        <a:pt x="343948" y="1550979"/>
                      </a:cubicBezTo>
                      <a:cubicBezTo>
                        <a:pt x="346234" y="1551589"/>
                        <a:pt x="348558" y="1552065"/>
                        <a:pt x="350901" y="1552408"/>
                      </a:cubicBezTo>
                      <a:cubicBezTo>
                        <a:pt x="354997" y="1553265"/>
                        <a:pt x="359283" y="1554123"/>
                        <a:pt x="363569" y="1554599"/>
                      </a:cubicBezTo>
                      <a:cubicBezTo>
                        <a:pt x="364503" y="1554980"/>
                        <a:pt x="365512" y="1555180"/>
                        <a:pt x="366522" y="1555170"/>
                      </a:cubicBezTo>
                      <a:cubicBezTo>
                        <a:pt x="371475" y="1555932"/>
                        <a:pt x="376619" y="1556694"/>
                        <a:pt x="381572" y="1557171"/>
                      </a:cubicBezTo>
                      <a:cubicBezTo>
                        <a:pt x="468344" y="1566696"/>
                        <a:pt x="569214" y="1541835"/>
                        <a:pt x="676847" y="1479542"/>
                      </a:cubicBezTo>
                      <a:cubicBezTo>
                        <a:pt x="998696" y="1293804"/>
                        <a:pt x="1259586" y="841843"/>
                        <a:pt x="1259586" y="470463"/>
                      </a:cubicBezTo>
                      <a:cubicBezTo>
                        <a:pt x="1259872" y="462462"/>
                        <a:pt x="1259681" y="453699"/>
                        <a:pt x="1259396" y="444841"/>
                      </a:cubicBezTo>
                      <a:close/>
                      <a:moveTo>
                        <a:pt x="197739" y="1321141"/>
                      </a:moveTo>
                      <a:cubicBezTo>
                        <a:pt x="184356" y="1271459"/>
                        <a:pt x="177756" y="1220195"/>
                        <a:pt x="178118" y="1168741"/>
                      </a:cubicBezTo>
                      <a:cubicBezTo>
                        <a:pt x="178118" y="816316"/>
                        <a:pt x="435293" y="370451"/>
                        <a:pt x="740569" y="194429"/>
                      </a:cubicBezTo>
                      <a:cubicBezTo>
                        <a:pt x="785146" y="168052"/>
                        <a:pt x="833257" y="148168"/>
                        <a:pt x="883444" y="135374"/>
                      </a:cubicBezTo>
                      <a:cubicBezTo>
                        <a:pt x="907466" y="129316"/>
                        <a:pt x="932117" y="126119"/>
                        <a:pt x="956881" y="125849"/>
                      </a:cubicBezTo>
                      <a:cubicBezTo>
                        <a:pt x="969350" y="125790"/>
                        <a:pt x="981808" y="126746"/>
                        <a:pt x="994124" y="128706"/>
                      </a:cubicBezTo>
                      <a:lnTo>
                        <a:pt x="995172" y="128706"/>
                      </a:lnTo>
                      <a:cubicBezTo>
                        <a:pt x="1057561" y="202525"/>
                        <a:pt x="1066705" y="320826"/>
                        <a:pt x="1066705" y="383976"/>
                      </a:cubicBezTo>
                      <a:cubicBezTo>
                        <a:pt x="1066705" y="736401"/>
                        <a:pt x="809530" y="1182267"/>
                        <a:pt x="504730" y="1358193"/>
                      </a:cubicBezTo>
                      <a:cubicBezTo>
                        <a:pt x="427196" y="1402961"/>
                        <a:pt x="352330" y="1426678"/>
                        <a:pt x="288608" y="1426678"/>
                      </a:cubicBezTo>
                      <a:cubicBezTo>
                        <a:pt x="275330" y="1426764"/>
                        <a:pt x="262100" y="1425059"/>
                        <a:pt x="249269" y="1421630"/>
                      </a:cubicBezTo>
                      <a:lnTo>
                        <a:pt x="249269" y="1421630"/>
                      </a:lnTo>
                      <a:cubicBezTo>
                        <a:pt x="225447" y="1392122"/>
                        <a:pt x="207912" y="1358051"/>
                        <a:pt x="197739" y="1321522"/>
                      </a:cubicBezTo>
                      <a:close/>
                    </a:path>
                  </a:pathLst>
                </a:custGeom>
                <a:solidFill>
                  <a:srgbClr val="37474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5" name="Freeform: Shape 73">
                  <a:extLst>
                    <a:ext uri="{FF2B5EF4-FFF2-40B4-BE49-F238E27FC236}">
                      <a16:creationId xmlns:a16="http://schemas.microsoft.com/office/drawing/2014/main" id="{57615055-3711-60D6-0A30-8190D2821780}"/>
                    </a:ext>
                  </a:extLst>
                </p:cNvPr>
                <p:cNvSpPr/>
                <p:nvPr/>
              </p:nvSpPr>
              <p:spPr>
                <a:xfrm>
                  <a:off x="8533094" y="1794986"/>
                  <a:ext cx="926877" cy="1359027"/>
                </a:xfrm>
                <a:custGeom>
                  <a:avLst/>
                  <a:gdLst>
                    <a:gd name="connsiteX0" fmla="*/ 926878 w 926877"/>
                    <a:gd name="connsiteY0" fmla="*/ 316040 h 1359027"/>
                    <a:gd name="connsiteX1" fmla="*/ 740378 w 926877"/>
                    <a:gd name="connsiteY1" fmla="*/ 902113 h 1359027"/>
                    <a:gd name="connsiteX2" fmla="*/ 723900 w 926877"/>
                    <a:gd name="connsiteY2" fmla="*/ 928307 h 1359027"/>
                    <a:gd name="connsiteX3" fmla="*/ 709327 w 926877"/>
                    <a:gd name="connsiteY3" fmla="*/ 950595 h 1359027"/>
                    <a:gd name="connsiteX4" fmla="*/ 676465 w 926877"/>
                    <a:gd name="connsiteY4" fmla="*/ 997458 h 1359027"/>
                    <a:gd name="connsiteX5" fmla="*/ 660178 w 926877"/>
                    <a:gd name="connsiteY5" fmla="*/ 1019175 h 1359027"/>
                    <a:gd name="connsiteX6" fmla="*/ 641985 w 926877"/>
                    <a:gd name="connsiteY6" fmla="*/ 1042607 h 1359027"/>
                    <a:gd name="connsiteX7" fmla="*/ 605790 w 926877"/>
                    <a:gd name="connsiteY7" fmla="*/ 1085755 h 1359027"/>
                    <a:gd name="connsiteX8" fmla="*/ 581120 w 926877"/>
                    <a:gd name="connsiteY8" fmla="*/ 1113187 h 1359027"/>
                    <a:gd name="connsiteX9" fmla="*/ 364522 w 926877"/>
                    <a:gd name="connsiteY9" fmla="*/ 1290161 h 1359027"/>
                    <a:gd name="connsiteX10" fmla="*/ 321278 w 926877"/>
                    <a:gd name="connsiteY10" fmla="*/ 1313212 h 1359027"/>
                    <a:gd name="connsiteX11" fmla="*/ 172974 w 926877"/>
                    <a:gd name="connsiteY11" fmla="*/ 1357789 h 1359027"/>
                    <a:gd name="connsiteX12" fmla="*/ 148495 w 926877"/>
                    <a:gd name="connsiteY12" fmla="*/ 1359027 h 1359027"/>
                    <a:gd name="connsiteX13" fmla="*/ 136112 w 926877"/>
                    <a:gd name="connsiteY13" fmla="*/ 1359027 h 1359027"/>
                    <a:gd name="connsiteX14" fmla="*/ 136112 w 926877"/>
                    <a:gd name="connsiteY14" fmla="*/ 1359027 h 1359027"/>
                    <a:gd name="connsiteX15" fmla="*/ 112967 w 926877"/>
                    <a:gd name="connsiteY15" fmla="*/ 1356646 h 1359027"/>
                    <a:gd name="connsiteX16" fmla="*/ 102013 w 926877"/>
                    <a:gd name="connsiteY16" fmla="*/ 1354646 h 1359027"/>
                    <a:gd name="connsiteX17" fmla="*/ 91345 w 926877"/>
                    <a:gd name="connsiteY17" fmla="*/ 1352074 h 1359027"/>
                    <a:gd name="connsiteX18" fmla="*/ 0 w 926877"/>
                    <a:gd name="connsiteY18" fmla="*/ 1292924 h 1359027"/>
                    <a:gd name="connsiteX19" fmla="*/ 39243 w 926877"/>
                    <a:gd name="connsiteY19" fmla="*/ 1297877 h 1359027"/>
                    <a:gd name="connsiteX20" fmla="*/ 255461 w 926877"/>
                    <a:gd name="connsiteY20" fmla="*/ 1229582 h 1359027"/>
                    <a:gd name="connsiteX21" fmla="*/ 817436 w 926877"/>
                    <a:gd name="connsiteY21" fmla="*/ 255270 h 1359027"/>
                    <a:gd name="connsiteX22" fmla="*/ 745807 w 926877"/>
                    <a:gd name="connsiteY22" fmla="*/ 0 h 1359027"/>
                    <a:gd name="connsiteX23" fmla="*/ 744855 w 926877"/>
                    <a:gd name="connsiteY23" fmla="*/ 0 h 1359027"/>
                    <a:gd name="connsiteX24" fmla="*/ 895064 w 926877"/>
                    <a:gd name="connsiteY24" fmla="*/ 129254 h 1359027"/>
                    <a:gd name="connsiteX25" fmla="*/ 912400 w 926877"/>
                    <a:gd name="connsiteY25" fmla="*/ 183833 h 1359027"/>
                    <a:gd name="connsiteX26" fmla="*/ 913067 w 926877"/>
                    <a:gd name="connsiteY26" fmla="*/ 186881 h 1359027"/>
                    <a:gd name="connsiteX27" fmla="*/ 915353 w 926877"/>
                    <a:gd name="connsiteY27" fmla="*/ 197072 h 1359027"/>
                    <a:gd name="connsiteX28" fmla="*/ 917257 w 926877"/>
                    <a:gd name="connsiteY28" fmla="*/ 206597 h 1359027"/>
                    <a:gd name="connsiteX29" fmla="*/ 917257 w 926877"/>
                    <a:gd name="connsiteY29" fmla="*/ 209169 h 1359027"/>
                    <a:gd name="connsiteX30" fmla="*/ 919163 w 926877"/>
                    <a:gd name="connsiteY30" fmla="*/ 219647 h 1359027"/>
                    <a:gd name="connsiteX31" fmla="*/ 923830 w 926877"/>
                    <a:gd name="connsiteY31" fmla="*/ 257747 h 1359027"/>
                    <a:gd name="connsiteX32" fmla="*/ 924687 w 926877"/>
                    <a:gd name="connsiteY32" fmla="*/ 268034 h 1359027"/>
                    <a:gd name="connsiteX33" fmla="*/ 925259 w 926877"/>
                    <a:gd name="connsiteY33" fmla="*/ 275654 h 1359027"/>
                    <a:gd name="connsiteX34" fmla="*/ 925259 w 926877"/>
                    <a:gd name="connsiteY34" fmla="*/ 278797 h 1359027"/>
                    <a:gd name="connsiteX35" fmla="*/ 925735 w 926877"/>
                    <a:gd name="connsiteY35" fmla="*/ 286893 h 1359027"/>
                    <a:gd name="connsiteX36" fmla="*/ 925735 w 926877"/>
                    <a:gd name="connsiteY36" fmla="*/ 289084 h 1359027"/>
                    <a:gd name="connsiteX37" fmla="*/ 925735 w 926877"/>
                    <a:gd name="connsiteY37" fmla="*/ 298609 h 1359027"/>
                    <a:gd name="connsiteX38" fmla="*/ 926878 w 926877"/>
                    <a:gd name="connsiteY38" fmla="*/ 316040 h 13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26877" h="1359027">
                      <a:moveTo>
                        <a:pt x="926878" y="316040"/>
                      </a:moveTo>
                      <a:cubicBezTo>
                        <a:pt x="926878" y="503015"/>
                        <a:pt x="854202" y="716566"/>
                        <a:pt x="740378" y="902113"/>
                      </a:cubicBezTo>
                      <a:cubicBezTo>
                        <a:pt x="735044" y="910971"/>
                        <a:pt x="729520" y="919639"/>
                        <a:pt x="723900" y="928307"/>
                      </a:cubicBezTo>
                      <a:cubicBezTo>
                        <a:pt x="718280" y="936974"/>
                        <a:pt x="714375" y="943166"/>
                        <a:pt x="709327" y="950595"/>
                      </a:cubicBezTo>
                      <a:cubicBezTo>
                        <a:pt x="698563" y="966502"/>
                        <a:pt x="687800" y="982123"/>
                        <a:pt x="676465" y="997458"/>
                      </a:cubicBezTo>
                      <a:cubicBezTo>
                        <a:pt x="671131" y="1004821"/>
                        <a:pt x="665702" y="1012060"/>
                        <a:pt x="660178" y="1019175"/>
                      </a:cubicBezTo>
                      <a:cubicBezTo>
                        <a:pt x="654177" y="1027081"/>
                        <a:pt x="648081" y="1034891"/>
                        <a:pt x="641985" y="1042607"/>
                      </a:cubicBezTo>
                      <a:cubicBezTo>
                        <a:pt x="630269" y="1057370"/>
                        <a:pt x="618077" y="1071753"/>
                        <a:pt x="605790" y="1085755"/>
                      </a:cubicBezTo>
                      <a:cubicBezTo>
                        <a:pt x="597694" y="1095280"/>
                        <a:pt x="589407" y="1104329"/>
                        <a:pt x="581120" y="1113187"/>
                      </a:cubicBezTo>
                      <a:cubicBezTo>
                        <a:pt x="518065" y="1182557"/>
                        <a:pt x="445065" y="1242193"/>
                        <a:pt x="364522" y="1290161"/>
                      </a:cubicBezTo>
                      <a:cubicBezTo>
                        <a:pt x="349949" y="1298639"/>
                        <a:pt x="335947" y="1306259"/>
                        <a:pt x="321278" y="1313212"/>
                      </a:cubicBezTo>
                      <a:cubicBezTo>
                        <a:pt x="274920" y="1336862"/>
                        <a:pt x="224685" y="1351960"/>
                        <a:pt x="172974" y="1357789"/>
                      </a:cubicBezTo>
                      <a:cubicBezTo>
                        <a:pt x="164840" y="1358618"/>
                        <a:pt x="156667" y="1359027"/>
                        <a:pt x="148495" y="1359027"/>
                      </a:cubicBezTo>
                      <a:cubicBezTo>
                        <a:pt x="144209" y="1359027"/>
                        <a:pt x="140208" y="1359027"/>
                        <a:pt x="136112" y="1359027"/>
                      </a:cubicBezTo>
                      <a:cubicBezTo>
                        <a:pt x="136112" y="1359027"/>
                        <a:pt x="136112" y="1359027"/>
                        <a:pt x="136112" y="1359027"/>
                      </a:cubicBezTo>
                      <a:cubicBezTo>
                        <a:pt x="128349" y="1358732"/>
                        <a:pt x="120625" y="1357932"/>
                        <a:pt x="112967" y="1356646"/>
                      </a:cubicBezTo>
                      <a:cubicBezTo>
                        <a:pt x="109252" y="1356074"/>
                        <a:pt x="105537" y="1355503"/>
                        <a:pt x="102013" y="1354646"/>
                      </a:cubicBezTo>
                      <a:cubicBezTo>
                        <a:pt x="98488" y="1353788"/>
                        <a:pt x="94869" y="1353122"/>
                        <a:pt x="91345" y="1352074"/>
                      </a:cubicBezTo>
                      <a:cubicBezTo>
                        <a:pt x="55245" y="1342873"/>
                        <a:pt x="23155" y="1322099"/>
                        <a:pt x="0" y="1292924"/>
                      </a:cubicBezTo>
                      <a:cubicBezTo>
                        <a:pt x="12802" y="1296324"/>
                        <a:pt x="26003" y="1297991"/>
                        <a:pt x="39243" y="1297877"/>
                      </a:cubicBezTo>
                      <a:cubicBezTo>
                        <a:pt x="103251" y="1297877"/>
                        <a:pt x="177832" y="1274350"/>
                        <a:pt x="255461" y="1229582"/>
                      </a:cubicBezTo>
                      <a:cubicBezTo>
                        <a:pt x="560261" y="1053656"/>
                        <a:pt x="817436" y="607314"/>
                        <a:pt x="817436" y="255270"/>
                      </a:cubicBezTo>
                      <a:cubicBezTo>
                        <a:pt x="817436" y="192024"/>
                        <a:pt x="807911" y="74295"/>
                        <a:pt x="745807" y="0"/>
                      </a:cubicBezTo>
                      <a:lnTo>
                        <a:pt x="744855" y="0"/>
                      </a:lnTo>
                      <a:cubicBezTo>
                        <a:pt x="824389" y="12764"/>
                        <a:pt x="869537" y="66675"/>
                        <a:pt x="895064" y="129254"/>
                      </a:cubicBezTo>
                      <a:cubicBezTo>
                        <a:pt x="902275" y="146962"/>
                        <a:pt x="908066" y="165212"/>
                        <a:pt x="912400" y="183833"/>
                      </a:cubicBezTo>
                      <a:cubicBezTo>
                        <a:pt x="912400" y="184880"/>
                        <a:pt x="912876" y="185833"/>
                        <a:pt x="913067" y="186881"/>
                      </a:cubicBezTo>
                      <a:cubicBezTo>
                        <a:pt x="913924" y="190214"/>
                        <a:pt x="914781" y="193643"/>
                        <a:pt x="915353" y="197072"/>
                      </a:cubicBezTo>
                      <a:cubicBezTo>
                        <a:pt x="915924" y="200501"/>
                        <a:pt x="916686" y="203645"/>
                        <a:pt x="917257" y="206597"/>
                      </a:cubicBezTo>
                      <a:cubicBezTo>
                        <a:pt x="917324" y="207455"/>
                        <a:pt x="917324" y="208312"/>
                        <a:pt x="917257" y="209169"/>
                      </a:cubicBezTo>
                      <a:cubicBezTo>
                        <a:pt x="917924" y="212693"/>
                        <a:pt x="918591" y="216218"/>
                        <a:pt x="919163" y="219647"/>
                      </a:cubicBezTo>
                      <a:cubicBezTo>
                        <a:pt x="921163" y="232696"/>
                        <a:pt x="922782" y="245364"/>
                        <a:pt x="923830" y="257747"/>
                      </a:cubicBezTo>
                      <a:cubicBezTo>
                        <a:pt x="923830" y="261366"/>
                        <a:pt x="924497" y="264700"/>
                        <a:pt x="924687" y="268034"/>
                      </a:cubicBezTo>
                      <a:cubicBezTo>
                        <a:pt x="924878" y="271367"/>
                        <a:pt x="924687" y="273177"/>
                        <a:pt x="925259" y="275654"/>
                      </a:cubicBezTo>
                      <a:cubicBezTo>
                        <a:pt x="925259" y="276701"/>
                        <a:pt x="925259" y="277749"/>
                        <a:pt x="925259" y="278797"/>
                      </a:cubicBezTo>
                      <a:cubicBezTo>
                        <a:pt x="925259" y="281559"/>
                        <a:pt x="925259" y="284226"/>
                        <a:pt x="925735" y="286893"/>
                      </a:cubicBezTo>
                      <a:cubicBezTo>
                        <a:pt x="925782" y="287626"/>
                        <a:pt x="925782" y="288350"/>
                        <a:pt x="925735" y="289084"/>
                      </a:cubicBezTo>
                      <a:cubicBezTo>
                        <a:pt x="925735" y="292513"/>
                        <a:pt x="925735" y="295685"/>
                        <a:pt x="925735" y="298609"/>
                      </a:cubicBezTo>
                      <a:cubicBezTo>
                        <a:pt x="926878" y="304324"/>
                        <a:pt x="926878" y="310039"/>
                        <a:pt x="926878" y="316040"/>
                      </a:cubicBezTo>
                      <a:close/>
                    </a:path>
                  </a:pathLst>
                </a:custGeom>
                <a:solidFill>
                  <a:srgbClr val="000000">
                    <a:alpha val="2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6" name="Freeform: Shape 74">
                  <a:extLst>
                    <a:ext uri="{FF2B5EF4-FFF2-40B4-BE49-F238E27FC236}">
                      <a16:creationId xmlns:a16="http://schemas.microsoft.com/office/drawing/2014/main" id="{464F9AB2-1440-BDE3-9AF3-4F58B3F79FE1}"/>
                    </a:ext>
                  </a:extLst>
                </p:cNvPr>
                <p:cNvSpPr/>
                <p:nvPr/>
              </p:nvSpPr>
              <p:spPr>
                <a:xfrm>
                  <a:off x="8283920" y="2239041"/>
                  <a:ext cx="256984" cy="942308"/>
                </a:xfrm>
                <a:custGeom>
                  <a:avLst/>
                  <a:gdLst>
                    <a:gd name="connsiteX0" fmla="*/ 256985 w 256984"/>
                    <a:gd name="connsiteY0" fmla="*/ 942308 h 942308"/>
                    <a:gd name="connsiteX1" fmla="*/ 169545 w 256984"/>
                    <a:gd name="connsiteY1" fmla="*/ 890873 h 942308"/>
                    <a:gd name="connsiteX2" fmla="*/ 0 w 256984"/>
                    <a:gd name="connsiteY2" fmla="*/ 514350 h 942308"/>
                    <a:gd name="connsiteX3" fmla="*/ 137827 w 256984"/>
                    <a:gd name="connsiteY3" fmla="*/ 0 h 942308"/>
                    <a:gd name="connsiteX4" fmla="*/ 237458 w 256984"/>
                    <a:gd name="connsiteY4" fmla="*/ 57150 h 942308"/>
                    <a:gd name="connsiteX5" fmla="*/ 94583 w 256984"/>
                    <a:gd name="connsiteY5" fmla="*/ 569214 h 942308"/>
                    <a:gd name="connsiteX6" fmla="*/ 256985 w 256984"/>
                    <a:gd name="connsiteY6" fmla="*/ 942308 h 94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984" h="942308">
                      <a:moveTo>
                        <a:pt x="256985" y="942308"/>
                      </a:moveTo>
                      <a:lnTo>
                        <a:pt x="169545" y="890873"/>
                      </a:lnTo>
                      <a:cubicBezTo>
                        <a:pt x="64770" y="829628"/>
                        <a:pt x="0" y="699326"/>
                        <a:pt x="0" y="514350"/>
                      </a:cubicBezTo>
                      <a:cubicBezTo>
                        <a:pt x="0" y="348710"/>
                        <a:pt x="51911" y="167069"/>
                        <a:pt x="137827" y="0"/>
                      </a:cubicBezTo>
                      <a:lnTo>
                        <a:pt x="237458" y="57150"/>
                      </a:lnTo>
                      <a:cubicBezTo>
                        <a:pt x="151733" y="223838"/>
                        <a:pt x="94583" y="403479"/>
                        <a:pt x="94583" y="569214"/>
                      </a:cubicBezTo>
                      <a:cubicBezTo>
                        <a:pt x="94393" y="750761"/>
                        <a:pt x="156115" y="879348"/>
                        <a:pt x="256985" y="942308"/>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7" name="Freeform: Shape 75">
                  <a:extLst>
                    <a:ext uri="{FF2B5EF4-FFF2-40B4-BE49-F238E27FC236}">
                      <a16:creationId xmlns:a16="http://schemas.microsoft.com/office/drawing/2014/main" id="{AD43D59A-F2F4-0ED7-2CDF-5CEC49912FCD}"/>
                    </a:ext>
                  </a:extLst>
                </p:cNvPr>
                <p:cNvSpPr/>
                <p:nvPr/>
              </p:nvSpPr>
              <p:spPr>
                <a:xfrm>
                  <a:off x="8422319" y="1664278"/>
                  <a:ext cx="956309" cy="637342"/>
                </a:xfrm>
                <a:custGeom>
                  <a:avLst/>
                  <a:gdLst>
                    <a:gd name="connsiteX0" fmla="*/ 951738 w 956309"/>
                    <a:gd name="connsiteY0" fmla="*/ 95084 h 637342"/>
                    <a:gd name="connsiteX1" fmla="*/ 950881 w 956309"/>
                    <a:gd name="connsiteY1" fmla="*/ 94417 h 637342"/>
                    <a:gd name="connsiteX2" fmla="*/ 950881 w 956309"/>
                    <a:gd name="connsiteY2" fmla="*/ 94417 h 637342"/>
                    <a:gd name="connsiteX3" fmla="*/ 856583 w 956309"/>
                    <a:gd name="connsiteY3" fmla="*/ 38982 h 637342"/>
                    <a:gd name="connsiteX4" fmla="*/ 856583 w 956309"/>
                    <a:gd name="connsiteY4" fmla="*/ 38982 h 637342"/>
                    <a:gd name="connsiteX5" fmla="*/ 855250 w 956309"/>
                    <a:gd name="connsiteY5" fmla="*/ 38125 h 637342"/>
                    <a:gd name="connsiteX6" fmla="*/ 705041 w 956309"/>
                    <a:gd name="connsiteY6" fmla="*/ 25 h 637342"/>
                    <a:gd name="connsiteX7" fmla="*/ 444627 w 956309"/>
                    <a:gd name="connsiteY7" fmla="*/ 79654 h 637342"/>
                    <a:gd name="connsiteX8" fmla="*/ 0 w 956309"/>
                    <a:gd name="connsiteY8" fmla="*/ 574954 h 637342"/>
                    <a:gd name="connsiteX9" fmla="*/ 99155 w 956309"/>
                    <a:gd name="connsiteY9" fmla="*/ 633247 h 637342"/>
                    <a:gd name="connsiteX10" fmla="*/ 96965 w 956309"/>
                    <a:gd name="connsiteY10" fmla="*/ 637342 h 637342"/>
                    <a:gd name="connsiteX11" fmla="*/ 539306 w 956309"/>
                    <a:gd name="connsiteY11" fmla="*/ 135280 h 637342"/>
                    <a:gd name="connsiteX12" fmla="*/ 956310 w 956309"/>
                    <a:gd name="connsiteY12" fmla="*/ 97180 h 63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6309" h="637342">
                      <a:moveTo>
                        <a:pt x="951738" y="95084"/>
                      </a:moveTo>
                      <a:lnTo>
                        <a:pt x="950881" y="94417"/>
                      </a:lnTo>
                      <a:lnTo>
                        <a:pt x="950881" y="94417"/>
                      </a:lnTo>
                      <a:lnTo>
                        <a:pt x="856583" y="38982"/>
                      </a:lnTo>
                      <a:lnTo>
                        <a:pt x="856583" y="38982"/>
                      </a:lnTo>
                      <a:lnTo>
                        <a:pt x="855250" y="38125"/>
                      </a:lnTo>
                      <a:cubicBezTo>
                        <a:pt x="809377" y="12490"/>
                        <a:pt x="757581" y="-648"/>
                        <a:pt x="705041" y="25"/>
                      </a:cubicBezTo>
                      <a:cubicBezTo>
                        <a:pt x="626745" y="25"/>
                        <a:pt x="538353" y="25647"/>
                        <a:pt x="444627" y="79654"/>
                      </a:cubicBezTo>
                      <a:cubicBezTo>
                        <a:pt x="266319" y="182619"/>
                        <a:pt x="106775" y="367404"/>
                        <a:pt x="0" y="574954"/>
                      </a:cubicBezTo>
                      <a:lnTo>
                        <a:pt x="99155" y="633247"/>
                      </a:lnTo>
                      <a:lnTo>
                        <a:pt x="96965" y="637342"/>
                      </a:lnTo>
                      <a:cubicBezTo>
                        <a:pt x="204121" y="432174"/>
                        <a:pt x="362903" y="246817"/>
                        <a:pt x="539306" y="135280"/>
                      </a:cubicBezTo>
                      <a:cubicBezTo>
                        <a:pt x="698945" y="34696"/>
                        <a:pt x="850487" y="33267"/>
                        <a:pt x="956310" y="97180"/>
                      </a:cubicBezTo>
                      <a:close/>
                    </a:path>
                  </a:pathLst>
                </a:custGeom>
                <a:solidFill>
                  <a:srgbClr val="455A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grpSp>
          <p:sp>
            <p:nvSpPr>
              <p:cNvPr id="16" name="Freeform: Shape 76">
                <a:extLst>
                  <a:ext uri="{FF2B5EF4-FFF2-40B4-BE49-F238E27FC236}">
                    <a16:creationId xmlns:a16="http://schemas.microsoft.com/office/drawing/2014/main" id="{B177897B-5F7E-C8D9-6CEA-86B5BC2B53C7}"/>
                  </a:ext>
                </a:extLst>
              </p:cNvPr>
              <p:cNvSpPr/>
              <p:nvPr/>
            </p:nvSpPr>
            <p:spPr>
              <a:xfrm>
                <a:off x="8461833" y="1790968"/>
                <a:ext cx="947480" cy="1333056"/>
              </a:xfrm>
              <a:custGeom>
                <a:avLst/>
                <a:gdLst>
                  <a:gd name="connsiteX0" fmla="*/ 947466 w 947480"/>
                  <a:gd name="connsiteY0" fmla="*/ 290149 h 1333056"/>
                  <a:gd name="connsiteX1" fmla="*/ 385015 w 947480"/>
                  <a:gd name="connsiteY1" fmla="*/ 1264461 h 1333056"/>
                  <a:gd name="connsiteX2" fmla="*/ 242140 w 947480"/>
                  <a:gd name="connsiteY2" fmla="*/ 1323516 h 1333056"/>
                  <a:gd name="connsiteX3" fmla="*/ 168702 w 947480"/>
                  <a:gd name="connsiteY3" fmla="*/ 1333041 h 1333056"/>
                  <a:gd name="connsiteX4" fmla="*/ 94121 w 947480"/>
                  <a:gd name="connsiteY4" fmla="*/ 1320278 h 1333056"/>
                  <a:gd name="connsiteX5" fmla="*/ 19636 w 947480"/>
                  <a:gd name="connsiteY5" fmla="*/ 1195310 h 1333056"/>
                  <a:gd name="connsiteX6" fmla="*/ 14 w 947480"/>
                  <a:gd name="connsiteY6" fmla="*/ 1042910 h 1333056"/>
                  <a:gd name="connsiteX7" fmla="*/ 562465 w 947480"/>
                  <a:gd name="connsiteY7" fmla="*/ 68597 h 1333056"/>
                  <a:gd name="connsiteX8" fmla="*/ 705340 w 947480"/>
                  <a:gd name="connsiteY8" fmla="*/ 9542 h 1333056"/>
                  <a:gd name="connsiteX9" fmla="*/ 778778 w 947480"/>
                  <a:gd name="connsiteY9" fmla="*/ 17 h 1333056"/>
                  <a:gd name="connsiteX10" fmla="*/ 853359 w 947480"/>
                  <a:gd name="connsiteY10" fmla="*/ 12686 h 1333056"/>
                  <a:gd name="connsiteX11" fmla="*/ 927844 w 947480"/>
                  <a:gd name="connsiteY11" fmla="*/ 137654 h 1333056"/>
                  <a:gd name="connsiteX12" fmla="*/ 947466 w 947480"/>
                  <a:gd name="connsiteY12" fmla="*/ 290149 h 133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47480" h="1333056">
                    <a:moveTo>
                      <a:pt x="947466" y="290149"/>
                    </a:moveTo>
                    <a:cubicBezTo>
                      <a:pt x="947466" y="642574"/>
                      <a:pt x="690291" y="1088439"/>
                      <a:pt x="385015" y="1264461"/>
                    </a:cubicBezTo>
                    <a:cubicBezTo>
                      <a:pt x="340457" y="1290874"/>
                      <a:pt x="292346" y="1310762"/>
                      <a:pt x="242140" y="1323516"/>
                    </a:cubicBezTo>
                    <a:cubicBezTo>
                      <a:pt x="218118" y="1329574"/>
                      <a:pt x="193467" y="1332774"/>
                      <a:pt x="168702" y="1333041"/>
                    </a:cubicBezTo>
                    <a:cubicBezTo>
                      <a:pt x="143270" y="1333346"/>
                      <a:pt x="118000" y="1329022"/>
                      <a:pt x="94121" y="1320278"/>
                    </a:cubicBezTo>
                    <a:cubicBezTo>
                      <a:pt x="56021" y="1288464"/>
                      <a:pt x="33352" y="1242554"/>
                      <a:pt x="19636" y="1195310"/>
                    </a:cubicBezTo>
                    <a:cubicBezTo>
                      <a:pt x="6253" y="1145627"/>
                      <a:pt x="-348" y="1094364"/>
                      <a:pt x="14" y="1042910"/>
                    </a:cubicBezTo>
                    <a:cubicBezTo>
                      <a:pt x="14" y="690485"/>
                      <a:pt x="257189" y="244619"/>
                      <a:pt x="562465" y="68597"/>
                    </a:cubicBezTo>
                    <a:cubicBezTo>
                      <a:pt x="607042" y="42221"/>
                      <a:pt x="655153" y="22336"/>
                      <a:pt x="705340" y="9542"/>
                    </a:cubicBezTo>
                    <a:cubicBezTo>
                      <a:pt x="729363" y="3484"/>
                      <a:pt x="754013" y="288"/>
                      <a:pt x="778778" y="17"/>
                    </a:cubicBezTo>
                    <a:cubicBezTo>
                      <a:pt x="804200" y="-309"/>
                      <a:pt x="829470" y="3984"/>
                      <a:pt x="853359" y="12686"/>
                    </a:cubicBezTo>
                    <a:cubicBezTo>
                      <a:pt x="891459" y="44404"/>
                      <a:pt x="914128" y="90505"/>
                      <a:pt x="927844" y="137654"/>
                    </a:cubicBezTo>
                    <a:cubicBezTo>
                      <a:pt x="941236" y="187366"/>
                      <a:pt x="947837" y="238666"/>
                      <a:pt x="947466" y="290149"/>
                    </a:cubicBezTo>
                    <a:close/>
                  </a:path>
                </a:pathLst>
              </a:custGeom>
              <a:solidFill>
                <a:srgbClr val="32CD8B">
                  <a:alpha val="1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7" name="Freeform: Shape 77">
                <a:extLst>
                  <a:ext uri="{FF2B5EF4-FFF2-40B4-BE49-F238E27FC236}">
                    <a16:creationId xmlns:a16="http://schemas.microsoft.com/office/drawing/2014/main" id="{2C2952E4-E2C0-0787-CF0E-0D193B7CB1A5}"/>
                  </a:ext>
                </a:extLst>
              </p:cNvPr>
              <p:cNvSpPr/>
              <p:nvPr/>
            </p:nvSpPr>
            <p:spPr>
              <a:xfrm>
                <a:off x="8533190" y="1794319"/>
                <a:ext cx="876314" cy="1329883"/>
              </a:xfrm>
              <a:custGeom>
                <a:avLst/>
                <a:gdLst>
                  <a:gd name="connsiteX0" fmla="*/ 97536 w 876314"/>
                  <a:gd name="connsiteY0" fmla="*/ 1329881 h 1329883"/>
                  <a:gd name="connsiteX1" fmla="*/ 170974 w 876314"/>
                  <a:gd name="connsiteY1" fmla="*/ 1320356 h 1329883"/>
                  <a:gd name="connsiteX2" fmla="*/ 313849 w 876314"/>
                  <a:gd name="connsiteY2" fmla="*/ 1261301 h 1329883"/>
                  <a:gd name="connsiteX3" fmla="*/ 876300 w 876314"/>
                  <a:gd name="connsiteY3" fmla="*/ 286988 h 1329883"/>
                  <a:gd name="connsiteX4" fmla="*/ 856679 w 876314"/>
                  <a:gd name="connsiteY4" fmla="*/ 134588 h 1329883"/>
                  <a:gd name="connsiteX5" fmla="*/ 782479 w 876314"/>
                  <a:gd name="connsiteY5" fmla="*/ 9811 h 1329883"/>
                  <a:gd name="connsiteX6" fmla="*/ 778859 w 876314"/>
                  <a:gd name="connsiteY6" fmla="*/ 8573 h 1329883"/>
                  <a:gd name="connsiteX7" fmla="*/ 768667 w 876314"/>
                  <a:gd name="connsiteY7" fmla="*/ 5239 h 1329883"/>
                  <a:gd name="connsiteX8" fmla="*/ 762667 w 876314"/>
                  <a:gd name="connsiteY8" fmla="*/ 3620 h 1329883"/>
                  <a:gd name="connsiteX9" fmla="*/ 752094 w 876314"/>
                  <a:gd name="connsiteY9" fmla="*/ 1238 h 1329883"/>
                  <a:gd name="connsiteX10" fmla="*/ 745807 w 876314"/>
                  <a:gd name="connsiteY10" fmla="*/ 0 h 1329883"/>
                  <a:gd name="connsiteX11" fmla="*/ 745141 w 876314"/>
                  <a:gd name="connsiteY11" fmla="*/ 0 h 1329883"/>
                  <a:gd name="connsiteX12" fmla="*/ 745807 w 876314"/>
                  <a:gd name="connsiteY12" fmla="*/ 0 h 1329883"/>
                  <a:gd name="connsiteX13" fmla="*/ 817436 w 876314"/>
                  <a:gd name="connsiteY13" fmla="*/ 255270 h 1329883"/>
                  <a:gd name="connsiteX14" fmla="*/ 255460 w 876314"/>
                  <a:gd name="connsiteY14" fmla="*/ 1229582 h 1329883"/>
                  <a:gd name="connsiteX15" fmla="*/ 39243 w 876314"/>
                  <a:gd name="connsiteY15" fmla="*/ 1297877 h 1329883"/>
                  <a:gd name="connsiteX16" fmla="*/ 0 w 876314"/>
                  <a:gd name="connsiteY16" fmla="*/ 1292924 h 1329883"/>
                  <a:gd name="connsiteX17" fmla="*/ 571 w 876314"/>
                  <a:gd name="connsiteY17" fmla="*/ 1293686 h 1329883"/>
                  <a:gd name="connsiteX18" fmla="*/ 23527 w 876314"/>
                  <a:gd name="connsiteY18" fmla="*/ 1316831 h 1329883"/>
                  <a:gd name="connsiteX19" fmla="*/ 97536 w 876314"/>
                  <a:gd name="connsiteY19" fmla="*/ 1329881 h 132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6314" h="1329883">
                    <a:moveTo>
                      <a:pt x="97536" y="1329881"/>
                    </a:moveTo>
                    <a:cubicBezTo>
                      <a:pt x="122301" y="1329614"/>
                      <a:pt x="146952" y="1326414"/>
                      <a:pt x="170974" y="1320356"/>
                    </a:cubicBezTo>
                    <a:cubicBezTo>
                      <a:pt x="221180" y="1307602"/>
                      <a:pt x="269291" y="1287713"/>
                      <a:pt x="313849" y="1261301"/>
                    </a:cubicBezTo>
                    <a:cubicBezTo>
                      <a:pt x="618649" y="1085279"/>
                      <a:pt x="876300" y="639032"/>
                      <a:pt x="876300" y="286988"/>
                    </a:cubicBezTo>
                    <a:cubicBezTo>
                      <a:pt x="876662" y="235534"/>
                      <a:pt x="870061" y="184271"/>
                      <a:pt x="856679" y="134588"/>
                    </a:cubicBezTo>
                    <a:cubicBezTo>
                      <a:pt x="842963" y="87535"/>
                      <a:pt x="820198" y="41529"/>
                      <a:pt x="782479" y="9811"/>
                    </a:cubicBezTo>
                    <a:lnTo>
                      <a:pt x="778859" y="8573"/>
                    </a:lnTo>
                    <a:cubicBezTo>
                      <a:pt x="775525" y="7334"/>
                      <a:pt x="772192" y="6287"/>
                      <a:pt x="768667" y="5239"/>
                    </a:cubicBezTo>
                    <a:lnTo>
                      <a:pt x="762667" y="3620"/>
                    </a:lnTo>
                    <a:cubicBezTo>
                      <a:pt x="759238" y="2667"/>
                      <a:pt x="755618" y="2000"/>
                      <a:pt x="752094" y="1238"/>
                    </a:cubicBezTo>
                    <a:lnTo>
                      <a:pt x="745807" y="0"/>
                    </a:lnTo>
                    <a:lnTo>
                      <a:pt x="745141" y="0"/>
                    </a:lnTo>
                    <a:lnTo>
                      <a:pt x="745807" y="0"/>
                    </a:lnTo>
                    <a:cubicBezTo>
                      <a:pt x="808291" y="73819"/>
                      <a:pt x="817436" y="192024"/>
                      <a:pt x="817436" y="255270"/>
                    </a:cubicBezTo>
                    <a:cubicBezTo>
                      <a:pt x="817436" y="607695"/>
                      <a:pt x="560260" y="1053656"/>
                      <a:pt x="255460" y="1229582"/>
                    </a:cubicBezTo>
                    <a:cubicBezTo>
                      <a:pt x="177832" y="1274350"/>
                      <a:pt x="103060" y="1297877"/>
                      <a:pt x="39243" y="1297877"/>
                    </a:cubicBezTo>
                    <a:cubicBezTo>
                      <a:pt x="26003" y="1297991"/>
                      <a:pt x="12802" y="1296324"/>
                      <a:pt x="0" y="1292924"/>
                    </a:cubicBezTo>
                    <a:lnTo>
                      <a:pt x="571" y="1293686"/>
                    </a:lnTo>
                    <a:cubicBezTo>
                      <a:pt x="7544" y="1302049"/>
                      <a:pt x="15221" y="1309792"/>
                      <a:pt x="23527" y="1316831"/>
                    </a:cubicBezTo>
                    <a:cubicBezTo>
                      <a:pt x="47206" y="1325604"/>
                      <a:pt x="72285" y="1330023"/>
                      <a:pt x="97536" y="1329881"/>
                    </a:cubicBezTo>
                    <a:close/>
                  </a:path>
                </a:pathLst>
              </a:custGeom>
              <a:solidFill>
                <a:srgbClr val="FFFFFF">
                  <a:alpha val="3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grpSp>
      </p:grpSp>
      <p:grpSp>
        <p:nvGrpSpPr>
          <p:cNvPr id="83" name="Graphic 4">
            <a:extLst>
              <a:ext uri="{FF2B5EF4-FFF2-40B4-BE49-F238E27FC236}">
                <a16:creationId xmlns:a16="http://schemas.microsoft.com/office/drawing/2014/main" id="{FF4324DA-D5CE-AA78-8C93-E04379177EDA}"/>
              </a:ext>
            </a:extLst>
          </p:cNvPr>
          <p:cNvGrpSpPr/>
          <p:nvPr/>
        </p:nvGrpSpPr>
        <p:grpSpPr>
          <a:xfrm>
            <a:off x="2481180" y="4737569"/>
            <a:ext cx="266819" cy="319450"/>
            <a:chOff x="8763981" y="3243597"/>
            <a:chExt cx="337761" cy="404386"/>
          </a:xfrm>
          <a:solidFill>
            <a:srgbClr val="E6E6E6"/>
          </a:solidFill>
        </p:grpSpPr>
        <p:sp>
          <p:nvSpPr>
            <p:cNvPr id="84" name="Freeform: Shape 92">
              <a:extLst>
                <a:ext uri="{FF2B5EF4-FFF2-40B4-BE49-F238E27FC236}">
                  <a16:creationId xmlns:a16="http://schemas.microsoft.com/office/drawing/2014/main" id="{C42A7207-DF3B-CFE3-C7FF-7EDC86BBC6DB}"/>
                </a:ext>
              </a:extLst>
            </p:cNvPr>
            <p:cNvSpPr/>
            <p:nvPr/>
          </p:nvSpPr>
          <p:spPr>
            <a:xfrm>
              <a:off x="8763981" y="3361848"/>
              <a:ext cx="196691" cy="286135"/>
            </a:xfrm>
            <a:custGeom>
              <a:avLst/>
              <a:gdLst>
                <a:gd name="connsiteX0" fmla="*/ 186976 w 196691"/>
                <a:gd name="connsiteY0" fmla="*/ 141160 h 286135"/>
                <a:gd name="connsiteX1" fmla="*/ 190119 w 196691"/>
                <a:gd name="connsiteY1" fmla="*/ 137065 h 286135"/>
                <a:gd name="connsiteX2" fmla="*/ 194691 w 196691"/>
                <a:gd name="connsiteY2" fmla="*/ 113538 h 286135"/>
                <a:gd name="connsiteX3" fmla="*/ 196691 w 196691"/>
                <a:gd name="connsiteY3" fmla="*/ 90964 h 286135"/>
                <a:gd name="connsiteX4" fmla="*/ 194405 w 196691"/>
                <a:gd name="connsiteY4" fmla="*/ 88487 h 286135"/>
                <a:gd name="connsiteX5" fmla="*/ 178784 w 196691"/>
                <a:gd name="connsiteY5" fmla="*/ 93250 h 286135"/>
                <a:gd name="connsiteX6" fmla="*/ 173831 w 196691"/>
                <a:gd name="connsiteY6" fmla="*/ 62198 h 286135"/>
                <a:gd name="connsiteX7" fmla="*/ 187166 w 196691"/>
                <a:gd name="connsiteY7" fmla="*/ 43148 h 286135"/>
                <a:gd name="connsiteX8" fmla="*/ 188214 w 196691"/>
                <a:gd name="connsiteY8" fmla="*/ 37909 h 286135"/>
                <a:gd name="connsiteX9" fmla="*/ 170307 w 196691"/>
                <a:gd name="connsiteY9" fmla="*/ 12192 h 286135"/>
                <a:gd name="connsiteX10" fmla="*/ 166688 w 196691"/>
                <a:gd name="connsiteY10" fmla="*/ 13811 h 286135"/>
                <a:gd name="connsiteX11" fmla="*/ 153448 w 196691"/>
                <a:gd name="connsiteY11" fmla="*/ 32861 h 286135"/>
                <a:gd name="connsiteX12" fmla="*/ 131921 w 196691"/>
                <a:gd name="connsiteY12" fmla="*/ 26003 h 286135"/>
                <a:gd name="connsiteX13" fmla="*/ 135160 w 196691"/>
                <a:gd name="connsiteY13" fmla="*/ 3334 h 286135"/>
                <a:gd name="connsiteX14" fmla="*/ 133445 w 196691"/>
                <a:gd name="connsiteY14" fmla="*/ 0 h 286135"/>
                <a:gd name="connsiteX15" fmla="*/ 117824 w 196691"/>
                <a:gd name="connsiteY15" fmla="*/ 3048 h 286135"/>
                <a:gd name="connsiteX16" fmla="*/ 101632 w 196691"/>
                <a:gd name="connsiteY16" fmla="*/ 9716 h 286135"/>
                <a:gd name="connsiteX17" fmla="*/ 98869 w 196691"/>
                <a:gd name="connsiteY17" fmla="*/ 14383 h 286135"/>
                <a:gd name="connsiteX18" fmla="*/ 95631 w 196691"/>
                <a:gd name="connsiteY18" fmla="*/ 37052 h 286135"/>
                <a:gd name="connsiteX19" fmla="*/ 70294 w 196691"/>
                <a:gd name="connsiteY19" fmla="*/ 58293 h 286135"/>
                <a:gd name="connsiteX20" fmla="*/ 61531 w 196691"/>
                <a:gd name="connsiteY20" fmla="*/ 45625 h 286135"/>
                <a:gd name="connsiteX21" fmla="*/ 58007 w 196691"/>
                <a:gd name="connsiteY21" fmla="*/ 46292 h 286135"/>
                <a:gd name="connsiteX22" fmla="*/ 30956 w 196691"/>
                <a:gd name="connsiteY22" fmla="*/ 85725 h 286135"/>
                <a:gd name="connsiteX23" fmla="*/ 30956 w 196691"/>
                <a:gd name="connsiteY23" fmla="*/ 90773 h 286135"/>
                <a:gd name="connsiteX24" fmla="*/ 39719 w 196691"/>
                <a:gd name="connsiteY24" fmla="*/ 103346 h 286135"/>
                <a:gd name="connsiteX25" fmla="*/ 25337 w 196691"/>
                <a:gd name="connsiteY25" fmla="*/ 140303 h 286135"/>
                <a:gd name="connsiteX26" fmla="*/ 9716 w 196691"/>
                <a:gd name="connsiteY26" fmla="*/ 145066 h 286135"/>
                <a:gd name="connsiteX27" fmla="*/ 6477 w 196691"/>
                <a:gd name="connsiteY27" fmla="*/ 149161 h 286135"/>
                <a:gd name="connsiteX28" fmla="*/ 1905 w 196691"/>
                <a:gd name="connsiteY28" fmla="*/ 172688 h 286135"/>
                <a:gd name="connsiteX29" fmla="*/ 0 w 196691"/>
                <a:gd name="connsiteY29" fmla="*/ 195358 h 286135"/>
                <a:gd name="connsiteX30" fmla="*/ 2286 w 196691"/>
                <a:gd name="connsiteY30" fmla="*/ 197834 h 286135"/>
                <a:gd name="connsiteX31" fmla="*/ 17907 w 196691"/>
                <a:gd name="connsiteY31" fmla="*/ 193072 h 286135"/>
                <a:gd name="connsiteX32" fmla="*/ 22860 w 196691"/>
                <a:gd name="connsiteY32" fmla="*/ 223933 h 286135"/>
                <a:gd name="connsiteX33" fmla="*/ 9525 w 196691"/>
                <a:gd name="connsiteY33" fmla="*/ 242983 h 286135"/>
                <a:gd name="connsiteX34" fmla="*/ 8477 w 196691"/>
                <a:gd name="connsiteY34" fmla="*/ 248222 h 286135"/>
                <a:gd name="connsiteX35" fmla="*/ 26384 w 196691"/>
                <a:gd name="connsiteY35" fmla="*/ 273939 h 286135"/>
                <a:gd name="connsiteX36" fmla="*/ 30004 w 196691"/>
                <a:gd name="connsiteY36" fmla="*/ 272415 h 286135"/>
                <a:gd name="connsiteX37" fmla="*/ 43243 w 196691"/>
                <a:gd name="connsiteY37" fmla="*/ 253365 h 286135"/>
                <a:gd name="connsiteX38" fmla="*/ 64675 w 196691"/>
                <a:gd name="connsiteY38" fmla="*/ 260223 h 286135"/>
                <a:gd name="connsiteX39" fmla="*/ 61531 w 196691"/>
                <a:gd name="connsiteY39" fmla="*/ 282892 h 286135"/>
                <a:gd name="connsiteX40" fmla="*/ 63246 w 196691"/>
                <a:gd name="connsiteY40" fmla="*/ 286131 h 286135"/>
                <a:gd name="connsiteX41" fmla="*/ 78867 w 196691"/>
                <a:gd name="connsiteY41" fmla="*/ 283178 h 286135"/>
                <a:gd name="connsiteX42" fmla="*/ 95059 w 196691"/>
                <a:gd name="connsiteY42" fmla="*/ 276416 h 286135"/>
                <a:gd name="connsiteX43" fmla="*/ 97822 w 196691"/>
                <a:gd name="connsiteY43" fmla="*/ 271748 h 286135"/>
                <a:gd name="connsiteX44" fmla="*/ 101060 w 196691"/>
                <a:gd name="connsiteY44" fmla="*/ 249079 h 286135"/>
                <a:gd name="connsiteX45" fmla="*/ 126397 w 196691"/>
                <a:gd name="connsiteY45" fmla="*/ 227933 h 286135"/>
                <a:gd name="connsiteX46" fmla="*/ 135160 w 196691"/>
                <a:gd name="connsiteY46" fmla="*/ 240506 h 286135"/>
                <a:gd name="connsiteX47" fmla="*/ 138684 w 196691"/>
                <a:gd name="connsiteY47" fmla="*/ 239935 h 286135"/>
                <a:gd name="connsiteX48" fmla="*/ 165640 w 196691"/>
                <a:gd name="connsiteY48" fmla="*/ 200406 h 286135"/>
                <a:gd name="connsiteX49" fmla="*/ 165640 w 196691"/>
                <a:gd name="connsiteY49" fmla="*/ 195358 h 286135"/>
                <a:gd name="connsiteX50" fmla="*/ 156877 w 196691"/>
                <a:gd name="connsiteY50" fmla="*/ 182785 h 286135"/>
                <a:gd name="connsiteX51" fmla="*/ 171259 w 196691"/>
                <a:gd name="connsiteY51" fmla="*/ 145923 h 286135"/>
                <a:gd name="connsiteX52" fmla="*/ 106680 w 196691"/>
                <a:gd name="connsiteY52" fmla="*/ 199073 h 286135"/>
                <a:gd name="connsiteX53" fmla="*/ 59626 w 196691"/>
                <a:gd name="connsiteY53" fmla="*/ 131350 h 286135"/>
                <a:gd name="connsiteX54" fmla="*/ 89821 w 196691"/>
                <a:gd name="connsiteY54" fmla="*/ 87154 h 286135"/>
                <a:gd name="connsiteX55" fmla="*/ 136874 w 196691"/>
                <a:gd name="connsiteY55" fmla="*/ 154876 h 286135"/>
                <a:gd name="connsiteX56" fmla="*/ 106680 w 196691"/>
                <a:gd name="connsiteY56" fmla="*/ 199073 h 28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96691" h="286135">
                  <a:moveTo>
                    <a:pt x="186976" y="141160"/>
                  </a:moveTo>
                  <a:cubicBezTo>
                    <a:pt x="188624" y="140389"/>
                    <a:pt x="189795" y="138856"/>
                    <a:pt x="190119" y="137065"/>
                  </a:cubicBezTo>
                  <a:cubicBezTo>
                    <a:pt x="192062" y="129311"/>
                    <a:pt x="193586" y="121453"/>
                    <a:pt x="194691" y="113538"/>
                  </a:cubicBezTo>
                  <a:cubicBezTo>
                    <a:pt x="195796" y="106061"/>
                    <a:pt x="196472" y="98517"/>
                    <a:pt x="196691" y="90964"/>
                  </a:cubicBezTo>
                  <a:cubicBezTo>
                    <a:pt x="196691" y="89059"/>
                    <a:pt x="195739" y="88011"/>
                    <a:pt x="194405" y="88487"/>
                  </a:cubicBezTo>
                  <a:lnTo>
                    <a:pt x="178784" y="93250"/>
                  </a:lnTo>
                  <a:cubicBezTo>
                    <a:pt x="178641" y="82715"/>
                    <a:pt x="176965" y="72257"/>
                    <a:pt x="173831" y="62198"/>
                  </a:cubicBezTo>
                  <a:lnTo>
                    <a:pt x="187166" y="43148"/>
                  </a:lnTo>
                  <a:cubicBezTo>
                    <a:pt x="188300" y="41653"/>
                    <a:pt x="188690" y="39719"/>
                    <a:pt x="188214" y="37909"/>
                  </a:cubicBezTo>
                  <a:cubicBezTo>
                    <a:pt x="184328" y="28061"/>
                    <a:pt x="178194" y="19250"/>
                    <a:pt x="170307" y="12192"/>
                  </a:cubicBezTo>
                  <a:cubicBezTo>
                    <a:pt x="169354" y="11430"/>
                    <a:pt x="167830" y="12192"/>
                    <a:pt x="166688" y="13811"/>
                  </a:cubicBezTo>
                  <a:lnTo>
                    <a:pt x="153448" y="32861"/>
                  </a:lnTo>
                  <a:cubicBezTo>
                    <a:pt x="147085" y="28547"/>
                    <a:pt x="139608" y="26165"/>
                    <a:pt x="131921" y="26003"/>
                  </a:cubicBezTo>
                  <a:lnTo>
                    <a:pt x="135160" y="3334"/>
                  </a:lnTo>
                  <a:cubicBezTo>
                    <a:pt x="135160" y="1333"/>
                    <a:pt x="134684" y="0"/>
                    <a:pt x="133445" y="0"/>
                  </a:cubicBezTo>
                  <a:cubicBezTo>
                    <a:pt x="128140" y="419"/>
                    <a:pt x="122901" y="1438"/>
                    <a:pt x="117824" y="3048"/>
                  </a:cubicBezTo>
                  <a:cubicBezTo>
                    <a:pt x="112233" y="4763"/>
                    <a:pt x="106813" y="6991"/>
                    <a:pt x="101632" y="9716"/>
                  </a:cubicBezTo>
                  <a:cubicBezTo>
                    <a:pt x="100108" y="10830"/>
                    <a:pt x="99108" y="12516"/>
                    <a:pt x="98869" y="14383"/>
                  </a:cubicBezTo>
                  <a:lnTo>
                    <a:pt x="95631" y="37052"/>
                  </a:lnTo>
                  <a:cubicBezTo>
                    <a:pt x="86287" y="42986"/>
                    <a:pt x="77772" y="50130"/>
                    <a:pt x="70294" y="58293"/>
                  </a:cubicBezTo>
                  <a:lnTo>
                    <a:pt x="61531" y="45625"/>
                  </a:lnTo>
                  <a:cubicBezTo>
                    <a:pt x="60769" y="44577"/>
                    <a:pt x="59246" y="44863"/>
                    <a:pt x="58007" y="46292"/>
                  </a:cubicBezTo>
                  <a:cubicBezTo>
                    <a:pt x="47701" y="58503"/>
                    <a:pt x="38633" y="71714"/>
                    <a:pt x="30956" y="85725"/>
                  </a:cubicBezTo>
                  <a:cubicBezTo>
                    <a:pt x="30128" y="87306"/>
                    <a:pt x="30128" y="89192"/>
                    <a:pt x="30956" y="90773"/>
                  </a:cubicBezTo>
                  <a:lnTo>
                    <a:pt x="39719" y="103346"/>
                  </a:lnTo>
                  <a:cubicBezTo>
                    <a:pt x="33804" y="115205"/>
                    <a:pt x="28994" y="127568"/>
                    <a:pt x="25337" y="140303"/>
                  </a:cubicBezTo>
                  <a:lnTo>
                    <a:pt x="9716" y="145066"/>
                  </a:lnTo>
                  <a:cubicBezTo>
                    <a:pt x="8058" y="145856"/>
                    <a:pt x="6858" y="147371"/>
                    <a:pt x="6477" y="149161"/>
                  </a:cubicBezTo>
                  <a:cubicBezTo>
                    <a:pt x="4572" y="156972"/>
                    <a:pt x="3048" y="164783"/>
                    <a:pt x="1905" y="172688"/>
                  </a:cubicBezTo>
                  <a:cubicBezTo>
                    <a:pt x="867" y="180203"/>
                    <a:pt x="229" y="187776"/>
                    <a:pt x="0" y="195358"/>
                  </a:cubicBezTo>
                  <a:cubicBezTo>
                    <a:pt x="0" y="197167"/>
                    <a:pt x="952" y="198215"/>
                    <a:pt x="2286" y="197834"/>
                  </a:cubicBezTo>
                  <a:lnTo>
                    <a:pt x="17907" y="193072"/>
                  </a:lnTo>
                  <a:cubicBezTo>
                    <a:pt x="18040" y="203549"/>
                    <a:pt x="19717" y="213941"/>
                    <a:pt x="22860" y="223933"/>
                  </a:cubicBezTo>
                  <a:lnTo>
                    <a:pt x="9525" y="242983"/>
                  </a:lnTo>
                  <a:cubicBezTo>
                    <a:pt x="8401" y="244478"/>
                    <a:pt x="8020" y="246402"/>
                    <a:pt x="8477" y="248222"/>
                  </a:cubicBezTo>
                  <a:cubicBezTo>
                    <a:pt x="12316" y="258099"/>
                    <a:pt x="18459" y="266909"/>
                    <a:pt x="26384" y="273939"/>
                  </a:cubicBezTo>
                  <a:cubicBezTo>
                    <a:pt x="27337" y="274701"/>
                    <a:pt x="28861" y="273939"/>
                    <a:pt x="30004" y="272415"/>
                  </a:cubicBezTo>
                  <a:lnTo>
                    <a:pt x="43243" y="253365"/>
                  </a:lnTo>
                  <a:cubicBezTo>
                    <a:pt x="49597" y="257623"/>
                    <a:pt x="57026" y="260004"/>
                    <a:pt x="64675" y="260223"/>
                  </a:cubicBezTo>
                  <a:lnTo>
                    <a:pt x="61531" y="282892"/>
                  </a:lnTo>
                  <a:cubicBezTo>
                    <a:pt x="61531" y="284798"/>
                    <a:pt x="62008" y="286226"/>
                    <a:pt x="63246" y="286131"/>
                  </a:cubicBezTo>
                  <a:cubicBezTo>
                    <a:pt x="68551" y="285750"/>
                    <a:pt x="73790" y="284760"/>
                    <a:pt x="78867" y="283178"/>
                  </a:cubicBezTo>
                  <a:cubicBezTo>
                    <a:pt x="84468" y="281435"/>
                    <a:pt x="89887" y="279168"/>
                    <a:pt x="95059" y="276416"/>
                  </a:cubicBezTo>
                  <a:cubicBezTo>
                    <a:pt x="96622" y="275339"/>
                    <a:pt x="97631" y="273634"/>
                    <a:pt x="97822" y="271748"/>
                  </a:cubicBezTo>
                  <a:lnTo>
                    <a:pt x="101060" y="249079"/>
                  </a:lnTo>
                  <a:cubicBezTo>
                    <a:pt x="110395" y="243173"/>
                    <a:pt x="118920" y="236068"/>
                    <a:pt x="126397" y="227933"/>
                  </a:cubicBezTo>
                  <a:lnTo>
                    <a:pt x="135160" y="240506"/>
                  </a:lnTo>
                  <a:cubicBezTo>
                    <a:pt x="135922" y="241649"/>
                    <a:pt x="137446" y="241364"/>
                    <a:pt x="138684" y="239935"/>
                  </a:cubicBezTo>
                  <a:cubicBezTo>
                    <a:pt x="148990" y="227714"/>
                    <a:pt x="158029" y="214465"/>
                    <a:pt x="165640" y="200406"/>
                  </a:cubicBezTo>
                  <a:cubicBezTo>
                    <a:pt x="166507" y="198835"/>
                    <a:pt x="166507" y="196929"/>
                    <a:pt x="165640" y="195358"/>
                  </a:cubicBezTo>
                  <a:lnTo>
                    <a:pt x="156877" y="182785"/>
                  </a:lnTo>
                  <a:cubicBezTo>
                    <a:pt x="162773" y="170955"/>
                    <a:pt x="167583" y="158620"/>
                    <a:pt x="171259" y="145923"/>
                  </a:cubicBezTo>
                  <a:close/>
                  <a:moveTo>
                    <a:pt x="106680" y="199073"/>
                  </a:moveTo>
                  <a:cubicBezTo>
                    <a:pt x="65913" y="230791"/>
                    <a:pt x="37909" y="190595"/>
                    <a:pt x="59626" y="131350"/>
                  </a:cubicBezTo>
                  <a:cubicBezTo>
                    <a:pt x="65532" y="114167"/>
                    <a:pt x="75962" y="98898"/>
                    <a:pt x="89821" y="87154"/>
                  </a:cubicBezTo>
                  <a:cubicBezTo>
                    <a:pt x="130588" y="55340"/>
                    <a:pt x="158591" y="95631"/>
                    <a:pt x="136874" y="154876"/>
                  </a:cubicBezTo>
                  <a:cubicBezTo>
                    <a:pt x="130969" y="172060"/>
                    <a:pt x="120539" y="187328"/>
                    <a:pt x="106680" y="199073"/>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85" name="Freeform: Shape 93">
              <a:extLst>
                <a:ext uri="{FF2B5EF4-FFF2-40B4-BE49-F238E27FC236}">
                  <a16:creationId xmlns:a16="http://schemas.microsoft.com/office/drawing/2014/main" id="{8A5666A3-FFDB-1C1C-747A-B1B60CBDDA0C}"/>
                </a:ext>
              </a:extLst>
            </p:cNvPr>
            <p:cNvSpPr/>
            <p:nvPr/>
          </p:nvSpPr>
          <p:spPr>
            <a:xfrm>
              <a:off x="8940759" y="3455148"/>
              <a:ext cx="129959" cy="190019"/>
            </a:xfrm>
            <a:custGeom>
              <a:avLst/>
              <a:gdLst>
                <a:gd name="connsiteX0" fmla="*/ 129164 w 129959"/>
                <a:gd name="connsiteY0" fmla="*/ 52719 h 190019"/>
                <a:gd name="connsiteX1" fmla="*/ 129926 w 129959"/>
                <a:gd name="connsiteY1" fmla="*/ 50052 h 190019"/>
                <a:gd name="connsiteX2" fmla="*/ 128021 w 129959"/>
                <a:gd name="connsiteY2" fmla="*/ 36526 h 190019"/>
                <a:gd name="connsiteX3" fmla="*/ 124306 w 129959"/>
                <a:gd name="connsiteY3" fmla="*/ 24715 h 190019"/>
                <a:gd name="connsiteX4" fmla="*/ 122592 w 129959"/>
                <a:gd name="connsiteY4" fmla="*/ 24715 h 190019"/>
                <a:gd name="connsiteX5" fmla="*/ 112019 w 129959"/>
                <a:gd name="connsiteY5" fmla="*/ 34240 h 190019"/>
                <a:gd name="connsiteX6" fmla="*/ 101637 w 129959"/>
                <a:gd name="connsiteY6" fmla="*/ 22048 h 190019"/>
                <a:gd name="connsiteX7" fmla="*/ 107161 w 129959"/>
                <a:gd name="connsiteY7" fmla="*/ 6332 h 190019"/>
                <a:gd name="connsiteX8" fmla="*/ 107161 w 129959"/>
                <a:gd name="connsiteY8" fmla="*/ 3951 h 190019"/>
                <a:gd name="connsiteX9" fmla="*/ 88111 w 129959"/>
                <a:gd name="connsiteY9" fmla="*/ 141 h 190019"/>
                <a:gd name="connsiteX10" fmla="*/ 86302 w 129959"/>
                <a:gd name="connsiteY10" fmla="*/ 2046 h 190019"/>
                <a:gd name="connsiteX11" fmla="*/ 80777 w 129959"/>
                <a:gd name="connsiteY11" fmla="*/ 17762 h 190019"/>
                <a:gd name="connsiteX12" fmla="*/ 63823 w 129959"/>
                <a:gd name="connsiteY12" fmla="*/ 24430 h 190019"/>
                <a:gd name="connsiteX13" fmla="*/ 61060 w 129959"/>
                <a:gd name="connsiteY13" fmla="*/ 11952 h 190019"/>
                <a:gd name="connsiteX14" fmla="*/ 59946 w 129959"/>
                <a:gd name="connsiteY14" fmla="*/ 11190 h 190019"/>
                <a:gd name="connsiteX15" fmla="*/ 59536 w 129959"/>
                <a:gd name="connsiteY15" fmla="*/ 11381 h 190019"/>
                <a:gd name="connsiteX16" fmla="*/ 48583 w 129959"/>
                <a:gd name="connsiteY16" fmla="*/ 20239 h 190019"/>
                <a:gd name="connsiteX17" fmla="*/ 38105 w 129959"/>
                <a:gd name="connsiteY17" fmla="*/ 31288 h 190019"/>
                <a:gd name="connsiteX18" fmla="*/ 37248 w 129959"/>
                <a:gd name="connsiteY18" fmla="*/ 34050 h 190019"/>
                <a:gd name="connsiteX19" fmla="*/ 40010 w 129959"/>
                <a:gd name="connsiteY19" fmla="*/ 46528 h 190019"/>
                <a:gd name="connsiteX20" fmla="*/ 26389 w 129959"/>
                <a:gd name="connsiteY20" fmla="*/ 68149 h 190019"/>
                <a:gd name="connsiteX21" fmla="*/ 16864 w 129959"/>
                <a:gd name="connsiteY21" fmla="*/ 66340 h 190019"/>
                <a:gd name="connsiteX22" fmla="*/ 15055 w 129959"/>
                <a:gd name="connsiteY22" fmla="*/ 67768 h 190019"/>
                <a:gd name="connsiteX23" fmla="*/ 3815 w 129959"/>
                <a:gd name="connsiteY23" fmla="*/ 99773 h 190019"/>
                <a:gd name="connsiteX24" fmla="*/ 4482 w 129959"/>
                <a:gd name="connsiteY24" fmla="*/ 101773 h 190019"/>
                <a:gd name="connsiteX25" fmla="*/ 14007 w 129959"/>
                <a:gd name="connsiteY25" fmla="*/ 103678 h 190019"/>
                <a:gd name="connsiteX26" fmla="*/ 11626 w 129959"/>
                <a:gd name="connsiteY26" fmla="*/ 127681 h 190019"/>
                <a:gd name="connsiteX27" fmla="*/ 1148 w 129959"/>
                <a:gd name="connsiteY27" fmla="*/ 137206 h 190019"/>
                <a:gd name="connsiteX28" fmla="*/ 5 w 129959"/>
                <a:gd name="connsiteY28" fmla="*/ 139968 h 190019"/>
                <a:gd name="connsiteX29" fmla="*/ 1910 w 129959"/>
                <a:gd name="connsiteY29" fmla="*/ 153493 h 190019"/>
                <a:gd name="connsiteX30" fmla="*/ 5625 w 129959"/>
                <a:gd name="connsiteY30" fmla="*/ 165305 h 190019"/>
                <a:gd name="connsiteX31" fmla="*/ 7339 w 129959"/>
                <a:gd name="connsiteY31" fmla="*/ 165305 h 190019"/>
                <a:gd name="connsiteX32" fmla="*/ 17912 w 129959"/>
                <a:gd name="connsiteY32" fmla="*/ 155780 h 190019"/>
                <a:gd name="connsiteX33" fmla="*/ 28294 w 129959"/>
                <a:gd name="connsiteY33" fmla="*/ 167972 h 190019"/>
                <a:gd name="connsiteX34" fmla="*/ 22770 w 129959"/>
                <a:gd name="connsiteY34" fmla="*/ 183783 h 190019"/>
                <a:gd name="connsiteX35" fmla="*/ 22770 w 129959"/>
                <a:gd name="connsiteY35" fmla="*/ 186069 h 190019"/>
                <a:gd name="connsiteX36" fmla="*/ 41820 w 129959"/>
                <a:gd name="connsiteY36" fmla="*/ 189879 h 190019"/>
                <a:gd name="connsiteX37" fmla="*/ 43630 w 129959"/>
                <a:gd name="connsiteY37" fmla="*/ 187974 h 190019"/>
                <a:gd name="connsiteX38" fmla="*/ 49059 w 129959"/>
                <a:gd name="connsiteY38" fmla="*/ 172353 h 190019"/>
                <a:gd name="connsiteX39" fmla="*/ 66109 w 129959"/>
                <a:gd name="connsiteY39" fmla="*/ 165590 h 190019"/>
                <a:gd name="connsiteX40" fmla="*/ 68871 w 129959"/>
                <a:gd name="connsiteY40" fmla="*/ 178068 h 190019"/>
                <a:gd name="connsiteX41" fmla="*/ 69690 w 129959"/>
                <a:gd name="connsiteY41" fmla="*/ 178954 h 190019"/>
                <a:gd name="connsiteX42" fmla="*/ 70395 w 129959"/>
                <a:gd name="connsiteY42" fmla="*/ 178640 h 190019"/>
                <a:gd name="connsiteX43" fmla="*/ 81349 w 129959"/>
                <a:gd name="connsiteY43" fmla="*/ 169781 h 190019"/>
                <a:gd name="connsiteX44" fmla="*/ 91826 w 129959"/>
                <a:gd name="connsiteY44" fmla="*/ 158828 h 190019"/>
                <a:gd name="connsiteX45" fmla="*/ 92683 w 129959"/>
                <a:gd name="connsiteY45" fmla="*/ 155970 h 190019"/>
                <a:gd name="connsiteX46" fmla="*/ 89921 w 129959"/>
                <a:gd name="connsiteY46" fmla="*/ 143588 h 190019"/>
                <a:gd name="connsiteX47" fmla="*/ 103542 w 129959"/>
                <a:gd name="connsiteY47" fmla="*/ 121871 h 190019"/>
                <a:gd name="connsiteX48" fmla="*/ 113067 w 129959"/>
                <a:gd name="connsiteY48" fmla="*/ 123775 h 190019"/>
                <a:gd name="connsiteX49" fmla="*/ 114877 w 129959"/>
                <a:gd name="connsiteY49" fmla="*/ 122251 h 190019"/>
                <a:gd name="connsiteX50" fmla="*/ 126116 w 129959"/>
                <a:gd name="connsiteY50" fmla="*/ 90248 h 190019"/>
                <a:gd name="connsiteX51" fmla="*/ 125449 w 129959"/>
                <a:gd name="connsiteY51" fmla="*/ 88247 h 190019"/>
                <a:gd name="connsiteX52" fmla="*/ 115924 w 129959"/>
                <a:gd name="connsiteY52" fmla="*/ 86342 h 190019"/>
                <a:gd name="connsiteX53" fmla="*/ 118306 w 129959"/>
                <a:gd name="connsiteY53" fmla="*/ 62339 h 190019"/>
                <a:gd name="connsiteX54" fmla="*/ 81539 w 129959"/>
                <a:gd name="connsiteY54" fmla="*/ 120156 h 190019"/>
                <a:gd name="connsiteX55" fmla="*/ 34581 w 129959"/>
                <a:gd name="connsiteY55" fmla="*/ 108916 h 190019"/>
                <a:gd name="connsiteX56" fmla="*/ 48678 w 129959"/>
                <a:gd name="connsiteY56" fmla="*/ 69959 h 190019"/>
                <a:gd name="connsiteX57" fmla="*/ 95731 w 129959"/>
                <a:gd name="connsiteY57" fmla="*/ 81294 h 190019"/>
                <a:gd name="connsiteX58" fmla="*/ 81539 w 129959"/>
                <a:gd name="connsiteY58" fmla="*/ 120156 h 19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9959" h="190019">
                  <a:moveTo>
                    <a:pt x="129164" y="52719"/>
                  </a:moveTo>
                  <a:cubicBezTo>
                    <a:pt x="129783" y="51976"/>
                    <a:pt x="130060" y="51005"/>
                    <a:pt x="129926" y="50052"/>
                  </a:cubicBezTo>
                  <a:cubicBezTo>
                    <a:pt x="129593" y="45509"/>
                    <a:pt x="128955" y="40984"/>
                    <a:pt x="128021" y="36526"/>
                  </a:cubicBezTo>
                  <a:cubicBezTo>
                    <a:pt x="127145" y="32488"/>
                    <a:pt x="125897" y="28535"/>
                    <a:pt x="124306" y="24715"/>
                  </a:cubicBezTo>
                  <a:cubicBezTo>
                    <a:pt x="124306" y="24049"/>
                    <a:pt x="123259" y="24049"/>
                    <a:pt x="122592" y="24715"/>
                  </a:cubicBezTo>
                  <a:lnTo>
                    <a:pt x="112019" y="34240"/>
                  </a:lnTo>
                  <a:cubicBezTo>
                    <a:pt x="109647" y="29364"/>
                    <a:pt x="106076" y="25173"/>
                    <a:pt x="101637" y="22048"/>
                  </a:cubicBezTo>
                  <a:lnTo>
                    <a:pt x="107161" y="6332"/>
                  </a:lnTo>
                  <a:cubicBezTo>
                    <a:pt x="107161" y="5285"/>
                    <a:pt x="107161" y="4237"/>
                    <a:pt x="107161" y="3951"/>
                  </a:cubicBezTo>
                  <a:cubicBezTo>
                    <a:pt x="101313" y="865"/>
                    <a:pt x="94693" y="-459"/>
                    <a:pt x="88111" y="141"/>
                  </a:cubicBezTo>
                  <a:cubicBezTo>
                    <a:pt x="87445" y="141"/>
                    <a:pt x="86683" y="998"/>
                    <a:pt x="86302" y="2046"/>
                  </a:cubicBezTo>
                  <a:lnTo>
                    <a:pt x="80777" y="17762"/>
                  </a:lnTo>
                  <a:cubicBezTo>
                    <a:pt x="74738" y="18848"/>
                    <a:pt x="68976" y="21115"/>
                    <a:pt x="63823" y="24430"/>
                  </a:cubicBezTo>
                  <a:lnTo>
                    <a:pt x="61060" y="11952"/>
                  </a:lnTo>
                  <a:cubicBezTo>
                    <a:pt x="60965" y="11438"/>
                    <a:pt x="60460" y="11095"/>
                    <a:pt x="59946" y="11190"/>
                  </a:cubicBezTo>
                  <a:cubicBezTo>
                    <a:pt x="59794" y="11219"/>
                    <a:pt x="59660" y="11285"/>
                    <a:pt x="59536" y="11381"/>
                  </a:cubicBezTo>
                  <a:cubicBezTo>
                    <a:pt x="55698" y="14105"/>
                    <a:pt x="52040" y="17057"/>
                    <a:pt x="48583" y="20239"/>
                  </a:cubicBezTo>
                  <a:cubicBezTo>
                    <a:pt x="44877" y="23715"/>
                    <a:pt x="41372" y="27401"/>
                    <a:pt x="38105" y="31288"/>
                  </a:cubicBezTo>
                  <a:cubicBezTo>
                    <a:pt x="37429" y="32040"/>
                    <a:pt x="37115" y="33050"/>
                    <a:pt x="37248" y="34050"/>
                  </a:cubicBezTo>
                  <a:lnTo>
                    <a:pt x="40010" y="46528"/>
                  </a:lnTo>
                  <a:cubicBezTo>
                    <a:pt x="34781" y="53281"/>
                    <a:pt x="30218" y="60520"/>
                    <a:pt x="26389" y="68149"/>
                  </a:cubicBezTo>
                  <a:lnTo>
                    <a:pt x="16864" y="66340"/>
                  </a:lnTo>
                  <a:cubicBezTo>
                    <a:pt x="16293" y="66340"/>
                    <a:pt x="15436" y="66340"/>
                    <a:pt x="15055" y="67768"/>
                  </a:cubicBezTo>
                  <a:cubicBezTo>
                    <a:pt x="10225" y="78027"/>
                    <a:pt x="6463" y="88752"/>
                    <a:pt x="3815" y="99773"/>
                  </a:cubicBezTo>
                  <a:cubicBezTo>
                    <a:pt x="3815" y="100820"/>
                    <a:pt x="3815" y="101678"/>
                    <a:pt x="4482" y="101773"/>
                  </a:cubicBezTo>
                  <a:lnTo>
                    <a:pt x="14007" y="103678"/>
                  </a:lnTo>
                  <a:cubicBezTo>
                    <a:pt x="12340" y="111565"/>
                    <a:pt x="11540" y="119613"/>
                    <a:pt x="11626" y="127681"/>
                  </a:cubicBezTo>
                  <a:lnTo>
                    <a:pt x="1148" y="137206"/>
                  </a:lnTo>
                  <a:cubicBezTo>
                    <a:pt x="367" y="137901"/>
                    <a:pt x="-52" y="138920"/>
                    <a:pt x="5" y="139968"/>
                  </a:cubicBezTo>
                  <a:cubicBezTo>
                    <a:pt x="281" y="144521"/>
                    <a:pt x="919" y="149045"/>
                    <a:pt x="1910" y="153493"/>
                  </a:cubicBezTo>
                  <a:cubicBezTo>
                    <a:pt x="2786" y="157532"/>
                    <a:pt x="4034" y="161485"/>
                    <a:pt x="5625" y="165305"/>
                  </a:cubicBezTo>
                  <a:cubicBezTo>
                    <a:pt x="5625" y="165971"/>
                    <a:pt x="6673" y="165971"/>
                    <a:pt x="7339" y="165305"/>
                  </a:cubicBezTo>
                  <a:lnTo>
                    <a:pt x="17912" y="155780"/>
                  </a:lnTo>
                  <a:cubicBezTo>
                    <a:pt x="20236" y="160694"/>
                    <a:pt x="23818" y="164895"/>
                    <a:pt x="28294" y="167972"/>
                  </a:cubicBezTo>
                  <a:lnTo>
                    <a:pt x="22770" y="183783"/>
                  </a:lnTo>
                  <a:cubicBezTo>
                    <a:pt x="22770" y="184736"/>
                    <a:pt x="22770" y="185783"/>
                    <a:pt x="22770" y="186069"/>
                  </a:cubicBezTo>
                  <a:cubicBezTo>
                    <a:pt x="28618" y="189155"/>
                    <a:pt x="35238" y="190479"/>
                    <a:pt x="41820" y="189879"/>
                  </a:cubicBezTo>
                  <a:cubicBezTo>
                    <a:pt x="42487" y="189879"/>
                    <a:pt x="43249" y="189022"/>
                    <a:pt x="43630" y="187974"/>
                  </a:cubicBezTo>
                  <a:lnTo>
                    <a:pt x="49059" y="172353"/>
                  </a:lnTo>
                  <a:cubicBezTo>
                    <a:pt x="55117" y="171191"/>
                    <a:pt x="60899" y="168895"/>
                    <a:pt x="66109" y="165590"/>
                  </a:cubicBezTo>
                  <a:lnTo>
                    <a:pt x="68871" y="178068"/>
                  </a:lnTo>
                  <a:cubicBezTo>
                    <a:pt x="68852" y="178544"/>
                    <a:pt x="69223" y="178935"/>
                    <a:pt x="69690" y="178954"/>
                  </a:cubicBezTo>
                  <a:cubicBezTo>
                    <a:pt x="69966" y="178973"/>
                    <a:pt x="70223" y="178849"/>
                    <a:pt x="70395" y="178640"/>
                  </a:cubicBezTo>
                  <a:cubicBezTo>
                    <a:pt x="74253" y="175953"/>
                    <a:pt x="77910" y="172991"/>
                    <a:pt x="81349" y="169781"/>
                  </a:cubicBezTo>
                  <a:cubicBezTo>
                    <a:pt x="85054" y="166343"/>
                    <a:pt x="88550" y="162685"/>
                    <a:pt x="91826" y="158828"/>
                  </a:cubicBezTo>
                  <a:cubicBezTo>
                    <a:pt x="92464" y="158018"/>
                    <a:pt x="92769" y="156999"/>
                    <a:pt x="92683" y="155970"/>
                  </a:cubicBezTo>
                  <a:lnTo>
                    <a:pt x="89921" y="143588"/>
                  </a:lnTo>
                  <a:cubicBezTo>
                    <a:pt x="95131" y="136787"/>
                    <a:pt x="99694" y="129519"/>
                    <a:pt x="103542" y="121871"/>
                  </a:cubicBezTo>
                  <a:lnTo>
                    <a:pt x="113067" y="123775"/>
                  </a:lnTo>
                  <a:cubicBezTo>
                    <a:pt x="113638" y="123775"/>
                    <a:pt x="114496" y="123204"/>
                    <a:pt x="114877" y="122251"/>
                  </a:cubicBezTo>
                  <a:cubicBezTo>
                    <a:pt x="119649" y="111974"/>
                    <a:pt x="123411" y="101258"/>
                    <a:pt x="126116" y="90248"/>
                  </a:cubicBezTo>
                  <a:cubicBezTo>
                    <a:pt x="126116" y="89200"/>
                    <a:pt x="126116" y="88342"/>
                    <a:pt x="125449" y="88247"/>
                  </a:cubicBezTo>
                  <a:lnTo>
                    <a:pt x="115924" y="86342"/>
                  </a:lnTo>
                  <a:cubicBezTo>
                    <a:pt x="117591" y="78455"/>
                    <a:pt x="118391" y="70407"/>
                    <a:pt x="118306" y="62339"/>
                  </a:cubicBezTo>
                  <a:close/>
                  <a:moveTo>
                    <a:pt x="81539" y="120156"/>
                  </a:moveTo>
                  <a:cubicBezTo>
                    <a:pt x="59727" y="150446"/>
                    <a:pt x="32771" y="144349"/>
                    <a:pt x="34581" y="108916"/>
                  </a:cubicBezTo>
                  <a:cubicBezTo>
                    <a:pt x="35590" y="94877"/>
                    <a:pt x="40467" y="81389"/>
                    <a:pt x="48678" y="69959"/>
                  </a:cubicBezTo>
                  <a:cubicBezTo>
                    <a:pt x="70585" y="39765"/>
                    <a:pt x="97446" y="45861"/>
                    <a:pt x="95731" y="81294"/>
                  </a:cubicBezTo>
                  <a:cubicBezTo>
                    <a:pt x="94750" y="95324"/>
                    <a:pt x="89835" y="108793"/>
                    <a:pt x="81539" y="120156"/>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86" name="Freeform: Shape 94">
              <a:extLst>
                <a:ext uri="{FF2B5EF4-FFF2-40B4-BE49-F238E27FC236}">
                  <a16:creationId xmlns:a16="http://schemas.microsoft.com/office/drawing/2014/main" id="{7F4EB541-2B39-EA50-0481-807F1A7A4D26}"/>
                </a:ext>
              </a:extLst>
            </p:cNvPr>
            <p:cNvSpPr/>
            <p:nvPr/>
          </p:nvSpPr>
          <p:spPr>
            <a:xfrm>
              <a:off x="8971620" y="3243597"/>
              <a:ext cx="130121" cy="189924"/>
            </a:xfrm>
            <a:custGeom>
              <a:avLst/>
              <a:gdLst>
                <a:gd name="connsiteX0" fmla="*/ 128974 w 130121"/>
                <a:gd name="connsiteY0" fmla="*/ 52814 h 189924"/>
                <a:gd name="connsiteX1" fmla="*/ 130117 w 130121"/>
                <a:gd name="connsiteY1" fmla="*/ 50052 h 189924"/>
                <a:gd name="connsiteX2" fmla="*/ 128212 w 130121"/>
                <a:gd name="connsiteY2" fmla="*/ 36526 h 189924"/>
                <a:gd name="connsiteX3" fmla="*/ 124497 w 130121"/>
                <a:gd name="connsiteY3" fmla="*/ 24716 h 189924"/>
                <a:gd name="connsiteX4" fmla="*/ 122782 w 130121"/>
                <a:gd name="connsiteY4" fmla="*/ 24716 h 189924"/>
                <a:gd name="connsiteX5" fmla="*/ 112210 w 130121"/>
                <a:gd name="connsiteY5" fmla="*/ 34241 h 189924"/>
                <a:gd name="connsiteX6" fmla="*/ 101923 w 130121"/>
                <a:gd name="connsiteY6" fmla="*/ 21953 h 189924"/>
                <a:gd name="connsiteX7" fmla="*/ 107352 w 130121"/>
                <a:gd name="connsiteY7" fmla="*/ 6332 h 189924"/>
                <a:gd name="connsiteX8" fmla="*/ 107352 w 130121"/>
                <a:gd name="connsiteY8" fmla="*/ 3951 h 189924"/>
                <a:gd name="connsiteX9" fmla="*/ 88302 w 130121"/>
                <a:gd name="connsiteY9" fmla="*/ 141 h 189924"/>
                <a:gd name="connsiteX10" fmla="*/ 86492 w 130121"/>
                <a:gd name="connsiteY10" fmla="*/ 2046 h 189924"/>
                <a:gd name="connsiteX11" fmla="*/ 81063 w 130121"/>
                <a:gd name="connsiteY11" fmla="*/ 17667 h 189924"/>
                <a:gd name="connsiteX12" fmla="*/ 64013 w 130121"/>
                <a:gd name="connsiteY12" fmla="*/ 24430 h 189924"/>
                <a:gd name="connsiteX13" fmla="*/ 61251 w 130121"/>
                <a:gd name="connsiteY13" fmla="*/ 11952 h 189924"/>
                <a:gd name="connsiteX14" fmla="*/ 60136 w 130121"/>
                <a:gd name="connsiteY14" fmla="*/ 11190 h 189924"/>
                <a:gd name="connsiteX15" fmla="*/ 59727 w 130121"/>
                <a:gd name="connsiteY15" fmla="*/ 11380 h 189924"/>
                <a:gd name="connsiteX16" fmla="*/ 48773 w 130121"/>
                <a:gd name="connsiteY16" fmla="*/ 20239 h 189924"/>
                <a:gd name="connsiteX17" fmla="*/ 38296 w 130121"/>
                <a:gd name="connsiteY17" fmla="*/ 31192 h 189924"/>
                <a:gd name="connsiteX18" fmla="*/ 37534 w 130121"/>
                <a:gd name="connsiteY18" fmla="*/ 34050 h 189924"/>
                <a:gd name="connsiteX19" fmla="*/ 40296 w 130121"/>
                <a:gd name="connsiteY19" fmla="*/ 46528 h 189924"/>
                <a:gd name="connsiteX20" fmla="*/ 26580 w 130121"/>
                <a:gd name="connsiteY20" fmla="*/ 68149 h 189924"/>
                <a:gd name="connsiteX21" fmla="*/ 17055 w 130121"/>
                <a:gd name="connsiteY21" fmla="*/ 66245 h 189924"/>
                <a:gd name="connsiteX22" fmla="*/ 15245 w 130121"/>
                <a:gd name="connsiteY22" fmla="*/ 67768 h 189924"/>
                <a:gd name="connsiteX23" fmla="*/ 3815 w 130121"/>
                <a:gd name="connsiteY23" fmla="*/ 99677 h 189924"/>
                <a:gd name="connsiteX24" fmla="*/ 4482 w 130121"/>
                <a:gd name="connsiteY24" fmla="*/ 101678 h 189924"/>
                <a:gd name="connsiteX25" fmla="*/ 14007 w 130121"/>
                <a:gd name="connsiteY25" fmla="*/ 103583 h 189924"/>
                <a:gd name="connsiteX26" fmla="*/ 11626 w 130121"/>
                <a:gd name="connsiteY26" fmla="*/ 127585 h 189924"/>
                <a:gd name="connsiteX27" fmla="*/ 1148 w 130121"/>
                <a:gd name="connsiteY27" fmla="*/ 137110 h 189924"/>
                <a:gd name="connsiteX28" fmla="*/ 5 w 130121"/>
                <a:gd name="connsiteY28" fmla="*/ 139873 h 189924"/>
                <a:gd name="connsiteX29" fmla="*/ 1910 w 130121"/>
                <a:gd name="connsiteY29" fmla="*/ 153398 h 189924"/>
                <a:gd name="connsiteX30" fmla="*/ 5625 w 130121"/>
                <a:gd name="connsiteY30" fmla="*/ 165209 h 189924"/>
                <a:gd name="connsiteX31" fmla="*/ 7339 w 130121"/>
                <a:gd name="connsiteY31" fmla="*/ 165209 h 189924"/>
                <a:gd name="connsiteX32" fmla="*/ 17912 w 130121"/>
                <a:gd name="connsiteY32" fmla="*/ 155684 h 189924"/>
                <a:gd name="connsiteX33" fmla="*/ 28294 w 130121"/>
                <a:gd name="connsiteY33" fmla="*/ 167876 h 189924"/>
                <a:gd name="connsiteX34" fmla="*/ 22770 w 130121"/>
                <a:gd name="connsiteY34" fmla="*/ 183688 h 189924"/>
                <a:gd name="connsiteX35" fmla="*/ 22770 w 130121"/>
                <a:gd name="connsiteY35" fmla="*/ 185974 h 189924"/>
                <a:gd name="connsiteX36" fmla="*/ 41820 w 130121"/>
                <a:gd name="connsiteY36" fmla="*/ 189784 h 189924"/>
                <a:gd name="connsiteX37" fmla="*/ 43630 w 130121"/>
                <a:gd name="connsiteY37" fmla="*/ 187879 h 189924"/>
                <a:gd name="connsiteX38" fmla="*/ 49154 w 130121"/>
                <a:gd name="connsiteY38" fmla="*/ 172258 h 189924"/>
                <a:gd name="connsiteX39" fmla="*/ 66109 w 130121"/>
                <a:gd name="connsiteY39" fmla="*/ 165495 h 189924"/>
                <a:gd name="connsiteX40" fmla="*/ 68871 w 130121"/>
                <a:gd name="connsiteY40" fmla="*/ 177973 h 189924"/>
                <a:gd name="connsiteX41" fmla="*/ 69985 w 130121"/>
                <a:gd name="connsiteY41" fmla="*/ 178735 h 189924"/>
                <a:gd name="connsiteX42" fmla="*/ 70395 w 130121"/>
                <a:gd name="connsiteY42" fmla="*/ 178544 h 189924"/>
                <a:gd name="connsiteX43" fmla="*/ 81349 w 130121"/>
                <a:gd name="connsiteY43" fmla="*/ 169686 h 189924"/>
                <a:gd name="connsiteX44" fmla="*/ 91826 w 130121"/>
                <a:gd name="connsiteY44" fmla="*/ 158732 h 189924"/>
                <a:gd name="connsiteX45" fmla="*/ 92683 w 130121"/>
                <a:gd name="connsiteY45" fmla="*/ 155875 h 189924"/>
                <a:gd name="connsiteX46" fmla="*/ 89921 w 130121"/>
                <a:gd name="connsiteY46" fmla="*/ 143492 h 189924"/>
                <a:gd name="connsiteX47" fmla="*/ 103542 w 130121"/>
                <a:gd name="connsiteY47" fmla="*/ 121775 h 189924"/>
                <a:gd name="connsiteX48" fmla="*/ 113067 w 130121"/>
                <a:gd name="connsiteY48" fmla="*/ 123680 h 189924"/>
                <a:gd name="connsiteX49" fmla="*/ 114972 w 130121"/>
                <a:gd name="connsiteY49" fmla="*/ 122156 h 189924"/>
                <a:gd name="connsiteX50" fmla="*/ 126116 w 130121"/>
                <a:gd name="connsiteY50" fmla="*/ 90152 h 189924"/>
                <a:gd name="connsiteX51" fmla="*/ 125449 w 130121"/>
                <a:gd name="connsiteY51" fmla="*/ 88152 h 189924"/>
                <a:gd name="connsiteX52" fmla="*/ 115924 w 130121"/>
                <a:gd name="connsiteY52" fmla="*/ 86247 h 189924"/>
                <a:gd name="connsiteX53" fmla="*/ 118306 w 130121"/>
                <a:gd name="connsiteY53" fmla="*/ 62244 h 189924"/>
                <a:gd name="connsiteX54" fmla="*/ 81349 w 130121"/>
                <a:gd name="connsiteY54" fmla="*/ 120251 h 189924"/>
                <a:gd name="connsiteX55" fmla="*/ 34295 w 130121"/>
                <a:gd name="connsiteY55" fmla="*/ 109012 h 189924"/>
                <a:gd name="connsiteX56" fmla="*/ 48487 w 130121"/>
                <a:gd name="connsiteY56" fmla="*/ 70054 h 189924"/>
                <a:gd name="connsiteX57" fmla="*/ 95446 w 130121"/>
                <a:gd name="connsiteY57" fmla="*/ 81389 h 189924"/>
                <a:gd name="connsiteX58" fmla="*/ 81444 w 130121"/>
                <a:gd name="connsiteY58" fmla="*/ 120251 h 18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30121" h="189924">
                  <a:moveTo>
                    <a:pt x="128974" y="52814"/>
                  </a:moveTo>
                  <a:cubicBezTo>
                    <a:pt x="129755" y="52119"/>
                    <a:pt x="130174" y="51100"/>
                    <a:pt x="130117" y="50052"/>
                  </a:cubicBezTo>
                  <a:cubicBezTo>
                    <a:pt x="129831" y="45499"/>
                    <a:pt x="129193" y="40984"/>
                    <a:pt x="128212" y="36526"/>
                  </a:cubicBezTo>
                  <a:cubicBezTo>
                    <a:pt x="127335" y="32488"/>
                    <a:pt x="126088" y="28535"/>
                    <a:pt x="124497" y="24716"/>
                  </a:cubicBezTo>
                  <a:cubicBezTo>
                    <a:pt x="124497" y="24049"/>
                    <a:pt x="123449" y="24049"/>
                    <a:pt x="122782" y="24716"/>
                  </a:cubicBezTo>
                  <a:lnTo>
                    <a:pt x="112210" y="34241"/>
                  </a:lnTo>
                  <a:cubicBezTo>
                    <a:pt x="109838" y="29364"/>
                    <a:pt x="106304" y="25144"/>
                    <a:pt x="101923" y="21953"/>
                  </a:cubicBezTo>
                  <a:lnTo>
                    <a:pt x="107352" y="6332"/>
                  </a:lnTo>
                  <a:cubicBezTo>
                    <a:pt x="107352" y="5284"/>
                    <a:pt x="107352" y="4237"/>
                    <a:pt x="107352" y="3951"/>
                  </a:cubicBezTo>
                  <a:cubicBezTo>
                    <a:pt x="101504" y="865"/>
                    <a:pt x="94884" y="-459"/>
                    <a:pt x="88302" y="141"/>
                  </a:cubicBezTo>
                  <a:cubicBezTo>
                    <a:pt x="87635" y="141"/>
                    <a:pt x="86873" y="998"/>
                    <a:pt x="86492" y="2046"/>
                  </a:cubicBezTo>
                  <a:lnTo>
                    <a:pt x="81063" y="17667"/>
                  </a:lnTo>
                  <a:cubicBezTo>
                    <a:pt x="75005" y="18829"/>
                    <a:pt x="69223" y="21125"/>
                    <a:pt x="64013" y="24430"/>
                  </a:cubicBezTo>
                  <a:lnTo>
                    <a:pt x="61251" y="11952"/>
                  </a:lnTo>
                  <a:cubicBezTo>
                    <a:pt x="61156" y="11438"/>
                    <a:pt x="60651" y="11095"/>
                    <a:pt x="60136" y="11190"/>
                  </a:cubicBezTo>
                  <a:cubicBezTo>
                    <a:pt x="59984" y="11219"/>
                    <a:pt x="59851" y="11285"/>
                    <a:pt x="59727" y="11380"/>
                  </a:cubicBezTo>
                  <a:cubicBezTo>
                    <a:pt x="55888" y="14105"/>
                    <a:pt x="52231" y="17057"/>
                    <a:pt x="48773" y="20239"/>
                  </a:cubicBezTo>
                  <a:cubicBezTo>
                    <a:pt x="45087" y="23706"/>
                    <a:pt x="41591" y="27354"/>
                    <a:pt x="38296" y="31192"/>
                  </a:cubicBezTo>
                  <a:cubicBezTo>
                    <a:pt x="37648" y="31993"/>
                    <a:pt x="37372" y="33031"/>
                    <a:pt x="37534" y="34050"/>
                  </a:cubicBezTo>
                  <a:lnTo>
                    <a:pt x="40296" y="46528"/>
                  </a:lnTo>
                  <a:cubicBezTo>
                    <a:pt x="35000" y="53252"/>
                    <a:pt x="30409" y="60491"/>
                    <a:pt x="26580" y="68149"/>
                  </a:cubicBezTo>
                  <a:lnTo>
                    <a:pt x="17055" y="66245"/>
                  </a:lnTo>
                  <a:cubicBezTo>
                    <a:pt x="16483" y="66245"/>
                    <a:pt x="15721" y="66816"/>
                    <a:pt x="15245" y="67768"/>
                  </a:cubicBezTo>
                  <a:cubicBezTo>
                    <a:pt x="10397" y="78008"/>
                    <a:pt x="6568" y="88695"/>
                    <a:pt x="3815" y="99677"/>
                  </a:cubicBezTo>
                  <a:cubicBezTo>
                    <a:pt x="3815" y="100725"/>
                    <a:pt x="3815" y="101582"/>
                    <a:pt x="4482" y="101678"/>
                  </a:cubicBezTo>
                  <a:lnTo>
                    <a:pt x="14007" y="103583"/>
                  </a:lnTo>
                  <a:cubicBezTo>
                    <a:pt x="12340" y="111469"/>
                    <a:pt x="11540" y="119518"/>
                    <a:pt x="11626" y="127585"/>
                  </a:cubicBezTo>
                  <a:lnTo>
                    <a:pt x="1148" y="137110"/>
                  </a:lnTo>
                  <a:cubicBezTo>
                    <a:pt x="367" y="137806"/>
                    <a:pt x="-52" y="138825"/>
                    <a:pt x="5" y="139873"/>
                  </a:cubicBezTo>
                  <a:cubicBezTo>
                    <a:pt x="281" y="144426"/>
                    <a:pt x="920" y="148950"/>
                    <a:pt x="1910" y="153398"/>
                  </a:cubicBezTo>
                  <a:cubicBezTo>
                    <a:pt x="2786" y="157437"/>
                    <a:pt x="4034" y="161390"/>
                    <a:pt x="5625" y="165209"/>
                  </a:cubicBezTo>
                  <a:cubicBezTo>
                    <a:pt x="5625" y="165876"/>
                    <a:pt x="6673" y="165876"/>
                    <a:pt x="7339" y="165209"/>
                  </a:cubicBezTo>
                  <a:lnTo>
                    <a:pt x="17912" y="155684"/>
                  </a:lnTo>
                  <a:cubicBezTo>
                    <a:pt x="20293" y="160552"/>
                    <a:pt x="23865" y="164752"/>
                    <a:pt x="28294" y="167876"/>
                  </a:cubicBezTo>
                  <a:lnTo>
                    <a:pt x="22770" y="183688"/>
                  </a:lnTo>
                  <a:cubicBezTo>
                    <a:pt x="22770" y="184640"/>
                    <a:pt x="22770" y="185688"/>
                    <a:pt x="22770" y="185974"/>
                  </a:cubicBezTo>
                  <a:cubicBezTo>
                    <a:pt x="28618" y="189060"/>
                    <a:pt x="35238" y="190384"/>
                    <a:pt x="41820" y="189784"/>
                  </a:cubicBezTo>
                  <a:cubicBezTo>
                    <a:pt x="42487" y="189784"/>
                    <a:pt x="43249" y="188926"/>
                    <a:pt x="43630" y="187879"/>
                  </a:cubicBezTo>
                  <a:lnTo>
                    <a:pt x="49154" y="172258"/>
                  </a:lnTo>
                  <a:cubicBezTo>
                    <a:pt x="55174" y="171048"/>
                    <a:pt x="60917" y="168762"/>
                    <a:pt x="66109" y="165495"/>
                  </a:cubicBezTo>
                  <a:lnTo>
                    <a:pt x="68871" y="177973"/>
                  </a:lnTo>
                  <a:cubicBezTo>
                    <a:pt x="68966" y="178487"/>
                    <a:pt x="69471" y="178830"/>
                    <a:pt x="69985" y="178735"/>
                  </a:cubicBezTo>
                  <a:cubicBezTo>
                    <a:pt x="70138" y="178706"/>
                    <a:pt x="70271" y="178639"/>
                    <a:pt x="70395" y="178544"/>
                  </a:cubicBezTo>
                  <a:cubicBezTo>
                    <a:pt x="74272" y="175877"/>
                    <a:pt x="77929" y="172915"/>
                    <a:pt x="81349" y="169686"/>
                  </a:cubicBezTo>
                  <a:cubicBezTo>
                    <a:pt x="85054" y="166247"/>
                    <a:pt x="88549" y="162590"/>
                    <a:pt x="91826" y="158732"/>
                  </a:cubicBezTo>
                  <a:cubicBezTo>
                    <a:pt x="92512" y="157951"/>
                    <a:pt x="92826" y="156903"/>
                    <a:pt x="92683" y="155875"/>
                  </a:cubicBezTo>
                  <a:lnTo>
                    <a:pt x="89921" y="143492"/>
                  </a:lnTo>
                  <a:cubicBezTo>
                    <a:pt x="95131" y="136691"/>
                    <a:pt x="99694" y="129424"/>
                    <a:pt x="103542" y="121775"/>
                  </a:cubicBezTo>
                  <a:lnTo>
                    <a:pt x="113067" y="123680"/>
                  </a:lnTo>
                  <a:cubicBezTo>
                    <a:pt x="113638" y="123680"/>
                    <a:pt x="114496" y="123109"/>
                    <a:pt x="114972" y="122156"/>
                  </a:cubicBezTo>
                  <a:cubicBezTo>
                    <a:pt x="119715" y="111879"/>
                    <a:pt x="123449" y="101154"/>
                    <a:pt x="126116" y="90152"/>
                  </a:cubicBezTo>
                  <a:cubicBezTo>
                    <a:pt x="126116" y="89104"/>
                    <a:pt x="126116" y="88247"/>
                    <a:pt x="125449" y="88152"/>
                  </a:cubicBezTo>
                  <a:lnTo>
                    <a:pt x="115924" y="86247"/>
                  </a:lnTo>
                  <a:cubicBezTo>
                    <a:pt x="117591" y="78360"/>
                    <a:pt x="118391" y="70312"/>
                    <a:pt x="118306" y="62244"/>
                  </a:cubicBezTo>
                  <a:close/>
                  <a:moveTo>
                    <a:pt x="81349" y="120251"/>
                  </a:moveTo>
                  <a:cubicBezTo>
                    <a:pt x="59441" y="150541"/>
                    <a:pt x="32581" y="144445"/>
                    <a:pt x="34295" y="109012"/>
                  </a:cubicBezTo>
                  <a:cubicBezTo>
                    <a:pt x="35295" y="94953"/>
                    <a:pt x="40210" y="81456"/>
                    <a:pt x="48487" y="70054"/>
                  </a:cubicBezTo>
                  <a:cubicBezTo>
                    <a:pt x="70300" y="39860"/>
                    <a:pt x="97255" y="45861"/>
                    <a:pt x="95446" y="81389"/>
                  </a:cubicBezTo>
                  <a:cubicBezTo>
                    <a:pt x="94446" y="95381"/>
                    <a:pt x="89597" y="108831"/>
                    <a:pt x="81444" y="120251"/>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grpSp>
      <p:grpSp>
        <p:nvGrpSpPr>
          <p:cNvPr id="87" name="Graphic 4">
            <a:extLst>
              <a:ext uri="{FF2B5EF4-FFF2-40B4-BE49-F238E27FC236}">
                <a16:creationId xmlns:a16="http://schemas.microsoft.com/office/drawing/2014/main" id="{B2359C9B-98F3-96E4-3B63-C2E857135009}"/>
              </a:ext>
            </a:extLst>
          </p:cNvPr>
          <p:cNvGrpSpPr/>
          <p:nvPr/>
        </p:nvGrpSpPr>
        <p:grpSpPr>
          <a:xfrm>
            <a:off x="3293739" y="5697470"/>
            <a:ext cx="859200" cy="506491"/>
            <a:chOff x="9792585" y="4458717"/>
            <a:chExt cx="1087645" cy="641157"/>
          </a:xfrm>
        </p:grpSpPr>
        <p:sp>
          <p:nvSpPr>
            <p:cNvPr id="88" name="Freeform: Shape 110">
              <a:extLst>
                <a:ext uri="{FF2B5EF4-FFF2-40B4-BE49-F238E27FC236}">
                  <a16:creationId xmlns:a16="http://schemas.microsoft.com/office/drawing/2014/main" id="{8C769AFC-BD44-D37B-4FAB-AECC7BD832AD}"/>
                </a:ext>
              </a:extLst>
            </p:cNvPr>
            <p:cNvSpPr/>
            <p:nvPr/>
          </p:nvSpPr>
          <p:spPr>
            <a:xfrm>
              <a:off x="9792585" y="4680489"/>
              <a:ext cx="720185" cy="419385"/>
            </a:xfrm>
            <a:custGeom>
              <a:avLst/>
              <a:gdLst>
                <a:gd name="connsiteX0" fmla="*/ 360140 w 720185"/>
                <a:gd name="connsiteY0" fmla="*/ 419386 h 419385"/>
                <a:gd name="connsiteX1" fmla="*/ 106489 w 720185"/>
                <a:gd name="connsiteY1" fmla="*/ 358807 h 419385"/>
                <a:gd name="connsiteX2" fmla="*/ 0 w 720185"/>
                <a:gd name="connsiteY2" fmla="*/ 209645 h 419385"/>
                <a:gd name="connsiteX3" fmla="*/ 106489 w 720185"/>
                <a:gd name="connsiteY3" fmla="*/ 60579 h 419385"/>
                <a:gd name="connsiteX4" fmla="*/ 613791 w 720185"/>
                <a:gd name="connsiteY4" fmla="*/ 60579 h 419385"/>
                <a:gd name="connsiteX5" fmla="*/ 613791 w 720185"/>
                <a:gd name="connsiteY5" fmla="*/ 60579 h 419385"/>
                <a:gd name="connsiteX6" fmla="*/ 720185 w 720185"/>
                <a:gd name="connsiteY6" fmla="*/ 209645 h 419385"/>
                <a:gd name="connsiteX7" fmla="*/ 613791 w 720185"/>
                <a:gd name="connsiteY7" fmla="*/ 358807 h 419385"/>
                <a:gd name="connsiteX8" fmla="*/ 360140 w 720185"/>
                <a:gd name="connsiteY8" fmla="*/ 419386 h 419385"/>
                <a:gd name="connsiteX9" fmla="*/ 360140 w 720185"/>
                <a:gd name="connsiteY9" fmla="*/ 9144 h 419385"/>
                <a:gd name="connsiteX10" fmla="*/ 111062 w 720185"/>
                <a:gd name="connsiteY10" fmla="*/ 68580 h 419385"/>
                <a:gd name="connsiteX11" fmla="*/ 9239 w 720185"/>
                <a:gd name="connsiteY11" fmla="*/ 209645 h 419385"/>
                <a:gd name="connsiteX12" fmla="*/ 111062 w 720185"/>
                <a:gd name="connsiteY12" fmla="*/ 350806 h 419385"/>
                <a:gd name="connsiteX13" fmla="*/ 609124 w 720185"/>
                <a:gd name="connsiteY13" fmla="*/ 350806 h 419385"/>
                <a:gd name="connsiteX14" fmla="*/ 710946 w 720185"/>
                <a:gd name="connsiteY14" fmla="*/ 209645 h 419385"/>
                <a:gd name="connsiteX15" fmla="*/ 609124 w 720185"/>
                <a:gd name="connsiteY15" fmla="*/ 68580 h 419385"/>
                <a:gd name="connsiteX16" fmla="*/ 609124 w 720185"/>
                <a:gd name="connsiteY16" fmla="*/ 68580 h 419385"/>
                <a:gd name="connsiteX17" fmla="*/ 360140 w 720185"/>
                <a:gd name="connsiteY17" fmla="*/ 9144 h 419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0185" h="419385">
                  <a:moveTo>
                    <a:pt x="360140" y="419386"/>
                  </a:moveTo>
                  <a:cubicBezTo>
                    <a:pt x="268224" y="419386"/>
                    <a:pt x="176403" y="399193"/>
                    <a:pt x="106489" y="358807"/>
                  </a:cubicBezTo>
                  <a:cubicBezTo>
                    <a:pt x="36576" y="318421"/>
                    <a:pt x="0" y="266224"/>
                    <a:pt x="0" y="209645"/>
                  </a:cubicBezTo>
                  <a:cubicBezTo>
                    <a:pt x="0" y="153067"/>
                    <a:pt x="38100" y="100203"/>
                    <a:pt x="106489" y="60579"/>
                  </a:cubicBezTo>
                  <a:cubicBezTo>
                    <a:pt x="246316" y="-20193"/>
                    <a:pt x="473869" y="-20193"/>
                    <a:pt x="613791" y="60579"/>
                  </a:cubicBezTo>
                  <a:lnTo>
                    <a:pt x="613791" y="60579"/>
                  </a:lnTo>
                  <a:cubicBezTo>
                    <a:pt x="682371" y="100203"/>
                    <a:pt x="720185" y="153162"/>
                    <a:pt x="720185" y="209645"/>
                  </a:cubicBezTo>
                  <a:cubicBezTo>
                    <a:pt x="720185" y="266128"/>
                    <a:pt x="682085" y="319183"/>
                    <a:pt x="613791" y="358807"/>
                  </a:cubicBezTo>
                  <a:cubicBezTo>
                    <a:pt x="543782" y="399193"/>
                    <a:pt x="451961" y="419386"/>
                    <a:pt x="360140" y="419386"/>
                  </a:cubicBezTo>
                  <a:close/>
                  <a:moveTo>
                    <a:pt x="360140" y="9144"/>
                  </a:moveTo>
                  <a:cubicBezTo>
                    <a:pt x="269938" y="9144"/>
                    <a:pt x="179737" y="28956"/>
                    <a:pt x="111062" y="68580"/>
                  </a:cubicBezTo>
                  <a:cubicBezTo>
                    <a:pt x="45434" y="106680"/>
                    <a:pt x="9239" y="156591"/>
                    <a:pt x="9239" y="209645"/>
                  </a:cubicBezTo>
                  <a:cubicBezTo>
                    <a:pt x="9239" y="262700"/>
                    <a:pt x="45434" y="312896"/>
                    <a:pt x="111062" y="350806"/>
                  </a:cubicBezTo>
                  <a:cubicBezTo>
                    <a:pt x="248412" y="430054"/>
                    <a:pt x="471773" y="430054"/>
                    <a:pt x="609124" y="350806"/>
                  </a:cubicBezTo>
                  <a:cubicBezTo>
                    <a:pt x="674751" y="312706"/>
                    <a:pt x="710946" y="262795"/>
                    <a:pt x="710946" y="209645"/>
                  </a:cubicBezTo>
                  <a:cubicBezTo>
                    <a:pt x="710946" y="156496"/>
                    <a:pt x="674751" y="106490"/>
                    <a:pt x="609124" y="68580"/>
                  </a:cubicBezTo>
                  <a:lnTo>
                    <a:pt x="609124" y="68580"/>
                  </a:lnTo>
                  <a:cubicBezTo>
                    <a:pt x="540544" y="28956"/>
                    <a:pt x="450247" y="9144"/>
                    <a:pt x="360140" y="9144"/>
                  </a:cubicBezTo>
                  <a:close/>
                </a:path>
              </a:pathLst>
            </a:custGeom>
            <a:solidFill>
              <a:srgbClr val="32CD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grpSp>
          <p:nvGrpSpPr>
            <p:cNvPr id="89" name="Graphic 4">
              <a:extLst>
                <a:ext uri="{FF2B5EF4-FFF2-40B4-BE49-F238E27FC236}">
                  <a16:creationId xmlns:a16="http://schemas.microsoft.com/office/drawing/2014/main" id="{388115B1-DB41-7ED1-791F-2778548B1808}"/>
                </a:ext>
              </a:extLst>
            </p:cNvPr>
            <p:cNvGrpSpPr/>
            <p:nvPr/>
          </p:nvGrpSpPr>
          <p:grpSpPr>
            <a:xfrm>
              <a:off x="9848487" y="4458717"/>
              <a:ext cx="1031743" cy="604939"/>
              <a:chOff x="9848487" y="4458717"/>
              <a:chExt cx="1031743" cy="604939"/>
            </a:xfrm>
          </p:grpSpPr>
          <p:sp>
            <p:nvSpPr>
              <p:cNvPr id="90" name="Freeform: Shape 112">
                <a:extLst>
                  <a:ext uri="{FF2B5EF4-FFF2-40B4-BE49-F238E27FC236}">
                    <a16:creationId xmlns:a16="http://schemas.microsoft.com/office/drawing/2014/main" id="{AD2FFF6A-D0BB-B456-6B93-069F36DE95F9}"/>
                  </a:ext>
                </a:extLst>
              </p:cNvPr>
              <p:cNvSpPr/>
              <p:nvPr/>
            </p:nvSpPr>
            <p:spPr>
              <a:xfrm>
                <a:off x="10103100" y="4655153"/>
                <a:ext cx="59054" cy="219836"/>
              </a:xfrm>
              <a:custGeom>
                <a:avLst/>
                <a:gdLst>
                  <a:gd name="connsiteX0" fmla="*/ 59055 w 59054"/>
                  <a:gd name="connsiteY0" fmla="*/ 160020 h 219836"/>
                  <a:gd name="connsiteX1" fmla="*/ 59055 w 59054"/>
                  <a:gd name="connsiteY1" fmla="*/ 219837 h 219836"/>
                  <a:gd name="connsiteX2" fmla="*/ 0 w 59054"/>
                  <a:gd name="connsiteY2" fmla="*/ 59722 h 219836"/>
                  <a:gd name="connsiteX3" fmla="*/ 0 w 59054"/>
                  <a:gd name="connsiteY3" fmla="*/ 0 h 219836"/>
                  <a:gd name="connsiteX4" fmla="*/ 0 w 59054"/>
                  <a:gd name="connsiteY4" fmla="*/ 0 h 219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54" h="219836">
                    <a:moveTo>
                      <a:pt x="59055" y="160020"/>
                    </a:moveTo>
                    <a:lnTo>
                      <a:pt x="59055" y="219837"/>
                    </a:lnTo>
                    <a:lnTo>
                      <a:pt x="0" y="59722"/>
                    </a:lnTo>
                    <a:lnTo>
                      <a:pt x="0" y="0"/>
                    </a:lnTo>
                    <a:lnTo>
                      <a:pt x="0" y="0"/>
                    </a:ln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91" name="Freeform: Shape 113">
                <a:extLst>
                  <a:ext uri="{FF2B5EF4-FFF2-40B4-BE49-F238E27FC236}">
                    <a16:creationId xmlns:a16="http://schemas.microsoft.com/office/drawing/2014/main" id="{12B14FAF-6FF1-B75A-6C60-44C01D347E48}"/>
                  </a:ext>
                </a:extLst>
              </p:cNvPr>
              <p:cNvSpPr/>
              <p:nvPr/>
            </p:nvSpPr>
            <p:spPr>
              <a:xfrm>
                <a:off x="10162251" y="4730686"/>
                <a:ext cx="243649" cy="144303"/>
              </a:xfrm>
              <a:custGeom>
                <a:avLst/>
                <a:gdLst>
                  <a:gd name="connsiteX0" fmla="*/ 0 w 243649"/>
                  <a:gd name="connsiteY0" fmla="*/ 84487 h 144303"/>
                  <a:gd name="connsiteX1" fmla="*/ 0 w 243649"/>
                  <a:gd name="connsiteY1" fmla="*/ 144304 h 144303"/>
                  <a:gd name="connsiteX2" fmla="*/ 243649 w 243649"/>
                  <a:gd name="connsiteY2" fmla="*/ 59722 h 144303"/>
                  <a:gd name="connsiteX3" fmla="*/ 243649 w 243649"/>
                  <a:gd name="connsiteY3" fmla="*/ 0 h 144303"/>
                  <a:gd name="connsiteX4" fmla="*/ 0 w 243649"/>
                  <a:gd name="connsiteY4" fmla="*/ 84487 h 144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49" h="144303">
                    <a:moveTo>
                      <a:pt x="0" y="84487"/>
                    </a:moveTo>
                    <a:lnTo>
                      <a:pt x="0" y="144304"/>
                    </a:lnTo>
                    <a:lnTo>
                      <a:pt x="243649" y="59722"/>
                    </a:lnTo>
                    <a:lnTo>
                      <a:pt x="243649" y="0"/>
                    </a:lnTo>
                    <a:lnTo>
                      <a:pt x="0" y="84487"/>
                    </a:lnTo>
                    <a:close/>
                  </a:path>
                </a:pathLst>
              </a:custGeom>
              <a:solidFill>
                <a:srgbClr val="37474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92" name="Freeform: Shape 114">
                <a:extLst>
                  <a:ext uri="{FF2B5EF4-FFF2-40B4-BE49-F238E27FC236}">
                    <a16:creationId xmlns:a16="http://schemas.microsoft.com/office/drawing/2014/main" id="{59AF91A8-1ECD-C39B-BCF2-C732B7E26568}"/>
                  </a:ext>
                </a:extLst>
              </p:cNvPr>
              <p:cNvSpPr/>
              <p:nvPr/>
            </p:nvSpPr>
            <p:spPr>
              <a:xfrm>
                <a:off x="10103100" y="4652193"/>
                <a:ext cx="302799" cy="162979"/>
              </a:xfrm>
              <a:custGeom>
                <a:avLst/>
                <a:gdLst>
                  <a:gd name="connsiteX0" fmla="*/ 0 w 302799"/>
                  <a:gd name="connsiteY0" fmla="*/ 2483 h 162979"/>
                  <a:gd name="connsiteX1" fmla="*/ 59150 w 302799"/>
                  <a:gd name="connsiteY1" fmla="*/ 162979 h 162979"/>
                  <a:gd name="connsiteX2" fmla="*/ 302800 w 302799"/>
                  <a:gd name="connsiteY2" fmla="*/ 78493 h 162979"/>
                  <a:gd name="connsiteX3" fmla="*/ 0 w 302799"/>
                  <a:gd name="connsiteY3" fmla="*/ 2483 h 162979"/>
                </a:gdLst>
                <a:ahLst/>
                <a:cxnLst>
                  <a:cxn ang="0">
                    <a:pos x="connsiteX0" y="connsiteY0"/>
                  </a:cxn>
                  <a:cxn ang="0">
                    <a:pos x="connsiteX1" y="connsiteY1"/>
                  </a:cxn>
                  <a:cxn ang="0">
                    <a:pos x="connsiteX2" y="connsiteY2"/>
                  </a:cxn>
                  <a:cxn ang="0">
                    <a:pos x="connsiteX3" y="connsiteY3"/>
                  </a:cxn>
                </a:cxnLst>
                <a:rect l="l" t="t" r="r" b="b"/>
                <a:pathLst>
                  <a:path w="302799" h="162979">
                    <a:moveTo>
                      <a:pt x="0" y="2483"/>
                    </a:moveTo>
                    <a:lnTo>
                      <a:pt x="59150" y="162979"/>
                    </a:lnTo>
                    <a:lnTo>
                      <a:pt x="302800" y="78493"/>
                    </a:lnTo>
                    <a:cubicBezTo>
                      <a:pt x="235934" y="20104"/>
                      <a:pt x="120110" y="-9042"/>
                      <a:pt x="0" y="2483"/>
                    </a:cubicBezTo>
                    <a:close/>
                  </a:path>
                </a:pathLst>
              </a:custGeom>
              <a:solidFill>
                <a:srgbClr val="455A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93" name="Freeform: Shape 115">
                <a:extLst>
                  <a:ext uri="{FF2B5EF4-FFF2-40B4-BE49-F238E27FC236}">
                    <a16:creationId xmlns:a16="http://schemas.microsoft.com/office/drawing/2014/main" id="{5F7D0699-92EF-5DA4-EF36-E0CB5447E8C0}"/>
                  </a:ext>
                </a:extLst>
              </p:cNvPr>
              <p:cNvSpPr/>
              <p:nvPr/>
            </p:nvSpPr>
            <p:spPr>
              <a:xfrm>
                <a:off x="9848557" y="4826317"/>
                <a:ext cx="35" cy="1809"/>
              </a:xfrm>
              <a:custGeom>
                <a:avLst/>
                <a:gdLst>
                  <a:gd name="connsiteX0" fmla="*/ 36 w 35"/>
                  <a:gd name="connsiteY0" fmla="*/ 0 h 1809"/>
                  <a:gd name="connsiteX1" fmla="*/ 36 w 35"/>
                  <a:gd name="connsiteY1" fmla="*/ 1810 h 1809"/>
                  <a:gd name="connsiteX2" fmla="*/ 36 w 35"/>
                  <a:gd name="connsiteY2" fmla="*/ 0 h 1809"/>
                </a:gdLst>
                <a:ahLst/>
                <a:cxnLst>
                  <a:cxn ang="0">
                    <a:pos x="connsiteX0" y="connsiteY0"/>
                  </a:cxn>
                  <a:cxn ang="0">
                    <a:pos x="connsiteX1" y="connsiteY1"/>
                  </a:cxn>
                  <a:cxn ang="0">
                    <a:pos x="connsiteX2" y="connsiteY2"/>
                  </a:cxn>
                </a:cxnLst>
                <a:rect l="l" t="t" r="r" b="b"/>
                <a:pathLst>
                  <a:path w="35" h="1809">
                    <a:moveTo>
                      <a:pt x="36" y="0"/>
                    </a:moveTo>
                    <a:cubicBezTo>
                      <a:pt x="-12" y="600"/>
                      <a:pt x="-12" y="1210"/>
                      <a:pt x="36" y="1810"/>
                    </a:cubicBezTo>
                    <a:lnTo>
                      <a:pt x="36" y="0"/>
                    </a:lnTo>
                    <a:close/>
                  </a:path>
                </a:pathLst>
              </a:custGeom>
              <a:solidFill>
                <a:srgbClr val="32CD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94" name="Freeform: Shape 116">
                <a:extLst>
                  <a:ext uri="{FF2B5EF4-FFF2-40B4-BE49-F238E27FC236}">
                    <a16:creationId xmlns:a16="http://schemas.microsoft.com/office/drawing/2014/main" id="{83D9F342-E872-1E38-3537-F5772F0B9726}"/>
                  </a:ext>
                </a:extLst>
              </p:cNvPr>
              <p:cNvSpPr/>
              <p:nvPr/>
            </p:nvSpPr>
            <p:spPr>
              <a:xfrm>
                <a:off x="9848582" y="4828032"/>
                <a:ext cx="289379" cy="232791"/>
              </a:xfrm>
              <a:custGeom>
                <a:avLst/>
                <a:gdLst>
                  <a:gd name="connsiteX0" fmla="*/ 289380 w 289379"/>
                  <a:gd name="connsiteY0" fmla="*/ 62579 h 232791"/>
                  <a:gd name="connsiteX1" fmla="*/ 253185 w 289379"/>
                  <a:gd name="connsiteY1" fmla="*/ 232791 h 232791"/>
                  <a:gd name="connsiteX2" fmla="*/ 11 w 289379"/>
                  <a:gd name="connsiteY2" fmla="*/ 58293 h 232791"/>
                  <a:gd name="connsiteX3" fmla="*/ 11 w 289379"/>
                  <a:gd name="connsiteY3" fmla="*/ 58293 h 232791"/>
                  <a:gd name="connsiteX4" fmla="*/ 11 w 289379"/>
                  <a:gd name="connsiteY4" fmla="*/ 0 h 232791"/>
                  <a:gd name="connsiteX5" fmla="*/ 253280 w 289379"/>
                  <a:gd name="connsiteY5" fmla="*/ 172974 h 232791"/>
                  <a:gd name="connsiteX6" fmla="*/ 278141 w 289379"/>
                  <a:gd name="connsiteY6" fmla="*/ 56007 h 232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379" h="232791">
                    <a:moveTo>
                      <a:pt x="289380" y="62579"/>
                    </a:moveTo>
                    <a:lnTo>
                      <a:pt x="253185" y="232791"/>
                    </a:lnTo>
                    <a:cubicBezTo>
                      <a:pt x="105452" y="218408"/>
                      <a:pt x="-1228" y="143637"/>
                      <a:pt x="11" y="58293"/>
                    </a:cubicBezTo>
                    <a:lnTo>
                      <a:pt x="11" y="58293"/>
                    </a:lnTo>
                    <a:lnTo>
                      <a:pt x="11" y="0"/>
                    </a:lnTo>
                    <a:cubicBezTo>
                      <a:pt x="11" y="84677"/>
                      <a:pt x="106500" y="158591"/>
                      <a:pt x="253280" y="172974"/>
                    </a:cubicBezTo>
                    <a:lnTo>
                      <a:pt x="278141" y="56007"/>
                    </a:lnTo>
                    <a:close/>
                  </a:path>
                </a:pathLst>
              </a:custGeom>
              <a:solidFill>
                <a:srgbClr val="32CD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95" name="Freeform: Shape 117">
                <a:extLst>
                  <a:ext uri="{FF2B5EF4-FFF2-40B4-BE49-F238E27FC236}">
                    <a16:creationId xmlns:a16="http://schemas.microsoft.com/office/drawing/2014/main" id="{17ED10EA-07F0-FCCF-4998-DEAF1A60C386}"/>
                  </a:ext>
                </a:extLst>
              </p:cNvPr>
              <p:cNvSpPr/>
              <p:nvPr/>
            </p:nvSpPr>
            <p:spPr>
              <a:xfrm>
                <a:off x="9848582" y="4828032"/>
                <a:ext cx="289379" cy="232791"/>
              </a:xfrm>
              <a:custGeom>
                <a:avLst/>
                <a:gdLst>
                  <a:gd name="connsiteX0" fmla="*/ 289380 w 289379"/>
                  <a:gd name="connsiteY0" fmla="*/ 62579 h 232791"/>
                  <a:gd name="connsiteX1" fmla="*/ 253185 w 289379"/>
                  <a:gd name="connsiteY1" fmla="*/ 232791 h 232791"/>
                  <a:gd name="connsiteX2" fmla="*/ 11 w 289379"/>
                  <a:gd name="connsiteY2" fmla="*/ 58293 h 232791"/>
                  <a:gd name="connsiteX3" fmla="*/ 11 w 289379"/>
                  <a:gd name="connsiteY3" fmla="*/ 58293 h 232791"/>
                  <a:gd name="connsiteX4" fmla="*/ 11 w 289379"/>
                  <a:gd name="connsiteY4" fmla="*/ 0 h 232791"/>
                  <a:gd name="connsiteX5" fmla="*/ 253280 w 289379"/>
                  <a:gd name="connsiteY5" fmla="*/ 172974 h 232791"/>
                  <a:gd name="connsiteX6" fmla="*/ 278141 w 289379"/>
                  <a:gd name="connsiteY6" fmla="*/ 56007 h 232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379" h="232791">
                    <a:moveTo>
                      <a:pt x="289380" y="62579"/>
                    </a:moveTo>
                    <a:lnTo>
                      <a:pt x="253185" y="232791"/>
                    </a:lnTo>
                    <a:cubicBezTo>
                      <a:pt x="105452" y="218408"/>
                      <a:pt x="-1228" y="143637"/>
                      <a:pt x="11" y="58293"/>
                    </a:cubicBezTo>
                    <a:lnTo>
                      <a:pt x="11" y="58293"/>
                    </a:lnTo>
                    <a:lnTo>
                      <a:pt x="11" y="0"/>
                    </a:lnTo>
                    <a:cubicBezTo>
                      <a:pt x="11" y="84677"/>
                      <a:pt x="106500" y="158591"/>
                      <a:pt x="253280" y="172974"/>
                    </a:cubicBezTo>
                    <a:lnTo>
                      <a:pt x="278141" y="56007"/>
                    </a:lnTo>
                    <a:close/>
                  </a:path>
                </a:pathLst>
              </a:custGeom>
              <a:solidFill>
                <a:srgbClr val="000000">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96" name="Freeform: Shape 118">
                <a:extLst>
                  <a:ext uri="{FF2B5EF4-FFF2-40B4-BE49-F238E27FC236}">
                    <a16:creationId xmlns:a16="http://schemas.microsoft.com/office/drawing/2014/main" id="{EA38B80B-C1B7-492D-47C1-8409BC56B94B}"/>
                  </a:ext>
                </a:extLst>
              </p:cNvPr>
              <p:cNvSpPr/>
              <p:nvPr/>
            </p:nvSpPr>
            <p:spPr>
              <a:xfrm>
                <a:off x="10129485" y="4804791"/>
                <a:ext cx="327374" cy="258866"/>
              </a:xfrm>
              <a:custGeom>
                <a:avLst/>
                <a:gdLst>
                  <a:gd name="connsiteX0" fmla="*/ 0 w 327374"/>
                  <a:gd name="connsiteY0" fmla="*/ 198215 h 258866"/>
                  <a:gd name="connsiteX1" fmla="*/ 0 w 327374"/>
                  <a:gd name="connsiteY1" fmla="*/ 258032 h 258866"/>
                  <a:gd name="connsiteX2" fmla="*/ 179451 w 327374"/>
                  <a:gd name="connsiteY2" fmla="*/ 233934 h 258866"/>
                  <a:gd name="connsiteX3" fmla="*/ 317849 w 327374"/>
                  <a:gd name="connsiteY3" fmla="*/ 125921 h 258866"/>
                  <a:gd name="connsiteX4" fmla="*/ 327374 w 327374"/>
                  <a:gd name="connsiteY4" fmla="*/ 84106 h 258866"/>
                  <a:gd name="connsiteX5" fmla="*/ 327374 w 327374"/>
                  <a:gd name="connsiteY5" fmla="*/ 22384 h 258866"/>
                  <a:gd name="connsiteX6" fmla="*/ 290798 w 327374"/>
                  <a:gd name="connsiteY6" fmla="*/ 0 h 258866"/>
                  <a:gd name="connsiteX7" fmla="*/ 245173 w 327374"/>
                  <a:gd name="connsiteY7" fmla="*/ 15812 h 258866"/>
                  <a:gd name="connsiteX8" fmla="*/ 36576 w 327374"/>
                  <a:gd name="connsiteY8" fmla="*/ 87821 h 258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374" h="258866">
                    <a:moveTo>
                      <a:pt x="0" y="198215"/>
                    </a:moveTo>
                    <a:lnTo>
                      <a:pt x="0" y="258032"/>
                    </a:lnTo>
                    <a:cubicBezTo>
                      <a:pt x="60808" y="261652"/>
                      <a:pt x="121748" y="253470"/>
                      <a:pt x="179451" y="233934"/>
                    </a:cubicBezTo>
                    <a:cubicBezTo>
                      <a:pt x="249079" y="209740"/>
                      <a:pt x="298228" y="171355"/>
                      <a:pt x="317849" y="125921"/>
                    </a:cubicBezTo>
                    <a:cubicBezTo>
                      <a:pt x="323822" y="112766"/>
                      <a:pt x="327060" y="98546"/>
                      <a:pt x="327374" y="84106"/>
                    </a:cubicBezTo>
                    <a:cubicBezTo>
                      <a:pt x="327374" y="78486"/>
                      <a:pt x="327374" y="22384"/>
                      <a:pt x="327374" y="22384"/>
                    </a:cubicBezTo>
                    <a:cubicBezTo>
                      <a:pt x="327374" y="22384"/>
                      <a:pt x="310515" y="21050"/>
                      <a:pt x="290798" y="0"/>
                    </a:cubicBezTo>
                    <a:lnTo>
                      <a:pt x="245173" y="15812"/>
                    </a:lnTo>
                    <a:lnTo>
                      <a:pt x="36576" y="87821"/>
                    </a:lnTo>
                    <a:close/>
                  </a:path>
                </a:pathLst>
              </a:custGeom>
              <a:solidFill>
                <a:srgbClr val="32CD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97" name="Freeform: Shape 119">
                <a:extLst>
                  <a:ext uri="{FF2B5EF4-FFF2-40B4-BE49-F238E27FC236}">
                    <a16:creationId xmlns:a16="http://schemas.microsoft.com/office/drawing/2014/main" id="{B6494D81-4DE7-600C-2887-591D72C4D27F}"/>
                  </a:ext>
                </a:extLst>
              </p:cNvPr>
              <p:cNvSpPr/>
              <p:nvPr/>
            </p:nvSpPr>
            <p:spPr>
              <a:xfrm>
                <a:off x="10129485" y="4804791"/>
                <a:ext cx="327374" cy="258866"/>
              </a:xfrm>
              <a:custGeom>
                <a:avLst/>
                <a:gdLst>
                  <a:gd name="connsiteX0" fmla="*/ 0 w 327374"/>
                  <a:gd name="connsiteY0" fmla="*/ 198215 h 258866"/>
                  <a:gd name="connsiteX1" fmla="*/ 0 w 327374"/>
                  <a:gd name="connsiteY1" fmla="*/ 258032 h 258866"/>
                  <a:gd name="connsiteX2" fmla="*/ 179451 w 327374"/>
                  <a:gd name="connsiteY2" fmla="*/ 233934 h 258866"/>
                  <a:gd name="connsiteX3" fmla="*/ 317849 w 327374"/>
                  <a:gd name="connsiteY3" fmla="*/ 125921 h 258866"/>
                  <a:gd name="connsiteX4" fmla="*/ 327374 w 327374"/>
                  <a:gd name="connsiteY4" fmla="*/ 84106 h 258866"/>
                  <a:gd name="connsiteX5" fmla="*/ 327374 w 327374"/>
                  <a:gd name="connsiteY5" fmla="*/ 22384 h 258866"/>
                  <a:gd name="connsiteX6" fmla="*/ 290798 w 327374"/>
                  <a:gd name="connsiteY6" fmla="*/ 0 h 258866"/>
                  <a:gd name="connsiteX7" fmla="*/ 245173 w 327374"/>
                  <a:gd name="connsiteY7" fmla="*/ 15812 h 258866"/>
                  <a:gd name="connsiteX8" fmla="*/ 36576 w 327374"/>
                  <a:gd name="connsiteY8" fmla="*/ 87821 h 258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374" h="258866">
                    <a:moveTo>
                      <a:pt x="0" y="198215"/>
                    </a:moveTo>
                    <a:lnTo>
                      <a:pt x="0" y="258032"/>
                    </a:lnTo>
                    <a:cubicBezTo>
                      <a:pt x="60808" y="261652"/>
                      <a:pt x="121748" y="253470"/>
                      <a:pt x="179451" y="233934"/>
                    </a:cubicBezTo>
                    <a:cubicBezTo>
                      <a:pt x="249079" y="209740"/>
                      <a:pt x="298228" y="171355"/>
                      <a:pt x="317849" y="125921"/>
                    </a:cubicBezTo>
                    <a:cubicBezTo>
                      <a:pt x="323822" y="112766"/>
                      <a:pt x="327060" y="98546"/>
                      <a:pt x="327374" y="84106"/>
                    </a:cubicBezTo>
                    <a:cubicBezTo>
                      <a:pt x="327374" y="78486"/>
                      <a:pt x="327374" y="22384"/>
                      <a:pt x="327374" y="22384"/>
                    </a:cubicBezTo>
                    <a:cubicBezTo>
                      <a:pt x="327374" y="22384"/>
                      <a:pt x="310515" y="21050"/>
                      <a:pt x="290798" y="0"/>
                    </a:cubicBezTo>
                    <a:lnTo>
                      <a:pt x="245173" y="15812"/>
                    </a:lnTo>
                    <a:lnTo>
                      <a:pt x="36576" y="87821"/>
                    </a:lnTo>
                    <a:close/>
                  </a:path>
                </a:pathLst>
              </a:custGeom>
              <a:solidFill>
                <a:srgbClr val="FFFFFF">
                  <a:alpha val="6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98" name="Freeform: Shape 120">
                <a:extLst>
                  <a:ext uri="{FF2B5EF4-FFF2-40B4-BE49-F238E27FC236}">
                    <a16:creationId xmlns:a16="http://schemas.microsoft.com/office/drawing/2014/main" id="{72C79E5C-56FA-6B6D-827B-6CC868B7F7E5}"/>
                  </a:ext>
                </a:extLst>
              </p:cNvPr>
              <p:cNvSpPr/>
              <p:nvPr/>
            </p:nvSpPr>
            <p:spPr>
              <a:xfrm>
                <a:off x="9947652" y="4698206"/>
                <a:ext cx="181546" cy="164496"/>
              </a:xfrm>
              <a:custGeom>
                <a:avLst/>
                <a:gdLst>
                  <a:gd name="connsiteX0" fmla="*/ 0 w 181546"/>
                  <a:gd name="connsiteY0" fmla="*/ 59722 h 164496"/>
                  <a:gd name="connsiteX1" fmla="*/ 181546 w 181546"/>
                  <a:gd name="connsiteY1" fmla="*/ 164497 h 164496"/>
                  <a:gd name="connsiteX2" fmla="*/ 181546 w 181546"/>
                  <a:gd name="connsiteY2" fmla="*/ 104775 h 164496"/>
                  <a:gd name="connsiteX3" fmla="*/ 0 w 181546"/>
                  <a:gd name="connsiteY3" fmla="*/ 0 h 164496"/>
                  <a:gd name="connsiteX4" fmla="*/ 0 w 181546"/>
                  <a:gd name="connsiteY4" fmla="*/ 59722 h 164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46" h="164496">
                    <a:moveTo>
                      <a:pt x="0" y="59722"/>
                    </a:moveTo>
                    <a:lnTo>
                      <a:pt x="181546" y="164497"/>
                    </a:lnTo>
                    <a:lnTo>
                      <a:pt x="181546" y="104775"/>
                    </a:lnTo>
                    <a:lnTo>
                      <a:pt x="0" y="0"/>
                    </a:lnTo>
                    <a:lnTo>
                      <a:pt x="0" y="59722"/>
                    </a:lnTo>
                    <a:close/>
                  </a:path>
                </a:pathLst>
              </a:custGeom>
              <a:solidFill>
                <a:srgbClr val="32CD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99" name="Freeform: Shape 121">
                <a:extLst>
                  <a:ext uri="{FF2B5EF4-FFF2-40B4-BE49-F238E27FC236}">
                    <a16:creationId xmlns:a16="http://schemas.microsoft.com/office/drawing/2014/main" id="{903F32C5-5771-B0FC-B38B-7C6C57291E3B}"/>
                  </a:ext>
                </a:extLst>
              </p:cNvPr>
              <p:cNvSpPr/>
              <p:nvPr/>
            </p:nvSpPr>
            <p:spPr>
              <a:xfrm>
                <a:off x="9947652" y="4698206"/>
                <a:ext cx="181546" cy="164496"/>
              </a:xfrm>
              <a:custGeom>
                <a:avLst/>
                <a:gdLst>
                  <a:gd name="connsiteX0" fmla="*/ 0 w 181546"/>
                  <a:gd name="connsiteY0" fmla="*/ 59722 h 164496"/>
                  <a:gd name="connsiteX1" fmla="*/ 181546 w 181546"/>
                  <a:gd name="connsiteY1" fmla="*/ 164497 h 164496"/>
                  <a:gd name="connsiteX2" fmla="*/ 181546 w 181546"/>
                  <a:gd name="connsiteY2" fmla="*/ 104775 h 164496"/>
                  <a:gd name="connsiteX3" fmla="*/ 0 w 181546"/>
                  <a:gd name="connsiteY3" fmla="*/ 0 h 164496"/>
                  <a:gd name="connsiteX4" fmla="*/ 0 w 181546"/>
                  <a:gd name="connsiteY4" fmla="*/ 59722 h 164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46" h="164496">
                    <a:moveTo>
                      <a:pt x="0" y="59722"/>
                    </a:moveTo>
                    <a:lnTo>
                      <a:pt x="181546" y="164497"/>
                    </a:lnTo>
                    <a:lnTo>
                      <a:pt x="181546" y="104775"/>
                    </a:lnTo>
                    <a:lnTo>
                      <a:pt x="0" y="0"/>
                    </a:lnTo>
                    <a:lnTo>
                      <a:pt x="0" y="59722"/>
                    </a:lnTo>
                    <a:close/>
                  </a:path>
                </a:pathLst>
              </a:custGeom>
              <a:solidFill>
                <a:srgbClr val="000000">
                  <a:alpha val="1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00" name="Freeform: Shape 122">
                <a:extLst>
                  <a:ext uri="{FF2B5EF4-FFF2-40B4-BE49-F238E27FC236}">
                    <a16:creationId xmlns:a16="http://schemas.microsoft.com/office/drawing/2014/main" id="{DC4CF81E-D3F8-0E7F-9AD5-74CC4E8C098A}"/>
                  </a:ext>
                </a:extLst>
              </p:cNvPr>
              <p:cNvSpPr/>
              <p:nvPr/>
            </p:nvSpPr>
            <p:spPr>
              <a:xfrm>
                <a:off x="9848487" y="4709636"/>
                <a:ext cx="289474" cy="291464"/>
              </a:xfrm>
              <a:custGeom>
                <a:avLst/>
                <a:gdLst>
                  <a:gd name="connsiteX0" fmla="*/ 2296 w 289474"/>
                  <a:gd name="connsiteY0" fmla="*/ 96869 h 291464"/>
                  <a:gd name="connsiteX1" fmla="*/ 253280 w 289474"/>
                  <a:gd name="connsiteY1" fmla="*/ 291465 h 291464"/>
                  <a:gd name="connsiteX2" fmla="*/ 289474 w 289474"/>
                  <a:gd name="connsiteY2" fmla="*/ 121253 h 291464"/>
                  <a:gd name="connsiteX3" fmla="*/ 79448 w 289474"/>
                  <a:gd name="connsiteY3" fmla="*/ 0 h 291464"/>
                  <a:gd name="connsiteX4" fmla="*/ 2296 w 289474"/>
                  <a:gd name="connsiteY4" fmla="*/ 96869 h 291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474" h="291464">
                    <a:moveTo>
                      <a:pt x="2296" y="96869"/>
                    </a:moveTo>
                    <a:cubicBezTo>
                      <a:pt x="-17612" y="190309"/>
                      <a:pt x="94117" y="275844"/>
                      <a:pt x="253280" y="291465"/>
                    </a:cubicBezTo>
                    <a:lnTo>
                      <a:pt x="289474" y="121253"/>
                    </a:lnTo>
                    <a:lnTo>
                      <a:pt x="79448" y="0"/>
                    </a:lnTo>
                    <a:cubicBezTo>
                      <a:pt x="35538" y="27432"/>
                      <a:pt x="10297" y="59246"/>
                      <a:pt x="2296" y="96869"/>
                    </a:cubicBezTo>
                    <a:close/>
                  </a:path>
                </a:pathLst>
              </a:custGeom>
              <a:solidFill>
                <a:srgbClr val="32CD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01" name="Freeform: Shape 123">
                <a:extLst>
                  <a:ext uri="{FF2B5EF4-FFF2-40B4-BE49-F238E27FC236}">
                    <a16:creationId xmlns:a16="http://schemas.microsoft.com/office/drawing/2014/main" id="{5EED6317-C23F-6C7A-754B-CAEB2EE7B85C}"/>
                  </a:ext>
                </a:extLst>
              </p:cNvPr>
              <p:cNvSpPr/>
              <p:nvPr/>
            </p:nvSpPr>
            <p:spPr>
              <a:xfrm>
                <a:off x="9848487" y="4709636"/>
                <a:ext cx="289474" cy="291464"/>
              </a:xfrm>
              <a:custGeom>
                <a:avLst/>
                <a:gdLst>
                  <a:gd name="connsiteX0" fmla="*/ 2296 w 289474"/>
                  <a:gd name="connsiteY0" fmla="*/ 96869 h 291464"/>
                  <a:gd name="connsiteX1" fmla="*/ 253280 w 289474"/>
                  <a:gd name="connsiteY1" fmla="*/ 291465 h 291464"/>
                  <a:gd name="connsiteX2" fmla="*/ 289474 w 289474"/>
                  <a:gd name="connsiteY2" fmla="*/ 121253 h 291464"/>
                  <a:gd name="connsiteX3" fmla="*/ 79448 w 289474"/>
                  <a:gd name="connsiteY3" fmla="*/ 0 h 291464"/>
                  <a:gd name="connsiteX4" fmla="*/ 2296 w 289474"/>
                  <a:gd name="connsiteY4" fmla="*/ 96869 h 291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474" h="291464">
                    <a:moveTo>
                      <a:pt x="2296" y="96869"/>
                    </a:moveTo>
                    <a:cubicBezTo>
                      <a:pt x="-17612" y="190309"/>
                      <a:pt x="94117" y="275844"/>
                      <a:pt x="253280" y="291465"/>
                    </a:cubicBezTo>
                    <a:lnTo>
                      <a:pt x="289474" y="121253"/>
                    </a:lnTo>
                    <a:lnTo>
                      <a:pt x="79448" y="0"/>
                    </a:lnTo>
                    <a:cubicBezTo>
                      <a:pt x="35538" y="27432"/>
                      <a:pt x="10297" y="59246"/>
                      <a:pt x="2296" y="96869"/>
                    </a:cubicBezTo>
                    <a:close/>
                  </a:path>
                </a:pathLst>
              </a:custGeom>
              <a:solidFill>
                <a:srgbClr val="000000">
                  <a:alpha val="3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02" name="Freeform: Shape 124">
                <a:extLst>
                  <a:ext uri="{FF2B5EF4-FFF2-40B4-BE49-F238E27FC236}">
                    <a16:creationId xmlns:a16="http://schemas.microsoft.com/office/drawing/2014/main" id="{4D7A2AA0-D3C2-1A7C-6CA0-A34059110CA2}"/>
                  </a:ext>
                </a:extLst>
              </p:cNvPr>
              <p:cNvSpPr/>
              <p:nvPr/>
            </p:nvSpPr>
            <p:spPr>
              <a:xfrm>
                <a:off x="10129485" y="4744497"/>
                <a:ext cx="327036" cy="259290"/>
              </a:xfrm>
              <a:custGeom>
                <a:avLst/>
                <a:gdLst>
                  <a:gd name="connsiteX0" fmla="*/ 1048 w 327036"/>
                  <a:gd name="connsiteY0" fmla="*/ 253556 h 259290"/>
                  <a:gd name="connsiteX1" fmla="*/ 0 w 327036"/>
                  <a:gd name="connsiteY1" fmla="*/ 258509 h 259290"/>
                  <a:gd name="connsiteX2" fmla="*/ 179451 w 327036"/>
                  <a:gd name="connsiteY2" fmla="*/ 233934 h 259290"/>
                  <a:gd name="connsiteX3" fmla="*/ 317849 w 327036"/>
                  <a:gd name="connsiteY3" fmla="*/ 125921 h 259290"/>
                  <a:gd name="connsiteX4" fmla="*/ 290417 w 327036"/>
                  <a:gd name="connsiteY4" fmla="*/ 0 h 259290"/>
                  <a:gd name="connsiteX5" fmla="*/ 244792 w 327036"/>
                  <a:gd name="connsiteY5" fmla="*/ 15812 h 259290"/>
                  <a:gd name="connsiteX6" fmla="*/ 36576 w 327036"/>
                  <a:gd name="connsiteY6" fmla="*/ 88297 h 25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036" h="259290">
                    <a:moveTo>
                      <a:pt x="1048" y="253556"/>
                    </a:moveTo>
                    <a:lnTo>
                      <a:pt x="0" y="258509"/>
                    </a:lnTo>
                    <a:cubicBezTo>
                      <a:pt x="60846" y="262023"/>
                      <a:pt x="121787" y="253670"/>
                      <a:pt x="179451" y="233934"/>
                    </a:cubicBezTo>
                    <a:cubicBezTo>
                      <a:pt x="249079" y="209741"/>
                      <a:pt x="298228" y="171450"/>
                      <a:pt x="317849" y="125921"/>
                    </a:cubicBezTo>
                    <a:cubicBezTo>
                      <a:pt x="336423" y="83058"/>
                      <a:pt x="326612" y="38672"/>
                      <a:pt x="290417" y="0"/>
                    </a:cubicBezTo>
                    <a:lnTo>
                      <a:pt x="244792" y="15812"/>
                    </a:lnTo>
                    <a:lnTo>
                      <a:pt x="36576" y="88297"/>
                    </a:lnTo>
                    <a:close/>
                  </a:path>
                </a:pathLst>
              </a:custGeom>
              <a:solidFill>
                <a:srgbClr val="32CD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03" name="Freeform: Shape 125">
                <a:extLst>
                  <a:ext uri="{FF2B5EF4-FFF2-40B4-BE49-F238E27FC236}">
                    <a16:creationId xmlns:a16="http://schemas.microsoft.com/office/drawing/2014/main" id="{E87E531F-6B82-7BAA-C6AB-AEF5056A0F02}"/>
                  </a:ext>
                </a:extLst>
              </p:cNvPr>
              <p:cNvSpPr/>
              <p:nvPr/>
            </p:nvSpPr>
            <p:spPr>
              <a:xfrm>
                <a:off x="10129485" y="4744497"/>
                <a:ext cx="327036" cy="259290"/>
              </a:xfrm>
              <a:custGeom>
                <a:avLst/>
                <a:gdLst>
                  <a:gd name="connsiteX0" fmla="*/ 1048 w 327036"/>
                  <a:gd name="connsiteY0" fmla="*/ 253556 h 259290"/>
                  <a:gd name="connsiteX1" fmla="*/ 0 w 327036"/>
                  <a:gd name="connsiteY1" fmla="*/ 258509 h 259290"/>
                  <a:gd name="connsiteX2" fmla="*/ 179451 w 327036"/>
                  <a:gd name="connsiteY2" fmla="*/ 233934 h 259290"/>
                  <a:gd name="connsiteX3" fmla="*/ 317849 w 327036"/>
                  <a:gd name="connsiteY3" fmla="*/ 125921 h 259290"/>
                  <a:gd name="connsiteX4" fmla="*/ 290417 w 327036"/>
                  <a:gd name="connsiteY4" fmla="*/ 0 h 259290"/>
                  <a:gd name="connsiteX5" fmla="*/ 244792 w 327036"/>
                  <a:gd name="connsiteY5" fmla="*/ 15812 h 259290"/>
                  <a:gd name="connsiteX6" fmla="*/ 36576 w 327036"/>
                  <a:gd name="connsiteY6" fmla="*/ 88297 h 25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036" h="259290">
                    <a:moveTo>
                      <a:pt x="1048" y="253556"/>
                    </a:moveTo>
                    <a:lnTo>
                      <a:pt x="0" y="258509"/>
                    </a:lnTo>
                    <a:cubicBezTo>
                      <a:pt x="60846" y="262023"/>
                      <a:pt x="121787" y="253670"/>
                      <a:pt x="179451" y="233934"/>
                    </a:cubicBezTo>
                    <a:cubicBezTo>
                      <a:pt x="249079" y="209741"/>
                      <a:pt x="298228" y="171450"/>
                      <a:pt x="317849" y="125921"/>
                    </a:cubicBezTo>
                    <a:cubicBezTo>
                      <a:pt x="336423" y="83058"/>
                      <a:pt x="326612" y="38672"/>
                      <a:pt x="290417" y="0"/>
                    </a:cubicBezTo>
                    <a:lnTo>
                      <a:pt x="244792" y="15812"/>
                    </a:lnTo>
                    <a:lnTo>
                      <a:pt x="36576" y="88297"/>
                    </a:lnTo>
                    <a:close/>
                  </a:path>
                </a:pathLst>
              </a:custGeom>
              <a:solidFill>
                <a:srgbClr val="FFFFFF">
                  <a:alpha val="7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04" name="Freeform: Shape 126">
                <a:extLst>
                  <a:ext uri="{FF2B5EF4-FFF2-40B4-BE49-F238E27FC236}">
                    <a16:creationId xmlns:a16="http://schemas.microsoft.com/office/drawing/2014/main" id="{4C264D17-CBD9-3B0E-2BB8-A7D9AD72CB58}"/>
                  </a:ext>
                </a:extLst>
              </p:cNvPr>
              <p:cNvSpPr/>
              <p:nvPr/>
            </p:nvSpPr>
            <p:spPr>
              <a:xfrm>
                <a:off x="9947652" y="4657725"/>
                <a:ext cx="181546" cy="145256"/>
              </a:xfrm>
              <a:custGeom>
                <a:avLst/>
                <a:gdLst>
                  <a:gd name="connsiteX0" fmla="*/ 0 w 181546"/>
                  <a:gd name="connsiteY0" fmla="*/ 40481 h 145256"/>
                  <a:gd name="connsiteX1" fmla="*/ 181546 w 181546"/>
                  <a:gd name="connsiteY1" fmla="*/ 145256 h 145256"/>
                  <a:gd name="connsiteX2" fmla="*/ 128111 w 181546"/>
                  <a:gd name="connsiteY2" fmla="*/ 0 h 145256"/>
                  <a:gd name="connsiteX3" fmla="*/ 0 w 181546"/>
                  <a:gd name="connsiteY3" fmla="*/ 40481 h 145256"/>
                </a:gdLst>
                <a:ahLst/>
                <a:cxnLst>
                  <a:cxn ang="0">
                    <a:pos x="connsiteX0" y="connsiteY0"/>
                  </a:cxn>
                  <a:cxn ang="0">
                    <a:pos x="connsiteX1" y="connsiteY1"/>
                  </a:cxn>
                  <a:cxn ang="0">
                    <a:pos x="connsiteX2" y="connsiteY2"/>
                  </a:cxn>
                  <a:cxn ang="0">
                    <a:pos x="connsiteX3" y="connsiteY3"/>
                  </a:cxn>
                </a:cxnLst>
                <a:rect l="l" t="t" r="r" b="b"/>
                <a:pathLst>
                  <a:path w="181546" h="145256">
                    <a:moveTo>
                      <a:pt x="0" y="40481"/>
                    </a:moveTo>
                    <a:lnTo>
                      <a:pt x="181546" y="145256"/>
                    </a:lnTo>
                    <a:lnTo>
                      <a:pt x="128111" y="0"/>
                    </a:lnTo>
                    <a:cubicBezTo>
                      <a:pt x="83306" y="5610"/>
                      <a:pt x="39891" y="19326"/>
                      <a:pt x="0" y="40481"/>
                    </a:cubicBezTo>
                    <a:close/>
                  </a:path>
                </a:pathLst>
              </a:custGeom>
              <a:solidFill>
                <a:srgbClr val="32CD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05" name="Freeform: Shape 127">
                <a:extLst>
                  <a:ext uri="{FF2B5EF4-FFF2-40B4-BE49-F238E27FC236}">
                    <a16:creationId xmlns:a16="http://schemas.microsoft.com/office/drawing/2014/main" id="{1634FE85-CBC6-27C5-42B4-F228AB5F8CB4}"/>
                  </a:ext>
                </a:extLst>
              </p:cNvPr>
              <p:cNvSpPr/>
              <p:nvPr/>
            </p:nvSpPr>
            <p:spPr>
              <a:xfrm>
                <a:off x="10101767" y="4830889"/>
                <a:ext cx="36194" cy="229933"/>
              </a:xfrm>
              <a:custGeom>
                <a:avLst/>
                <a:gdLst>
                  <a:gd name="connsiteX0" fmla="*/ 36195 w 36194"/>
                  <a:gd name="connsiteY0" fmla="*/ 59722 h 229933"/>
                  <a:gd name="connsiteX1" fmla="*/ 36195 w 36194"/>
                  <a:gd name="connsiteY1" fmla="*/ 0 h 229933"/>
                  <a:gd name="connsiteX2" fmla="*/ 0 w 36194"/>
                  <a:gd name="connsiteY2" fmla="*/ 170212 h 229933"/>
                  <a:gd name="connsiteX3" fmla="*/ 0 w 36194"/>
                  <a:gd name="connsiteY3" fmla="*/ 229934 h 229933"/>
                  <a:gd name="connsiteX4" fmla="*/ 36195 w 36194"/>
                  <a:gd name="connsiteY4" fmla="*/ 59722 h 2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94" h="229933">
                    <a:moveTo>
                      <a:pt x="36195" y="59722"/>
                    </a:moveTo>
                    <a:lnTo>
                      <a:pt x="36195" y="0"/>
                    </a:lnTo>
                    <a:lnTo>
                      <a:pt x="0" y="170212"/>
                    </a:lnTo>
                    <a:lnTo>
                      <a:pt x="0" y="229934"/>
                    </a:lnTo>
                    <a:lnTo>
                      <a:pt x="36195" y="59722"/>
                    </a:lnTo>
                    <a:close/>
                  </a:path>
                </a:pathLst>
              </a:custGeom>
              <a:solidFill>
                <a:srgbClr val="32CD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06" name="Freeform: Shape 128">
                <a:extLst>
                  <a:ext uri="{FF2B5EF4-FFF2-40B4-BE49-F238E27FC236}">
                    <a16:creationId xmlns:a16="http://schemas.microsoft.com/office/drawing/2014/main" id="{1039D8AA-5B6F-6DDE-9443-FFCDBFD0E2A8}"/>
                  </a:ext>
                </a:extLst>
              </p:cNvPr>
              <p:cNvSpPr/>
              <p:nvPr/>
            </p:nvSpPr>
            <p:spPr>
              <a:xfrm>
                <a:off x="10101767" y="4830889"/>
                <a:ext cx="36194" cy="229933"/>
              </a:xfrm>
              <a:custGeom>
                <a:avLst/>
                <a:gdLst>
                  <a:gd name="connsiteX0" fmla="*/ 36195 w 36194"/>
                  <a:gd name="connsiteY0" fmla="*/ 59722 h 229933"/>
                  <a:gd name="connsiteX1" fmla="*/ 36195 w 36194"/>
                  <a:gd name="connsiteY1" fmla="*/ 0 h 229933"/>
                  <a:gd name="connsiteX2" fmla="*/ 0 w 36194"/>
                  <a:gd name="connsiteY2" fmla="*/ 170212 h 229933"/>
                  <a:gd name="connsiteX3" fmla="*/ 0 w 36194"/>
                  <a:gd name="connsiteY3" fmla="*/ 229934 h 229933"/>
                  <a:gd name="connsiteX4" fmla="*/ 36195 w 36194"/>
                  <a:gd name="connsiteY4" fmla="*/ 59722 h 2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94" h="229933">
                    <a:moveTo>
                      <a:pt x="36195" y="59722"/>
                    </a:moveTo>
                    <a:lnTo>
                      <a:pt x="36195" y="0"/>
                    </a:lnTo>
                    <a:lnTo>
                      <a:pt x="0" y="170212"/>
                    </a:lnTo>
                    <a:lnTo>
                      <a:pt x="0" y="229934"/>
                    </a:lnTo>
                    <a:lnTo>
                      <a:pt x="36195" y="59722"/>
                    </a:lnTo>
                    <a:close/>
                  </a:path>
                </a:pathLst>
              </a:custGeom>
              <a:solidFill>
                <a:srgbClr val="000000">
                  <a:alpha val="5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07" name="Freeform: Shape 129">
                <a:extLst>
                  <a:ext uri="{FF2B5EF4-FFF2-40B4-BE49-F238E27FC236}">
                    <a16:creationId xmlns:a16="http://schemas.microsoft.com/office/drawing/2014/main" id="{5FC09B82-F389-72D0-6FB2-39E738A8C28A}"/>
                  </a:ext>
                </a:extLst>
              </p:cNvPr>
              <p:cNvSpPr/>
              <p:nvPr/>
            </p:nvSpPr>
            <p:spPr>
              <a:xfrm>
                <a:off x="10329986" y="4564951"/>
                <a:ext cx="79057" cy="45719"/>
              </a:xfrm>
              <a:custGeom>
                <a:avLst/>
                <a:gdLst>
                  <a:gd name="connsiteX0" fmla="*/ 39529 w 79057"/>
                  <a:gd name="connsiteY0" fmla="*/ 0 h 45719"/>
                  <a:gd name="connsiteX1" fmla="*/ 0 w 79057"/>
                  <a:gd name="connsiteY1" fmla="*/ 22860 h 45719"/>
                  <a:gd name="connsiteX2" fmla="*/ 39529 w 79057"/>
                  <a:gd name="connsiteY2" fmla="*/ 45720 h 45719"/>
                  <a:gd name="connsiteX3" fmla="*/ 79058 w 79057"/>
                  <a:gd name="connsiteY3" fmla="*/ 22860 h 45719"/>
                  <a:gd name="connsiteX4" fmla="*/ 39529 w 79057"/>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 h="45719">
                    <a:moveTo>
                      <a:pt x="39529" y="0"/>
                    </a:moveTo>
                    <a:lnTo>
                      <a:pt x="0" y="22860"/>
                    </a:lnTo>
                    <a:lnTo>
                      <a:pt x="39529" y="45720"/>
                    </a:lnTo>
                    <a:lnTo>
                      <a:pt x="79058" y="22860"/>
                    </a:lnTo>
                    <a:lnTo>
                      <a:pt x="39529" y="0"/>
                    </a:lnTo>
                    <a:close/>
                  </a:path>
                </a:pathLst>
              </a:custGeom>
              <a:solidFill>
                <a:srgbClr val="32CD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08" name="Freeform: Shape 130">
                <a:extLst>
                  <a:ext uri="{FF2B5EF4-FFF2-40B4-BE49-F238E27FC236}">
                    <a16:creationId xmlns:a16="http://schemas.microsoft.com/office/drawing/2014/main" id="{B64FF702-2569-D8F4-2C14-A8DC826D1A02}"/>
                  </a:ext>
                </a:extLst>
              </p:cNvPr>
              <p:cNvSpPr/>
              <p:nvPr/>
            </p:nvSpPr>
            <p:spPr>
              <a:xfrm>
                <a:off x="10329986" y="4564951"/>
                <a:ext cx="79057" cy="45719"/>
              </a:xfrm>
              <a:custGeom>
                <a:avLst/>
                <a:gdLst>
                  <a:gd name="connsiteX0" fmla="*/ 39529 w 79057"/>
                  <a:gd name="connsiteY0" fmla="*/ 0 h 45719"/>
                  <a:gd name="connsiteX1" fmla="*/ 0 w 79057"/>
                  <a:gd name="connsiteY1" fmla="*/ 22860 h 45719"/>
                  <a:gd name="connsiteX2" fmla="*/ 39529 w 79057"/>
                  <a:gd name="connsiteY2" fmla="*/ 45720 h 45719"/>
                  <a:gd name="connsiteX3" fmla="*/ 79058 w 79057"/>
                  <a:gd name="connsiteY3" fmla="*/ 22860 h 45719"/>
                  <a:gd name="connsiteX4" fmla="*/ 39529 w 79057"/>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 h="45719">
                    <a:moveTo>
                      <a:pt x="39529" y="0"/>
                    </a:moveTo>
                    <a:lnTo>
                      <a:pt x="0" y="22860"/>
                    </a:lnTo>
                    <a:lnTo>
                      <a:pt x="39529" y="45720"/>
                    </a:lnTo>
                    <a:lnTo>
                      <a:pt x="79058" y="22860"/>
                    </a:lnTo>
                    <a:lnTo>
                      <a:pt x="39529" y="0"/>
                    </a:lnTo>
                    <a:close/>
                  </a:path>
                </a:pathLst>
              </a:custGeom>
              <a:solidFill>
                <a:srgbClr val="000000">
                  <a:alpha val="3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09" name="Freeform: Shape 131">
                <a:extLst>
                  <a:ext uri="{FF2B5EF4-FFF2-40B4-BE49-F238E27FC236}">
                    <a16:creationId xmlns:a16="http://schemas.microsoft.com/office/drawing/2014/main" id="{1A60A112-A07B-1AE4-5582-871787C42B5A}"/>
                  </a:ext>
                </a:extLst>
              </p:cNvPr>
              <p:cNvSpPr/>
              <p:nvPr/>
            </p:nvSpPr>
            <p:spPr>
              <a:xfrm>
                <a:off x="10369514" y="4587811"/>
                <a:ext cx="39528" cy="45719"/>
              </a:xfrm>
              <a:custGeom>
                <a:avLst/>
                <a:gdLst>
                  <a:gd name="connsiteX0" fmla="*/ 39529 w 39528"/>
                  <a:gd name="connsiteY0" fmla="*/ 0 h 45719"/>
                  <a:gd name="connsiteX1" fmla="*/ 39529 w 39528"/>
                  <a:gd name="connsiteY1" fmla="*/ 22860 h 45719"/>
                  <a:gd name="connsiteX2" fmla="*/ 0 w 39528"/>
                  <a:gd name="connsiteY2" fmla="*/ 45720 h 45719"/>
                  <a:gd name="connsiteX3" fmla="*/ 0 w 39528"/>
                  <a:gd name="connsiteY3" fmla="*/ 22860 h 45719"/>
                  <a:gd name="connsiteX4" fmla="*/ 39529 w 39528"/>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28" h="45719">
                    <a:moveTo>
                      <a:pt x="39529" y="0"/>
                    </a:moveTo>
                    <a:lnTo>
                      <a:pt x="39529" y="22860"/>
                    </a:lnTo>
                    <a:lnTo>
                      <a:pt x="0" y="45720"/>
                    </a:lnTo>
                    <a:lnTo>
                      <a:pt x="0" y="22860"/>
                    </a:lnTo>
                    <a:lnTo>
                      <a:pt x="39529" y="0"/>
                    </a:lnTo>
                    <a:close/>
                  </a:path>
                </a:pathLst>
              </a:custGeom>
              <a:solidFill>
                <a:srgbClr val="32CD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10" name="Freeform: Shape 132">
                <a:extLst>
                  <a:ext uri="{FF2B5EF4-FFF2-40B4-BE49-F238E27FC236}">
                    <a16:creationId xmlns:a16="http://schemas.microsoft.com/office/drawing/2014/main" id="{E5A7155B-EA3C-727E-09BC-A7F857821560}"/>
                  </a:ext>
                </a:extLst>
              </p:cNvPr>
              <p:cNvSpPr/>
              <p:nvPr/>
            </p:nvSpPr>
            <p:spPr>
              <a:xfrm>
                <a:off x="10369514" y="4587811"/>
                <a:ext cx="39528" cy="45719"/>
              </a:xfrm>
              <a:custGeom>
                <a:avLst/>
                <a:gdLst>
                  <a:gd name="connsiteX0" fmla="*/ 39529 w 39528"/>
                  <a:gd name="connsiteY0" fmla="*/ 0 h 45719"/>
                  <a:gd name="connsiteX1" fmla="*/ 39529 w 39528"/>
                  <a:gd name="connsiteY1" fmla="*/ 22860 h 45719"/>
                  <a:gd name="connsiteX2" fmla="*/ 0 w 39528"/>
                  <a:gd name="connsiteY2" fmla="*/ 45720 h 45719"/>
                  <a:gd name="connsiteX3" fmla="*/ 0 w 39528"/>
                  <a:gd name="connsiteY3" fmla="*/ 22860 h 45719"/>
                  <a:gd name="connsiteX4" fmla="*/ 39529 w 39528"/>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28" h="45719">
                    <a:moveTo>
                      <a:pt x="39529" y="0"/>
                    </a:moveTo>
                    <a:lnTo>
                      <a:pt x="39529" y="22860"/>
                    </a:lnTo>
                    <a:lnTo>
                      <a:pt x="0" y="45720"/>
                    </a:lnTo>
                    <a:lnTo>
                      <a:pt x="0" y="22860"/>
                    </a:lnTo>
                    <a:lnTo>
                      <a:pt x="39529" y="0"/>
                    </a:lnTo>
                    <a:close/>
                  </a:path>
                </a:pathLst>
              </a:custGeom>
              <a:solidFill>
                <a:srgbClr val="000000">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11" name="Freeform: Shape 133">
                <a:extLst>
                  <a:ext uri="{FF2B5EF4-FFF2-40B4-BE49-F238E27FC236}">
                    <a16:creationId xmlns:a16="http://schemas.microsoft.com/office/drawing/2014/main" id="{8B49247C-345E-7162-53D2-09598736ABE3}"/>
                  </a:ext>
                </a:extLst>
              </p:cNvPr>
              <p:cNvSpPr/>
              <p:nvPr/>
            </p:nvSpPr>
            <p:spPr>
              <a:xfrm>
                <a:off x="10329986" y="4587811"/>
                <a:ext cx="39528" cy="45719"/>
              </a:xfrm>
              <a:custGeom>
                <a:avLst/>
                <a:gdLst>
                  <a:gd name="connsiteX0" fmla="*/ 39529 w 39528"/>
                  <a:gd name="connsiteY0" fmla="*/ 22860 h 45719"/>
                  <a:gd name="connsiteX1" fmla="*/ 39529 w 39528"/>
                  <a:gd name="connsiteY1" fmla="*/ 45720 h 45719"/>
                  <a:gd name="connsiteX2" fmla="*/ 0 w 39528"/>
                  <a:gd name="connsiteY2" fmla="*/ 22860 h 45719"/>
                  <a:gd name="connsiteX3" fmla="*/ 0 w 39528"/>
                  <a:gd name="connsiteY3" fmla="*/ 0 h 45719"/>
                  <a:gd name="connsiteX4" fmla="*/ 39529 w 39528"/>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28" h="45719">
                    <a:moveTo>
                      <a:pt x="39529" y="22860"/>
                    </a:moveTo>
                    <a:lnTo>
                      <a:pt x="39529" y="45720"/>
                    </a:lnTo>
                    <a:lnTo>
                      <a:pt x="0" y="22860"/>
                    </a:lnTo>
                    <a:lnTo>
                      <a:pt x="0" y="0"/>
                    </a:lnTo>
                    <a:lnTo>
                      <a:pt x="39529" y="22860"/>
                    </a:lnTo>
                    <a:close/>
                  </a:path>
                </a:pathLst>
              </a:custGeom>
              <a:solidFill>
                <a:srgbClr val="32CD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12" name="Freeform: Shape 134">
                <a:extLst>
                  <a:ext uri="{FF2B5EF4-FFF2-40B4-BE49-F238E27FC236}">
                    <a16:creationId xmlns:a16="http://schemas.microsoft.com/office/drawing/2014/main" id="{AEA8FDAD-7FE5-B54E-7B0B-3349EFD1EEA2}"/>
                  </a:ext>
                </a:extLst>
              </p:cNvPr>
              <p:cNvSpPr/>
              <p:nvPr/>
            </p:nvSpPr>
            <p:spPr>
              <a:xfrm>
                <a:off x="10329986" y="4587811"/>
                <a:ext cx="39528" cy="45719"/>
              </a:xfrm>
              <a:custGeom>
                <a:avLst/>
                <a:gdLst>
                  <a:gd name="connsiteX0" fmla="*/ 39529 w 39528"/>
                  <a:gd name="connsiteY0" fmla="*/ 22860 h 45719"/>
                  <a:gd name="connsiteX1" fmla="*/ 39529 w 39528"/>
                  <a:gd name="connsiteY1" fmla="*/ 45720 h 45719"/>
                  <a:gd name="connsiteX2" fmla="*/ 0 w 39528"/>
                  <a:gd name="connsiteY2" fmla="*/ 22860 h 45719"/>
                  <a:gd name="connsiteX3" fmla="*/ 0 w 39528"/>
                  <a:gd name="connsiteY3" fmla="*/ 0 h 45719"/>
                  <a:gd name="connsiteX4" fmla="*/ 39529 w 39528"/>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28" h="45719">
                    <a:moveTo>
                      <a:pt x="39529" y="22860"/>
                    </a:moveTo>
                    <a:lnTo>
                      <a:pt x="39529" y="45720"/>
                    </a:lnTo>
                    <a:lnTo>
                      <a:pt x="0" y="22860"/>
                    </a:lnTo>
                    <a:lnTo>
                      <a:pt x="0" y="0"/>
                    </a:lnTo>
                    <a:lnTo>
                      <a:pt x="39529" y="22860"/>
                    </a:lnTo>
                    <a:close/>
                  </a:path>
                </a:pathLst>
              </a:custGeom>
              <a:solidFill>
                <a:srgbClr val="000000">
                  <a:alpha val="5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13" name="Freeform: Shape 135">
                <a:extLst>
                  <a:ext uri="{FF2B5EF4-FFF2-40B4-BE49-F238E27FC236}">
                    <a16:creationId xmlns:a16="http://schemas.microsoft.com/office/drawing/2014/main" id="{D6F5676F-3427-3975-C15F-FF42890CD7F0}"/>
                  </a:ext>
                </a:extLst>
              </p:cNvPr>
              <p:cNvSpPr/>
              <p:nvPr/>
            </p:nvSpPr>
            <p:spPr>
              <a:xfrm>
                <a:off x="10423022" y="4458717"/>
                <a:ext cx="189937" cy="109632"/>
              </a:xfrm>
              <a:custGeom>
                <a:avLst/>
                <a:gdLst>
                  <a:gd name="connsiteX0" fmla="*/ 6881 w 189937"/>
                  <a:gd name="connsiteY0" fmla="*/ 88517 h 109632"/>
                  <a:gd name="connsiteX1" fmla="*/ 153375 w 189937"/>
                  <a:gd name="connsiteY1" fmla="*/ 3935 h 109632"/>
                  <a:gd name="connsiteX2" fmla="*/ 184046 w 189937"/>
                  <a:gd name="connsiteY2" fmla="*/ 3363 h 109632"/>
                  <a:gd name="connsiteX3" fmla="*/ 183094 w 189937"/>
                  <a:gd name="connsiteY3" fmla="*/ 21080 h 109632"/>
                  <a:gd name="connsiteX4" fmla="*/ 36599 w 189937"/>
                  <a:gd name="connsiteY4" fmla="*/ 105662 h 109632"/>
                  <a:gd name="connsiteX5" fmla="*/ 5929 w 189937"/>
                  <a:gd name="connsiteY5" fmla="*/ 106234 h 109632"/>
                  <a:gd name="connsiteX6" fmla="*/ 6881 w 189937"/>
                  <a:gd name="connsiteY6" fmla="*/ 88517 h 10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937" h="109632">
                    <a:moveTo>
                      <a:pt x="6881" y="88517"/>
                    </a:moveTo>
                    <a:lnTo>
                      <a:pt x="153375" y="3935"/>
                    </a:lnTo>
                    <a:cubicBezTo>
                      <a:pt x="162929" y="-1104"/>
                      <a:pt x="174312" y="-1313"/>
                      <a:pt x="184046" y="3363"/>
                    </a:cubicBezTo>
                    <a:cubicBezTo>
                      <a:pt x="192238" y="8126"/>
                      <a:pt x="191857" y="16032"/>
                      <a:pt x="183094" y="21080"/>
                    </a:cubicBezTo>
                    <a:lnTo>
                      <a:pt x="36599" y="105662"/>
                    </a:lnTo>
                    <a:cubicBezTo>
                      <a:pt x="27055" y="110748"/>
                      <a:pt x="15654" y="110958"/>
                      <a:pt x="5929" y="106234"/>
                    </a:cubicBezTo>
                    <a:cubicBezTo>
                      <a:pt x="-2358" y="101566"/>
                      <a:pt x="-1882" y="93565"/>
                      <a:pt x="6881" y="88517"/>
                    </a:cubicBez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14" name="Freeform: Shape 136">
                <a:extLst>
                  <a:ext uri="{FF2B5EF4-FFF2-40B4-BE49-F238E27FC236}">
                    <a16:creationId xmlns:a16="http://schemas.microsoft.com/office/drawing/2014/main" id="{C2613F3D-2E14-CCF1-7BFD-914BB1E19EC3}"/>
                  </a:ext>
                </a:extLst>
              </p:cNvPr>
              <p:cNvSpPr/>
              <p:nvPr/>
            </p:nvSpPr>
            <p:spPr>
              <a:xfrm>
                <a:off x="10419044" y="4616481"/>
                <a:ext cx="79152" cy="45624"/>
              </a:xfrm>
              <a:custGeom>
                <a:avLst/>
                <a:gdLst>
                  <a:gd name="connsiteX0" fmla="*/ 39529 w 79152"/>
                  <a:gd name="connsiteY0" fmla="*/ 0 h 45624"/>
                  <a:gd name="connsiteX1" fmla="*/ 0 w 79152"/>
                  <a:gd name="connsiteY1" fmla="*/ 22765 h 45624"/>
                  <a:gd name="connsiteX2" fmla="*/ 39529 w 79152"/>
                  <a:gd name="connsiteY2" fmla="*/ 45625 h 45624"/>
                  <a:gd name="connsiteX3" fmla="*/ 79153 w 79152"/>
                  <a:gd name="connsiteY3" fmla="*/ 22765 h 45624"/>
                  <a:gd name="connsiteX4" fmla="*/ 39529 w 79152"/>
                  <a:gd name="connsiteY4" fmla="*/ 0 h 45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52" h="45624">
                    <a:moveTo>
                      <a:pt x="39529" y="0"/>
                    </a:moveTo>
                    <a:lnTo>
                      <a:pt x="0" y="22765"/>
                    </a:lnTo>
                    <a:lnTo>
                      <a:pt x="39529" y="45625"/>
                    </a:lnTo>
                    <a:lnTo>
                      <a:pt x="79153" y="22765"/>
                    </a:lnTo>
                    <a:lnTo>
                      <a:pt x="39529" y="0"/>
                    </a:lnTo>
                    <a:close/>
                  </a:path>
                </a:pathLst>
              </a:custGeom>
              <a:solidFill>
                <a:srgbClr val="32CD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15" name="Freeform: Shape 137">
                <a:extLst>
                  <a:ext uri="{FF2B5EF4-FFF2-40B4-BE49-F238E27FC236}">
                    <a16:creationId xmlns:a16="http://schemas.microsoft.com/office/drawing/2014/main" id="{0A775E9F-7DDA-3396-9E7B-D4747273AB60}"/>
                  </a:ext>
                </a:extLst>
              </p:cNvPr>
              <p:cNvSpPr/>
              <p:nvPr/>
            </p:nvSpPr>
            <p:spPr>
              <a:xfrm>
                <a:off x="10419044" y="4616481"/>
                <a:ext cx="79152" cy="45624"/>
              </a:xfrm>
              <a:custGeom>
                <a:avLst/>
                <a:gdLst>
                  <a:gd name="connsiteX0" fmla="*/ 39529 w 79152"/>
                  <a:gd name="connsiteY0" fmla="*/ 0 h 45624"/>
                  <a:gd name="connsiteX1" fmla="*/ 0 w 79152"/>
                  <a:gd name="connsiteY1" fmla="*/ 22765 h 45624"/>
                  <a:gd name="connsiteX2" fmla="*/ 39529 w 79152"/>
                  <a:gd name="connsiteY2" fmla="*/ 45625 h 45624"/>
                  <a:gd name="connsiteX3" fmla="*/ 79153 w 79152"/>
                  <a:gd name="connsiteY3" fmla="*/ 22765 h 45624"/>
                  <a:gd name="connsiteX4" fmla="*/ 39529 w 79152"/>
                  <a:gd name="connsiteY4" fmla="*/ 0 h 45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52" h="45624">
                    <a:moveTo>
                      <a:pt x="39529" y="0"/>
                    </a:moveTo>
                    <a:lnTo>
                      <a:pt x="0" y="22765"/>
                    </a:lnTo>
                    <a:lnTo>
                      <a:pt x="39529" y="45625"/>
                    </a:lnTo>
                    <a:lnTo>
                      <a:pt x="79153" y="22765"/>
                    </a:lnTo>
                    <a:lnTo>
                      <a:pt x="39529" y="0"/>
                    </a:lnTo>
                    <a:close/>
                  </a:path>
                </a:pathLst>
              </a:custGeom>
              <a:solidFill>
                <a:srgbClr val="FFFFFF">
                  <a:alpha val="88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16" name="Freeform: Shape 138">
                <a:extLst>
                  <a:ext uri="{FF2B5EF4-FFF2-40B4-BE49-F238E27FC236}">
                    <a16:creationId xmlns:a16="http://schemas.microsoft.com/office/drawing/2014/main" id="{CF9948A1-0EDF-E10C-1669-DBCAE4FA87E1}"/>
                  </a:ext>
                </a:extLst>
              </p:cNvPr>
              <p:cNvSpPr/>
              <p:nvPr/>
            </p:nvSpPr>
            <p:spPr>
              <a:xfrm>
                <a:off x="10458573" y="4639246"/>
                <a:ext cx="39624" cy="45719"/>
              </a:xfrm>
              <a:custGeom>
                <a:avLst/>
                <a:gdLst>
                  <a:gd name="connsiteX0" fmla="*/ 39624 w 39624"/>
                  <a:gd name="connsiteY0" fmla="*/ 0 h 45719"/>
                  <a:gd name="connsiteX1" fmla="*/ 39624 w 39624"/>
                  <a:gd name="connsiteY1" fmla="*/ 22860 h 45719"/>
                  <a:gd name="connsiteX2" fmla="*/ 0 w 39624"/>
                  <a:gd name="connsiteY2" fmla="*/ 45720 h 45719"/>
                  <a:gd name="connsiteX3" fmla="*/ 0 w 39624"/>
                  <a:gd name="connsiteY3" fmla="*/ 22860 h 45719"/>
                  <a:gd name="connsiteX4" fmla="*/ 39624 w 39624"/>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 h="45719">
                    <a:moveTo>
                      <a:pt x="39624" y="0"/>
                    </a:moveTo>
                    <a:lnTo>
                      <a:pt x="39624" y="22860"/>
                    </a:lnTo>
                    <a:lnTo>
                      <a:pt x="0" y="45720"/>
                    </a:lnTo>
                    <a:lnTo>
                      <a:pt x="0" y="22860"/>
                    </a:lnTo>
                    <a:lnTo>
                      <a:pt x="39624" y="0"/>
                    </a:lnTo>
                    <a:close/>
                  </a:path>
                </a:pathLst>
              </a:custGeom>
              <a:solidFill>
                <a:srgbClr val="32CD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17" name="Freeform: Shape 139">
                <a:extLst>
                  <a:ext uri="{FF2B5EF4-FFF2-40B4-BE49-F238E27FC236}">
                    <a16:creationId xmlns:a16="http://schemas.microsoft.com/office/drawing/2014/main" id="{E94B6AA9-4490-B4B3-5555-9880415EFA52}"/>
                  </a:ext>
                </a:extLst>
              </p:cNvPr>
              <p:cNvSpPr/>
              <p:nvPr/>
            </p:nvSpPr>
            <p:spPr>
              <a:xfrm>
                <a:off x="10458573" y="4639246"/>
                <a:ext cx="39624" cy="45719"/>
              </a:xfrm>
              <a:custGeom>
                <a:avLst/>
                <a:gdLst>
                  <a:gd name="connsiteX0" fmla="*/ 39624 w 39624"/>
                  <a:gd name="connsiteY0" fmla="*/ 0 h 45719"/>
                  <a:gd name="connsiteX1" fmla="*/ 39624 w 39624"/>
                  <a:gd name="connsiteY1" fmla="*/ 22860 h 45719"/>
                  <a:gd name="connsiteX2" fmla="*/ 0 w 39624"/>
                  <a:gd name="connsiteY2" fmla="*/ 45720 h 45719"/>
                  <a:gd name="connsiteX3" fmla="*/ 0 w 39624"/>
                  <a:gd name="connsiteY3" fmla="*/ 22860 h 45719"/>
                  <a:gd name="connsiteX4" fmla="*/ 39624 w 39624"/>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 h="45719">
                    <a:moveTo>
                      <a:pt x="39624" y="0"/>
                    </a:moveTo>
                    <a:lnTo>
                      <a:pt x="39624" y="22860"/>
                    </a:lnTo>
                    <a:lnTo>
                      <a:pt x="0" y="45720"/>
                    </a:lnTo>
                    <a:lnTo>
                      <a:pt x="0" y="22860"/>
                    </a:lnTo>
                    <a:lnTo>
                      <a:pt x="39624" y="0"/>
                    </a:lnTo>
                    <a:close/>
                  </a:path>
                </a:pathLst>
              </a:custGeom>
              <a:solidFill>
                <a:srgbClr val="FFFFFF">
                  <a:alpha val="7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18" name="Freeform: Shape 140">
                <a:extLst>
                  <a:ext uri="{FF2B5EF4-FFF2-40B4-BE49-F238E27FC236}">
                    <a16:creationId xmlns:a16="http://schemas.microsoft.com/office/drawing/2014/main" id="{8456D0F3-A0AB-4A09-488E-D88EC258A8B8}"/>
                  </a:ext>
                </a:extLst>
              </p:cNvPr>
              <p:cNvSpPr/>
              <p:nvPr/>
            </p:nvSpPr>
            <p:spPr>
              <a:xfrm>
                <a:off x="10419044" y="4639246"/>
                <a:ext cx="39528" cy="45719"/>
              </a:xfrm>
              <a:custGeom>
                <a:avLst/>
                <a:gdLst>
                  <a:gd name="connsiteX0" fmla="*/ 39529 w 39528"/>
                  <a:gd name="connsiteY0" fmla="*/ 22860 h 45719"/>
                  <a:gd name="connsiteX1" fmla="*/ 39529 w 39528"/>
                  <a:gd name="connsiteY1" fmla="*/ 45720 h 45719"/>
                  <a:gd name="connsiteX2" fmla="*/ 0 w 39528"/>
                  <a:gd name="connsiteY2" fmla="*/ 22860 h 45719"/>
                  <a:gd name="connsiteX3" fmla="*/ 0 w 39528"/>
                  <a:gd name="connsiteY3" fmla="*/ 0 h 45719"/>
                  <a:gd name="connsiteX4" fmla="*/ 39529 w 39528"/>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28" h="45719">
                    <a:moveTo>
                      <a:pt x="39529" y="22860"/>
                    </a:moveTo>
                    <a:lnTo>
                      <a:pt x="39529" y="45720"/>
                    </a:lnTo>
                    <a:lnTo>
                      <a:pt x="0" y="22860"/>
                    </a:lnTo>
                    <a:lnTo>
                      <a:pt x="0" y="0"/>
                    </a:lnTo>
                    <a:lnTo>
                      <a:pt x="39529" y="22860"/>
                    </a:lnTo>
                    <a:close/>
                  </a:path>
                </a:pathLst>
              </a:custGeom>
              <a:solidFill>
                <a:srgbClr val="32CD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19" name="Freeform: Shape 141">
                <a:extLst>
                  <a:ext uri="{FF2B5EF4-FFF2-40B4-BE49-F238E27FC236}">
                    <a16:creationId xmlns:a16="http://schemas.microsoft.com/office/drawing/2014/main" id="{F356F353-9E3C-28EC-F324-35A013FA8C96}"/>
                  </a:ext>
                </a:extLst>
              </p:cNvPr>
              <p:cNvSpPr/>
              <p:nvPr/>
            </p:nvSpPr>
            <p:spPr>
              <a:xfrm>
                <a:off x="10419044" y="4639246"/>
                <a:ext cx="39528" cy="45719"/>
              </a:xfrm>
              <a:custGeom>
                <a:avLst/>
                <a:gdLst>
                  <a:gd name="connsiteX0" fmla="*/ 39529 w 39528"/>
                  <a:gd name="connsiteY0" fmla="*/ 22860 h 45719"/>
                  <a:gd name="connsiteX1" fmla="*/ 39529 w 39528"/>
                  <a:gd name="connsiteY1" fmla="*/ 45720 h 45719"/>
                  <a:gd name="connsiteX2" fmla="*/ 0 w 39528"/>
                  <a:gd name="connsiteY2" fmla="*/ 22860 h 45719"/>
                  <a:gd name="connsiteX3" fmla="*/ 0 w 39528"/>
                  <a:gd name="connsiteY3" fmla="*/ 0 h 45719"/>
                  <a:gd name="connsiteX4" fmla="*/ 39529 w 39528"/>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28" h="45719">
                    <a:moveTo>
                      <a:pt x="39529" y="22860"/>
                    </a:moveTo>
                    <a:lnTo>
                      <a:pt x="39529" y="45720"/>
                    </a:lnTo>
                    <a:lnTo>
                      <a:pt x="0" y="22860"/>
                    </a:lnTo>
                    <a:lnTo>
                      <a:pt x="0" y="0"/>
                    </a:lnTo>
                    <a:lnTo>
                      <a:pt x="39529" y="22860"/>
                    </a:lnTo>
                    <a:close/>
                  </a:path>
                </a:pathLst>
              </a:custGeom>
              <a:solidFill>
                <a:srgbClr val="FFFFFF">
                  <a:alpha val="6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20" name="Freeform: Shape 142">
                <a:extLst>
                  <a:ext uri="{FF2B5EF4-FFF2-40B4-BE49-F238E27FC236}">
                    <a16:creationId xmlns:a16="http://schemas.microsoft.com/office/drawing/2014/main" id="{6B17D925-CDA5-D98E-FFB3-5C0539EDC479}"/>
                  </a:ext>
                </a:extLst>
              </p:cNvPr>
              <p:cNvSpPr/>
              <p:nvPr/>
            </p:nvSpPr>
            <p:spPr>
              <a:xfrm>
                <a:off x="10512118" y="4510152"/>
                <a:ext cx="189951" cy="109678"/>
              </a:xfrm>
              <a:custGeom>
                <a:avLst/>
                <a:gdLst>
                  <a:gd name="connsiteX0" fmla="*/ 6844 w 189951"/>
                  <a:gd name="connsiteY0" fmla="*/ 88612 h 109678"/>
                  <a:gd name="connsiteX1" fmla="*/ 153338 w 189951"/>
                  <a:gd name="connsiteY1" fmla="*/ 3935 h 109678"/>
                  <a:gd name="connsiteX2" fmla="*/ 184104 w 189951"/>
                  <a:gd name="connsiteY2" fmla="*/ 3363 h 109678"/>
                  <a:gd name="connsiteX3" fmla="*/ 183056 w 189951"/>
                  <a:gd name="connsiteY3" fmla="*/ 21080 h 109678"/>
                  <a:gd name="connsiteX4" fmla="*/ 36562 w 189951"/>
                  <a:gd name="connsiteY4" fmla="*/ 105757 h 109678"/>
                  <a:gd name="connsiteX5" fmla="*/ 5892 w 189951"/>
                  <a:gd name="connsiteY5" fmla="*/ 106234 h 109678"/>
                  <a:gd name="connsiteX6" fmla="*/ 6844 w 189951"/>
                  <a:gd name="connsiteY6" fmla="*/ 88612 h 109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951" h="109678">
                    <a:moveTo>
                      <a:pt x="6844" y="88612"/>
                    </a:moveTo>
                    <a:lnTo>
                      <a:pt x="153338" y="3935"/>
                    </a:lnTo>
                    <a:cubicBezTo>
                      <a:pt x="162930" y="-1104"/>
                      <a:pt x="174332" y="-1313"/>
                      <a:pt x="184104" y="3363"/>
                    </a:cubicBezTo>
                    <a:cubicBezTo>
                      <a:pt x="192296" y="8126"/>
                      <a:pt x="191820" y="16032"/>
                      <a:pt x="183056" y="21080"/>
                    </a:cubicBezTo>
                    <a:lnTo>
                      <a:pt x="36562" y="105757"/>
                    </a:lnTo>
                    <a:cubicBezTo>
                      <a:pt x="26999" y="110815"/>
                      <a:pt x="15607" y="110986"/>
                      <a:pt x="5892" y="106234"/>
                    </a:cubicBezTo>
                    <a:cubicBezTo>
                      <a:pt x="-2300" y="101566"/>
                      <a:pt x="-1919" y="93565"/>
                      <a:pt x="6844" y="88612"/>
                    </a:cubicBez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21" name="Freeform: Shape 143">
                <a:extLst>
                  <a:ext uri="{FF2B5EF4-FFF2-40B4-BE49-F238E27FC236}">
                    <a16:creationId xmlns:a16="http://schemas.microsoft.com/office/drawing/2014/main" id="{F35393F1-378A-89EF-602B-33EC078854A7}"/>
                  </a:ext>
                </a:extLst>
              </p:cNvPr>
              <p:cNvSpPr/>
              <p:nvPr/>
            </p:nvSpPr>
            <p:spPr>
              <a:xfrm>
                <a:off x="10508199" y="4667821"/>
                <a:ext cx="79057" cy="45719"/>
              </a:xfrm>
              <a:custGeom>
                <a:avLst/>
                <a:gdLst>
                  <a:gd name="connsiteX0" fmla="*/ 39529 w 79057"/>
                  <a:gd name="connsiteY0" fmla="*/ 0 h 45719"/>
                  <a:gd name="connsiteX1" fmla="*/ 0 w 79057"/>
                  <a:gd name="connsiteY1" fmla="*/ 22860 h 45719"/>
                  <a:gd name="connsiteX2" fmla="*/ 39529 w 79057"/>
                  <a:gd name="connsiteY2" fmla="*/ 45720 h 45719"/>
                  <a:gd name="connsiteX3" fmla="*/ 79057 w 79057"/>
                  <a:gd name="connsiteY3" fmla="*/ 22860 h 45719"/>
                  <a:gd name="connsiteX4" fmla="*/ 39529 w 79057"/>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 h="45719">
                    <a:moveTo>
                      <a:pt x="39529" y="0"/>
                    </a:moveTo>
                    <a:lnTo>
                      <a:pt x="0" y="22860"/>
                    </a:lnTo>
                    <a:lnTo>
                      <a:pt x="39529" y="45720"/>
                    </a:lnTo>
                    <a:lnTo>
                      <a:pt x="79057" y="22860"/>
                    </a:lnTo>
                    <a:lnTo>
                      <a:pt x="39529" y="0"/>
                    </a:lnTo>
                    <a:close/>
                  </a:path>
                </a:pathLst>
              </a:custGeom>
              <a:solidFill>
                <a:srgbClr val="32CD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22" name="Freeform: Shape 144">
                <a:extLst>
                  <a:ext uri="{FF2B5EF4-FFF2-40B4-BE49-F238E27FC236}">
                    <a16:creationId xmlns:a16="http://schemas.microsoft.com/office/drawing/2014/main" id="{3DE61852-536B-5103-2C5C-2FAA90B7C268}"/>
                  </a:ext>
                </a:extLst>
              </p:cNvPr>
              <p:cNvSpPr/>
              <p:nvPr/>
            </p:nvSpPr>
            <p:spPr>
              <a:xfrm>
                <a:off x="10508199" y="4667821"/>
                <a:ext cx="79057" cy="45719"/>
              </a:xfrm>
              <a:custGeom>
                <a:avLst/>
                <a:gdLst>
                  <a:gd name="connsiteX0" fmla="*/ 39529 w 79057"/>
                  <a:gd name="connsiteY0" fmla="*/ 0 h 45719"/>
                  <a:gd name="connsiteX1" fmla="*/ 0 w 79057"/>
                  <a:gd name="connsiteY1" fmla="*/ 22860 h 45719"/>
                  <a:gd name="connsiteX2" fmla="*/ 39529 w 79057"/>
                  <a:gd name="connsiteY2" fmla="*/ 45720 h 45719"/>
                  <a:gd name="connsiteX3" fmla="*/ 79057 w 79057"/>
                  <a:gd name="connsiteY3" fmla="*/ 22860 h 45719"/>
                  <a:gd name="connsiteX4" fmla="*/ 39529 w 79057"/>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 h="45719">
                    <a:moveTo>
                      <a:pt x="39529" y="0"/>
                    </a:moveTo>
                    <a:lnTo>
                      <a:pt x="0" y="22860"/>
                    </a:lnTo>
                    <a:lnTo>
                      <a:pt x="39529" y="45720"/>
                    </a:lnTo>
                    <a:lnTo>
                      <a:pt x="79057" y="22860"/>
                    </a:lnTo>
                    <a:lnTo>
                      <a:pt x="39529" y="0"/>
                    </a:lnTo>
                    <a:close/>
                  </a:path>
                </a:pathLst>
              </a:custGeom>
              <a:solidFill>
                <a:srgbClr val="FFFFFF">
                  <a:alpha val="3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23" name="Freeform: Shape 145">
                <a:extLst>
                  <a:ext uri="{FF2B5EF4-FFF2-40B4-BE49-F238E27FC236}">
                    <a16:creationId xmlns:a16="http://schemas.microsoft.com/office/drawing/2014/main" id="{FB12B96E-BF1C-F48B-D2A6-71EEF70042CF}"/>
                  </a:ext>
                </a:extLst>
              </p:cNvPr>
              <p:cNvSpPr/>
              <p:nvPr/>
            </p:nvSpPr>
            <p:spPr>
              <a:xfrm>
                <a:off x="10547727" y="4690681"/>
                <a:ext cx="39528" cy="45720"/>
              </a:xfrm>
              <a:custGeom>
                <a:avLst/>
                <a:gdLst>
                  <a:gd name="connsiteX0" fmla="*/ 39529 w 39528"/>
                  <a:gd name="connsiteY0" fmla="*/ 0 h 45720"/>
                  <a:gd name="connsiteX1" fmla="*/ 39529 w 39528"/>
                  <a:gd name="connsiteY1" fmla="*/ 22860 h 45720"/>
                  <a:gd name="connsiteX2" fmla="*/ 0 w 39528"/>
                  <a:gd name="connsiteY2" fmla="*/ 45720 h 45720"/>
                  <a:gd name="connsiteX3" fmla="*/ 0 w 39528"/>
                  <a:gd name="connsiteY3" fmla="*/ 22860 h 45720"/>
                  <a:gd name="connsiteX4" fmla="*/ 39529 w 39528"/>
                  <a:gd name="connsiteY4" fmla="*/ 0 h 4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28" h="45720">
                    <a:moveTo>
                      <a:pt x="39529" y="0"/>
                    </a:moveTo>
                    <a:lnTo>
                      <a:pt x="39529" y="22860"/>
                    </a:lnTo>
                    <a:lnTo>
                      <a:pt x="0" y="45720"/>
                    </a:lnTo>
                    <a:lnTo>
                      <a:pt x="0" y="22860"/>
                    </a:lnTo>
                    <a:lnTo>
                      <a:pt x="39529" y="0"/>
                    </a:lnTo>
                    <a:close/>
                  </a:path>
                </a:pathLst>
              </a:custGeom>
              <a:solidFill>
                <a:srgbClr val="32CD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24" name="Freeform: Shape 146">
                <a:extLst>
                  <a:ext uri="{FF2B5EF4-FFF2-40B4-BE49-F238E27FC236}">
                    <a16:creationId xmlns:a16="http://schemas.microsoft.com/office/drawing/2014/main" id="{C19BC337-86C5-742B-55F3-CE2704C17763}"/>
                  </a:ext>
                </a:extLst>
              </p:cNvPr>
              <p:cNvSpPr/>
              <p:nvPr/>
            </p:nvSpPr>
            <p:spPr>
              <a:xfrm>
                <a:off x="10508199" y="4690681"/>
                <a:ext cx="39528" cy="45720"/>
              </a:xfrm>
              <a:custGeom>
                <a:avLst/>
                <a:gdLst>
                  <a:gd name="connsiteX0" fmla="*/ 39529 w 39528"/>
                  <a:gd name="connsiteY0" fmla="*/ 22860 h 45720"/>
                  <a:gd name="connsiteX1" fmla="*/ 39529 w 39528"/>
                  <a:gd name="connsiteY1" fmla="*/ 45720 h 45720"/>
                  <a:gd name="connsiteX2" fmla="*/ 0 w 39528"/>
                  <a:gd name="connsiteY2" fmla="*/ 22860 h 45720"/>
                  <a:gd name="connsiteX3" fmla="*/ 0 w 39528"/>
                  <a:gd name="connsiteY3" fmla="*/ 0 h 45720"/>
                  <a:gd name="connsiteX4" fmla="*/ 39529 w 39528"/>
                  <a:gd name="connsiteY4" fmla="*/ 22860 h 4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28" h="45720">
                    <a:moveTo>
                      <a:pt x="39529" y="22860"/>
                    </a:moveTo>
                    <a:lnTo>
                      <a:pt x="39529" y="45720"/>
                    </a:lnTo>
                    <a:lnTo>
                      <a:pt x="0" y="22860"/>
                    </a:lnTo>
                    <a:lnTo>
                      <a:pt x="0" y="0"/>
                    </a:lnTo>
                    <a:lnTo>
                      <a:pt x="39529" y="22860"/>
                    </a:lnTo>
                    <a:close/>
                  </a:path>
                </a:pathLst>
              </a:custGeom>
              <a:solidFill>
                <a:srgbClr val="32CD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25" name="Freeform: Shape 147">
                <a:extLst>
                  <a:ext uri="{FF2B5EF4-FFF2-40B4-BE49-F238E27FC236}">
                    <a16:creationId xmlns:a16="http://schemas.microsoft.com/office/drawing/2014/main" id="{3B615556-5C9C-8952-35DA-44C49DE01B65}"/>
                  </a:ext>
                </a:extLst>
              </p:cNvPr>
              <p:cNvSpPr/>
              <p:nvPr/>
            </p:nvSpPr>
            <p:spPr>
              <a:xfrm>
                <a:off x="10508199" y="4690681"/>
                <a:ext cx="39528" cy="45720"/>
              </a:xfrm>
              <a:custGeom>
                <a:avLst/>
                <a:gdLst>
                  <a:gd name="connsiteX0" fmla="*/ 39529 w 39528"/>
                  <a:gd name="connsiteY0" fmla="*/ 22860 h 45720"/>
                  <a:gd name="connsiteX1" fmla="*/ 39529 w 39528"/>
                  <a:gd name="connsiteY1" fmla="*/ 45720 h 45720"/>
                  <a:gd name="connsiteX2" fmla="*/ 0 w 39528"/>
                  <a:gd name="connsiteY2" fmla="*/ 22860 h 45720"/>
                  <a:gd name="connsiteX3" fmla="*/ 0 w 39528"/>
                  <a:gd name="connsiteY3" fmla="*/ 0 h 45720"/>
                  <a:gd name="connsiteX4" fmla="*/ 39529 w 39528"/>
                  <a:gd name="connsiteY4" fmla="*/ 22860 h 4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28" h="45720">
                    <a:moveTo>
                      <a:pt x="39529" y="22860"/>
                    </a:moveTo>
                    <a:lnTo>
                      <a:pt x="39529" y="45720"/>
                    </a:lnTo>
                    <a:lnTo>
                      <a:pt x="0" y="22860"/>
                    </a:lnTo>
                    <a:lnTo>
                      <a:pt x="0" y="0"/>
                    </a:lnTo>
                    <a:lnTo>
                      <a:pt x="39529" y="22860"/>
                    </a:lnTo>
                    <a:close/>
                  </a:path>
                </a:pathLst>
              </a:custGeom>
              <a:solidFill>
                <a:srgbClr val="000000">
                  <a:alpha val="1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26" name="Freeform: Shape 148">
                <a:extLst>
                  <a:ext uri="{FF2B5EF4-FFF2-40B4-BE49-F238E27FC236}">
                    <a16:creationId xmlns:a16="http://schemas.microsoft.com/office/drawing/2014/main" id="{5E8AD5A2-188F-2657-CAB8-A6DB5C895675}"/>
                  </a:ext>
                </a:extLst>
              </p:cNvPr>
              <p:cNvSpPr/>
              <p:nvPr/>
            </p:nvSpPr>
            <p:spPr>
              <a:xfrm>
                <a:off x="10601221" y="4561588"/>
                <a:ext cx="189917" cy="109583"/>
              </a:xfrm>
              <a:custGeom>
                <a:avLst/>
                <a:gdLst>
                  <a:gd name="connsiteX0" fmla="*/ 6895 w 189917"/>
                  <a:gd name="connsiteY0" fmla="*/ 88612 h 109583"/>
                  <a:gd name="connsiteX1" fmla="*/ 153389 w 189917"/>
                  <a:gd name="connsiteY1" fmla="*/ 3935 h 109583"/>
                  <a:gd name="connsiteX2" fmla="*/ 184060 w 189917"/>
                  <a:gd name="connsiteY2" fmla="*/ 3364 h 109583"/>
                  <a:gd name="connsiteX3" fmla="*/ 183107 w 189917"/>
                  <a:gd name="connsiteY3" fmla="*/ 21080 h 109583"/>
                  <a:gd name="connsiteX4" fmla="*/ 36517 w 189917"/>
                  <a:gd name="connsiteY4" fmla="*/ 105662 h 109583"/>
                  <a:gd name="connsiteX5" fmla="*/ 5847 w 189917"/>
                  <a:gd name="connsiteY5" fmla="*/ 106138 h 109583"/>
                  <a:gd name="connsiteX6" fmla="*/ 6895 w 189917"/>
                  <a:gd name="connsiteY6" fmla="*/ 88612 h 109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917" h="109583">
                    <a:moveTo>
                      <a:pt x="6895" y="88612"/>
                    </a:moveTo>
                    <a:lnTo>
                      <a:pt x="153389" y="3935"/>
                    </a:lnTo>
                    <a:cubicBezTo>
                      <a:pt x="162943" y="-1104"/>
                      <a:pt x="174325" y="-1313"/>
                      <a:pt x="184060" y="3364"/>
                    </a:cubicBezTo>
                    <a:cubicBezTo>
                      <a:pt x="192251" y="8126"/>
                      <a:pt x="191775" y="16032"/>
                      <a:pt x="183107" y="21080"/>
                    </a:cubicBezTo>
                    <a:lnTo>
                      <a:pt x="36517" y="105662"/>
                    </a:lnTo>
                    <a:cubicBezTo>
                      <a:pt x="26954" y="110720"/>
                      <a:pt x="15563" y="110891"/>
                      <a:pt x="5847" y="106138"/>
                    </a:cubicBezTo>
                    <a:cubicBezTo>
                      <a:pt x="-2345" y="101566"/>
                      <a:pt x="-1868" y="93660"/>
                      <a:pt x="6895" y="88612"/>
                    </a:cubicBez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27" name="Freeform: Shape 149">
                <a:extLst>
                  <a:ext uri="{FF2B5EF4-FFF2-40B4-BE49-F238E27FC236}">
                    <a16:creationId xmlns:a16="http://schemas.microsoft.com/office/drawing/2014/main" id="{04477E7B-C6C9-9195-526C-1BF4C00B1D91}"/>
                  </a:ext>
                </a:extLst>
              </p:cNvPr>
              <p:cNvSpPr/>
              <p:nvPr/>
            </p:nvSpPr>
            <p:spPr>
              <a:xfrm>
                <a:off x="10597257" y="4719256"/>
                <a:ext cx="79057" cy="45720"/>
              </a:xfrm>
              <a:custGeom>
                <a:avLst/>
                <a:gdLst>
                  <a:gd name="connsiteX0" fmla="*/ 39529 w 79057"/>
                  <a:gd name="connsiteY0" fmla="*/ 0 h 45720"/>
                  <a:gd name="connsiteX1" fmla="*/ 0 w 79057"/>
                  <a:gd name="connsiteY1" fmla="*/ 22860 h 45720"/>
                  <a:gd name="connsiteX2" fmla="*/ 39529 w 79057"/>
                  <a:gd name="connsiteY2" fmla="*/ 45720 h 45720"/>
                  <a:gd name="connsiteX3" fmla="*/ 79058 w 79057"/>
                  <a:gd name="connsiteY3" fmla="*/ 22860 h 45720"/>
                  <a:gd name="connsiteX4" fmla="*/ 39529 w 79057"/>
                  <a:gd name="connsiteY4" fmla="*/ 0 h 4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 h="45720">
                    <a:moveTo>
                      <a:pt x="39529" y="0"/>
                    </a:moveTo>
                    <a:lnTo>
                      <a:pt x="0" y="22860"/>
                    </a:lnTo>
                    <a:lnTo>
                      <a:pt x="39529" y="45720"/>
                    </a:lnTo>
                    <a:lnTo>
                      <a:pt x="79058" y="22860"/>
                    </a:lnTo>
                    <a:lnTo>
                      <a:pt x="39529" y="0"/>
                    </a:lnTo>
                    <a:close/>
                  </a:path>
                </a:pathLst>
              </a:custGeom>
              <a:solidFill>
                <a:srgbClr val="455A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28" name="Freeform: Shape 150">
                <a:extLst>
                  <a:ext uri="{FF2B5EF4-FFF2-40B4-BE49-F238E27FC236}">
                    <a16:creationId xmlns:a16="http://schemas.microsoft.com/office/drawing/2014/main" id="{B208E10B-7FB7-9F33-2F7F-EDD3A9F8D260}"/>
                  </a:ext>
                </a:extLst>
              </p:cNvPr>
              <p:cNvSpPr/>
              <p:nvPr/>
            </p:nvSpPr>
            <p:spPr>
              <a:xfrm>
                <a:off x="10636786" y="4742116"/>
                <a:ext cx="39528" cy="45720"/>
              </a:xfrm>
              <a:custGeom>
                <a:avLst/>
                <a:gdLst>
                  <a:gd name="connsiteX0" fmla="*/ 39529 w 39528"/>
                  <a:gd name="connsiteY0" fmla="*/ 0 h 45720"/>
                  <a:gd name="connsiteX1" fmla="*/ 39529 w 39528"/>
                  <a:gd name="connsiteY1" fmla="*/ 22860 h 45720"/>
                  <a:gd name="connsiteX2" fmla="*/ 0 w 39528"/>
                  <a:gd name="connsiteY2" fmla="*/ 45720 h 45720"/>
                  <a:gd name="connsiteX3" fmla="*/ 0 w 39528"/>
                  <a:gd name="connsiteY3" fmla="*/ 22860 h 45720"/>
                  <a:gd name="connsiteX4" fmla="*/ 39529 w 39528"/>
                  <a:gd name="connsiteY4" fmla="*/ 0 h 4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28" h="45720">
                    <a:moveTo>
                      <a:pt x="39529" y="0"/>
                    </a:moveTo>
                    <a:lnTo>
                      <a:pt x="39529" y="22860"/>
                    </a:lnTo>
                    <a:lnTo>
                      <a:pt x="0" y="45720"/>
                    </a:lnTo>
                    <a:lnTo>
                      <a:pt x="0" y="22860"/>
                    </a:lnTo>
                    <a:lnTo>
                      <a:pt x="39529" y="0"/>
                    </a:lnTo>
                    <a:close/>
                  </a:path>
                </a:pathLst>
              </a:custGeom>
              <a:solidFill>
                <a:srgbClr val="37474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29" name="Freeform: Shape 151">
                <a:extLst>
                  <a:ext uri="{FF2B5EF4-FFF2-40B4-BE49-F238E27FC236}">
                    <a16:creationId xmlns:a16="http://schemas.microsoft.com/office/drawing/2014/main" id="{4FD4981E-A9F2-775E-D005-8535D7233D60}"/>
                  </a:ext>
                </a:extLst>
              </p:cNvPr>
              <p:cNvSpPr/>
              <p:nvPr/>
            </p:nvSpPr>
            <p:spPr>
              <a:xfrm>
                <a:off x="10597257" y="4742116"/>
                <a:ext cx="39528" cy="45720"/>
              </a:xfrm>
              <a:custGeom>
                <a:avLst/>
                <a:gdLst>
                  <a:gd name="connsiteX0" fmla="*/ 39529 w 39528"/>
                  <a:gd name="connsiteY0" fmla="*/ 22860 h 45720"/>
                  <a:gd name="connsiteX1" fmla="*/ 39529 w 39528"/>
                  <a:gd name="connsiteY1" fmla="*/ 45720 h 45720"/>
                  <a:gd name="connsiteX2" fmla="*/ 0 w 39528"/>
                  <a:gd name="connsiteY2" fmla="*/ 22860 h 45720"/>
                  <a:gd name="connsiteX3" fmla="*/ 0 w 39528"/>
                  <a:gd name="connsiteY3" fmla="*/ 0 h 45720"/>
                  <a:gd name="connsiteX4" fmla="*/ 39529 w 39528"/>
                  <a:gd name="connsiteY4" fmla="*/ 22860 h 4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28" h="45720">
                    <a:moveTo>
                      <a:pt x="39529" y="22860"/>
                    </a:moveTo>
                    <a:lnTo>
                      <a:pt x="39529" y="45720"/>
                    </a:lnTo>
                    <a:lnTo>
                      <a:pt x="0" y="22860"/>
                    </a:lnTo>
                    <a:lnTo>
                      <a:pt x="0" y="0"/>
                    </a:lnTo>
                    <a:lnTo>
                      <a:pt x="39529" y="22860"/>
                    </a:ln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30" name="Freeform: Shape 152">
                <a:extLst>
                  <a:ext uri="{FF2B5EF4-FFF2-40B4-BE49-F238E27FC236}">
                    <a16:creationId xmlns:a16="http://schemas.microsoft.com/office/drawing/2014/main" id="{0CECF548-D738-F490-41C7-34C38665CCAD}"/>
                  </a:ext>
                </a:extLst>
              </p:cNvPr>
              <p:cNvSpPr/>
              <p:nvPr/>
            </p:nvSpPr>
            <p:spPr>
              <a:xfrm>
                <a:off x="10690330" y="4613036"/>
                <a:ext cx="189900" cy="109678"/>
              </a:xfrm>
              <a:custGeom>
                <a:avLst/>
                <a:gdLst>
                  <a:gd name="connsiteX0" fmla="*/ 6844 w 189900"/>
                  <a:gd name="connsiteY0" fmla="*/ 88598 h 109678"/>
                  <a:gd name="connsiteX1" fmla="*/ 153339 w 189900"/>
                  <a:gd name="connsiteY1" fmla="*/ 3921 h 109678"/>
                  <a:gd name="connsiteX2" fmla="*/ 184009 w 189900"/>
                  <a:gd name="connsiteY2" fmla="*/ 3445 h 109678"/>
                  <a:gd name="connsiteX3" fmla="*/ 183057 w 189900"/>
                  <a:gd name="connsiteY3" fmla="*/ 21066 h 109678"/>
                  <a:gd name="connsiteX4" fmla="*/ 36562 w 189900"/>
                  <a:gd name="connsiteY4" fmla="*/ 105743 h 109678"/>
                  <a:gd name="connsiteX5" fmla="*/ 5892 w 189900"/>
                  <a:gd name="connsiteY5" fmla="*/ 106315 h 109678"/>
                  <a:gd name="connsiteX6" fmla="*/ 6844 w 189900"/>
                  <a:gd name="connsiteY6" fmla="*/ 88598 h 109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900" h="109678">
                    <a:moveTo>
                      <a:pt x="6844" y="88598"/>
                    </a:moveTo>
                    <a:lnTo>
                      <a:pt x="153339" y="3921"/>
                    </a:lnTo>
                    <a:cubicBezTo>
                      <a:pt x="162902" y="-1137"/>
                      <a:pt x="174294" y="-1308"/>
                      <a:pt x="184009" y="3445"/>
                    </a:cubicBezTo>
                    <a:cubicBezTo>
                      <a:pt x="192201" y="8112"/>
                      <a:pt x="191819" y="16018"/>
                      <a:pt x="183057" y="21066"/>
                    </a:cubicBezTo>
                    <a:lnTo>
                      <a:pt x="36562" y="105743"/>
                    </a:lnTo>
                    <a:cubicBezTo>
                      <a:pt x="27009" y="110782"/>
                      <a:pt x="15626" y="110992"/>
                      <a:pt x="5892" y="106315"/>
                    </a:cubicBezTo>
                    <a:cubicBezTo>
                      <a:pt x="-2300" y="101838"/>
                      <a:pt x="-1919" y="93647"/>
                      <a:pt x="6844" y="88598"/>
                    </a:cubicBez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grpSp>
      </p:grpSp>
      <p:grpSp>
        <p:nvGrpSpPr>
          <p:cNvPr id="131" name="Graphic 4">
            <a:extLst>
              <a:ext uri="{FF2B5EF4-FFF2-40B4-BE49-F238E27FC236}">
                <a16:creationId xmlns:a16="http://schemas.microsoft.com/office/drawing/2014/main" id="{4791DCA3-0886-338E-8D8E-0EAB70B05382}"/>
              </a:ext>
            </a:extLst>
          </p:cNvPr>
          <p:cNvGrpSpPr/>
          <p:nvPr/>
        </p:nvGrpSpPr>
        <p:grpSpPr>
          <a:xfrm>
            <a:off x="2388178" y="3744009"/>
            <a:ext cx="1762020" cy="2434594"/>
            <a:chOff x="8646251" y="1985867"/>
            <a:chExt cx="2230509" cy="3081908"/>
          </a:xfrm>
        </p:grpSpPr>
        <p:sp>
          <p:nvSpPr>
            <p:cNvPr id="132" name="Freeform: Shape 154">
              <a:extLst>
                <a:ext uri="{FF2B5EF4-FFF2-40B4-BE49-F238E27FC236}">
                  <a16:creationId xmlns:a16="http://schemas.microsoft.com/office/drawing/2014/main" id="{49D15D15-FDC6-97DE-C58C-AA025F73A50B}"/>
                </a:ext>
              </a:extLst>
            </p:cNvPr>
            <p:cNvSpPr/>
            <p:nvPr/>
          </p:nvSpPr>
          <p:spPr>
            <a:xfrm>
              <a:off x="9704384" y="4081652"/>
              <a:ext cx="643225" cy="375189"/>
            </a:xfrm>
            <a:custGeom>
              <a:avLst/>
              <a:gdLst>
                <a:gd name="connsiteX0" fmla="*/ 286512 w 643225"/>
                <a:gd name="connsiteY0" fmla="*/ 375190 h 375189"/>
                <a:gd name="connsiteX1" fmla="*/ 284321 w 643225"/>
                <a:gd name="connsiteY1" fmla="*/ 374618 h 375189"/>
                <a:gd name="connsiteX2" fmla="*/ 2191 w 643225"/>
                <a:gd name="connsiteY2" fmla="*/ 211741 h 375189"/>
                <a:gd name="connsiteX3" fmla="*/ 0 w 643225"/>
                <a:gd name="connsiteY3" fmla="*/ 207931 h 375189"/>
                <a:gd name="connsiteX4" fmla="*/ 2191 w 643225"/>
                <a:gd name="connsiteY4" fmla="*/ 204216 h 375189"/>
                <a:gd name="connsiteX5" fmla="*/ 354616 w 643225"/>
                <a:gd name="connsiteY5" fmla="*/ 571 h 375189"/>
                <a:gd name="connsiteX6" fmla="*/ 358902 w 643225"/>
                <a:gd name="connsiteY6" fmla="*/ 571 h 375189"/>
                <a:gd name="connsiteX7" fmla="*/ 641128 w 643225"/>
                <a:gd name="connsiteY7" fmla="*/ 163449 h 375189"/>
                <a:gd name="connsiteX8" fmla="*/ 643223 w 643225"/>
                <a:gd name="connsiteY8" fmla="*/ 167259 h 375189"/>
                <a:gd name="connsiteX9" fmla="*/ 641128 w 643225"/>
                <a:gd name="connsiteY9" fmla="*/ 170974 h 375189"/>
                <a:gd name="connsiteX10" fmla="*/ 288703 w 643225"/>
                <a:gd name="connsiteY10" fmla="*/ 374618 h 375189"/>
                <a:gd name="connsiteX11" fmla="*/ 286512 w 643225"/>
                <a:gd name="connsiteY11" fmla="*/ 375190 h 375189"/>
                <a:gd name="connsiteX12" fmla="*/ 13049 w 643225"/>
                <a:gd name="connsiteY12" fmla="*/ 207931 h 375189"/>
                <a:gd name="connsiteX13" fmla="*/ 286512 w 643225"/>
                <a:gd name="connsiteY13" fmla="*/ 365855 h 375189"/>
                <a:gd name="connsiteX14" fmla="*/ 630555 w 643225"/>
                <a:gd name="connsiteY14" fmla="*/ 167259 h 375189"/>
                <a:gd name="connsiteX15" fmla="*/ 356902 w 643225"/>
                <a:gd name="connsiteY15" fmla="*/ 9335 h 37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3225" h="375189">
                  <a:moveTo>
                    <a:pt x="286512" y="375190"/>
                  </a:moveTo>
                  <a:cubicBezTo>
                    <a:pt x="285740" y="375190"/>
                    <a:pt x="284988" y="374999"/>
                    <a:pt x="284321" y="374618"/>
                  </a:cubicBezTo>
                  <a:lnTo>
                    <a:pt x="2191" y="211741"/>
                  </a:lnTo>
                  <a:cubicBezTo>
                    <a:pt x="857" y="210931"/>
                    <a:pt x="28" y="209493"/>
                    <a:pt x="0" y="207931"/>
                  </a:cubicBezTo>
                  <a:cubicBezTo>
                    <a:pt x="10" y="206388"/>
                    <a:pt x="848" y="204969"/>
                    <a:pt x="2191" y="204216"/>
                  </a:cubicBezTo>
                  <a:lnTo>
                    <a:pt x="354616" y="571"/>
                  </a:lnTo>
                  <a:cubicBezTo>
                    <a:pt x="355940" y="-190"/>
                    <a:pt x="357578" y="-190"/>
                    <a:pt x="358902" y="571"/>
                  </a:cubicBezTo>
                  <a:lnTo>
                    <a:pt x="641128" y="163449"/>
                  </a:lnTo>
                  <a:cubicBezTo>
                    <a:pt x="642471" y="164240"/>
                    <a:pt x="643271" y="165706"/>
                    <a:pt x="643223" y="167259"/>
                  </a:cubicBezTo>
                  <a:cubicBezTo>
                    <a:pt x="643252" y="168783"/>
                    <a:pt x="642452" y="170212"/>
                    <a:pt x="641128" y="170974"/>
                  </a:cubicBezTo>
                  <a:lnTo>
                    <a:pt x="288703" y="374618"/>
                  </a:lnTo>
                  <a:cubicBezTo>
                    <a:pt x="288036" y="374999"/>
                    <a:pt x="287284" y="375190"/>
                    <a:pt x="286512" y="375190"/>
                  </a:cubicBezTo>
                  <a:close/>
                  <a:moveTo>
                    <a:pt x="13049" y="207931"/>
                  </a:moveTo>
                  <a:lnTo>
                    <a:pt x="286512" y="365855"/>
                  </a:lnTo>
                  <a:lnTo>
                    <a:pt x="630555" y="167259"/>
                  </a:lnTo>
                  <a:lnTo>
                    <a:pt x="356902" y="9335"/>
                  </a:lnTo>
                  <a:close/>
                </a:path>
              </a:pathLst>
            </a:custGeom>
            <a:solidFill>
              <a:srgbClr val="32CD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33" name="Freeform: Shape 155">
              <a:extLst>
                <a:ext uri="{FF2B5EF4-FFF2-40B4-BE49-F238E27FC236}">
                  <a16:creationId xmlns:a16="http://schemas.microsoft.com/office/drawing/2014/main" id="{744220EE-81E0-DDCC-0EC9-09A5E6AA55C7}"/>
                </a:ext>
              </a:extLst>
            </p:cNvPr>
            <p:cNvSpPr/>
            <p:nvPr/>
          </p:nvSpPr>
          <p:spPr>
            <a:xfrm>
              <a:off x="9779250" y="3028187"/>
              <a:ext cx="211645" cy="1383601"/>
            </a:xfrm>
            <a:custGeom>
              <a:avLst/>
              <a:gdLst>
                <a:gd name="connsiteX0" fmla="*/ 211645 w 211645"/>
                <a:gd name="connsiteY0" fmla="*/ 1383602 h 1383601"/>
                <a:gd name="connsiteX1" fmla="*/ 211645 w 211645"/>
                <a:gd name="connsiteY1" fmla="*/ 122206 h 1383601"/>
                <a:gd name="connsiteX2" fmla="*/ 0 w 211645"/>
                <a:gd name="connsiteY2" fmla="*/ 0 h 1383601"/>
                <a:gd name="connsiteX3" fmla="*/ 0 w 211645"/>
                <a:gd name="connsiteY3" fmla="*/ 1261396 h 1383601"/>
                <a:gd name="connsiteX4" fmla="*/ 211645 w 211645"/>
                <a:gd name="connsiteY4" fmla="*/ 1383602 h 1383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645" h="1383601">
                  <a:moveTo>
                    <a:pt x="211645" y="1383602"/>
                  </a:moveTo>
                  <a:lnTo>
                    <a:pt x="211645" y="122206"/>
                  </a:lnTo>
                  <a:lnTo>
                    <a:pt x="0" y="0"/>
                  </a:lnTo>
                  <a:lnTo>
                    <a:pt x="0" y="1261396"/>
                  </a:lnTo>
                  <a:lnTo>
                    <a:pt x="211645" y="1383602"/>
                  </a:lnTo>
                  <a:close/>
                </a:path>
              </a:pathLst>
            </a:custGeom>
            <a:solidFill>
              <a:srgbClr val="32CD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34" name="Freeform: Shape 156">
              <a:extLst>
                <a:ext uri="{FF2B5EF4-FFF2-40B4-BE49-F238E27FC236}">
                  <a16:creationId xmlns:a16="http://schemas.microsoft.com/office/drawing/2014/main" id="{7994C972-336C-BA72-417F-2BC181D89DFA}"/>
                </a:ext>
              </a:extLst>
            </p:cNvPr>
            <p:cNvSpPr/>
            <p:nvPr/>
          </p:nvSpPr>
          <p:spPr>
            <a:xfrm>
              <a:off x="9779250" y="3028187"/>
              <a:ext cx="211645" cy="1383601"/>
            </a:xfrm>
            <a:custGeom>
              <a:avLst/>
              <a:gdLst>
                <a:gd name="connsiteX0" fmla="*/ 211645 w 211645"/>
                <a:gd name="connsiteY0" fmla="*/ 1383602 h 1383601"/>
                <a:gd name="connsiteX1" fmla="*/ 211645 w 211645"/>
                <a:gd name="connsiteY1" fmla="*/ 122206 h 1383601"/>
                <a:gd name="connsiteX2" fmla="*/ 0 w 211645"/>
                <a:gd name="connsiteY2" fmla="*/ 0 h 1383601"/>
                <a:gd name="connsiteX3" fmla="*/ 0 w 211645"/>
                <a:gd name="connsiteY3" fmla="*/ 1261396 h 1383601"/>
                <a:gd name="connsiteX4" fmla="*/ 211645 w 211645"/>
                <a:gd name="connsiteY4" fmla="*/ 1383602 h 1383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645" h="1383601">
                  <a:moveTo>
                    <a:pt x="211645" y="1383602"/>
                  </a:moveTo>
                  <a:lnTo>
                    <a:pt x="211645" y="122206"/>
                  </a:lnTo>
                  <a:lnTo>
                    <a:pt x="0" y="0"/>
                  </a:lnTo>
                  <a:lnTo>
                    <a:pt x="0" y="1261396"/>
                  </a:lnTo>
                  <a:lnTo>
                    <a:pt x="211645" y="1383602"/>
                  </a:ln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35" name="Freeform: Shape 157">
              <a:extLst>
                <a:ext uri="{FF2B5EF4-FFF2-40B4-BE49-F238E27FC236}">
                  <a16:creationId xmlns:a16="http://schemas.microsoft.com/office/drawing/2014/main" id="{9BB3F5D8-F8F4-AC3B-7209-AC64F4C79CEF}"/>
                </a:ext>
              </a:extLst>
            </p:cNvPr>
            <p:cNvSpPr/>
            <p:nvPr/>
          </p:nvSpPr>
          <p:spPr>
            <a:xfrm>
              <a:off x="9990896" y="2987516"/>
              <a:ext cx="282225" cy="1424273"/>
            </a:xfrm>
            <a:custGeom>
              <a:avLst/>
              <a:gdLst>
                <a:gd name="connsiteX0" fmla="*/ 0 w 282225"/>
                <a:gd name="connsiteY0" fmla="*/ 1424273 h 1424273"/>
                <a:gd name="connsiteX1" fmla="*/ 282131 w 282225"/>
                <a:gd name="connsiteY1" fmla="*/ 1261396 h 1424273"/>
                <a:gd name="connsiteX2" fmla="*/ 282226 w 282225"/>
                <a:gd name="connsiteY2" fmla="*/ 0 h 1424273"/>
                <a:gd name="connsiteX3" fmla="*/ 0 w 282225"/>
                <a:gd name="connsiteY3" fmla="*/ 162878 h 1424273"/>
                <a:gd name="connsiteX4" fmla="*/ 0 w 282225"/>
                <a:gd name="connsiteY4" fmla="*/ 1424273 h 1424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25" h="1424273">
                  <a:moveTo>
                    <a:pt x="0" y="1424273"/>
                  </a:moveTo>
                  <a:lnTo>
                    <a:pt x="282131" y="1261396"/>
                  </a:lnTo>
                  <a:lnTo>
                    <a:pt x="282226" y="0"/>
                  </a:lnTo>
                  <a:lnTo>
                    <a:pt x="0" y="162878"/>
                  </a:lnTo>
                  <a:lnTo>
                    <a:pt x="0" y="1424273"/>
                  </a:lnTo>
                  <a:close/>
                </a:path>
              </a:pathLst>
            </a:custGeom>
            <a:solidFill>
              <a:srgbClr val="32CD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36" name="Freeform: Shape 158">
              <a:extLst>
                <a:ext uri="{FF2B5EF4-FFF2-40B4-BE49-F238E27FC236}">
                  <a16:creationId xmlns:a16="http://schemas.microsoft.com/office/drawing/2014/main" id="{BAA18C02-F953-ED65-4E15-CCA80B9F9C0B}"/>
                </a:ext>
              </a:extLst>
            </p:cNvPr>
            <p:cNvSpPr/>
            <p:nvPr/>
          </p:nvSpPr>
          <p:spPr>
            <a:xfrm>
              <a:off x="9779250" y="2865310"/>
              <a:ext cx="493871" cy="285083"/>
            </a:xfrm>
            <a:custGeom>
              <a:avLst/>
              <a:gdLst>
                <a:gd name="connsiteX0" fmla="*/ 493871 w 493871"/>
                <a:gd name="connsiteY0" fmla="*/ 122206 h 285083"/>
                <a:gd name="connsiteX1" fmla="*/ 282226 w 493871"/>
                <a:gd name="connsiteY1" fmla="*/ 0 h 285083"/>
                <a:gd name="connsiteX2" fmla="*/ 0 w 493871"/>
                <a:gd name="connsiteY2" fmla="*/ 162877 h 285083"/>
                <a:gd name="connsiteX3" fmla="*/ 211645 w 493871"/>
                <a:gd name="connsiteY3" fmla="*/ 285083 h 285083"/>
                <a:gd name="connsiteX4" fmla="*/ 493871 w 493871"/>
                <a:gd name="connsiteY4" fmla="*/ 122206 h 28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71" h="285083">
                  <a:moveTo>
                    <a:pt x="493871" y="122206"/>
                  </a:moveTo>
                  <a:lnTo>
                    <a:pt x="282226" y="0"/>
                  </a:lnTo>
                  <a:lnTo>
                    <a:pt x="0" y="162877"/>
                  </a:lnTo>
                  <a:lnTo>
                    <a:pt x="211645" y="285083"/>
                  </a:lnTo>
                  <a:lnTo>
                    <a:pt x="493871" y="122206"/>
                  </a:lnTo>
                  <a:close/>
                </a:path>
              </a:pathLst>
            </a:custGeom>
            <a:solidFill>
              <a:srgbClr val="32CD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37" name="Freeform: Shape 159">
              <a:extLst>
                <a:ext uri="{FF2B5EF4-FFF2-40B4-BE49-F238E27FC236}">
                  <a16:creationId xmlns:a16="http://schemas.microsoft.com/office/drawing/2014/main" id="{082C752E-EB58-2613-06AA-5AA0C2EE59A8}"/>
                </a:ext>
              </a:extLst>
            </p:cNvPr>
            <p:cNvSpPr/>
            <p:nvPr/>
          </p:nvSpPr>
          <p:spPr>
            <a:xfrm>
              <a:off x="9779250" y="2865310"/>
              <a:ext cx="493871" cy="285083"/>
            </a:xfrm>
            <a:custGeom>
              <a:avLst/>
              <a:gdLst>
                <a:gd name="connsiteX0" fmla="*/ 493871 w 493871"/>
                <a:gd name="connsiteY0" fmla="*/ 122206 h 285083"/>
                <a:gd name="connsiteX1" fmla="*/ 282226 w 493871"/>
                <a:gd name="connsiteY1" fmla="*/ 0 h 285083"/>
                <a:gd name="connsiteX2" fmla="*/ 0 w 493871"/>
                <a:gd name="connsiteY2" fmla="*/ 162877 h 285083"/>
                <a:gd name="connsiteX3" fmla="*/ 211645 w 493871"/>
                <a:gd name="connsiteY3" fmla="*/ 285083 h 285083"/>
                <a:gd name="connsiteX4" fmla="*/ 493871 w 493871"/>
                <a:gd name="connsiteY4" fmla="*/ 122206 h 28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71" h="285083">
                  <a:moveTo>
                    <a:pt x="493871" y="122206"/>
                  </a:moveTo>
                  <a:lnTo>
                    <a:pt x="282226" y="0"/>
                  </a:lnTo>
                  <a:lnTo>
                    <a:pt x="0" y="162877"/>
                  </a:lnTo>
                  <a:lnTo>
                    <a:pt x="211645" y="285083"/>
                  </a:lnTo>
                  <a:lnTo>
                    <a:pt x="493871" y="122206"/>
                  </a:lnTo>
                  <a:close/>
                </a:path>
              </a:pathLst>
            </a:custGeom>
            <a:solidFill>
              <a:srgbClr val="FFFFFF">
                <a:alpha val="2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38" name="Freeform: Shape 160">
              <a:extLst>
                <a:ext uri="{FF2B5EF4-FFF2-40B4-BE49-F238E27FC236}">
                  <a16:creationId xmlns:a16="http://schemas.microsoft.com/office/drawing/2014/main" id="{F693C806-7D45-0BB3-E008-7620BF954D05}"/>
                </a:ext>
              </a:extLst>
            </p:cNvPr>
            <p:cNvSpPr/>
            <p:nvPr/>
          </p:nvSpPr>
          <p:spPr>
            <a:xfrm>
              <a:off x="9779250" y="2987516"/>
              <a:ext cx="493871" cy="1424273"/>
            </a:xfrm>
            <a:custGeom>
              <a:avLst/>
              <a:gdLst>
                <a:gd name="connsiteX0" fmla="*/ 493871 w 493871"/>
                <a:gd name="connsiteY0" fmla="*/ 0 h 1424273"/>
                <a:gd name="connsiteX1" fmla="*/ 208788 w 493871"/>
                <a:gd name="connsiteY1" fmla="*/ 157163 h 1424273"/>
                <a:gd name="connsiteX2" fmla="*/ 116205 w 493871"/>
                <a:gd name="connsiteY2" fmla="*/ 105442 h 1424273"/>
                <a:gd name="connsiteX3" fmla="*/ 0 w 493871"/>
                <a:gd name="connsiteY3" fmla="*/ 40672 h 1424273"/>
                <a:gd name="connsiteX4" fmla="*/ 114300 w 493871"/>
                <a:gd name="connsiteY4" fmla="*/ 109061 h 1424273"/>
                <a:gd name="connsiteX5" fmla="*/ 207931 w 493871"/>
                <a:gd name="connsiteY5" fmla="*/ 164878 h 1424273"/>
                <a:gd name="connsiteX6" fmla="*/ 205454 w 493871"/>
                <a:gd name="connsiteY6" fmla="*/ 1326928 h 1424273"/>
                <a:gd name="connsiteX7" fmla="*/ 211741 w 493871"/>
                <a:gd name="connsiteY7" fmla="*/ 1424273 h 1424273"/>
                <a:gd name="connsiteX8" fmla="*/ 217932 w 493871"/>
                <a:gd name="connsiteY8" fmla="*/ 1326928 h 1424273"/>
                <a:gd name="connsiteX9" fmla="*/ 215646 w 493871"/>
                <a:gd name="connsiteY9" fmla="*/ 167926 h 142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3871" h="1424273">
                  <a:moveTo>
                    <a:pt x="493871" y="0"/>
                  </a:moveTo>
                  <a:lnTo>
                    <a:pt x="208788" y="157163"/>
                  </a:lnTo>
                  <a:lnTo>
                    <a:pt x="116205" y="105442"/>
                  </a:lnTo>
                  <a:lnTo>
                    <a:pt x="0" y="40672"/>
                  </a:lnTo>
                  <a:lnTo>
                    <a:pt x="114300" y="109061"/>
                  </a:lnTo>
                  <a:lnTo>
                    <a:pt x="207931" y="164878"/>
                  </a:lnTo>
                  <a:cubicBezTo>
                    <a:pt x="205645" y="196691"/>
                    <a:pt x="205073" y="1295210"/>
                    <a:pt x="205454" y="1326928"/>
                  </a:cubicBezTo>
                  <a:cubicBezTo>
                    <a:pt x="205702" y="1359465"/>
                    <a:pt x="207797" y="1391974"/>
                    <a:pt x="211741" y="1424273"/>
                  </a:cubicBezTo>
                  <a:cubicBezTo>
                    <a:pt x="215655" y="1391965"/>
                    <a:pt x="217722" y="1359465"/>
                    <a:pt x="217932" y="1326928"/>
                  </a:cubicBezTo>
                  <a:cubicBezTo>
                    <a:pt x="217932" y="1296162"/>
                    <a:pt x="217932" y="198692"/>
                    <a:pt x="215646" y="167926"/>
                  </a:cubicBezTo>
                  <a:close/>
                </a:path>
              </a:pathLst>
            </a:custGeom>
            <a:solidFill>
              <a:srgbClr val="FFFFFF">
                <a:alpha val="3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39" name="Freeform: Shape 161">
              <a:extLst>
                <a:ext uri="{FF2B5EF4-FFF2-40B4-BE49-F238E27FC236}">
                  <a16:creationId xmlns:a16="http://schemas.microsoft.com/office/drawing/2014/main" id="{A218A4E9-34B4-9A90-4854-2D694C88C824}"/>
                </a:ext>
              </a:extLst>
            </p:cNvPr>
            <p:cNvSpPr/>
            <p:nvPr/>
          </p:nvSpPr>
          <p:spPr>
            <a:xfrm>
              <a:off x="9175270" y="4387310"/>
              <a:ext cx="643361" cy="375189"/>
            </a:xfrm>
            <a:custGeom>
              <a:avLst/>
              <a:gdLst>
                <a:gd name="connsiteX0" fmla="*/ 286512 w 643361"/>
                <a:gd name="connsiteY0" fmla="*/ 375190 h 375189"/>
                <a:gd name="connsiteX1" fmla="*/ 284321 w 643361"/>
                <a:gd name="connsiteY1" fmla="*/ 374618 h 375189"/>
                <a:gd name="connsiteX2" fmla="*/ 2191 w 643361"/>
                <a:gd name="connsiteY2" fmla="*/ 211741 h 375189"/>
                <a:gd name="connsiteX3" fmla="*/ 0 w 643361"/>
                <a:gd name="connsiteY3" fmla="*/ 207931 h 375189"/>
                <a:gd name="connsiteX4" fmla="*/ 2191 w 643361"/>
                <a:gd name="connsiteY4" fmla="*/ 204216 h 375189"/>
                <a:gd name="connsiteX5" fmla="*/ 354616 w 643361"/>
                <a:gd name="connsiteY5" fmla="*/ 572 h 375189"/>
                <a:gd name="connsiteX6" fmla="*/ 358997 w 643361"/>
                <a:gd name="connsiteY6" fmla="*/ 572 h 375189"/>
                <a:gd name="connsiteX7" fmla="*/ 641128 w 643361"/>
                <a:gd name="connsiteY7" fmla="*/ 163449 h 375189"/>
                <a:gd name="connsiteX8" fmla="*/ 642833 w 643361"/>
                <a:gd name="connsiteY8" fmla="*/ 169269 h 375189"/>
                <a:gd name="connsiteX9" fmla="*/ 641128 w 643361"/>
                <a:gd name="connsiteY9" fmla="*/ 170974 h 375189"/>
                <a:gd name="connsiteX10" fmla="*/ 288703 w 643361"/>
                <a:gd name="connsiteY10" fmla="*/ 374618 h 375189"/>
                <a:gd name="connsiteX11" fmla="*/ 286512 w 643361"/>
                <a:gd name="connsiteY11" fmla="*/ 375190 h 375189"/>
                <a:gd name="connsiteX12" fmla="*/ 13049 w 643361"/>
                <a:gd name="connsiteY12" fmla="*/ 207931 h 375189"/>
                <a:gd name="connsiteX13" fmla="*/ 286512 w 643361"/>
                <a:gd name="connsiteY13" fmla="*/ 365665 h 375189"/>
                <a:gd name="connsiteX14" fmla="*/ 630555 w 643361"/>
                <a:gd name="connsiteY14" fmla="*/ 167068 h 375189"/>
                <a:gd name="connsiteX15" fmla="*/ 357092 w 643361"/>
                <a:gd name="connsiteY15" fmla="*/ 9144 h 37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3361" h="375189">
                  <a:moveTo>
                    <a:pt x="286512" y="375190"/>
                  </a:moveTo>
                  <a:cubicBezTo>
                    <a:pt x="285750" y="375180"/>
                    <a:pt x="284997" y="374990"/>
                    <a:pt x="284321" y="374618"/>
                  </a:cubicBezTo>
                  <a:lnTo>
                    <a:pt x="2191" y="211741"/>
                  </a:lnTo>
                  <a:cubicBezTo>
                    <a:pt x="857" y="210931"/>
                    <a:pt x="28" y="209493"/>
                    <a:pt x="0" y="207931"/>
                  </a:cubicBezTo>
                  <a:cubicBezTo>
                    <a:pt x="9" y="206388"/>
                    <a:pt x="848" y="204968"/>
                    <a:pt x="2191" y="204216"/>
                  </a:cubicBezTo>
                  <a:lnTo>
                    <a:pt x="354616" y="572"/>
                  </a:lnTo>
                  <a:cubicBezTo>
                    <a:pt x="355978" y="-191"/>
                    <a:pt x="357635" y="-191"/>
                    <a:pt x="358997" y="572"/>
                  </a:cubicBezTo>
                  <a:lnTo>
                    <a:pt x="641128" y="163449"/>
                  </a:lnTo>
                  <a:cubicBezTo>
                    <a:pt x="643204" y="164583"/>
                    <a:pt x="643976" y="167183"/>
                    <a:pt x="642833" y="169269"/>
                  </a:cubicBezTo>
                  <a:cubicBezTo>
                    <a:pt x="642442" y="169983"/>
                    <a:pt x="641852" y="170583"/>
                    <a:pt x="641128" y="170974"/>
                  </a:cubicBezTo>
                  <a:lnTo>
                    <a:pt x="288703" y="374618"/>
                  </a:lnTo>
                  <a:cubicBezTo>
                    <a:pt x="288036" y="374999"/>
                    <a:pt x="287283" y="375190"/>
                    <a:pt x="286512" y="375190"/>
                  </a:cubicBezTo>
                  <a:close/>
                  <a:moveTo>
                    <a:pt x="13049" y="207931"/>
                  </a:moveTo>
                  <a:lnTo>
                    <a:pt x="286512" y="365665"/>
                  </a:lnTo>
                  <a:lnTo>
                    <a:pt x="630555" y="167068"/>
                  </a:lnTo>
                  <a:lnTo>
                    <a:pt x="357092" y="9144"/>
                  </a:lnTo>
                  <a:close/>
                </a:path>
              </a:pathLst>
            </a:custGeom>
            <a:solidFill>
              <a:srgbClr val="32CD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40" name="Freeform: Shape 162">
              <a:extLst>
                <a:ext uri="{FF2B5EF4-FFF2-40B4-BE49-F238E27FC236}">
                  <a16:creationId xmlns:a16="http://schemas.microsoft.com/office/drawing/2014/main" id="{0ADB7FC9-7C34-13B8-9041-DC9FB21BD5E9}"/>
                </a:ext>
              </a:extLst>
            </p:cNvPr>
            <p:cNvSpPr/>
            <p:nvPr/>
          </p:nvSpPr>
          <p:spPr>
            <a:xfrm>
              <a:off x="9250136" y="3699033"/>
              <a:ext cx="211645" cy="1018222"/>
            </a:xfrm>
            <a:custGeom>
              <a:avLst/>
              <a:gdLst>
                <a:gd name="connsiteX0" fmla="*/ 211646 w 211645"/>
                <a:gd name="connsiteY0" fmla="*/ 1018222 h 1018222"/>
                <a:gd name="connsiteX1" fmla="*/ 211646 w 211645"/>
                <a:gd name="connsiteY1" fmla="*/ 122206 h 1018222"/>
                <a:gd name="connsiteX2" fmla="*/ 0 w 211645"/>
                <a:gd name="connsiteY2" fmla="*/ 0 h 1018222"/>
                <a:gd name="connsiteX3" fmla="*/ 0 w 211645"/>
                <a:gd name="connsiteY3" fmla="*/ 896017 h 1018222"/>
                <a:gd name="connsiteX4" fmla="*/ 211646 w 211645"/>
                <a:gd name="connsiteY4" fmla="*/ 1018222 h 101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645" h="1018222">
                  <a:moveTo>
                    <a:pt x="211646" y="1018222"/>
                  </a:moveTo>
                  <a:lnTo>
                    <a:pt x="211646" y="122206"/>
                  </a:lnTo>
                  <a:lnTo>
                    <a:pt x="0" y="0"/>
                  </a:lnTo>
                  <a:lnTo>
                    <a:pt x="0" y="896017"/>
                  </a:lnTo>
                  <a:lnTo>
                    <a:pt x="211646" y="1018222"/>
                  </a:lnTo>
                  <a:close/>
                </a:path>
              </a:pathLst>
            </a:custGeom>
            <a:solidFill>
              <a:srgbClr val="32CD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41" name="Freeform: Shape 163">
              <a:extLst>
                <a:ext uri="{FF2B5EF4-FFF2-40B4-BE49-F238E27FC236}">
                  <a16:creationId xmlns:a16="http://schemas.microsoft.com/office/drawing/2014/main" id="{15B47C0F-A10B-94D4-DF30-F942A4BDBFA2}"/>
                </a:ext>
              </a:extLst>
            </p:cNvPr>
            <p:cNvSpPr/>
            <p:nvPr/>
          </p:nvSpPr>
          <p:spPr>
            <a:xfrm>
              <a:off x="9250136" y="3699033"/>
              <a:ext cx="211645" cy="1018222"/>
            </a:xfrm>
            <a:custGeom>
              <a:avLst/>
              <a:gdLst>
                <a:gd name="connsiteX0" fmla="*/ 211646 w 211645"/>
                <a:gd name="connsiteY0" fmla="*/ 1018222 h 1018222"/>
                <a:gd name="connsiteX1" fmla="*/ 211646 w 211645"/>
                <a:gd name="connsiteY1" fmla="*/ 122206 h 1018222"/>
                <a:gd name="connsiteX2" fmla="*/ 0 w 211645"/>
                <a:gd name="connsiteY2" fmla="*/ 0 h 1018222"/>
                <a:gd name="connsiteX3" fmla="*/ 0 w 211645"/>
                <a:gd name="connsiteY3" fmla="*/ 896017 h 1018222"/>
                <a:gd name="connsiteX4" fmla="*/ 211646 w 211645"/>
                <a:gd name="connsiteY4" fmla="*/ 1018222 h 101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645" h="1018222">
                  <a:moveTo>
                    <a:pt x="211646" y="1018222"/>
                  </a:moveTo>
                  <a:lnTo>
                    <a:pt x="211646" y="122206"/>
                  </a:lnTo>
                  <a:lnTo>
                    <a:pt x="0" y="0"/>
                  </a:lnTo>
                  <a:lnTo>
                    <a:pt x="0" y="896017"/>
                  </a:lnTo>
                  <a:lnTo>
                    <a:pt x="211646" y="1018222"/>
                  </a:lnTo>
                  <a:close/>
                </a:path>
              </a:pathLst>
            </a:custGeom>
            <a:solidFill>
              <a:srgbClr val="FFFFFF">
                <a:alpha val="1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42" name="Freeform: Shape 164">
              <a:extLst>
                <a:ext uri="{FF2B5EF4-FFF2-40B4-BE49-F238E27FC236}">
                  <a16:creationId xmlns:a16="http://schemas.microsoft.com/office/drawing/2014/main" id="{C9B30421-7200-E9CE-D2EE-DE91DC957A40}"/>
                </a:ext>
              </a:extLst>
            </p:cNvPr>
            <p:cNvSpPr/>
            <p:nvPr/>
          </p:nvSpPr>
          <p:spPr>
            <a:xfrm>
              <a:off x="9461782" y="3658361"/>
              <a:ext cx="282225" cy="1058894"/>
            </a:xfrm>
            <a:custGeom>
              <a:avLst/>
              <a:gdLst>
                <a:gd name="connsiteX0" fmla="*/ 0 w 282225"/>
                <a:gd name="connsiteY0" fmla="*/ 1058894 h 1058894"/>
                <a:gd name="connsiteX1" fmla="*/ 282226 w 282225"/>
                <a:gd name="connsiteY1" fmla="*/ 895922 h 1058894"/>
                <a:gd name="connsiteX2" fmla="*/ 282226 w 282225"/>
                <a:gd name="connsiteY2" fmla="*/ 0 h 1058894"/>
                <a:gd name="connsiteX3" fmla="*/ 0 w 282225"/>
                <a:gd name="connsiteY3" fmla="*/ 162878 h 1058894"/>
                <a:gd name="connsiteX4" fmla="*/ 0 w 282225"/>
                <a:gd name="connsiteY4" fmla="*/ 1058894 h 1058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25" h="1058894">
                  <a:moveTo>
                    <a:pt x="0" y="1058894"/>
                  </a:moveTo>
                  <a:lnTo>
                    <a:pt x="282226" y="895922"/>
                  </a:lnTo>
                  <a:lnTo>
                    <a:pt x="282226" y="0"/>
                  </a:lnTo>
                  <a:lnTo>
                    <a:pt x="0" y="162878"/>
                  </a:lnTo>
                  <a:lnTo>
                    <a:pt x="0" y="1058894"/>
                  </a:lnTo>
                  <a:close/>
                </a:path>
              </a:pathLst>
            </a:custGeom>
            <a:solidFill>
              <a:srgbClr val="32CD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43" name="Freeform: Shape 165">
              <a:extLst>
                <a:ext uri="{FF2B5EF4-FFF2-40B4-BE49-F238E27FC236}">
                  <a16:creationId xmlns:a16="http://schemas.microsoft.com/office/drawing/2014/main" id="{4B8327EE-CFD3-F715-9DFE-BD1F6D02B1C2}"/>
                </a:ext>
              </a:extLst>
            </p:cNvPr>
            <p:cNvSpPr/>
            <p:nvPr/>
          </p:nvSpPr>
          <p:spPr>
            <a:xfrm>
              <a:off x="9461782" y="3658361"/>
              <a:ext cx="282225" cy="1058894"/>
            </a:xfrm>
            <a:custGeom>
              <a:avLst/>
              <a:gdLst>
                <a:gd name="connsiteX0" fmla="*/ 0 w 282225"/>
                <a:gd name="connsiteY0" fmla="*/ 1058894 h 1058894"/>
                <a:gd name="connsiteX1" fmla="*/ 282226 w 282225"/>
                <a:gd name="connsiteY1" fmla="*/ 895922 h 1058894"/>
                <a:gd name="connsiteX2" fmla="*/ 282226 w 282225"/>
                <a:gd name="connsiteY2" fmla="*/ 0 h 1058894"/>
                <a:gd name="connsiteX3" fmla="*/ 0 w 282225"/>
                <a:gd name="connsiteY3" fmla="*/ 162878 h 1058894"/>
                <a:gd name="connsiteX4" fmla="*/ 0 w 282225"/>
                <a:gd name="connsiteY4" fmla="*/ 1058894 h 1058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25" h="1058894">
                  <a:moveTo>
                    <a:pt x="0" y="1058894"/>
                  </a:moveTo>
                  <a:lnTo>
                    <a:pt x="282226" y="895922"/>
                  </a:lnTo>
                  <a:lnTo>
                    <a:pt x="282226" y="0"/>
                  </a:lnTo>
                  <a:lnTo>
                    <a:pt x="0" y="162878"/>
                  </a:lnTo>
                  <a:lnTo>
                    <a:pt x="0" y="1058894"/>
                  </a:lnTo>
                  <a:close/>
                </a:path>
              </a:pathLst>
            </a:custGeom>
            <a:solidFill>
              <a:srgbClr val="FFFFFF">
                <a:alpha val="3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44" name="Freeform: Shape 166">
              <a:extLst>
                <a:ext uri="{FF2B5EF4-FFF2-40B4-BE49-F238E27FC236}">
                  <a16:creationId xmlns:a16="http://schemas.microsoft.com/office/drawing/2014/main" id="{C3EE2B97-A51C-17B8-0B36-633EC570476C}"/>
                </a:ext>
              </a:extLst>
            </p:cNvPr>
            <p:cNvSpPr/>
            <p:nvPr/>
          </p:nvSpPr>
          <p:spPr>
            <a:xfrm>
              <a:off x="9250136" y="3536156"/>
              <a:ext cx="493871" cy="285083"/>
            </a:xfrm>
            <a:custGeom>
              <a:avLst/>
              <a:gdLst>
                <a:gd name="connsiteX0" fmla="*/ 493871 w 493871"/>
                <a:gd name="connsiteY0" fmla="*/ 122206 h 285083"/>
                <a:gd name="connsiteX1" fmla="*/ 282226 w 493871"/>
                <a:gd name="connsiteY1" fmla="*/ 0 h 285083"/>
                <a:gd name="connsiteX2" fmla="*/ 0 w 493871"/>
                <a:gd name="connsiteY2" fmla="*/ 162878 h 285083"/>
                <a:gd name="connsiteX3" fmla="*/ 211646 w 493871"/>
                <a:gd name="connsiteY3" fmla="*/ 285083 h 285083"/>
                <a:gd name="connsiteX4" fmla="*/ 493871 w 493871"/>
                <a:gd name="connsiteY4" fmla="*/ 122206 h 28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71" h="285083">
                  <a:moveTo>
                    <a:pt x="493871" y="122206"/>
                  </a:moveTo>
                  <a:lnTo>
                    <a:pt x="282226" y="0"/>
                  </a:lnTo>
                  <a:lnTo>
                    <a:pt x="0" y="162878"/>
                  </a:lnTo>
                  <a:lnTo>
                    <a:pt x="211646" y="285083"/>
                  </a:lnTo>
                  <a:lnTo>
                    <a:pt x="493871" y="122206"/>
                  </a:lnTo>
                  <a:close/>
                </a:path>
              </a:pathLst>
            </a:custGeom>
            <a:solidFill>
              <a:srgbClr val="32CD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45" name="Freeform: Shape 167">
              <a:extLst>
                <a:ext uri="{FF2B5EF4-FFF2-40B4-BE49-F238E27FC236}">
                  <a16:creationId xmlns:a16="http://schemas.microsoft.com/office/drawing/2014/main" id="{8406E40D-D227-D87B-F4F8-C933C8167DC3}"/>
                </a:ext>
              </a:extLst>
            </p:cNvPr>
            <p:cNvSpPr/>
            <p:nvPr/>
          </p:nvSpPr>
          <p:spPr>
            <a:xfrm>
              <a:off x="9250136" y="3536156"/>
              <a:ext cx="493871" cy="285083"/>
            </a:xfrm>
            <a:custGeom>
              <a:avLst/>
              <a:gdLst>
                <a:gd name="connsiteX0" fmla="*/ 493871 w 493871"/>
                <a:gd name="connsiteY0" fmla="*/ 122206 h 285083"/>
                <a:gd name="connsiteX1" fmla="*/ 282226 w 493871"/>
                <a:gd name="connsiteY1" fmla="*/ 0 h 285083"/>
                <a:gd name="connsiteX2" fmla="*/ 0 w 493871"/>
                <a:gd name="connsiteY2" fmla="*/ 162878 h 285083"/>
                <a:gd name="connsiteX3" fmla="*/ 211646 w 493871"/>
                <a:gd name="connsiteY3" fmla="*/ 285083 h 285083"/>
                <a:gd name="connsiteX4" fmla="*/ 493871 w 493871"/>
                <a:gd name="connsiteY4" fmla="*/ 122206 h 28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71" h="285083">
                  <a:moveTo>
                    <a:pt x="493871" y="122206"/>
                  </a:moveTo>
                  <a:lnTo>
                    <a:pt x="282226" y="0"/>
                  </a:lnTo>
                  <a:lnTo>
                    <a:pt x="0" y="162878"/>
                  </a:lnTo>
                  <a:lnTo>
                    <a:pt x="211646" y="285083"/>
                  </a:lnTo>
                  <a:lnTo>
                    <a:pt x="493871" y="122206"/>
                  </a:lnTo>
                  <a:close/>
                </a:path>
              </a:pathLst>
            </a:custGeom>
            <a:solidFill>
              <a:srgbClr val="FFFFFF">
                <a:alpha val="5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46" name="Freeform: Shape 168">
              <a:extLst>
                <a:ext uri="{FF2B5EF4-FFF2-40B4-BE49-F238E27FC236}">
                  <a16:creationId xmlns:a16="http://schemas.microsoft.com/office/drawing/2014/main" id="{C2F5BC87-FD84-BEB1-0866-3A26F362DC3D}"/>
                </a:ext>
              </a:extLst>
            </p:cNvPr>
            <p:cNvSpPr/>
            <p:nvPr/>
          </p:nvSpPr>
          <p:spPr>
            <a:xfrm>
              <a:off x="9250136" y="3658361"/>
              <a:ext cx="493871" cy="1058894"/>
            </a:xfrm>
            <a:custGeom>
              <a:avLst/>
              <a:gdLst>
                <a:gd name="connsiteX0" fmla="*/ 215360 w 493871"/>
                <a:gd name="connsiteY0" fmla="*/ 168021 h 1058894"/>
                <a:gd name="connsiteX1" fmla="*/ 493871 w 493871"/>
                <a:gd name="connsiteY1" fmla="*/ 0 h 1058894"/>
                <a:gd name="connsiteX2" fmla="*/ 208788 w 493871"/>
                <a:gd name="connsiteY2" fmla="*/ 157163 h 1058894"/>
                <a:gd name="connsiteX3" fmla="*/ 116300 w 493871"/>
                <a:gd name="connsiteY3" fmla="*/ 105442 h 1058894"/>
                <a:gd name="connsiteX4" fmla="*/ 0 w 493871"/>
                <a:gd name="connsiteY4" fmla="*/ 40672 h 1058894"/>
                <a:gd name="connsiteX5" fmla="*/ 114300 w 493871"/>
                <a:gd name="connsiteY5" fmla="*/ 108966 h 1058894"/>
                <a:gd name="connsiteX6" fmla="*/ 208026 w 493871"/>
                <a:gd name="connsiteY6" fmla="*/ 164878 h 1058894"/>
                <a:gd name="connsiteX7" fmla="*/ 205740 w 493871"/>
                <a:gd name="connsiteY7" fmla="*/ 471202 h 1058894"/>
                <a:gd name="connsiteX8" fmla="*/ 205740 w 493871"/>
                <a:gd name="connsiteY8" fmla="*/ 857155 h 1058894"/>
                <a:gd name="connsiteX9" fmla="*/ 207550 w 493871"/>
                <a:gd name="connsiteY9" fmla="*/ 958025 h 1058894"/>
                <a:gd name="connsiteX10" fmla="*/ 211931 w 493871"/>
                <a:gd name="connsiteY10" fmla="*/ 1058894 h 1058894"/>
                <a:gd name="connsiteX11" fmla="*/ 216313 w 493871"/>
                <a:gd name="connsiteY11" fmla="*/ 958025 h 1058894"/>
                <a:gd name="connsiteX12" fmla="*/ 218122 w 493871"/>
                <a:gd name="connsiteY12" fmla="*/ 857155 h 1058894"/>
                <a:gd name="connsiteX13" fmla="*/ 218122 w 493871"/>
                <a:gd name="connsiteY13" fmla="*/ 471202 h 1058894"/>
                <a:gd name="connsiteX14" fmla="*/ 215360 w 493871"/>
                <a:gd name="connsiteY14" fmla="*/ 168021 h 105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3871" h="1058894">
                  <a:moveTo>
                    <a:pt x="215360" y="168021"/>
                  </a:moveTo>
                  <a:lnTo>
                    <a:pt x="493871" y="0"/>
                  </a:lnTo>
                  <a:lnTo>
                    <a:pt x="208788" y="157163"/>
                  </a:lnTo>
                  <a:cubicBezTo>
                    <a:pt x="178022" y="139732"/>
                    <a:pt x="147161" y="122587"/>
                    <a:pt x="116300" y="105442"/>
                  </a:cubicBezTo>
                  <a:lnTo>
                    <a:pt x="0" y="40672"/>
                  </a:lnTo>
                  <a:lnTo>
                    <a:pt x="114300" y="108966"/>
                  </a:lnTo>
                  <a:cubicBezTo>
                    <a:pt x="145542" y="128016"/>
                    <a:pt x="176689" y="146495"/>
                    <a:pt x="208026" y="164878"/>
                  </a:cubicBezTo>
                  <a:cubicBezTo>
                    <a:pt x="207073" y="197834"/>
                    <a:pt x="206026" y="438245"/>
                    <a:pt x="205740" y="471202"/>
                  </a:cubicBezTo>
                  <a:cubicBezTo>
                    <a:pt x="205454" y="504158"/>
                    <a:pt x="205264" y="823627"/>
                    <a:pt x="205740" y="857155"/>
                  </a:cubicBezTo>
                  <a:cubicBezTo>
                    <a:pt x="206216" y="890683"/>
                    <a:pt x="206502" y="924401"/>
                    <a:pt x="207550" y="958025"/>
                  </a:cubicBezTo>
                  <a:cubicBezTo>
                    <a:pt x="208597" y="991648"/>
                    <a:pt x="209836" y="1025271"/>
                    <a:pt x="211931" y="1058894"/>
                  </a:cubicBezTo>
                  <a:cubicBezTo>
                    <a:pt x="214122" y="1025271"/>
                    <a:pt x="215455" y="991648"/>
                    <a:pt x="216313" y="958025"/>
                  </a:cubicBezTo>
                  <a:cubicBezTo>
                    <a:pt x="217170" y="924401"/>
                    <a:pt x="217932" y="890778"/>
                    <a:pt x="218122" y="857155"/>
                  </a:cubicBezTo>
                  <a:cubicBezTo>
                    <a:pt x="218313" y="823532"/>
                    <a:pt x="218122" y="504730"/>
                    <a:pt x="218122" y="471202"/>
                  </a:cubicBezTo>
                  <a:cubicBezTo>
                    <a:pt x="217361" y="439293"/>
                    <a:pt x="216313" y="199930"/>
                    <a:pt x="215360" y="168021"/>
                  </a:cubicBezTo>
                  <a:close/>
                </a:path>
              </a:pathLst>
            </a:custGeom>
            <a:solidFill>
              <a:srgbClr val="FFFFFF">
                <a:alpha val="3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47" name="Freeform: Shape 169">
              <a:extLst>
                <a:ext uri="{FF2B5EF4-FFF2-40B4-BE49-F238E27FC236}">
                  <a16:creationId xmlns:a16="http://schemas.microsoft.com/office/drawing/2014/main" id="{C1526293-4514-BED3-152F-1BB4532E9260}"/>
                </a:ext>
              </a:extLst>
            </p:cNvPr>
            <p:cNvSpPr/>
            <p:nvPr/>
          </p:nvSpPr>
          <p:spPr>
            <a:xfrm>
              <a:off x="8646251" y="4692586"/>
              <a:ext cx="643130" cy="375189"/>
            </a:xfrm>
            <a:custGeom>
              <a:avLst/>
              <a:gdLst>
                <a:gd name="connsiteX0" fmla="*/ 286513 w 643130"/>
                <a:gd name="connsiteY0" fmla="*/ 375190 h 375189"/>
                <a:gd name="connsiteX1" fmla="*/ 284322 w 643130"/>
                <a:gd name="connsiteY1" fmla="*/ 374618 h 375189"/>
                <a:gd name="connsiteX2" fmla="*/ 2096 w 643130"/>
                <a:gd name="connsiteY2" fmla="*/ 211741 h 375189"/>
                <a:gd name="connsiteX3" fmla="*/ 1 w 643130"/>
                <a:gd name="connsiteY3" fmla="*/ 207931 h 375189"/>
                <a:gd name="connsiteX4" fmla="*/ 2096 w 643130"/>
                <a:gd name="connsiteY4" fmla="*/ 204216 h 375189"/>
                <a:gd name="connsiteX5" fmla="*/ 354521 w 643130"/>
                <a:gd name="connsiteY5" fmla="*/ 571 h 375189"/>
                <a:gd name="connsiteX6" fmla="*/ 358807 w 643130"/>
                <a:gd name="connsiteY6" fmla="*/ 571 h 375189"/>
                <a:gd name="connsiteX7" fmla="*/ 641033 w 643130"/>
                <a:gd name="connsiteY7" fmla="*/ 163449 h 375189"/>
                <a:gd name="connsiteX8" fmla="*/ 643129 w 643130"/>
                <a:gd name="connsiteY8" fmla="*/ 167259 h 375189"/>
                <a:gd name="connsiteX9" fmla="*/ 641033 w 643130"/>
                <a:gd name="connsiteY9" fmla="*/ 170974 h 375189"/>
                <a:gd name="connsiteX10" fmla="*/ 288608 w 643130"/>
                <a:gd name="connsiteY10" fmla="*/ 374618 h 375189"/>
                <a:gd name="connsiteX11" fmla="*/ 286513 w 643130"/>
                <a:gd name="connsiteY11" fmla="*/ 375190 h 375189"/>
                <a:gd name="connsiteX12" fmla="*/ 12955 w 643130"/>
                <a:gd name="connsiteY12" fmla="*/ 207931 h 375189"/>
                <a:gd name="connsiteX13" fmla="*/ 286513 w 643130"/>
                <a:gd name="connsiteY13" fmla="*/ 365855 h 375189"/>
                <a:gd name="connsiteX14" fmla="*/ 630556 w 643130"/>
                <a:gd name="connsiteY14" fmla="*/ 167259 h 375189"/>
                <a:gd name="connsiteX15" fmla="*/ 356998 w 643130"/>
                <a:gd name="connsiteY15" fmla="*/ 9335 h 37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3130" h="375189">
                  <a:moveTo>
                    <a:pt x="286513" y="375190"/>
                  </a:moveTo>
                  <a:cubicBezTo>
                    <a:pt x="285741" y="375190"/>
                    <a:pt x="284989" y="374999"/>
                    <a:pt x="284322" y="374618"/>
                  </a:cubicBezTo>
                  <a:lnTo>
                    <a:pt x="2096" y="211741"/>
                  </a:lnTo>
                  <a:cubicBezTo>
                    <a:pt x="782" y="210921"/>
                    <a:pt x="-9" y="209474"/>
                    <a:pt x="1" y="207931"/>
                  </a:cubicBezTo>
                  <a:cubicBezTo>
                    <a:pt x="-28" y="206407"/>
                    <a:pt x="772" y="204978"/>
                    <a:pt x="2096" y="204216"/>
                  </a:cubicBezTo>
                  <a:lnTo>
                    <a:pt x="354521" y="571"/>
                  </a:lnTo>
                  <a:cubicBezTo>
                    <a:pt x="355845" y="-190"/>
                    <a:pt x="357483" y="-190"/>
                    <a:pt x="358807" y="571"/>
                  </a:cubicBezTo>
                  <a:lnTo>
                    <a:pt x="641033" y="163449"/>
                  </a:lnTo>
                  <a:cubicBezTo>
                    <a:pt x="642376" y="164240"/>
                    <a:pt x="643176" y="165706"/>
                    <a:pt x="643129" y="167259"/>
                  </a:cubicBezTo>
                  <a:cubicBezTo>
                    <a:pt x="643157" y="168783"/>
                    <a:pt x="642357" y="170212"/>
                    <a:pt x="641033" y="170974"/>
                  </a:cubicBezTo>
                  <a:lnTo>
                    <a:pt x="288608" y="374618"/>
                  </a:lnTo>
                  <a:cubicBezTo>
                    <a:pt x="287970" y="374990"/>
                    <a:pt x="287246" y="375190"/>
                    <a:pt x="286513" y="375190"/>
                  </a:cubicBezTo>
                  <a:close/>
                  <a:moveTo>
                    <a:pt x="12955" y="207931"/>
                  </a:moveTo>
                  <a:lnTo>
                    <a:pt x="286513" y="365855"/>
                  </a:lnTo>
                  <a:lnTo>
                    <a:pt x="630556" y="167259"/>
                  </a:lnTo>
                  <a:lnTo>
                    <a:pt x="356998" y="9335"/>
                  </a:lnTo>
                  <a:close/>
                </a:path>
              </a:pathLst>
            </a:custGeom>
            <a:solidFill>
              <a:srgbClr val="32CD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48" name="Freeform: Shape 170">
              <a:extLst>
                <a:ext uri="{FF2B5EF4-FFF2-40B4-BE49-F238E27FC236}">
                  <a16:creationId xmlns:a16="http://schemas.microsoft.com/office/drawing/2014/main" id="{92B526D8-3B91-40CB-5AEF-FAF3B27E8D13}"/>
                </a:ext>
              </a:extLst>
            </p:cNvPr>
            <p:cNvSpPr/>
            <p:nvPr/>
          </p:nvSpPr>
          <p:spPr>
            <a:xfrm>
              <a:off x="8721023" y="4289583"/>
              <a:ext cx="211740" cy="733139"/>
            </a:xfrm>
            <a:custGeom>
              <a:avLst/>
              <a:gdLst>
                <a:gd name="connsiteX0" fmla="*/ 211741 w 211740"/>
                <a:gd name="connsiteY0" fmla="*/ 733139 h 733139"/>
                <a:gd name="connsiteX1" fmla="*/ 211646 w 211740"/>
                <a:gd name="connsiteY1" fmla="*/ 122206 h 733139"/>
                <a:gd name="connsiteX2" fmla="*/ 0 w 211740"/>
                <a:gd name="connsiteY2" fmla="*/ 0 h 733139"/>
                <a:gd name="connsiteX3" fmla="*/ 95 w 211740"/>
                <a:gd name="connsiteY3" fmla="*/ 610933 h 733139"/>
                <a:gd name="connsiteX4" fmla="*/ 211741 w 211740"/>
                <a:gd name="connsiteY4" fmla="*/ 733139 h 733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40" h="733139">
                  <a:moveTo>
                    <a:pt x="211741" y="733139"/>
                  </a:moveTo>
                  <a:lnTo>
                    <a:pt x="211646" y="122206"/>
                  </a:lnTo>
                  <a:lnTo>
                    <a:pt x="0" y="0"/>
                  </a:lnTo>
                  <a:lnTo>
                    <a:pt x="95" y="610933"/>
                  </a:lnTo>
                  <a:lnTo>
                    <a:pt x="211741" y="733139"/>
                  </a:lnTo>
                  <a:close/>
                </a:path>
              </a:pathLst>
            </a:custGeom>
            <a:solidFill>
              <a:srgbClr val="32CD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49" name="Freeform: Shape 171">
              <a:extLst>
                <a:ext uri="{FF2B5EF4-FFF2-40B4-BE49-F238E27FC236}">
                  <a16:creationId xmlns:a16="http://schemas.microsoft.com/office/drawing/2014/main" id="{1F5A85A3-A31B-025D-0EAD-68F61B8462BB}"/>
                </a:ext>
              </a:extLst>
            </p:cNvPr>
            <p:cNvSpPr/>
            <p:nvPr/>
          </p:nvSpPr>
          <p:spPr>
            <a:xfrm>
              <a:off x="8721023" y="4289583"/>
              <a:ext cx="211740" cy="733139"/>
            </a:xfrm>
            <a:custGeom>
              <a:avLst/>
              <a:gdLst>
                <a:gd name="connsiteX0" fmla="*/ 211741 w 211740"/>
                <a:gd name="connsiteY0" fmla="*/ 733139 h 733139"/>
                <a:gd name="connsiteX1" fmla="*/ 211646 w 211740"/>
                <a:gd name="connsiteY1" fmla="*/ 122206 h 733139"/>
                <a:gd name="connsiteX2" fmla="*/ 0 w 211740"/>
                <a:gd name="connsiteY2" fmla="*/ 0 h 733139"/>
                <a:gd name="connsiteX3" fmla="*/ 95 w 211740"/>
                <a:gd name="connsiteY3" fmla="*/ 610933 h 733139"/>
                <a:gd name="connsiteX4" fmla="*/ 211741 w 211740"/>
                <a:gd name="connsiteY4" fmla="*/ 733139 h 733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40" h="733139">
                  <a:moveTo>
                    <a:pt x="211741" y="733139"/>
                  </a:moveTo>
                  <a:lnTo>
                    <a:pt x="211646" y="122206"/>
                  </a:lnTo>
                  <a:lnTo>
                    <a:pt x="0" y="0"/>
                  </a:lnTo>
                  <a:lnTo>
                    <a:pt x="95" y="610933"/>
                  </a:lnTo>
                  <a:lnTo>
                    <a:pt x="211741" y="733139"/>
                  </a:lnTo>
                  <a:close/>
                </a:path>
              </a:pathLst>
            </a:custGeom>
            <a:solidFill>
              <a:srgbClr val="000000">
                <a:alpha val="4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50" name="Freeform: Shape 172">
              <a:extLst>
                <a:ext uri="{FF2B5EF4-FFF2-40B4-BE49-F238E27FC236}">
                  <a16:creationId xmlns:a16="http://schemas.microsoft.com/office/drawing/2014/main" id="{8F199E0C-09DA-16B7-D9AB-20CF42AB9CFB}"/>
                </a:ext>
              </a:extLst>
            </p:cNvPr>
            <p:cNvSpPr/>
            <p:nvPr/>
          </p:nvSpPr>
          <p:spPr>
            <a:xfrm>
              <a:off x="8932668" y="4248911"/>
              <a:ext cx="282320" cy="773811"/>
            </a:xfrm>
            <a:custGeom>
              <a:avLst/>
              <a:gdLst>
                <a:gd name="connsiteX0" fmla="*/ 95 w 282320"/>
                <a:gd name="connsiteY0" fmla="*/ 773811 h 773811"/>
                <a:gd name="connsiteX1" fmla="*/ 282226 w 282320"/>
                <a:gd name="connsiteY1" fmla="*/ 610838 h 773811"/>
                <a:gd name="connsiteX2" fmla="*/ 282321 w 282320"/>
                <a:gd name="connsiteY2" fmla="*/ 0 h 773811"/>
                <a:gd name="connsiteX3" fmla="*/ 0 w 282320"/>
                <a:gd name="connsiteY3" fmla="*/ 162878 h 773811"/>
                <a:gd name="connsiteX4" fmla="*/ 95 w 282320"/>
                <a:gd name="connsiteY4" fmla="*/ 773811 h 773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20" h="773811">
                  <a:moveTo>
                    <a:pt x="95" y="773811"/>
                  </a:moveTo>
                  <a:lnTo>
                    <a:pt x="282226" y="610838"/>
                  </a:lnTo>
                  <a:lnTo>
                    <a:pt x="282321" y="0"/>
                  </a:lnTo>
                  <a:lnTo>
                    <a:pt x="0" y="162878"/>
                  </a:lnTo>
                  <a:lnTo>
                    <a:pt x="95" y="773811"/>
                  </a:lnTo>
                  <a:close/>
                </a:path>
              </a:pathLst>
            </a:custGeom>
            <a:solidFill>
              <a:srgbClr val="32CD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51" name="Freeform: Shape 173">
              <a:extLst>
                <a:ext uri="{FF2B5EF4-FFF2-40B4-BE49-F238E27FC236}">
                  <a16:creationId xmlns:a16="http://schemas.microsoft.com/office/drawing/2014/main" id="{35F62152-03DD-293F-4CA2-4317AB71805F}"/>
                </a:ext>
              </a:extLst>
            </p:cNvPr>
            <p:cNvSpPr/>
            <p:nvPr/>
          </p:nvSpPr>
          <p:spPr>
            <a:xfrm>
              <a:off x="8932668" y="4248911"/>
              <a:ext cx="282320" cy="773811"/>
            </a:xfrm>
            <a:custGeom>
              <a:avLst/>
              <a:gdLst>
                <a:gd name="connsiteX0" fmla="*/ 95 w 282320"/>
                <a:gd name="connsiteY0" fmla="*/ 773811 h 773811"/>
                <a:gd name="connsiteX1" fmla="*/ 282226 w 282320"/>
                <a:gd name="connsiteY1" fmla="*/ 610838 h 773811"/>
                <a:gd name="connsiteX2" fmla="*/ 282321 w 282320"/>
                <a:gd name="connsiteY2" fmla="*/ 0 h 773811"/>
                <a:gd name="connsiteX3" fmla="*/ 0 w 282320"/>
                <a:gd name="connsiteY3" fmla="*/ 162878 h 773811"/>
                <a:gd name="connsiteX4" fmla="*/ 95 w 282320"/>
                <a:gd name="connsiteY4" fmla="*/ 773811 h 773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20" h="773811">
                  <a:moveTo>
                    <a:pt x="95" y="773811"/>
                  </a:moveTo>
                  <a:lnTo>
                    <a:pt x="282226" y="610838"/>
                  </a:lnTo>
                  <a:lnTo>
                    <a:pt x="282321" y="0"/>
                  </a:lnTo>
                  <a:lnTo>
                    <a:pt x="0" y="162878"/>
                  </a:lnTo>
                  <a:lnTo>
                    <a:pt x="95" y="773811"/>
                  </a:lnTo>
                  <a:close/>
                </a:path>
              </a:pathLst>
            </a:custGeom>
            <a:solidFill>
              <a:srgbClr val="000000">
                <a:alpha val="3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52" name="Freeform: Shape 174">
              <a:extLst>
                <a:ext uri="{FF2B5EF4-FFF2-40B4-BE49-F238E27FC236}">
                  <a16:creationId xmlns:a16="http://schemas.microsoft.com/office/drawing/2014/main" id="{BF0A0EEB-8D16-CB01-9D38-9550D8D697DC}"/>
                </a:ext>
              </a:extLst>
            </p:cNvPr>
            <p:cNvSpPr/>
            <p:nvPr/>
          </p:nvSpPr>
          <p:spPr>
            <a:xfrm>
              <a:off x="8721023" y="4126706"/>
              <a:ext cx="493966" cy="285083"/>
            </a:xfrm>
            <a:custGeom>
              <a:avLst/>
              <a:gdLst>
                <a:gd name="connsiteX0" fmla="*/ 493967 w 493966"/>
                <a:gd name="connsiteY0" fmla="*/ 122206 h 285083"/>
                <a:gd name="connsiteX1" fmla="*/ 282321 w 493966"/>
                <a:gd name="connsiteY1" fmla="*/ 0 h 285083"/>
                <a:gd name="connsiteX2" fmla="*/ 0 w 493966"/>
                <a:gd name="connsiteY2" fmla="*/ 162878 h 285083"/>
                <a:gd name="connsiteX3" fmla="*/ 211646 w 493966"/>
                <a:gd name="connsiteY3" fmla="*/ 285083 h 285083"/>
                <a:gd name="connsiteX4" fmla="*/ 493967 w 493966"/>
                <a:gd name="connsiteY4" fmla="*/ 122206 h 28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966" h="285083">
                  <a:moveTo>
                    <a:pt x="493967" y="122206"/>
                  </a:moveTo>
                  <a:lnTo>
                    <a:pt x="282321" y="0"/>
                  </a:lnTo>
                  <a:lnTo>
                    <a:pt x="0" y="162878"/>
                  </a:lnTo>
                  <a:lnTo>
                    <a:pt x="211646" y="285083"/>
                  </a:lnTo>
                  <a:lnTo>
                    <a:pt x="493967" y="122206"/>
                  </a:lnTo>
                  <a:close/>
                </a:path>
              </a:pathLst>
            </a:custGeom>
            <a:solidFill>
              <a:srgbClr val="32CD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53" name="Freeform: Shape 175">
              <a:extLst>
                <a:ext uri="{FF2B5EF4-FFF2-40B4-BE49-F238E27FC236}">
                  <a16:creationId xmlns:a16="http://schemas.microsoft.com/office/drawing/2014/main" id="{401FAA42-C55F-D2A5-F555-881A2166060A}"/>
                </a:ext>
              </a:extLst>
            </p:cNvPr>
            <p:cNvSpPr/>
            <p:nvPr/>
          </p:nvSpPr>
          <p:spPr>
            <a:xfrm>
              <a:off x="8721023" y="4126706"/>
              <a:ext cx="493966" cy="285083"/>
            </a:xfrm>
            <a:custGeom>
              <a:avLst/>
              <a:gdLst>
                <a:gd name="connsiteX0" fmla="*/ 493967 w 493966"/>
                <a:gd name="connsiteY0" fmla="*/ 122206 h 285083"/>
                <a:gd name="connsiteX1" fmla="*/ 282321 w 493966"/>
                <a:gd name="connsiteY1" fmla="*/ 0 h 285083"/>
                <a:gd name="connsiteX2" fmla="*/ 0 w 493966"/>
                <a:gd name="connsiteY2" fmla="*/ 162878 h 285083"/>
                <a:gd name="connsiteX3" fmla="*/ 211646 w 493966"/>
                <a:gd name="connsiteY3" fmla="*/ 285083 h 285083"/>
                <a:gd name="connsiteX4" fmla="*/ 493967 w 493966"/>
                <a:gd name="connsiteY4" fmla="*/ 122206 h 28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966" h="285083">
                  <a:moveTo>
                    <a:pt x="493967" y="122206"/>
                  </a:moveTo>
                  <a:lnTo>
                    <a:pt x="282321" y="0"/>
                  </a:lnTo>
                  <a:lnTo>
                    <a:pt x="0" y="162878"/>
                  </a:lnTo>
                  <a:lnTo>
                    <a:pt x="211646" y="285083"/>
                  </a:lnTo>
                  <a:lnTo>
                    <a:pt x="493967" y="122206"/>
                  </a:lnTo>
                  <a:close/>
                </a:path>
              </a:pathLst>
            </a:custGeom>
            <a:solidFill>
              <a:srgbClr val="000000">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54" name="Freeform: Shape 176">
              <a:extLst>
                <a:ext uri="{FF2B5EF4-FFF2-40B4-BE49-F238E27FC236}">
                  <a16:creationId xmlns:a16="http://schemas.microsoft.com/office/drawing/2014/main" id="{06EA5792-61E0-8630-C79A-0704F901E74C}"/>
                </a:ext>
              </a:extLst>
            </p:cNvPr>
            <p:cNvSpPr/>
            <p:nvPr/>
          </p:nvSpPr>
          <p:spPr>
            <a:xfrm>
              <a:off x="8721023" y="4248911"/>
              <a:ext cx="493966" cy="773811"/>
            </a:xfrm>
            <a:custGeom>
              <a:avLst/>
              <a:gdLst>
                <a:gd name="connsiteX0" fmla="*/ 493967 w 493966"/>
                <a:gd name="connsiteY0" fmla="*/ 0 h 773811"/>
                <a:gd name="connsiteX1" fmla="*/ 208883 w 493966"/>
                <a:gd name="connsiteY1" fmla="*/ 157067 h 773811"/>
                <a:gd name="connsiteX2" fmla="*/ 116300 w 493966"/>
                <a:gd name="connsiteY2" fmla="*/ 105442 h 773811"/>
                <a:gd name="connsiteX3" fmla="*/ 0 w 493966"/>
                <a:gd name="connsiteY3" fmla="*/ 40672 h 773811"/>
                <a:gd name="connsiteX4" fmla="*/ 114300 w 493966"/>
                <a:gd name="connsiteY4" fmla="*/ 108966 h 773811"/>
                <a:gd name="connsiteX5" fmla="*/ 207931 w 493966"/>
                <a:gd name="connsiteY5" fmla="*/ 164878 h 773811"/>
                <a:gd name="connsiteX6" fmla="*/ 205550 w 493966"/>
                <a:gd name="connsiteY6" fmla="*/ 713804 h 773811"/>
                <a:gd name="connsiteX7" fmla="*/ 211836 w 493966"/>
                <a:gd name="connsiteY7" fmla="*/ 773811 h 773811"/>
                <a:gd name="connsiteX8" fmla="*/ 218027 w 493966"/>
                <a:gd name="connsiteY8" fmla="*/ 713804 h 773811"/>
                <a:gd name="connsiteX9" fmla="*/ 215932 w 493966"/>
                <a:gd name="connsiteY9" fmla="*/ 167831 h 773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3966" h="773811">
                  <a:moveTo>
                    <a:pt x="493967" y="0"/>
                  </a:moveTo>
                  <a:lnTo>
                    <a:pt x="208883" y="157067"/>
                  </a:lnTo>
                  <a:lnTo>
                    <a:pt x="116300" y="105442"/>
                  </a:lnTo>
                  <a:lnTo>
                    <a:pt x="0" y="40672"/>
                  </a:lnTo>
                  <a:lnTo>
                    <a:pt x="114300" y="108966"/>
                  </a:lnTo>
                  <a:lnTo>
                    <a:pt x="207931" y="164878"/>
                  </a:lnTo>
                  <a:cubicBezTo>
                    <a:pt x="205740" y="183928"/>
                    <a:pt x="205169" y="694468"/>
                    <a:pt x="205550" y="713804"/>
                  </a:cubicBezTo>
                  <a:cubicBezTo>
                    <a:pt x="205759" y="733958"/>
                    <a:pt x="207864" y="754047"/>
                    <a:pt x="211836" y="773811"/>
                  </a:cubicBezTo>
                  <a:cubicBezTo>
                    <a:pt x="215732" y="754037"/>
                    <a:pt x="217808" y="733949"/>
                    <a:pt x="218027" y="713804"/>
                  </a:cubicBezTo>
                  <a:cubicBezTo>
                    <a:pt x="218027" y="695420"/>
                    <a:pt x="218027" y="186214"/>
                    <a:pt x="215932" y="167831"/>
                  </a:cubicBezTo>
                  <a:close/>
                </a:path>
              </a:pathLst>
            </a:custGeom>
            <a:solidFill>
              <a:srgbClr val="FFFFFF">
                <a:alpha val="3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55" name="Freeform: Shape 177">
              <a:extLst>
                <a:ext uri="{FF2B5EF4-FFF2-40B4-BE49-F238E27FC236}">
                  <a16:creationId xmlns:a16="http://schemas.microsoft.com/office/drawing/2014/main" id="{FA33CB30-C565-609C-031B-632F323054E6}"/>
                </a:ext>
              </a:extLst>
            </p:cNvPr>
            <p:cNvSpPr/>
            <p:nvPr/>
          </p:nvSpPr>
          <p:spPr>
            <a:xfrm>
              <a:off x="10233402" y="3776186"/>
              <a:ext cx="643357" cy="375189"/>
            </a:xfrm>
            <a:custGeom>
              <a:avLst/>
              <a:gdLst>
                <a:gd name="connsiteX0" fmla="*/ 286512 w 643357"/>
                <a:gd name="connsiteY0" fmla="*/ 375190 h 375189"/>
                <a:gd name="connsiteX1" fmla="*/ 284416 w 643357"/>
                <a:gd name="connsiteY1" fmla="*/ 374618 h 375189"/>
                <a:gd name="connsiteX2" fmla="*/ 2191 w 643357"/>
                <a:gd name="connsiteY2" fmla="*/ 211741 h 375189"/>
                <a:gd name="connsiteX3" fmla="*/ 0 w 643357"/>
                <a:gd name="connsiteY3" fmla="*/ 207931 h 375189"/>
                <a:gd name="connsiteX4" fmla="*/ 2191 w 643357"/>
                <a:gd name="connsiteY4" fmla="*/ 204216 h 375189"/>
                <a:gd name="connsiteX5" fmla="*/ 354616 w 643357"/>
                <a:gd name="connsiteY5" fmla="*/ 572 h 375189"/>
                <a:gd name="connsiteX6" fmla="*/ 358997 w 643357"/>
                <a:gd name="connsiteY6" fmla="*/ 572 h 375189"/>
                <a:gd name="connsiteX7" fmla="*/ 641128 w 643357"/>
                <a:gd name="connsiteY7" fmla="*/ 163449 h 375189"/>
                <a:gd name="connsiteX8" fmla="*/ 642833 w 643357"/>
                <a:gd name="connsiteY8" fmla="*/ 169269 h 375189"/>
                <a:gd name="connsiteX9" fmla="*/ 641128 w 643357"/>
                <a:gd name="connsiteY9" fmla="*/ 170974 h 375189"/>
                <a:gd name="connsiteX10" fmla="*/ 288703 w 643357"/>
                <a:gd name="connsiteY10" fmla="*/ 374618 h 375189"/>
                <a:gd name="connsiteX11" fmla="*/ 286512 w 643357"/>
                <a:gd name="connsiteY11" fmla="*/ 375190 h 375189"/>
                <a:gd name="connsiteX12" fmla="*/ 13049 w 643357"/>
                <a:gd name="connsiteY12" fmla="*/ 207931 h 375189"/>
                <a:gd name="connsiteX13" fmla="*/ 286512 w 643357"/>
                <a:gd name="connsiteY13" fmla="*/ 365855 h 375189"/>
                <a:gd name="connsiteX14" fmla="*/ 630555 w 643357"/>
                <a:gd name="connsiteY14" fmla="*/ 167164 h 375189"/>
                <a:gd name="connsiteX15" fmla="*/ 357092 w 643357"/>
                <a:gd name="connsiteY15" fmla="*/ 9239 h 37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3357" h="375189">
                  <a:moveTo>
                    <a:pt x="286512" y="375190"/>
                  </a:moveTo>
                  <a:cubicBezTo>
                    <a:pt x="285779" y="375180"/>
                    <a:pt x="285055" y="374980"/>
                    <a:pt x="284416" y="374618"/>
                  </a:cubicBezTo>
                  <a:lnTo>
                    <a:pt x="2191" y="211741"/>
                  </a:lnTo>
                  <a:cubicBezTo>
                    <a:pt x="848" y="210941"/>
                    <a:pt x="10" y="209493"/>
                    <a:pt x="0" y="207931"/>
                  </a:cubicBezTo>
                  <a:cubicBezTo>
                    <a:pt x="10" y="206388"/>
                    <a:pt x="848" y="204968"/>
                    <a:pt x="2191" y="204216"/>
                  </a:cubicBezTo>
                  <a:lnTo>
                    <a:pt x="354616" y="572"/>
                  </a:lnTo>
                  <a:cubicBezTo>
                    <a:pt x="355978" y="-191"/>
                    <a:pt x="357635" y="-191"/>
                    <a:pt x="358997" y="572"/>
                  </a:cubicBezTo>
                  <a:lnTo>
                    <a:pt x="641128" y="163449"/>
                  </a:lnTo>
                  <a:cubicBezTo>
                    <a:pt x="643204" y="164583"/>
                    <a:pt x="643966" y="167183"/>
                    <a:pt x="642833" y="169269"/>
                  </a:cubicBezTo>
                  <a:cubicBezTo>
                    <a:pt x="642442" y="169983"/>
                    <a:pt x="641852" y="170583"/>
                    <a:pt x="641128" y="170974"/>
                  </a:cubicBezTo>
                  <a:lnTo>
                    <a:pt x="288703" y="374618"/>
                  </a:lnTo>
                  <a:cubicBezTo>
                    <a:pt x="288036" y="374999"/>
                    <a:pt x="287283" y="375190"/>
                    <a:pt x="286512" y="375190"/>
                  </a:cubicBezTo>
                  <a:close/>
                  <a:moveTo>
                    <a:pt x="13049" y="207931"/>
                  </a:moveTo>
                  <a:lnTo>
                    <a:pt x="286512" y="365855"/>
                  </a:lnTo>
                  <a:lnTo>
                    <a:pt x="630555" y="167164"/>
                  </a:lnTo>
                  <a:lnTo>
                    <a:pt x="357092" y="9239"/>
                  </a:lnTo>
                  <a:close/>
                </a:path>
              </a:pathLst>
            </a:custGeom>
            <a:solidFill>
              <a:srgbClr val="32CD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56" name="Freeform: Shape 178">
              <a:extLst>
                <a:ext uri="{FF2B5EF4-FFF2-40B4-BE49-F238E27FC236}">
                  <a16:creationId xmlns:a16="http://schemas.microsoft.com/office/drawing/2014/main" id="{476CB45D-C503-6C14-3138-3455FC718A8A}"/>
                </a:ext>
              </a:extLst>
            </p:cNvPr>
            <p:cNvSpPr/>
            <p:nvPr/>
          </p:nvSpPr>
          <p:spPr>
            <a:xfrm>
              <a:off x="10308269" y="2148744"/>
              <a:ext cx="211645" cy="1957577"/>
            </a:xfrm>
            <a:custGeom>
              <a:avLst/>
              <a:gdLst>
                <a:gd name="connsiteX0" fmla="*/ 211646 w 211645"/>
                <a:gd name="connsiteY0" fmla="*/ 1957578 h 1957577"/>
                <a:gd name="connsiteX1" fmla="*/ 211646 w 211645"/>
                <a:gd name="connsiteY1" fmla="*/ 122206 h 1957577"/>
                <a:gd name="connsiteX2" fmla="*/ 0 w 211645"/>
                <a:gd name="connsiteY2" fmla="*/ 0 h 1957577"/>
                <a:gd name="connsiteX3" fmla="*/ 95 w 211645"/>
                <a:gd name="connsiteY3" fmla="*/ 1835372 h 1957577"/>
                <a:gd name="connsiteX4" fmla="*/ 211646 w 211645"/>
                <a:gd name="connsiteY4" fmla="*/ 1957578 h 1957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645" h="1957577">
                  <a:moveTo>
                    <a:pt x="211646" y="1957578"/>
                  </a:moveTo>
                  <a:lnTo>
                    <a:pt x="211646" y="122206"/>
                  </a:lnTo>
                  <a:lnTo>
                    <a:pt x="0" y="0"/>
                  </a:lnTo>
                  <a:lnTo>
                    <a:pt x="95" y="1835372"/>
                  </a:lnTo>
                  <a:lnTo>
                    <a:pt x="211646" y="1957578"/>
                  </a:lnTo>
                  <a:close/>
                </a:path>
              </a:pathLst>
            </a:custGeom>
            <a:solidFill>
              <a:srgbClr val="32CD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57" name="Freeform: Shape 179">
              <a:extLst>
                <a:ext uri="{FF2B5EF4-FFF2-40B4-BE49-F238E27FC236}">
                  <a16:creationId xmlns:a16="http://schemas.microsoft.com/office/drawing/2014/main" id="{B90840C7-F66D-1403-D7A5-EFEF8177723A}"/>
                </a:ext>
              </a:extLst>
            </p:cNvPr>
            <p:cNvSpPr/>
            <p:nvPr/>
          </p:nvSpPr>
          <p:spPr>
            <a:xfrm>
              <a:off x="10308269" y="2148744"/>
              <a:ext cx="211645" cy="1957577"/>
            </a:xfrm>
            <a:custGeom>
              <a:avLst/>
              <a:gdLst>
                <a:gd name="connsiteX0" fmla="*/ 211646 w 211645"/>
                <a:gd name="connsiteY0" fmla="*/ 1957578 h 1957577"/>
                <a:gd name="connsiteX1" fmla="*/ 211646 w 211645"/>
                <a:gd name="connsiteY1" fmla="*/ 122206 h 1957577"/>
                <a:gd name="connsiteX2" fmla="*/ 0 w 211645"/>
                <a:gd name="connsiteY2" fmla="*/ 0 h 1957577"/>
                <a:gd name="connsiteX3" fmla="*/ 95 w 211645"/>
                <a:gd name="connsiteY3" fmla="*/ 1835372 h 1957577"/>
                <a:gd name="connsiteX4" fmla="*/ 211646 w 211645"/>
                <a:gd name="connsiteY4" fmla="*/ 1957578 h 1957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645" h="1957577">
                  <a:moveTo>
                    <a:pt x="211646" y="1957578"/>
                  </a:moveTo>
                  <a:lnTo>
                    <a:pt x="211646" y="122206"/>
                  </a:lnTo>
                  <a:lnTo>
                    <a:pt x="0" y="0"/>
                  </a:lnTo>
                  <a:lnTo>
                    <a:pt x="95" y="1835372"/>
                  </a:lnTo>
                  <a:lnTo>
                    <a:pt x="211646" y="1957578"/>
                  </a:lnTo>
                  <a:close/>
                </a:path>
              </a:pathLst>
            </a:custGeom>
            <a:solidFill>
              <a:srgbClr val="FFFFFF">
                <a:alpha val="3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58" name="Freeform: Shape 180">
              <a:extLst>
                <a:ext uri="{FF2B5EF4-FFF2-40B4-BE49-F238E27FC236}">
                  <a16:creationId xmlns:a16="http://schemas.microsoft.com/office/drawing/2014/main" id="{20FD05DE-A65D-60E0-D20A-B70DCCDEEC20}"/>
                </a:ext>
              </a:extLst>
            </p:cNvPr>
            <p:cNvSpPr/>
            <p:nvPr/>
          </p:nvSpPr>
          <p:spPr>
            <a:xfrm>
              <a:off x="10519914" y="2108072"/>
              <a:ext cx="282225" cy="1998249"/>
            </a:xfrm>
            <a:custGeom>
              <a:avLst/>
              <a:gdLst>
                <a:gd name="connsiteX0" fmla="*/ 0 w 282225"/>
                <a:gd name="connsiteY0" fmla="*/ 1998250 h 1998249"/>
                <a:gd name="connsiteX1" fmla="*/ 282226 w 282225"/>
                <a:gd name="connsiteY1" fmla="*/ 1835372 h 1998249"/>
                <a:gd name="connsiteX2" fmla="*/ 282226 w 282225"/>
                <a:gd name="connsiteY2" fmla="*/ 0 h 1998249"/>
                <a:gd name="connsiteX3" fmla="*/ 0 w 282225"/>
                <a:gd name="connsiteY3" fmla="*/ 162877 h 1998249"/>
                <a:gd name="connsiteX4" fmla="*/ 0 w 282225"/>
                <a:gd name="connsiteY4" fmla="*/ 1998250 h 1998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25" h="1998249">
                  <a:moveTo>
                    <a:pt x="0" y="1998250"/>
                  </a:moveTo>
                  <a:lnTo>
                    <a:pt x="282226" y="1835372"/>
                  </a:lnTo>
                  <a:lnTo>
                    <a:pt x="282226" y="0"/>
                  </a:lnTo>
                  <a:lnTo>
                    <a:pt x="0" y="162877"/>
                  </a:lnTo>
                  <a:lnTo>
                    <a:pt x="0" y="1998250"/>
                  </a:lnTo>
                  <a:close/>
                </a:path>
              </a:pathLst>
            </a:custGeom>
            <a:solidFill>
              <a:srgbClr val="32CD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59" name="Freeform: Shape 181">
              <a:extLst>
                <a:ext uri="{FF2B5EF4-FFF2-40B4-BE49-F238E27FC236}">
                  <a16:creationId xmlns:a16="http://schemas.microsoft.com/office/drawing/2014/main" id="{0ABEAB0E-CE6C-D866-A28B-822752C29F4E}"/>
                </a:ext>
              </a:extLst>
            </p:cNvPr>
            <p:cNvSpPr/>
            <p:nvPr/>
          </p:nvSpPr>
          <p:spPr>
            <a:xfrm>
              <a:off x="10519914" y="2108072"/>
              <a:ext cx="282225" cy="1998249"/>
            </a:xfrm>
            <a:custGeom>
              <a:avLst/>
              <a:gdLst>
                <a:gd name="connsiteX0" fmla="*/ 0 w 282225"/>
                <a:gd name="connsiteY0" fmla="*/ 1998250 h 1998249"/>
                <a:gd name="connsiteX1" fmla="*/ 282226 w 282225"/>
                <a:gd name="connsiteY1" fmla="*/ 1835372 h 1998249"/>
                <a:gd name="connsiteX2" fmla="*/ 282226 w 282225"/>
                <a:gd name="connsiteY2" fmla="*/ 0 h 1998249"/>
                <a:gd name="connsiteX3" fmla="*/ 0 w 282225"/>
                <a:gd name="connsiteY3" fmla="*/ 162877 h 1998249"/>
                <a:gd name="connsiteX4" fmla="*/ 0 w 282225"/>
                <a:gd name="connsiteY4" fmla="*/ 1998250 h 1998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25" h="1998249">
                  <a:moveTo>
                    <a:pt x="0" y="1998250"/>
                  </a:moveTo>
                  <a:lnTo>
                    <a:pt x="282226" y="1835372"/>
                  </a:lnTo>
                  <a:lnTo>
                    <a:pt x="282226" y="0"/>
                  </a:lnTo>
                  <a:lnTo>
                    <a:pt x="0" y="162877"/>
                  </a:lnTo>
                  <a:lnTo>
                    <a:pt x="0" y="1998250"/>
                  </a:lnTo>
                  <a:close/>
                </a:path>
              </a:pathLst>
            </a:custGeom>
            <a:solidFill>
              <a:srgbClr val="FFFFFF">
                <a:alpha val="5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60" name="Freeform: Shape 182">
              <a:extLst>
                <a:ext uri="{FF2B5EF4-FFF2-40B4-BE49-F238E27FC236}">
                  <a16:creationId xmlns:a16="http://schemas.microsoft.com/office/drawing/2014/main" id="{15BA41DA-B030-6FA7-2E62-F531B855C4C1}"/>
                </a:ext>
              </a:extLst>
            </p:cNvPr>
            <p:cNvSpPr/>
            <p:nvPr/>
          </p:nvSpPr>
          <p:spPr>
            <a:xfrm>
              <a:off x="10308269" y="1985867"/>
              <a:ext cx="493871" cy="285083"/>
            </a:xfrm>
            <a:custGeom>
              <a:avLst/>
              <a:gdLst>
                <a:gd name="connsiteX0" fmla="*/ 493871 w 493871"/>
                <a:gd name="connsiteY0" fmla="*/ 122206 h 285083"/>
                <a:gd name="connsiteX1" fmla="*/ 282226 w 493871"/>
                <a:gd name="connsiteY1" fmla="*/ 0 h 285083"/>
                <a:gd name="connsiteX2" fmla="*/ 0 w 493871"/>
                <a:gd name="connsiteY2" fmla="*/ 162877 h 285083"/>
                <a:gd name="connsiteX3" fmla="*/ 211646 w 493871"/>
                <a:gd name="connsiteY3" fmla="*/ 285083 h 285083"/>
                <a:gd name="connsiteX4" fmla="*/ 493871 w 493871"/>
                <a:gd name="connsiteY4" fmla="*/ 122206 h 28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71" h="285083">
                  <a:moveTo>
                    <a:pt x="493871" y="122206"/>
                  </a:moveTo>
                  <a:lnTo>
                    <a:pt x="282226" y="0"/>
                  </a:lnTo>
                  <a:lnTo>
                    <a:pt x="0" y="162877"/>
                  </a:lnTo>
                  <a:lnTo>
                    <a:pt x="211646" y="285083"/>
                  </a:lnTo>
                  <a:lnTo>
                    <a:pt x="493871" y="122206"/>
                  </a:lnTo>
                  <a:close/>
                </a:path>
              </a:pathLst>
            </a:custGeom>
            <a:solidFill>
              <a:srgbClr val="32CD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61" name="Freeform: Shape 183">
              <a:extLst>
                <a:ext uri="{FF2B5EF4-FFF2-40B4-BE49-F238E27FC236}">
                  <a16:creationId xmlns:a16="http://schemas.microsoft.com/office/drawing/2014/main" id="{DD97DA1F-E3E2-35E0-82D4-6960F4826912}"/>
                </a:ext>
              </a:extLst>
            </p:cNvPr>
            <p:cNvSpPr/>
            <p:nvPr/>
          </p:nvSpPr>
          <p:spPr>
            <a:xfrm>
              <a:off x="10308269" y="1985867"/>
              <a:ext cx="493871" cy="285083"/>
            </a:xfrm>
            <a:custGeom>
              <a:avLst/>
              <a:gdLst>
                <a:gd name="connsiteX0" fmla="*/ 493871 w 493871"/>
                <a:gd name="connsiteY0" fmla="*/ 122206 h 285083"/>
                <a:gd name="connsiteX1" fmla="*/ 282226 w 493871"/>
                <a:gd name="connsiteY1" fmla="*/ 0 h 285083"/>
                <a:gd name="connsiteX2" fmla="*/ 0 w 493871"/>
                <a:gd name="connsiteY2" fmla="*/ 162877 h 285083"/>
                <a:gd name="connsiteX3" fmla="*/ 211646 w 493871"/>
                <a:gd name="connsiteY3" fmla="*/ 285083 h 285083"/>
                <a:gd name="connsiteX4" fmla="*/ 493871 w 493871"/>
                <a:gd name="connsiteY4" fmla="*/ 122206 h 28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71" h="285083">
                  <a:moveTo>
                    <a:pt x="493871" y="122206"/>
                  </a:moveTo>
                  <a:lnTo>
                    <a:pt x="282226" y="0"/>
                  </a:lnTo>
                  <a:lnTo>
                    <a:pt x="0" y="162877"/>
                  </a:lnTo>
                  <a:lnTo>
                    <a:pt x="211646" y="285083"/>
                  </a:lnTo>
                  <a:lnTo>
                    <a:pt x="493871" y="122206"/>
                  </a:lnTo>
                  <a:close/>
                </a:path>
              </a:pathLst>
            </a:custGeom>
            <a:solidFill>
              <a:srgbClr val="FFFFFF">
                <a:alpha val="7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62" name="Freeform: Shape 184">
              <a:extLst>
                <a:ext uri="{FF2B5EF4-FFF2-40B4-BE49-F238E27FC236}">
                  <a16:creationId xmlns:a16="http://schemas.microsoft.com/office/drawing/2014/main" id="{80DCCB99-59C6-48D8-C767-7EFCFAC7D4B6}"/>
                </a:ext>
              </a:extLst>
            </p:cNvPr>
            <p:cNvSpPr/>
            <p:nvPr/>
          </p:nvSpPr>
          <p:spPr>
            <a:xfrm>
              <a:off x="10308269" y="2108358"/>
              <a:ext cx="493871" cy="1998821"/>
            </a:xfrm>
            <a:custGeom>
              <a:avLst/>
              <a:gdLst>
                <a:gd name="connsiteX0" fmla="*/ 215360 w 493871"/>
                <a:gd name="connsiteY0" fmla="*/ 168116 h 1998821"/>
                <a:gd name="connsiteX1" fmla="*/ 493871 w 493871"/>
                <a:gd name="connsiteY1" fmla="*/ 0 h 1998821"/>
                <a:gd name="connsiteX2" fmla="*/ 208788 w 493871"/>
                <a:gd name="connsiteY2" fmla="*/ 157163 h 1998821"/>
                <a:gd name="connsiteX3" fmla="*/ 116300 w 493871"/>
                <a:gd name="connsiteY3" fmla="*/ 105442 h 1998821"/>
                <a:gd name="connsiteX4" fmla="*/ 0 w 493871"/>
                <a:gd name="connsiteY4" fmla="*/ 40672 h 1998821"/>
                <a:gd name="connsiteX5" fmla="*/ 114300 w 493871"/>
                <a:gd name="connsiteY5" fmla="*/ 109061 h 1998821"/>
                <a:gd name="connsiteX6" fmla="*/ 208121 w 493871"/>
                <a:gd name="connsiteY6" fmla="*/ 164878 h 1998821"/>
                <a:gd name="connsiteX7" fmla="*/ 205740 w 493871"/>
                <a:gd name="connsiteY7" fmla="*/ 276892 h 1998821"/>
                <a:gd name="connsiteX8" fmla="*/ 205740 w 493871"/>
                <a:gd name="connsiteY8" fmla="*/ 1770221 h 1998821"/>
                <a:gd name="connsiteX9" fmla="*/ 207645 w 493871"/>
                <a:gd name="connsiteY9" fmla="*/ 1884521 h 1998821"/>
                <a:gd name="connsiteX10" fmla="*/ 212027 w 493871"/>
                <a:gd name="connsiteY10" fmla="*/ 1998821 h 1998821"/>
                <a:gd name="connsiteX11" fmla="*/ 216313 w 493871"/>
                <a:gd name="connsiteY11" fmla="*/ 1884521 h 1998821"/>
                <a:gd name="connsiteX12" fmla="*/ 218218 w 493871"/>
                <a:gd name="connsiteY12" fmla="*/ 1770221 h 1998821"/>
                <a:gd name="connsiteX13" fmla="*/ 218218 w 493871"/>
                <a:gd name="connsiteY13" fmla="*/ 276892 h 1998821"/>
                <a:gd name="connsiteX14" fmla="*/ 215360 w 493871"/>
                <a:gd name="connsiteY14" fmla="*/ 168116 h 199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3871" h="1998821">
                  <a:moveTo>
                    <a:pt x="215360" y="168116"/>
                  </a:moveTo>
                  <a:lnTo>
                    <a:pt x="493871" y="0"/>
                  </a:lnTo>
                  <a:lnTo>
                    <a:pt x="208788" y="157163"/>
                  </a:lnTo>
                  <a:cubicBezTo>
                    <a:pt x="178118" y="139732"/>
                    <a:pt x="147161" y="122587"/>
                    <a:pt x="116300" y="105442"/>
                  </a:cubicBezTo>
                  <a:lnTo>
                    <a:pt x="0" y="40672"/>
                  </a:lnTo>
                  <a:lnTo>
                    <a:pt x="114300" y="109061"/>
                  </a:lnTo>
                  <a:cubicBezTo>
                    <a:pt x="145542" y="128111"/>
                    <a:pt x="176689" y="146495"/>
                    <a:pt x="208121" y="164878"/>
                  </a:cubicBezTo>
                  <a:cubicBezTo>
                    <a:pt x="207074" y="202216"/>
                    <a:pt x="206026" y="239554"/>
                    <a:pt x="205740" y="276892"/>
                  </a:cubicBezTo>
                  <a:cubicBezTo>
                    <a:pt x="205454" y="314230"/>
                    <a:pt x="205740" y="1732216"/>
                    <a:pt x="205740" y="1770221"/>
                  </a:cubicBezTo>
                  <a:cubicBezTo>
                    <a:pt x="205740" y="1808226"/>
                    <a:pt x="206502" y="1846421"/>
                    <a:pt x="207645" y="1884521"/>
                  </a:cubicBezTo>
                  <a:cubicBezTo>
                    <a:pt x="208788" y="1922621"/>
                    <a:pt x="209836" y="1960721"/>
                    <a:pt x="212027" y="1998821"/>
                  </a:cubicBezTo>
                  <a:cubicBezTo>
                    <a:pt x="214122" y="1960721"/>
                    <a:pt x="215455" y="1922621"/>
                    <a:pt x="216313" y="1884521"/>
                  </a:cubicBezTo>
                  <a:cubicBezTo>
                    <a:pt x="217170" y="1846421"/>
                    <a:pt x="218027" y="1808321"/>
                    <a:pt x="218218" y="1770221"/>
                  </a:cubicBezTo>
                  <a:cubicBezTo>
                    <a:pt x="218408" y="1732121"/>
                    <a:pt x="218218" y="314897"/>
                    <a:pt x="218218" y="276892"/>
                  </a:cubicBezTo>
                  <a:cubicBezTo>
                    <a:pt x="217361" y="240411"/>
                    <a:pt x="216408" y="204121"/>
                    <a:pt x="215360" y="168116"/>
                  </a:cubicBezTo>
                  <a:close/>
                </a:path>
              </a:pathLst>
            </a:custGeom>
            <a:solidFill>
              <a:srgbClr val="FFFFFF">
                <a:alpha val="3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grpSp>
      <p:grpSp>
        <p:nvGrpSpPr>
          <p:cNvPr id="163" name="Group 162">
            <a:extLst>
              <a:ext uri="{FF2B5EF4-FFF2-40B4-BE49-F238E27FC236}">
                <a16:creationId xmlns:a16="http://schemas.microsoft.com/office/drawing/2014/main" id="{F382D8D7-9698-EA58-CC71-0281352E8315}"/>
              </a:ext>
            </a:extLst>
          </p:cNvPr>
          <p:cNvGrpSpPr/>
          <p:nvPr/>
        </p:nvGrpSpPr>
        <p:grpSpPr>
          <a:xfrm>
            <a:off x="1867939" y="3441177"/>
            <a:ext cx="2059895" cy="2005153"/>
            <a:chOff x="1928498" y="1483365"/>
            <a:chExt cx="2451084" cy="2385946"/>
          </a:xfrm>
        </p:grpSpPr>
        <p:grpSp>
          <p:nvGrpSpPr>
            <p:cNvPr id="164" name="Graphic 4">
              <a:extLst>
                <a:ext uri="{FF2B5EF4-FFF2-40B4-BE49-F238E27FC236}">
                  <a16:creationId xmlns:a16="http://schemas.microsoft.com/office/drawing/2014/main" id="{F4FA401B-F10A-98A5-87DD-5D2E42BFC0E0}"/>
                </a:ext>
              </a:extLst>
            </p:cNvPr>
            <p:cNvGrpSpPr/>
            <p:nvPr/>
          </p:nvGrpSpPr>
          <p:grpSpPr>
            <a:xfrm>
              <a:off x="3471071" y="1626536"/>
              <a:ext cx="491627" cy="707188"/>
              <a:chOff x="9628755" y="1754830"/>
              <a:chExt cx="523017" cy="752341"/>
            </a:xfrm>
          </p:grpSpPr>
          <p:sp>
            <p:nvSpPr>
              <p:cNvPr id="205" name="Freeform: Shape 79">
                <a:extLst>
                  <a:ext uri="{FF2B5EF4-FFF2-40B4-BE49-F238E27FC236}">
                    <a16:creationId xmlns:a16="http://schemas.microsoft.com/office/drawing/2014/main" id="{8D6A7583-EB60-E09E-F8DD-087C0F19C6ED}"/>
                  </a:ext>
                </a:extLst>
              </p:cNvPr>
              <p:cNvSpPr/>
              <p:nvPr/>
            </p:nvSpPr>
            <p:spPr>
              <a:xfrm>
                <a:off x="9633327" y="1759382"/>
                <a:ext cx="513873" cy="743235"/>
              </a:xfrm>
              <a:custGeom>
                <a:avLst/>
                <a:gdLst>
                  <a:gd name="connsiteX0" fmla="*/ 472154 w 513873"/>
                  <a:gd name="connsiteY0" fmla="*/ 489756 h 743235"/>
                  <a:gd name="connsiteX1" fmla="*/ 41720 w 513873"/>
                  <a:gd name="connsiteY1" fmla="*/ 738263 h 743235"/>
                  <a:gd name="connsiteX2" fmla="*/ 0 w 513873"/>
                  <a:gd name="connsiteY2" fmla="*/ 706640 h 743235"/>
                  <a:gd name="connsiteX3" fmla="*/ 0 w 513873"/>
                  <a:gd name="connsiteY3" fmla="*/ 333260 h 743235"/>
                  <a:gd name="connsiteX4" fmla="*/ 41720 w 513873"/>
                  <a:gd name="connsiteY4" fmla="*/ 253441 h 743235"/>
                  <a:gd name="connsiteX5" fmla="*/ 472154 w 513873"/>
                  <a:gd name="connsiteY5" fmla="*/ 5029 h 743235"/>
                  <a:gd name="connsiteX6" fmla="*/ 513874 w 513873"/>
                  <a:gd name="connsiteY6" fmla="*/ 36556 h 743235"/>
                  <a:gd name="connsiteX7" fmla="*/ 513874 w 513873"/>
                  <a:gd name="connsiteY7" fmla="*/ 410032 h 743235"/>
                  <a:gd name="connsiteX8" fmla="*/ 472154 w 513873"/>
                  <a:gd name="connsiteY8" fmla="*/ 489756 h 743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873" h="743235">
                    <a:moveTo>
                      <a:pt x="472154" y="489756"/>
                    </a:moveTo>
                    <a:lnTo>
                      <a:pt x="41720" y="738263"/>
                    </a:lnTo>
                    <a:cubicBezTo>
                      <a:pt x="18669" y="751503"/>
                      <a:pt x="0" y="737406"/>
                      <a:pt x="0" y="706640"/>
                    </a:cubicBezTo>
                    <a:lnTo>
                      <a:pt x="0" y="333260"/>
                    </a:lnTo>
                    <a:cubicBezTo>
                      <a:pt x="0" y="302494"/>
                      <a:pt x="19050" y="266585"/>
                      <a:pt x="41720" y="253441"/>
                    </a:cubicBezTo>
                    <a:lnTo>
                      <a:pt x="472154" y="5029"/>
                    </a:lnTo>
                    <a:cubicBezTo>
                      <a:pt x="495205" y="-8307"/>
                      <a:pt x="513874" y="5791"/>
                      <a:pt x="513874" y="36556"/>
                    </a:cubicBezTo>
                    <a:lnTo>
                      <a:pt x="513874" y="410032"/>
                    </a:lnTo>
                    <a:cubicBezTo>
                      <a:pt x="513683" y="440893"/>
                      <a:pt x="495205" y="476421"/>
                      <a:pt x="472154" y="489756"/>
                    </a:cubicBezTo>
                    <a:close/>
                  </a:path>
                </a:pathLst>
              </a:custGeom>
              <a:solidFill>
                <a:srgbClr val="FAFAF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06" name="Freeform: Shape 80">
                <a:extLst>
                  <a:ext uri="{FF2B5EF4-FFF2-40B4-BE49-F238E27FC236}">
                    <a16:creationId xmlns:a16="http://schemas.microsoft.com/office/drawing/2014/main" id="{F1E521F0-FC97-D3BB-5BBB-3AB90AD0F1A9}"/>
                  </a:ext>
                </a:extLst>
              </p:cNvPr>
              <p:cNvSpPr/>
              <p:nvPr/>
            </p:nvSpPr>
            <p:spPr>
              <a:xfrm>
                <a:off x="9628755" y="1754830"/>
                <a:ext cx="523017" cy="752341"/>
              </a:xfrm>
              <a:custGeom>
                <a:avLst/>
                <a:gdLst>
                  <a:gd name="connsiteX0" fmla="*/ 29718 w 523017"/>
                  <a:gd name="connsiteY0" fmla="*/ 752340 h 752341"/>
                  <a:gd name="connsiteX1" fmla="*/ 16764 w 523017"/>
                  <a:gd name="connsiteY1" fmla="*/ 748911 h 752341"/>
                  <a:gd name="connsiteX2" fmla="*/ 0 w 523017"/>
                  <a:gd name="connsiteY2" fmla="*/ 710811 h 752341"/>
                  <a:gd name="connsiteX3" fmla="*/ 0 w 523017"/>
                  <a:gd name="connsiteY3" fmla="*/ 337812 h 752341"/>
                  <a:gd name="connsiteX4" fmla="*/ 44005 w 523017"/>
                  <a:gd name="connsiteY4" fmla="*/ 254088 h 752341"/>
                  <a:gd name="connsiteX5" fmla="*/ 474440 w 523017"/>
                  <a:gd name="connsiteY5" fmla="*/ 5580 h 752341"/>
                  <a:gd name="connsiteX6" fmla="*/ 506254 w 523017"/>
                  <a:gd name="connsiteY6" fmla="*/ 3389 h 752341"/>
                  <a:gd name="connsiteX7" fmla="*/ 523018 w 523017"/>
                  <a:gd name="connsiteY7" fmla="*/ 41489 h 752341"/>
                  <a:gd name="connsiteX8" fmla="*/ 523018 w 523017"/>
                  <a:gd name="connsiteY8" fmla="*/ 414965 h 752341"/>
                  <a:gd name="connsiteX9" fmla="*/ 479012 w 523017"/>
                  <a:gd name="connsiteY9" fmla="*/ 498690 h 752341"/>
                  <a:gd name="connsiteX10" fmla="*/ 48673 w 523017"/>
                  <a:gd name="connsiteY10" fmla="*/ 746721 h 752341"/>
                  <a:gd name="connsiteX11" fmla="*/ 29718 w 523017"/>
                  <a:gd name="connsiteY11" fmla="*/ 752340 h 752341"/>
                  <a:gd name="connsiteX12" fmla="*/ 493300 w 523017"/>
                  <a:gd name="connsiteY12" fmla="*/ 9390 h 752341"/>
                  <a:gd name="connsiteX13" fmla="*/ 479012 w 523017"/>
                  <a:gd name="connsiteY13" fmla="*/ 13772 h 752341"/>
                  <a:gd name="connsiteX14" fmla="*/ 48673 w 523017"/>
                  <a:gd name="connsiteY14" fmla="*/ 261993 h 752341"/>
                  <a:gd name="connsiteX15" fmla="*/ 9144 w 523017"/>
                  <a:gd name="connsiteY15" fmla="*/ 338193 h 752341"/>
                  <a:gd name="connsiteX16" fmla="*/ 9144 w 523017"/>
                  <a:gd name="connsiteY16" fmla="*/ 711573 h 752341"/>
                  <a:gd name="connsiteX17" fmla="*/ 21336 w 523017"/>
                  <a:gd name="connsiteY17" fmla="*/ 741387 h 752341"/>
                  <a:gd name="connsiteX18" fmla="*/ 44005 w 523017"/>
                  <a:gd name="connsiteY18" fmla="*/ 739196 h 752341"/>
                  <a:gd name="connsiteX19" fmla="*/ 474440 w 523017"/>
                  <a:gd name="connsiteY19" fmla="*/ 490689 h 752341"/>
                  <a:gd name="connsiteX20" fmla="*/ 513874 w 523017"/>
                  <a:gd name="connsiteY20" fmla="*/ 414965 h 752341"/>
                  <a:gd name="connsiteX21" fmla="*/ 513874 w 523017"/>
                  <a:gd name="connsiteY21" fmla="*/ 41109 h 752341"/>
                  <a:gd name="connsiteX22" fmla="*/ 501682 w 523017"/>
                  <a:gd name="connsiteY22" fmla="*/ 11295 h 752341"/>
                  <a:gd name="connsiteX23" fmla="*/ 493300 w 523017"/>
                  <a:gd name="connsiteY23" fmla="*/ 9200 h 75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3017" h="752341">
                    <a:moveTo>
                      <a:pt x="29718" y="752340"/>
                    </a:moveTo>
                    <a:cubicBezTo>
                      <a:pt x="25175" y="752378"/>
                      <a:pt x="20698" y="751197"/>
                      <a:pt x="16764" y="748911"/>
                    </a:cubicBezTo>
                    <a:cubicBezTo>
                      <a:pt x="6096" y="742815"/>
                      <a:pt x="0" y="729099"/>
                      <a:pt x="0" y="710811"/>
                    </a:cubicBezTo>
                    <a:lnTo>
                      <a:pt x="0" y="337812"/>
                    </a:lnTo>
                    <a:cubicBezTo>
                      <a:pt x="0" y="305618"/>
                      <a:pt x="19812" y="268089"/>
                      <a:pt x="44005" y="254088"/>
                    </a:cubicBezTo>
                    <a:lnTo>
                      <a:pt x="474440" y="5580"/>
                    </a:lnTo>
                    <a:cubicBezTo>
                      <a:pt x="483823" y="-976"/>
                      <a:pt x="496062" y="-1819"/>
                      <a:pt x="506254" y="3389"/>
                    </a:cubicBezTo>
                    <a:cubicBezTo>
                      <a:pt x="516922" y="9581"/>
                      <a:pt x="523018" y="23297"/>
                      <a:pt x="523018" y="41489"/>
                    </a:cubicBezTo>
                    <a:lnTo>
                      <a:pt x="523018" y="414965"/>
                    </a:lnTo>
                    <a:cubicBezTo>
                      <a:pt x="523018" y="447064"/>
                      <a:pt x="503301" y="484688"/>
                      <a:pt x="479012" y="498690"/>
                    </a:cubicBezTo>
                    <a:lnTo>
                      <a:pt x="48673" y="746721"/>
                    </a:lnTo>
                    <a:cubicBezTo>
                      <a:pt x="42958" y="750226"/>
                      <a:pt x="36424" y="752169"/>
                      <a:pt x="29718" y="752340"/>
                    </a:cubicBezTo>
                    <a:close/>
                    <a:moveTo>
                      <a:pt x="493300" y="9390"/>
                    </a:moveTo>
                    <a:cubicBezTo>
                      <a:pt x="488232" y="9558"/>
                      <a:pt x="483298" y="11070"/>
                      <a:pt x="479012" y="13772"/>
                    </a:cubicBezTo>
                    <a:lnTo>
                      <a:pt x="48673" y="261993"/>
                    </a:lnTo>
                    <a:cubicBezTo>
                      <a:pt x="26861" y="274566"/>
                      <a:pt x="9144" y="308571"/>
                      <a:pt x="9144" y="338193"/>
                    </a:cubicBezTo>
                    <a:lnTo>
                      <a:pt x="9144" y="711573"/>
                    </a:lnTo>
                    <a:cubicBezTo>
                      <a:pt x="9144" y="726051"/>
                      <a:pt x="13621" y="736910"/>
                      <a:pt x="21336" y="741387"/>
                    </a:cubicBezTo>
                    <a:cubicBezTo>
                      <a:pt x="28727" y="744844"/>
                      <a:pt x="37414" y="744006"/>
                      <a:pt x="44005" y="739196"/>
                    </a:cubicBezTo>
                    <a:lnTo>
                      <a:pt x="474440" y="490689"/>
                    </a:lnTo>
                    <a:cubicBezTo>
                      <a:pt x="496157" y="478116"/>
                      <a:pt x="513874" y="444207"/>
                      <a:pt x="513874" y="414965"/>
                    </a:cubicBezTo>
                    <a:lnTo>
                      <a:pt x="513874" y="41109"/>
                    </a:lnTo>
                    <a:cubicBezTo>
                      <a:pt x="513874" y="26631"/>
                      <a:pt x="509397" y="15772"/>
                      <a:pt x="501682" y="11295"/>
                    </a:cubicBezTo>
                    <a:cubicBezTo>
                      <a:pt x="499120" y="9868"/>
                      <a:pt x="496233" y="9145"/>
                      <a:pt x="493300" y="9200"/>
                    </a:cubicBez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07" name="Freeform: Shape 81">
                <a:extLst>
                  <a:ext uri="{FF2B5EF4-FFF2-40B4-BE49-F238E27FC236}">
                    <a16:creationId xmlns:a16="http://schemas.microsoft.com/office/drawing/2014/main" id="{17F36AF6-936F-8D71-4642-415D0A51533C}"/>
                  </a:ext>
                </a:extLst>
              </p:cNvPr>
              <p:cNvSpPr/>
              <p:nvPr/>
            </p:nvSpPr>
            <p:spPr>
              <a:xfrm>
                <a:off x="9923268" y="1969293"/>
                <a:ext cx="175641" cy="315849"/>
              </a:xfrm>
              <a:custGeom>
                <a:avLst/>
                <a:gdLst>
                  <a:gd name="connsiteX0" fmla="*/ 87821 w 175641"/>
                  <a:gd name="connsiteY0" fmla="*/ 0 h 315849"/>
                  <a:gd name="connsiteX1" fmla="*/ 0 w 175641"/>
                  <a:gd name="connsiteY1" fmla="*/ 315849 h 315849"/>
                  <a:gd name="connsiteX2" fmla="*/ 175641 w 175641"/>
                  <a:gd name="connsiteY2" fmla="*/ 214408 h 315849"/>
                  <a:gd name="connsiteX3" fmla="*/ 87821 w 175641"/>
                  <a:gd name="connsiteY3" fmla="*/ 0 h 315849"/>
                </a:gdLst>
                <a:ahLst/>
                <a:cxnLst>
                  <a:cxn ang="0">
                    <a:pos x="connsiteX0" y="connsiteY0"/>
                  </a:cxn>
                  <a:cxn ang="0">
                    <a:pos x="connsiteX1" y="connsiteY1"/>
                  </a:cxn>
                  <a:cxn ang="0">
                    <a:pos x="connsiteX2" y="connsiteY2"/>
                  </a:cxn>
                  <a:cxn ang="0">
                    <a:pos x="connsiteX3" y="connsiteY3"/>
                  </a:cxn>
                </a:cxnLst>
                <a:rect l="l" t="t" r="r" b="b"/>
                <a:pathLst>
                  <a:path w="175641" h="315849">
                    <a:moveTo>
                      <a:pt x="87821" y="0"/>
                    </a:moveTo>
                    <a:lnTo>
                      <a:pt x="0" y="315849"/>
                    </a:lnTo>
                    <a:lnTo>
                      <a:pt x="175641" y="214408"/>
                    </a:lnTo>
                    <a:lnTo>
                      <a:pt x="87821" y="0"/>
                    </a:lnTo>
                    <a:close/>
                  </a:path>
                </a:pathLst>
              </a:custGeom>
              <a:solidFill>
                <a:srgbClr val="32CD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08" name="Freeform: Shape 82">
                <a:extLst>
                  <a:ext uri="{FF2B5EF4-FFF2-40B4-BE49-F238E27FC236}">
                    <a16:creationId xmlns:a16="http://schemas.microsoft.com/office/drawing/2014/main" id="{390318A0-268F-7098-CD4A-E4106A359216}"/>
                  </a:ext>
                </a:extLst>
              </p:cNvPr>
              <p:cNvSpPr/>
              <p:nvPr/>
            </p:nvSpPr>
            <p:spPr>
              <a:xfrm>
                <a:off x="9923268" y="1969293"/>
                <a:ext cx="175641" cy="315849"/>
              </a:xfrm>
              <a:custGeom>
                <a:avLst/>
                <a:gdLst>
                  <a:gd name="connsiteX0" fmla="*/ 87821 w 175641"/>
                  <a:gd name="connsiteY0" fmla="*/ 0 h 315849"/>
                  <a:gd name="connsiteX1" fmla="*/ 0 w 175641"/>
                  <a:gd name="connsiteY1" fmla="*/ 315849 h 315849"/>
                  <a:gd name="connsiteX2" fmla="*/ 175641 w 175641"/>
                  <a:gd name="connsiteY2" fmla="*/ 214408 h 315849"/>
                  <a:gd name="connsiteX3" fmla="*/ 87821 w 175641"/>
                  <a:gd name="connsiteY3" fmla="*/ 0 h 315849"/>
                </a:gdLst>
                <a:ahLst/>
                <a:cxnLst>
                  <a:cxn ang="0">
                    <a:pos x="connsiteX0" y="connsiteY0"/>
                  </a:cxn>
                  <a:cxn ang="0">
                    <a:pos x="connsiteX1" y="connsiteY1"/>
                  </a:cxn>
                  <a:cxn ang="0">
                    <a:pos x="connsiteX2" y="connsiteY2"/>
                  </a:cxn>
                  <a:cxn ang="0">
                    <a:pos x="connsiteX3" y="connsiteY3"/>
                  </a:cxn>
                </a:cxnLst>
                <a:rect l="l" t="t" r="r" b="b"/>
                <a:pathLst>
                  <a:path w="175641" h="315849">
                    <a:moveTo>
                      <a:pt x="87821" y="0"/>
                    </a:moveTo>
                    <a:lnTo>
                      <a:pt x="0" y="315849"/>
                    </a:lnTo>
                    <a:lnTo>
                      <a:pt x="175641" y="214408"/>
                    </a:lnTo>
                    <a:lnTo>
                      <a:pt x="87821" y="0"/>
                    </a:lnTo>
                    <a:close/>
                  </a:path>
                </a:pathLst>
              </a:custGeom>
              <a:solidFill>
                <a:srgbClr val="FFFFFF">
                  <a:alpha val="3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09" name="Freeform: Shape 83">
                <a:extLst>
                  <a:ext uri="{FF2B5EF4-FFF2-40B4-BE49-F238E27FC236}">
                    <a16:creationId xmlns:a16="http://schemas.microsoft.com/office/drawing/2014/main" id="{C1E48312-F769-C1F9-B654-845B106708E7}"/>
                  </a:ext>
                </a:extLst>
              </p:cNvPr>
              <p:cNvSpPr/>
              <p:nvPr/>
            </p:nvSpPr>
            <p:spPr>
              <a:xfrm>
                <a:off x="9802396" y="1947576"/>
                <a:ext cx="175736" cy="407288"/>
              </a:xfrm>
              <a:custGeom>
                <a:avLst/>
                <a:gdLst>
                  <a:gd name="connsiteX0" fmla="*/ 87916 w 175736"/>
                  <a:gd name="connsiteY0" fmla="*/ 0 h 407288"/>
                  <a:gd name="connsiteX1" fmla="*/ 0 w 175736"/>
                  <a:gd name="connsiteY1" fmla="*/ 407289 h 407288"/>
                  <a:gd name="connsiteX2" fmla="*/ 175736 w 175736"/>
                  <a:gd name="connsiteY2" fmla="*/ 305848 h 407288"/>
                  <a:gd name="connsiteX3" fmla="*/ 87916 w 175736"/>
                  <a:gd name="connsiteY3" fmla="*/ 0 h 407288"/>
                </a:gdLst>
                <a:ahLst/>
                <a:cxnLst>
                  <a:cxn ang="0">
                    <a:pos x="connsiteX0" y="connsiteY0"/>
                  </a:cxn>
                  <a:cxn ang="0">
                    <a:pos x="connsiteX1" y="connsiteY1"/>
                  </a:cxn>
                  <a:cxn ang="0">
                    <a:pos x="connsiteX2" y="connsiteY2"/>
                  </a:cxn>
                  <a:cxn ang="0">
                    <a:pos x="connsiteX3" y="connsiteY3"/>
                  </a:cxn>
                </a:cxnLst>
                <a:rect l="l" t="t" r="r" b="b"/>
                <a:pathLst>
                  <a:path w="175736" h="407288">
                    <a:moveTo>
                      <a:pt x="87916" y="0"/>
                    </a:moveTo>
                    <a:lnTo>
                      <a:pt x="0" y="407289"/>
                    </a:lnTo>
                    <a:lnTo>
                      <a:pt x="175736" y="305848"/>
                    </a:lnTo>
                    <a:lnTo>
                      <a:pt x="87916" y="0"/>
                    </a:lnTo>
                    <a:close/>
                  </a:path>
                </a:pathLst>
              </a:custGeom>
              <a:solidFill>
                <a:srgbClr val="32CD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10" name="Freeform: Shape 84">
                <a:extLst>
                  <a:ext uri="{FF2B5EF4-FFF2-40B4-BE49-F238E27FC236}">
                    <a16:creationId xmlns:a16="http://schemas.microsoft.com/office/drawing/2014/main" id="{FA4CCF94-B272-1F4A-8CC6-CAA427234CE4}"/>
                  </a:ext>
                </a:extLst>
              </p:cNvPr>
              <p:cNvSpPr/>
              <p:nvPr/>
            </p:nvSpPr>
            <p:spPr>
              <a:xfrm>
                <a:off x="9682667" y="2158269"/>
                <a:ext cx="175641" cy="265747"/>
              </a:xfrm>
              <a:custGeom>
                <a:avLst/>
                <a:gdLst>
                  <a:gd name="connsiteX0" fmla="*/ 87821 w 175641"/>
                  <a:gd name="connsiteY0" fmla="*/ 0 h 265747"/>
                  <a:gd name="connsiteX1" fmla="*/ 0 w 175641"/>
                  <a:gd name="connsiteY1" fmla="*/ 265748 h 265747"/>
                  <a:gd name="connsiteX2" fmla="*/ 175641 w 175641"/>
                  <a:gd name="connsiteY2" fmla="*/ 164402 h 265747"/>
                  <a:gd name="connsiteX3" fmla="*/ 87821 w 175641"/>
                  <a:gd name="connsiteY3" fmla="*/ 0 h 265747"/>
                </a:gdLst>
                <a:ahLst/>
                <a:cxnLst>
                  <a:cxn ang="0">
                    <a:pos x="connsiteX0" y="connsiteY0"/>
                  </a:cxn>
                  <a:cxn ang="0">
                    <a:pos x="connsiteX1" y="connsiteY1"/>
                  </a:cxn>
                  <a:cxn ang="0">
                    <a:pos x="connsiteX2" y="connsiteY2"/>
                  </a:cxn>
                  <a:cxn ang="0">
                    <a:pos x="connsiteX3" y="connsiteY3"/>
                  </a:cxn>
                </a:cxnLst>
                <a:rect l="l" t="t" r="r" b="b"/>
                <a:pathLst>
                  <a:path w="175641" h="265747">
                    <a:moveTo>
                      <a:pt x="87821" y="0"/>
                    </a:moveTo>
                    <a:lnTo>
                      <a:pt x="0" y="265748"/>
                    </a:lnTo>
                    <a:lnTo>
                      <a:pt x="175641" y="164402"/>
                    </a:lnTo>
                    <a:lnTo>
                      <a:pt x="87821" y="0"/>
                    </a:lnTo>
                    <a:close/>
                  </a:path>
                </a:pathLst>
              </a:custGeom>
              <a:solidFill>
                <a:srgbClr val="32CD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11" name="Freeform: Shape 85">
                <a:extLst>
                  <a:ext uri="{FF2B5EF4-FFF2-40B4-BE49-F238E27FC236}">
                    <a16:creationId xmlns:a16="http://schemas.microsoft.com/office/drawing/2014/main" id="{0C7CCD7F-0E12-FA54-0E3F-78B02BCC1E9B}"/>
                  </a:ext>
                </a:extLst>
              </p:cNvPr>
              <p:cNvSpPr/>
              <p:nvPr/>
            </p:nvSpPr>
            <p:spPr>
              <a:xfrm>
                <a:off x="9682667" y="2158269"/>
                <a:ext cx="175641" cy="265747"/>
              </a:xfrm>
              <a:custGeom>
                <a:avLst/>
                <a:gdLst>
                  <a:gd name="connsiteX0" fmla="*/ 87821 w 175641"/>
                  <a:gd name="connsiteY0" fmla="*/ 0 h 265747"/>
                  <a:gd name="connsiteX1" fmla="*/ 0 w 175641"/>
                  <a:gd name="connsiteY1" fmla="*/ 265748 h 265747"/>
                  <a:gd name="connsiteX2" fmla="*/ 175641 w 175641"/>
                  <a:gd name="connsiteY2" fmla="*/ 164402 h 265747"/>
                  <a:gd name="connsiteX3" fmla="*/ 87821 w 175641"/>
                  <a:gd name="connsiteY3" fmla="*/ 0 h 265747"/>
                </a:gdLst>
                <a:ahLst/>
                <a:cxnLst>
                  <a:cxn ang="0">
                    <a:pos x="connsiteX0" y="connsiteY0"/>
                  </a:cxn>
                  <a:cxn ang="0">
                    <a:pos x="connsiteX1" y="connsiteY1"/>
                  </a:cxn>
                  <a:cxn ang="0">
                    <a:pos x="connsiteX2" y="connsiteY2"/>
                  </a:cxn>
                  <a:cxn ang="0">
                    <a:pos x="connsiteX3" y="connsiteY3"/>
                  </a:cxn>
                </a:cxnLst>
                <a:rect l="l" t="t" r="r" b="b"/>
                <a:pathLst>
                  <a:path w="175641" h="265747">
                    <a:moveTo>
                      <a:pt x="87821" y="0"/>
                    </a:moveTo>
                    <a:lnTo>
                      <a:pt x="0" y="265748"/>
                    </a:lnTo>
                    <a:lnTo>
                      <a:pt x="175641" y="164402"/>
                    </a:lnTo>
                    <a:lnTo>
                      <a:pt x="87821" y="0"/>
                    </a:lnTo>
                    <a:close/>
                  </a:path>
                </a:pathLst>
              </a:custGeom>
              <a:solidFill>
                <a:srgbClr val="000000">
                  <a:alpha val="3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12" name="Freeform: Shape 86">
                <a:extLst>
                  <a:ext uri="{FF2B5EF4-FFF2-40B4-BE49-F238E27FC236}">
                    <a16:creationId xmlns:a16="http://schemas.microsoft.com/office/drawing/2014/main" id="{5F3BCDC7-FD61-2D0D-D519-0ECFFB8372E5}"/>
                  </a:ext>
                </a:extLst>
              </p:cNvPr>
              <p:cNvSpPr/>
              <p:nvPr/>
            </p:nvSpPr>
            <p:spPr>
              <a:xfrm>
                <a:off x="9682667" y="2042458"/>
                <a:ext cx="19526" cy="38891"/>
              </a:xfrm>
              <a:custGeom>
                <a:avLst/>
                <a:gdLst>
                  <a:gd name="connsiteX0" fmla="*/ 16669 w 19526"/>
                  <a:gd name="connsiteY0" fmla="*/ 30563 h 38891"/>
                  <a:gd name="connsiteX1" fmla="*/ 2857 w 19526"/>
                  <a:gd name="connsiteY1" fmla="*/ 38564 h 38891"/>
                  <a:gd name="connsiteX2" fmla="*/ 0 w 19526"/>
                  <a:gd name="connsiteY2" fmla="*/ 36373 h 38891"/>
                  <a:gd name="connsiteX3" fmla="*/ 0 w 19526"/>
                  <a:gd name="connsiteY3" fmla="*/ 13799 h 38891"/>
                  <a:gd name="connsiteX4" fmla="*/ 2857 w 19526"/>
                  <a:gd name="connsiteY4" fmla="*/ 8369 h 38891"/>
                  <a:gd name="connsiteX5" fmla="*/ 16669 w 19526"/>
                  <a:gd name="connsiteY5" fmla="*/ 368 h 38891"/>
                  <a:gd name="connsiteX6" fmla="*/ 19526 w 19526"/>
                  <a:gd name="connsiteY6" fmla="*/ 2559 h 38891"/>
                  <a:gd name="connsiteX7" fmla="*/ 19526 w 19526"/>
                  <a:gd name="connsiteY7" fmla="*/ 25038 h 38891"/>
                  <a:gd name="connsiteX8" fmla="*/ 16669 w 19526"/>
                  <a:gd name="connsiteY8" fmla="*/ 30563 h 38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26" h="38891">
                    <a:moveTo>
                      <a:pt x="16669" y="30563"/>
                    </a:moveTo>
                    <a:lnTo>
                      <a:pt x="2857" y="38564"/>
                    </a:lnTo>
                    <a:cubicBezTo>
                      <a:pt x="1238" y="39421"/>
                      <a:pt x="0" y="38564"/>
                      <a:pt x="0" y="36373"/>
                    </a:cubicBezTo>
                    <a:lnTo>
                      <a:pt x="0" y="13799"/>
                    </a:lnTo>
                    <a:cubicBezTo>
                      <a:pt x="28" y="11636"/>
                      <a:pt x="1095" y="9617"/>
                      <a:pt x="2857" y="8369"/>
                    </a:cubicBezTo>
                    <a:lnTo>
                      <a:pt x="16669" y="368"/>
                    </a:lnTo>
                    <a:cubicBezTo>
                      <a:pt x="18288" y="-584"/>
                      <a:pt x="19526" y="368"/>
                      <a:pt x="19526" y="2559"/>
                    </a:cubicBezTo>
                    <a:lnTo>
                      <a:pt x="19526" y="25038"/>
                    </a:lnTo>
                    <a:cubicBezTo>
                      <a:pt x="19498" y="27229"/>
                      <a:pt x="18440" y="29277"/>
                      <a:pt x="16669" y="30563"/>
                    </a:cubicBezTo>
                    <a:close/>
                  </a:path>
                </a:pathLst>
              </a:custGeom>
              <a:solidFill>
                <a:srgbClr val="32CD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13" name="Freeform: Shape 87">
                <a:extLst>
                  <a:ext uri="{FF2B5EF4-FFF2-40B4-BE49-F238E27FC236}">
                    <a16:creationId xmlns:a16="http://schemas.microsoft.com/office/drawing/2014/main" id="{F4A5C8D7-BAF8-E0F1-998D-11A4ABBD4E5A}"/>
                  </a:ext>
                </a:extLst>
              </p:cNvPr>
              <p:cNvSpPr/>
              <p:nvPr/>
            </p:nvSpPr>
            <p:spPr>
              <a:xfrm>
                <a:off x="9682667" y="2042458"/>
                <a:ext cx="19526" cy="38891"/>
              </a:xfrm>
              <a:custGeom>
                <a:avLst/>
                <a:gdLst>
                  <a:gd name="connsiteX0" fmla="*/ 16669 w 19526"/>
                  <a:gd name="connsiteY0" fmla="*/ 30563 h 38891"/>
                  <a:gd name="connsiteX1" fmla="*/ 2857 w 19526"/>
                  <a:gd name="connsiteY1" fmla="*/ 38564 h 38891"/>
                  <a:gd name="connsiteX2" fmla="*/ 0 w 19526"/>
                  <a:gd name="connsiteY2" fmla="*/ 36373 h 38891"/>
                  <a:gd name="connsiteX3" fmla="*/ 0 w 19526"/>
                  <a:gd name="connsiteY3" fmla="*/ 13799 h 38891"/>
                  <a:gd name="connsiteX4" fmla="*/ 2857 w 19526"/>
                  <a:gd name="connsiteY4" fmla="*/ 8369 h 38891"/>
                  <a:gd name="connsiteX5" fmla="*/ 16669 w 19526"/>
                  <a:gd name="connsiteY5" fmla="*/ 368 h 38891"/>
                  <a:gd name="connsiteX6" fmla="*/ 19526 w 19526"/>
                  <a:gd name="connsiteY6" fmla="*/ 2559 h 38891"/>
                  <a:gd name="connsiteX7" fmla="*/ 19526 w 19526"/>
                  <a:gd name="connsiteY7" fmla="*/ 25038 h 38891"/>
                  <a:gd name="connsiteX8" fmla="*/ 16669 w 19526"/>
                  <a:gd name="connsiteY8" fmla="*/ 30563 h 38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26" h="38891">
                    <a:moveTo>
                      <a:pt x="16669" y="30563"/>
                    </a:moveTo>
                    <a:lnTo>
                      <a:pt x="2857" y="38564"/>
                    </a:lnTo>
                    <a:cubicBezTo>
                      <a:pt x="1238" y="39421"/>
                      <a:pt x="0" y="38564"/>
                      <a:pt x="0" y="36373"/>
                    </a:cubicBezTo>
                    <a:lnTo>
                      <a:pt x="0" y="13799"/>
                    </a:lnTo>
                    <a:cubicBezTo>
                      <a:pt x="28" y="11636"/>
                      <a:pt x="1095" y="9617"/>
                      <a:pt x="2857" y="8369"/>
                    </a:cubicBezTo>
                    <a:lnTo>
                      <a:pt x="16669" y="368"/>
                    </a:lnTo>
                    <a:cubicBezTo>
                      <a:pt x="18288" y="-584"/>
                      <a:pt x="19526" y="368"/>
                      <a:pt x="19526" y="2559"/>
                    </a:cubicBezTo>
                    <a:lnTo>
                      <a:pt x="19526" y="25038"/>
                    </a:lnTo>
                    <a:cubicBezTo>
                      <a:pt x="19498" y="27229"/>
                      <a:pt x="18440" y="29277"/>
                      <a:pt x="16669" y="30563"/>
                    </a:cubicBezTo>
                    <a:close/>
                  </a:path>
                </a:pathLst>
              </a:custGeom>
              <a:solidFill>
                <a:srgbClr val="000000">
                  <a:alpha val="3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14" name="Freeform: Shape 88">
                <a:extLst>
                  <a:ext uri="{FF2B5EF4-FFF2-40B4-BE49-F238E27FC236}">
                    <a16:creationId xmlns:a16="http://schemas.microsoft.com/office/drawing/2014/main" id="{2AE7536D-09F5-96C2-49AF-59040C0CDCF2}"/>
                  </a:ext>
                </a:extLst>
              </p:cNvPr>
              <p:cNvSpPr/>
              <p:nvPr/>
            </p:nvSpPr>
            <p:spPr>
              <a:xfrm>
                <a:off x="9682667" y="2085647"/>
                <a:ext cx="19529" cy="39177"/>
              </a:xfrm>
              <a:custGeom>
                <a:avLst/>
                <a:gdLst>
                  <a:gd name="connsiteX0" fmla="*/ 16669 w 19529"/>
                  <a:gd name="connsiteY0" fmla="*/ 30808 h 39177"/>
                  <a:gd name="connsiteX1" fmla="*/ 2857 w 19529"/>
                  <a:gd name="connsiteY1" fmla="*/ 38809 h 39177"/>
                  <a:gd name="connsiteX2" fmla="*/ 0 w 19529"/>
                  <a:gd name="connsiteY2" fmla="*/ 36618 h 39177"/>
                  <a:gd name="connsiteX3" fmla="*/ 0 w 19529"/>
                  <a:gd name="connsiteY3" fmla="*/ 14139 h 39177"/>
                  <a:gd name="connsiteX4" fmla="*/ 2857 w 19529"/>
                  <a:gd name="connsiteY4" fmla="*/ 8614 h 39177"/>
                  <a:gd name="connsiteX5" fmla="*/ 16669 w 19529"/>
                  <a:gd name="connsiteY5" fmla="*/ 328 h 39177"/>
                  <a:gd name="connsiteX6" fmla="*/ 19526 w 19529"/>
                  <a:gd name="connsiteY6" fmla="*/ 2518 h 39177"/>
                  <a:gd name="connsiteX7" fmla="*/ 19526 w 19529"/>
                  <a:gd name="connsiteY7" fmla="*/ 25093 h 39177"/>
                  <a:gd name="connsiteX8" fmla="*/ 16669 w 19529"/>
                  <a:gd name="connsiteY8" fmla="*/ 30808 h 3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29" h="39177">
                    <a:moveTo>
                      <a:pt x="16669" y="30808"/>
                    </a:moveTo>
                    <a:lnTo>
                      <a:pt x="2857" y="38809"/>
                    </a:lnTo>
                    <a:cubicBezTo>
                      <a:pt x="1238" y="39761"/>
                      <a:pt x="0" y="38809"/>
                      <a:pt x="0" y="36618"/>
                    </a:cubicBezTo>
                    <a:lnTo>
                      <a:pt x="0" y="14139"/>
                    </a:lnTo>
                    <a:cubicBezTo>
                      <a:pt x="28" y="11948"/>
                      <a:pt x="1086" y="9900"/>
                      <a:pt x="2857" y="8614"/>
                    </a:cubicBezTo>
                    <a:lnTo>
                      <a:pt x="16669" y="328"/>
                    </a:lnTo>
                    <a:cubicBezTo>
                      <a:pt x="18288" y="-530"/>
                      <a:pt x="19526" y="328"/>
                      <a:pt x="19526" y="2518"/>
                    </a:cubicBezTo>
                    <a:lnTo>
                      <a:pt x="19526" y="25093"/>
                    </a:lnTo>
                    <a:cubicBezTo>
                      <a:pt x="19593" y="27360"/>
                      <a:pt x="18517" y="29503"/>
                      <a:pt x="16669" y="30808"/>
                    </a:cubicBezTo>
                    <a:close/>
                  </a:path>
                </a:pathLst>
              </a:custGeom>
              <a:solidFill>
                <a:srgbClr val="32CD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15" name="Freeform: Shape 89">
                <a:extLst>
                  <a:ext uri="{FF2B5EF4-FFF2-40B4-BE49-F238E27FC236}">
                    <a16:creationId xmlns:a16="http://schemas.microsoft.com/office/drawing/2014/main" id="{C29F8320-CDD8-4BCC-9693-F45994F5BB43}"/>
                  </a:ext>
                </a:extLst>
              </p:cNvPr>
              <p:cNvSpPr/>
              <p:nvPr/>
            </p:nvSpPr>
            <p:spPr>
              <a:xfrm>
                <a:off x="9682667" y="2129324"/>
                <a:ext cx="19527" cy="38935"/>
              </a:xfrm>
              <a:custGeom>
                <a:avLst/>
                <a:gdLst>
                  <a:gd name="connsiteX0" fmla="*/ 16669 w 19527"/>
                  <a:gd name="connsiteY0" fmla="*/ 30564 h 38935"/>
                  <a:gd name="connsiteX1" fmla="*/ 2857 w 19527"/>
                  <a:gd name="connsiteY1" fmla="*/ 38565 h 38935"/>
                  <a:gd name="connsiteX2" fmla="*/ 0 w 19527"/>
                  <a:gd name="connsiteY2" fmla="*/ 36470 h 38935"/>
                  <a:gd name="connsiteX3" fmla="*/ 0 w 19527"/>
                  <a:gd name="connsiteY3" fmla="*/ 13800 h 38935"/>
                  <a:gd name="connsiteX4" fmla="*/ 2857 w 19527"/>
                  <a:gd name="connsiteY4" fmla="*/ 8371 h 38935"/>
                  <a:gd name="connsiteX5" fmla="*/ 16669 w 19527"/>
                  <a:gd name="connsiteY5" fmla="*/ 370 h 38935"/>
                  <a:gd name="connsiteX6" fmla="*/ 19526 w 19527"/>
                  <a:gd name="connsiteY6" fmla="*/ 2466 h 38935"/>
                  <a:gd name="connsiteX7" fmla="*/ 19526 w 19527"/>
                  <a:gd name="connsiteY7" fmla="*/ 25040 h 38935"/>
                  <a:gd name="connsiteX8" fmla="*/ 16669 w 19527"/>
                  <a:gd name="connsiteY8" fmla="*/ 30564 h 3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27" h="38935">
                    <a:moveTo>
                      <a:pt x="16669" y="30564"/>
                    </a:moveTo>
                    <a:lnTo>
                      <a:pt x="2857" y="38565"/>
                    </a:lnTo>
                    <a:cubicBezTo>
                      <a:pt x="1238" y="39518"/>
                      <a:pt x="0" y="38565"/>
                      <a:pt x="0" y="36470"/>
                    </a:cubicBezTo>
                    <a:lnTo>
                      <a:pt x="0" y="13800"/>
                    </a:lnTo>
                    <a:cubicBezTo>
                      <a:pt x="0" y="11629"/>
                      <a:pt x="1067" y="9600"/>
                      <a:pt x="2857" y="8371"/>
                    </a:cubicBezTo>
                    <a:lnTo>
                      <a:pt x="16669" y="370"/>
                    </a:lnTo>
                    <a:cubicBezTo>
                      <a:pt x="18288" y="-582"/>
                      <a:pt x="19526" y="370"/>
                      <a:pt x="19526" y="2466"/>
                    </a:cubicBezTo>
                    <a:lnTo>
                      <a:pt x="19526" y="25040"/>
                    </a:lnTo>
                    <a:cubicBezTo>
                      <a:pt x="19564" y="27240"/>
                      <a:pt x="18488" y="29317"/>
                      <a:pt x="16669" y="30564"/>
                    </a:cubicBezTo>
                    <a:close/>
                  </a:path>
                </a:pathLst>
              </a:custGeom>
              <a:solidFill>
                <a:srgbClr val="32CD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16" name="Freeform: Shape 90">
                <a:extLst>
                  <a:ext uri="{FF2B5EF4-FFF2-40B4-BE49-F238E27FC236}">
                    <a16:creationId xmlns:a16="http://schemas.microsoft.com/office/drawing/2014/main" id="{9A8D94F2-E65A-8B32-4CA4-ECBA16723895}"/>
                  </a:ext>
                </a:extLst>
              </p:cNvPr>
              <p:cNvSpPr/>
              <p:nvPr/>
            </p:nvSpPr>
            <p:spPr>
              <a:xfrm>
                <a:off x="9682667" y="2129324"/>
                <a:ext cx="19527" cy="38935"/>
              </a:xfrm>
              <a:custGeom>
                <a:avLst/>
                <a:gdLst>
                  <a:gd name="connsiteX0" fmla="*/ 16669 w 19527"/>
                  <a:gd name="connsiteY0" fmla="*/ 30564 h 38935"/>
                  <a:gd name="connsiteX1" fmla="*/ 2857 w 19527"/>
                  <a:gd name="connsiteY1" fmla="*/ 38565 h 38935"/>
                  <a:gd name="connsiteX2" fmla="*/ 0 w 19527"/>
                  <a:gd name="connsiteY2" fmla="*/ 36470 h 38935"/>
                  <a:gd name="connsiteX3" fmla="*/ 0 w 19527"/>
                  <a:gd name="connsiteY3" fmla="*/ 13800 h 38935"/>
                  <a:gd name="connsiteX4" fmla="*/ 2857 w 19527"/>
                  <a:gd name="connsiteY4" fmla="*/ 8371 h 38935"/>
                  <a:gd name="connsiteX5" fmla="*/ 16669 w 19527"/>
                  <a:gd name="connsiteY5" fmla="*/ 370 h 38935"/>
                  <a:gd name="connsiteX6" fmla="*/ 19526 w 19527"/>
                  <a:gd name="connsiteY6" fmla="*/ 2466 h 38935"/>
                  <a:gd name="connsiteX7" fmla="*/ 19526 w 19527"/>
                  <a:gd name="connsiteY7" fmla="*/ 25040 h 38935"/>
                  <a:gd name="connsiteX8" fmla="*/ 16669 w 19527"/>
                  <a:gd name="connsiteY8" fmla="*/ 30564 h 3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27" h="38935">
                    <a:moveTo>
                      <a:pt x="16669" y="30564"/>
                    </a:moveTo>
                    <a:lnTo>
                      <a:pt x="2857" y="38565"/>
                    </a:lnTo>
                    <a:cubicBezTo>
                      <a:pt x="1238" y="39518"/>
                      <a:pt x="0" y="38565"/>
                      <a:pt x="0" y="36470"/>
                    </a:cubicBezTo>
                    <a:lnTo>
                      <a:pt x="0" y="13800"/>
                    </a:lnTo>
                    <a:cubicBezTo>
                      <a:pt x="0" y="11629"/>
                      <a:pt x="1067" y="9600"/>
                      <a:pt x="2857" y="8371"/>
                    </a:cubicBezTo>
                    <a:lnTo>
                      <a:pt x="16669" y="370"/>
                    </a:lnTo>
                    <a:cubicBezTo>
                      <a:pt x="18288" y="-582"/>
                      <a:pt x="19526" y="370"/>
                      <a:pt x="19526" y="2466"/>
                    </a:cubicBezTo>
                    <a:lnTo>
                      <a:pt x="19526" y="25040"/>
                    </a:lnTo>
                    <a:cubicBezTo>
                      <a:pt x="19564" y="27240"/>
                      <a:pt x="18488" y="29317"/>
                      <a:pt x="16669" y="30564"/>
                    </a:cubicBezTo>
                    <a:close/>
                  </a:path>
                </a:pathLst>
              </a:custGeom>
              <a:solidFill>
                <a:srgbClr val="FFFFFF">
                  <a:alpha val="3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grpSp>
        <p:grpSp>
          <p:nvGrpSpPr>
            <p:cNvPr id="165" name="Graphic 4">
              <a:extLst>
                <a:ext uri="{FF2B5EF4-FFF2-40B4-BE49-F238E27FC236}">
                  <a16:creationId xmlns:a16="http://schemas.microsoft.com/office/drawing/2014/main" id="{67DAE5B1-6BEA-78BE-625B-9393DB4E30F7}"/>
                </a:ext>
              </a:extLst>
            </p:cNvPr>
            <p:cNvGrpSpPr/>
            <p:nvPr/>
          </p:nvGrpSpPr>
          <p:grpSpPr>
            <a:xfrm>
              <a:off x="1928498" y="1610293"/>
              <a:ext cx="1545807" cy="1207810"/>
              <a:chOff x="7987691" y="1737550"/>
              <a:chExt cx="1644505" cy="1284927"/>
            </a:xfrm>
          </p:grpSpPr>
          <p:grpSp>
            <p:nvGrpSpPr>
              <p:cNvPr id="192" name="Graphic 4">
                <a:extLst>
                  <a:ext uri="{FF2B5EF4-FFF2-40B4-BE49-F238E27FC236}">
                    <a16:creationId xmlns:a16="http://schemas.microsoft.com/office/drawing/2014/main" id="{28C0BDB3-817E-E719-EBB1-E6CF3338B382}"/>
                  </a:ext>
                </a:extLst>
              </p:cNvPr>
              <p:cNvGrpSpPr/>
              <p:nvPr/>
            </p:nvGrpSpPr>
            <p:grpSpPr>
              <a:xfrm>
                <a:off x="7987691" y="1737550"/>
                <a:ext cx="424820" cy="510516"/>
                <a:chOff x="7987691" y="1737550"/>
                <a:chExt cx="424820" cy="510516"/>
              </a:xfrm>
            </p:grpSpPr>
            <p:sp>
              <p:nvSpPr>
                <p:cNvPr id="198" name="Freeform: Shape 97">
                  <a:extLst>
                    <a:ext uri="{FF2B5EF4-FFF2-40B4-BE49-F238E27FC236}">
                      <a16:creationId xmlns:a16="http://schemas.microsoft.com/office/drawing/2014/main" id="{D92F006D-D0C2-F866-EBE1-A8A89AA5E133}"/>
                    </a:ext>
                  </a:extLst>
                </p:cNvPr>
                <p:cNvSpPr/>
                <p:nvPr/>
              </p:nvSpPr>
              <p:spPr>
                <a:xfrm>
                  <a:off x="8022933" y="1849778"/>
                  <a:ext cx="5908" cy="377959"/>
                </a:xfrm>
                <a:custGeom>
                  <a:avLst/>
                  <a:gdLst>
                    <a:gd name="connsiteX0" fmla="*/ 2955 w 5908"/>
                    <a:gd name="connsiteY0" fmla="*/ 377642 h 377959"/>
                    <a:gd name="connsiteX1" fmla="*/ 2 w 5908"/>
                    <a:gd name="connsiteY1" fmla="*/ 374785 h 377959"/>
                    <a:gd name="connsiteX2" fmla="*/ 2 w 5908"/>
                    <a:gd name="connsiteY2" fmla="*/ 6644 h 377959"/>
                    <a:gd name="connsiteX3" fmla="*/ 2955 w 5908"/>
                    <a:gd name="connsiteY3" fmla="*/ 357 h 377959"/>
                    <a:gd name="connsiteX4" fmla="*/ 5908 w 5908"/>
                    <a:gd name="connsiteY4" fmla="*/ 3215 h 377959"/>
                    <a:gd name="connsiteX5" fmla="*/ 5908 w 5908"/>
                    <a:gd name="connsiteY5" fmla="*/ 371356 h 377959"/>
                    <a:gd name="connsiteX6" fmla="*/ 2955 w 5908"/>
                    <a:gd name="connsiteY6" fmla="*/ 377642 h 377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08" h="377959">
                      <a:moveTo>
                        <a:pt x="2955" y="377642"/>
                      </a:moveTo>
                      <a:cubicBezTo>
                        <a:pt x="1336" y="378500"/>
                        <a:pt x="2" y="377642"/>
                        <a:pt x="2" y="374785"/>
                      </a:cubicBezTo>
                      <a:lnTo>
                        <a:pt x="2" y="6644"/>
                      </a:lnTo>
                      <a:cubicBezTo>
                        <a:pt x="-55" y="4201"/>
                        <a:pt x="1040" y="1875"/>
                        <a:pt x="2955" y="357"/>
                      </a:cubicBezTo>
                      <a:cubicBezTo>
                        <a:pt x="4574" y="-595"/>
                        <a:pt x="5908" y="357"/>
                        <a:pt x="5908" y="3215"/>
                      </a:cubicBezTo>
                      <a:lnTo>
                        <a:pt x="5908" y="371356"/>
                      </a:lnTo>
                      <a:cubicBezTo>
                        <a:pt x="5936" y="373794"/>
                        <a:pt x="4841" y="376109"/>
                        <a:pt x="2955" y="377642"/>
                      </a:cubicBez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99" name="Freeform: Shape 98">
                  <a:extLst>
                    <a:ext uri="{FF2B5EF4-FFF2-40B4-BE49-F238E27FC236}">
                      <a16:creationId xmlns:a16="http://schemas.microsoft.com/office/drawing/2014/main" id="{9C3A049B-1583-3742-5D74-23B4A3CF7CBD}"/>
                    </a:ext>
                  </a:extLst>
                </p:cNvPr>
                <p:cNvSpPr/>
                <p:nvPr/>
              </p:nvSpPr>
              <p:spPr>
                <a:xfrm>
                  <a:off x="7987691" y="1996462"/>
                  <a:ext cx="424820" cy="251604"/>
                </a:xfrm>
                <a:custGeom>
                  <a:avLst/>
                  <a:gdLst>
                    <a:gd name="connsiteX0" fmla="*/ 421960 w 424820"/>
                    <a:gd name="connsiteY0" fmla="*/ 9407 h 251604"/>
                    <a:gd name="connsiteX1" fmla="*/ 2860 w 424820"/>
                    <a:gd name="connsiteY1" fmla="*/ 251247 h 251604"/>
                    <a:gd name="connsiteX2" fmla="*/ 2 w 424820"/>
                    <a:gd name="connsiteY2" fmla="*/ 248390 h 251604"/>
                    <a:gd name="connsiteX3" fmla="*/ 2860 w 424820"/>
                    <a:gd name="connsiteY3" fmla="*/ 242198 h 251604"/>
                    <a:gd name="connsiteX4" fmla="*/ 421960 w 424820"/>
                    <a:gd name="connsiteY4" fmla="*/ 359 h 251604"/>
                    <a:gd name="connsiteX5" fmla="*/ 424817 w 424820"/>
                    <a:gd name="connsiteY5" fmla="*/ 3121 h 251604"/>
                    <a:gd name="connsiteX6" fmla="*/ 421960 w 424820"/>
                    <a:gd name="connsiteY6" fmla="*/ 9407 h 25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0" h="251604">
                      <a:moveTo>
                        <a:pt x="421960" y="9407"/>
                      </a:moveTo>
                      <a:lnTo>
                        <a:pt x="2860" y="251247"/>
                      </a:lnTo>
                      <a:cubicBezTo>
                        <a:pt x="1240" y="252200"/>
                        <a:pt x="2" y="251247"/>
                        <a:pt x="2" y="248390"/>
                      </a:cubicBezTo>
                      <a:cubicBezTo>
                        <a:pt x="-55" y="245999"/>
                        <a:pt x="993" y="243703"/>
                        <a:pt x="2860" y="242198"/>
                      </a:cubicBezTo>
                      <a:lnTo>
                        <a:pt x="421960" y="359"/>
                      </a:lnTo>
                      <a:cubicBezTo>
                        <a:pt x="423579" y="-594"/>
                        <a:pt x="424817" y="359"/>
                        <a:pt x="424817" y="3121"/>
                      </a:cubicBezTo>
                      <a:cubicBezTo>
                        <a:pt x="424893" y="5550"/>
                        <a:pt x="423836" y="7874"/>
                        <a:pt x="421960" y="9407"/>
                      </a:cubicBez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00" name="Freeform: Shape 99">
                  <a:extLst>
                    <a:ext uri="{FF2B5EF4-FFF2-40B4-BE49-F238E27FC236}">
                      <a16:creationId xmlns:a16="http://schemas.microsoft.com/office/drawing/2014/main" id="{1F047364-FC33-AF9A-3B50-F76E0083EEAA}"/>
                    </a:ext>
                  </a:extLst>
                </p:cNvPr>
                <p:cNvSpPr/>
                <p:nvPr/>
              </p:nvSpPr>
              <p:spPr>
                <a:xfrm>
                  <a:off x="8046748" y="1883378"/>
                  <a:ext cx="51434" cy="288226"/>
                </a:xfrm>
                <a:custGeom>
                  <a:avLst/>
                  <a:gdLst>
                    <a:gd name="connsiteX0" fmla="*/ 51435 w 51434"/>
                    <a:gd name="connsiteY0" fmla="*/ 0 h 288226"/>
                    <a:gd name="connsiteX1" fmla="*/ 0 w 51434"/>
                    <a:gd name="connsiteY1" fmla="*/ 29718 h 288226"/>
                    <a:gd name="connsiteX2" fmla="*/ 0 w 51434"/>
                    <a:gd name="connsiteY2" fmla="*/ 288226 h 288226"/>
                    <a:gd name="connsiteX3" fmla="*/ 51435 w 51434"/>
                    <a:gd name="connsiteY3" fmla="*/ 258509 h 288226"/>
                    <a:gd name="connsiteX4" fmla="*/ 51435 w 51434"/>
                    <a:gd name="connsiteY4" fmla="*/ 0 h 288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4" h="288226">
                      <a:moveTo>
                        <a:pt x="51435" y="0"/>
                      </a:moveTo>
                      <a:lnTo>
                        <a:pt x="0" y="29718"/>
                      </a:lnTo>
                      <a:lnTo>
                        <a:pt x="0" y="288226"/>
                      </a:lnTo>
                      <a:lnTo>
                        <a:pt x="51435" y="258509"/>
                      </a:lnTo>
                      <a:lnTo>
                        <a:pt x="51435" y="0"/>
                      </a:lnTo>
                      <a:close/>
                    </a:path>
                  </a:pathLst>
                </a:custGeom>
                <a:solidFill>
                  <a:srgbClr val="F5F5F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01" name="Freeform: Shape 100">
                  <a:extLst>
                    <a:ext uri="{FF2B5EF4-FFF2-40B4-BE49-F238E27FC236}">
                      <a16:creationId xmlns:a16="http://schemas.microsoft.com/office/drawing/2014/main" id="{D213B326-7832-A006-1F3F-0BBBAB14E79C}"/>
                    </a:ext>
                  </a:extLst>
                </p:cNvPr>
                <p:cNvSpPr/>
                <p:nvPr/>
              </p:nvSpPr>
              <p:spPr>
                <a:xfrm>
                  <a:off x="8119805" y="2020538"/>
                  <a:ext cx="51435" cy="108870"/>
                </a:xfrm>
                <a:custGeom>
                  <a:avLst/>
                  <a:gdLst>
                    <a:gd name="connsiteX0" fmla="*/ 51435 w 51435"/>
                    <a:gd name="connsiteY0" fmla="*/ 0 h 108870"/>
                    <a:gd name="connsiteX1" fmla="*/ 0 w 51435"/>
                    <a:gd name="connsiteY1" fmla="*/ 29718 h 108870"/>
                    <a:gd name="connsiteX2" fmla="*/ 0 w 51435"/>
                    <a:gd name="connsiteY2" fmla="*/ 108871 h 108870"/>
                    <a:gd name="connsiteX3" fmla="*/ 51435 w 51435"/>
                    <a:gd name="connsiteY3" fmla="*/ 79153 h 108870"/>
                    <a:gd name="connsiteX4" fmla="*/ 51435 w 51435"/>
                    <a:gd name="connsiteY4" fmla="*/ 0 h 108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 h="108870">
                      <a:moveTo>
                        <a:pt x="51435" y="0"/>
                      </a:moveTo>
                      <a:lnTo>
                        <a:pt x="0" y="29718"/>
                      </a:lnTo>
                      <a:lnTo>
                        <a:pt x="0" y="108871"/>
                      </a:lnTo>
                      <a:lnTo>
                        <a:pt x="51435" y="79153"/>
                      </a:lnTo>
                      <a:lnTo>
                        <a:pt x="51435" y="0"/>
                      </a:lnTo>
                      <a:close/>
                    </a:path>
                  </a:pathLst>
                </a:custGeom>
                <a:solidFill>
                  <a:srgbClr val="EBEBE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02" name="Freeform: Shape 101">
                  <a:extLst>
                    <a:ext uri="{FF2B5EF4-FFF2-40B4-BE49-F238E27FC236}">
                      <a16:creationId xmlns:a16="http://schemas.microsoft.com/office/drawing/2014/main" id="{E1442C62-25DF-5F58-A9E4-558B31FF049B}"/>
                    </a:ext>
                  </a:extLst>
                </p:cNvPr>
                <p:cNvSpPr/>
                <p:nvPr/>
              </p:nvSpPr>
              <p:spPr>
                <a:xfrm>
                  <a:off x="8192861" y="1737550"/>
                  <a:ext cx="51435" cy="349662"/>
                </a:xfrm>
                <a:custGeom>
                  <a:avLst/>
                  <a:gdLst>
                    <a:gd name="connsiteX0" fmla="*/ 51435 w 51435"/>
                    <a:gd name="connsiteY0" fmla="*/ 0 h 349662"/>
                    <a:gd name="connsiteX1" fmla="*/ 0 w 51435"/>
                    <a:gd name="connsiteY1" fmla="*/ 29718 h 349662"/>
                    <a:gd name="connsiteX2" fmla="*/ 0 w 51435"/>
                    <a:gd name="connsiteY2" fmla="*/ 349663 h 349662"/>
                    <a:gd name="connsiteX3" fmla="*/ 51435 w 51435"/>
                    <a:gd name="connsiteY3" fmla="*/ 319945 h 349662"/>
                    <a:gd name="connsiteX4" fmla="*/ 51435 w 51435"/>
                    <a:gd name="connsiteY4" fmla="*/ 0 h 349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 h="349662">
                      <a:moveTo>
                        <a:pt x="51435" y="0"/>
                      </a:moveTo>
                      <a:lnTo>
                        <a:pt x="0" y="29718"/>
                      </a:lnTo>
                      <a:lnTo>
                        <a:pt x="0" y="349663"/>
                      </a:lnTo>
                      <a:lnTo>
                        <a:pt x="51435" y="319945"/>
                      </a:lnTo>
                      <a:lnTo>
                        <a:pt x="51435" y="0"/>
                      </a:lnTo>
                      <a:close/>
                    </a:path>
                  </a:pathLst>
                </a:custGeom>
                <a:solidFill>
                  <a:srgbClr val="F5F5F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03" name="Freeform: Shape 102">
                  <a:extLst>
                    <a:ext uri="{FF2B5EF4-FFF2-40B4-BE49-F238E27FC236}">
                      <a16:creationId xmlns:a16="http://schemas.microsoft.com/office/drawing/2014/main" id="{222A2BB0-5CF9-2886-31EE-4E2834BE6735}"/>
                    </a:ext>
                  </a:extLst>
                </p:cNvPr>
                <p:cNvSpPr/>
                <p:nvPr/>
              </p:nvSpPr>
              <p:spPr>
                <a:xfrm>
                  <a:off x="8265918" y="1823180"/>
                  <a:ext cx="51435" cy="221837"/>
                </a:xfrm>
                <a:custGeom>
                  <a:avLst/>
                  <a:gdLst>
                    <a:gd name="connsiteX0" fmla="*/ 51435 w 51435"/>
                    <a:gd name="connsiteY0" fmla="*/ 0 h 221837"/>
                    <a:gd name="connsiteX1" fmla="*/ 0 w 51435"/>
                    <a:gd name="connsiteY1" fmla="*/ 29718 h 221837"/>
                    <a:gd name="connsiteX2" fmla="*/ 0 w 51435"/>
                    <a:gd name="connsiteY2" fmla="*/ 221837 h 221837"/>
                    <a:gd name="connsiteX3" fmla="*/ 51435 w 51435"/>
                    <a:gd name="connsiteY3" fmla="*/ 192119 h 221837"/>
                    <a:gd name="connsiteX4" fmla="*/ 51435 w 51435"/>
                    <a:gd name="connsiteY4" fmla="*/ 0 h 221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 h="221837">
                      <a:moveTo>
                        <a:pt x="51435" y="0"/>
                      </a:moveTo>
                      <a:lnTo>
                        <a:pt x="0" y="29718"/>
                      </a:lnTo>
                      <a:lnTo>
                        <a:pt x="0" y="221837"/>
                      </a:lnTo>
                      <a:lnTo>
                        <a:pt x="51435" y="192119"/>
                      </a:lnTo>
                      <a:lnTo>
                        <a:pt x="51435" y="0"/>
                      </a:ln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04" name="Freeform: Shape 103">
                  <a:extLst>
                    <a:ext uri="{FF2B5EF4-FFF2-40B4-BE49-F238E27FC236}">
                      <a16:creationId xmlns:a16="http://schemas.microsoft.com/office/drawing/2014/main" id="{C8ECF2C1-0C66-D3D9-9886-5C6FB7AA2903}"/>
                    </a:ext>
                  </a:extLst>
                </p:cNvPr>
                <p:cNvSpPr/>
                <p:nvPr/>
              </p:nvSpPr>
              <p:spPr>
                <a:xfrm>
                  <a:off x="8338975" y="1855470"/>
                  <a:ext cx="51435" cy="147351"/>
                </a:xfrm>
                <a:custGeom>
                  <a:avLst/>
                  <a:gdLst>
                    <a:gd name="connsiteX0" fmla="*/ 51435 w 51435"/>
                    <a:gd name="connsiteY0" fmla="*/ 0 h 147351"/>
                    <a:gd name="connsiteX1" fmla="*/ 0 w 51435"/>
                    <a:gd name="connsiteY1" fmla="*/ 29718 h 147351"/>
                    <a:gd name="connsiteX2" fmla="*/ 0 w 51435"/>
                    <a:gd name="connsiteY2" fmla="*/ 147352 h 147351"/>
                    <a:gd name="connsiteX3" fmla="*/ 51435 w 51435"/>
                    <a:gd name="connsiteY3" fmla="*/ 117729 h 147351"/>
                    <a:gd name="connsiteX4" fmla="*/ 51435 w 51435"/>
                    <a:gd name="connsiteY4" fmla="*/ 0 h 147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 h="147351">
                      <a:moveTo>
                        <a:pt x="51435" y="0"/>
                      </a:moveTo>
                      <a:lnTo>
                        <a:pt x="0" y="29718"/>
                      </a:lnTo>
                      <a:lnTo>
                        <a:pt x="0" y="147352"/>
                      </a:lnTo>
                      <a:lnTo>
                        <a:pt x="51435" y="117729"/>
                      </a:lnTo>
                      <a:lnTo>
                        <a:pt x="51435" y="0"/>
                      </a:lnTo>
                      <a:close/>
                    </a:path>
                  </a:pathLst>
                </a:custGeom>
                <a:solidFill>
                  <a:srgbClr val="F5F5F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grpSp>
          <p:grpSp>
            <p:nvGrpSpPr>
              <p:cNvPr id="193" name="Graphic 4">
                <a:extLst>
                  <a:ext uri="{FF2B5EF4-FFF2-40B4-BE49-F238E27FC236}">
                    <a16:creationId xmlns:a16="http://schemas.microsoft.com/office/drawing/2014/main" id="{12889E33-9846-3054-088B-F47541827E8B}"/>
                  </a:ext>
                </a:extLst>
              </p:cNvPr>
              <p:cNvGrpSpPr/>
              <p:nvPr/>
            </p:nvGrpSpPr>
            <p:grpSpPr>
              <a:xfrm>
                <a:off x="9446644" y="2753377"/>
                <a:ext cx="185552" cy="269101"/>
                <a:chOff x="9446644" y="2753377"/>
                <a:chExt cx="185552" cy="269101"/>
              </a:xfrm>
            </p:grpSpPr>
            <p:sp>
              <p:nvSpPr>
                <p:cNvPr id="194" name="Freeform: Shape 105">
                  <a:extLst>
                    <a:ext uri="{FF2B5EF4-FFF2-40B4-BE49-F238E27FC236}">
                      <a16:creationId xmlns:a16="http://schemas.microsoft.com/office/drawing/2014/main" id="{77FE6F2E-462D-9CDE-0DB6-D55B6598F3A1}"/>
                    </a:ext>
                  </a:extLst>
                </p:cNvPr>
                <p:cNvSpPr/>
                <p:nvPr/>
              </p:nvSpPr>
              <p:spPr>
                <a:xfrm>
                  <a:off x="9446644" y="2768250"/>
                  <a:ext cx="85241" cy="230409"/>
                </a:xfrm>
                <a:custGeom>
                  <a:avLst/>
                  <a:gdLst>
                    <a:gd name="connsiteX0" fmla="*/ 85242 w 85241"/>
                    <a:gd name="connsiteY0" fmla="*/ 0 h 230409"/>
                    <a:gd name="connsiteX1" fmla="*/ 85242 w 85241"/>
                    <a:gd name="connsiteY1" fmla="*/ 116967 h 230409"/>
                    <a:gd name="connsiteX2" fmla="*/ 14566 w 85241"/>
                    <a:gd name="connsiteY2" fmla="*/ 230410 h 230409"/>
                    <a:gd name="connsiteX3" fmla="*/ 35998 w 85241"/>
                    <a:gd name="connsiteY3" fmla="*/ 54483 h 230409"/>
                    <a:gd name="connsiteX4" fmla="*/ 85242 w 85241"/>
                    <a:gd name="connsiteY4" fmla="*/ 0 h 230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41" h="230409">
                      <a:moveTo>
                        <a:pt x="85242" y="0"/>
                      </a:moveTo>
                      <a:lnTo>
                        <a:pt x="85242" y="116967"/>
                      </a:lnTo>
                      <a:lnTo>
                        <a:pt x="14566" y="230410"/>
                      </a:lnTo>
                      <a:cubicBezTo>
                        <a:pt x="-10484" y="198215"/>
                        <a:pt x="-3150" y="117919"/>
                        <a:pt x="35998" y="54483"/>
                      </a:cubicBezTo>
                      <a:cubicBezTo>
                        <a:pt x="47828" y="32652"/>
                        <a:pt x="64716" y="13964"/>
                        <a:pt x="85242" y="0"/>
                      </a:cubicBez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95" name="Freeform: Shape 106">
                  <a:extLst>
                    <a:ext uri="{FF2B5EF4-FFF2-40B4-BE49-F238E27FC236}">
                      <a16:creationId xmlns:a16="http://schemas.microsoft.com/office/drawing/2014/main" id="{EA4AADF0-546B-BFB6-D3F2-20EDB91A15BD}"/>
                    </a:ext>
                  </a:extLst>
                </p:cNvPr>
                <p:cNvSpPr/>
                <p:nvPr/>
              </p:nvSpPr>
              <p:spPr>
                <a:xfrm>
                  <a:off x="9469402" y="2871406"/>
                  <a:ext cx="159067" cy="151071"/>
                </a:xfrm>
                <a:custGeom>
                  <a:avLst/>
                  <a:gdLst>
                    <a:gd name="connsiteX0" fmla="*/ 159068 w 159067"/>
                    <a:gd name="connsiteY0" fmla="*/ 0 h 151071"/>
                    <a:gd name="connsiteX1" fmla="*/ 47625 w 159067"/>
                    <a:gd name="connsiteY1" fmla="*/ 148971 h 151071"/>
                    <a:gd name="connsiteX2" fmla="*/ 0 w 159067"/>
                    <a:gd name="connsiteY2" fmla="*/ 137160 h 151071"/>
                    <a:gd name="connsiteX3" fmla="*/ 71533 w 159067"/>
                    <a:gd name="connsiteY3" fmla="*/ 21526 h 151071"/>
                  </a:gdLst>
                  <a:ahLst/>
                  <a:cxnLst>
                    <a:cxn ang="0">
                      <a:pos x="connsiteX0" y="connsiteY0"/>
                    </a:cxn>
                    <a:cxn ang="0">
                      <a:pos x="connsiteX1" y="connsiteY1"/>
                    </a:cxn>
                    <a:cxn ang="0">
                      <a:pos x="connsiteX2" y="connsiteY2"/>
                    </a:cxn>
                    <a:cxn ang="0">
                      <a:pos x="connsiteX3" y="connsiteY3"/>
                    </a:cxn>
                  </a:cxnLst>
                  <a:rect l="l" t="t" r="r" b="b"/>
                  <a:pathLst>
                    <a:path w="159067" h="151071">
                      <a:moveTo>
                        <a:pt x="159068" y="0"/>
                      </a:moveTo>
                      <a:cubicBezTo>
                        <a:pt x="144971" y="71056"/>
                        <a:pt x="95917" y="137160"/>
                        <a:pt x="47625" y="148971"/>
                      </a:cubicBezTo>
                      <a:cubicBezTo>
                        <a:pt x="30785" y="154143"/>
                        <a:pt x="12468" y="149600"/>
                        <a:pt x="0" y="137160"/>
                      </a:cubicBezTo>
                      <a:lnTo>
                        <a:pt x="71533" y="21526"/>
                      </a:lnTo>
                      <a:close/>
                    </a:path>
                  </a:pathLst>
                </a:custGeom>
                <a:solidFill>
                  <a:srgbClr val="F0F0F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96" name="Freeform: Shape 107">
                  <a:extLst>
                    <a:ext uri="{FF2B5EF4-FFF2-40B4-BE49-F238E27FC236}">
                      <a16:creationId xmlns:a16="http://schemas.microsoft.com/office/drawing/2014/main" id="{9E839107-56E5-6CE8-F9C9-E5003B8FC879}"/>
                    </a:ext>
                  </a:extLst>
                </p:cNvPr>
                <p:cNvSpPr/>
                <p:nvPr/>
              </p:nvSpPr>
              <p:spPr>
                <a:xfrm>
                  <a:off x="9546078" y="2755391"/>
                  <a:ext cx="86118" cy="124301"/>
                </a:xfrm>
                <a:custGeom>
                  <a:avLst/>
                  <a:gdLst>
                    <a:gd name="connsiteX0" fmla="*/ 84201 w 86118"/>
                    <a:gd name="connsiteY0" fmla="*/ 103727 h 124301"/>
                    <a:gd name="connsiteX1" fmla="*/ 0 w 86118"/>
                    <a:gd name="connsiteY1" fmla="*/ 124301 h 124301"/>
                    <a:gd name="connsiteX2" fmla="*/ 47625 w 86118"/>
                    <a:gd name="connsiteY2" fmla="*/ 0 h 124301"/>
                    <a:gd name="connsiteX3" fmla="*/ 84201 w 86118"/>
                    <a:gd name="connsiteY3" fmla="*/ 103727 h 124301"/>
                  </a:gdLst>
                  <a:ahLst/>
                  <a:cxnLst>
                    <a:cxn ang="0">
                      <a:pos x="connsiteX0" y="connsiteY0"/>
                    </a:cxn>
                    <a:cxn ang="0">
                      <a:pos x="connsiteX1" y="connsiteY1"/>
                    </a:cxn>
                    <a:cxn ang="0">
                      <a:pos x="connsiteX2" y="connsiteY2"/>
                    </a:cxn>
                    <a:cxn ang="0">
                      <a:pos x="connsiteX3" y="connsiteY3"/>
                    </a:cxn>
                  </a:cxnLst>
                  <a:rect l="l" t="t" r="r" b="b"/>
                  <a:pathLst>
                    <a:path w="86118" h="124301">
                      <a:moveTo>
                        <a:pt x="84201" y="103727"/>
                      </a:moveTo>
                      <a:lnTo>
                        <a:pt x="0" y="124301"/>
                      </a:lnTo>
                      <a:lnTo>
                        <a:pt x="47625" y="0"/>
                      </a:lnTo>
                      <a:cubicBezTo>
                        <a:pt x="77057" y="11335"/>
                        <a:pt x="91630" y="51149"/>
                        <a:pt x="84201" y="103727"/>
                      </a:cubicBez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97" name="Freeform: Shape 108">
                  <a:extLst>
                    <a:ext uri="{FF2B5EF4-FFF2-40B4-BE49-F238E27FC236}">
                      <a16:creationId xmlns:a16="http://schemas.microsoft.com/office/drawing/2014/main" id="{206BFE07-4235-CA3C-8DDD-72DC44347977}"/>
                    </a:ext>
                  </a:extLst>
                </p:cNvPr>
                <p:cNvSpPr/>
                <p:nvPr/>
              </p:nvSpPr>
              <p:spPr>
                <a:xfrm>
                  <a:off x="9541792" y="2753377"/>
                  <a:ext cx="42672" cy="113647"/>
                </a:xfrm>
                <a:custGeom>
                  <a:avLst/>
                  <a:gdLst>
                    <a:gd name="connsiteX0" fmla="*/ 42672 w 42672"/>
                    <a:gd name="connsiteY0" fmla="*/ 1062 h 113647"/>
                    <a:gd name="connsiteX1" fmla="*/ 0 w 42672"/>
                    <a:gd name="connsiteY1" fmla="*/ 113648 h 113647"/>
                    <a:gd name="connsiteX2" fmla="*/ 0 w 42672"/>
                    <a:gd name="connsiteY2" fmla="*/ 8873 h 113647"/>
                    <a:gd name="connsiteX3" fmla="*/ 42672 w 42672"/>
                    <a:gd name="connsiteY3" fmla="*/ 1062 h 113647"/>
                  </a:gdLst>
                  <a:ahLst/>
                  <a:cxnLst>
                    <a:cxn ang="0">
                      <a:pos x="connsiteX0" y="connsiteY0"/>
                    </a:cxn>
                    <a:cxn ang="0">
                      <a:pos x="connsiteX1" y="connsiteY1"/>
                    </a:cxn>
                    <a:cxn ang="0">
                      <a:pos x="connsiteX2" y="connsiteY2"/>
                    </a:cxn>
                    <a:cxn ang="0">
                      <a:pos x="connsiteX3" y="connsiteY3"/>
                    </a:cxn>
                  </a:cxnLst>
                  <a:rect l="l" t="t" r="r" b="b"/>
                  <a:pathLst>
                    <a:path w="42672" h="113647">
                      <a:moveTo>
                        <a:pt x="42672" y="1062"/>
                      </a:moveTo>
                      <a:lnTo>
                        <a:pt x="0" y="113648"/>
                      </a:lnTo>
                      <a:lnTo>
                        <a:pt x="0" y="8873"/>
                      </a:lnTo>
                      <a:cubicBezTo>
                        <a:pt x="12754" y="1043"/>
                        <a:pt x="27975" y="-1738"/>
                        <a:pt x="42672" y="1062"/>
                      </a:cubicBezTo>
                      <a:close/>
                    </a:path>
                  </a:pathLst>
                </a:custGeom>
                <a:solidFill>
                  <a:srgbClr val="F0F0F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grpSp>
        </p:grpSp>
        <p:grpSp>
          <p:nvGrpSpPr>
            <p:cNvPr id="166" name="Graphic 4">
              <a:extLst>
                <a:ext uri="{FF2B5EF4-FFF2-40B4-BE49-F238E27FC236}">
                  <a16:creationId xmlns:a16="http://schemas.microsoft.com/office/drawing/2014/main" id="{D9D2C1C8-F64A-B78A-0C6B-9C790A37A7E7}"/>
                </a:ext>
              </a:extLst>
            </p:cNvPr>
            <p:cNvGrpSpPr/>
            <p:nvPr/>
          </p:nvGrpSpPr>
          <p:grpSpPr>
            <a:xfrm>
              <a:off x="2612839" y="1483365"/>
              <a:ext cx="1766743" cy="2385946"/>
              <a:chOff x="8715726" y="1602518"/>
              <a:chExt cx="1879547" cy="2538285"/>
            </a:xfrm>
          </p:grpSpPr>
          <p:grpSp>
            <p:nvGrpSpPr>
              <p:cNvPr id="167" name="Graphic 4">
                <a:extLst>
                  <a:ext uri="{FF2B5EF4-FFF2-40B4-BE49-F238E27FC236}">
                    <a16:creationId xmlns:a16="http://schemas.microsoft.com/office/drawing/2014/main" id="{17B5DC2A-C32F-E27C-309C-AAD29A81FDA9}"/>
                  </a:ext>
                </a:extLst>
              </p:cNvPr>
              <p:cNvGrpSpPr/>
              <p:nvPr/>
            </p:nvGrpSpPr>
            <p:grpSpPr>
              <a:xfrm>
                <a:off x="9773464" y="2482306"/>
                <a:ext cx="293213" cy="397386"/>
                <a:chOff x="9773464" y="2482306"/>
                <a:chExt cx="293213" cy="397386"/>
              </a:xfrm>
            </p:grpSpPr>
            <p:sp>
              <p:nvSpPr>
                <p:cNvPr id="186" name="Freeform: Shape 187">
                  <a:extLst>
                    <a:ext uri="{FF2B5EF4-FFF2-40B4-BE49-F238E27FC236}">
                      <a16:creationId xmlns:a16="http://schemas.microsoft.com/office/drawing/2014/main" id="{D5222568-18F3-6766-4901-F0989EAB44F6}"/>
                    </a:ext>
                  </a:extLst>
                </p:cNvPr>
                <p:cNvSpPr/>
                <p:nvPr/>
              </p:nvSpPr>
              <p:spPr>
                <a:xfrm>
                  <a:off x="9778964" y="2487162"/>
                  <a:ext cx="282321" cy="387392"/>
                </a:xfrm>
                <a:custGeom>
                  <a:avLst/>
                  <a:gdLst>
                    <a:gd name="connsiteX0" fmla="*/ 259652 w 282321"/>
                    <a:gd name="connsiteY0" fmla="*/ 3054 h 387392"/>
                    <a:gd name="connsiteX1" fmla="*/ 22574 w 282321"/>
                    <a:gd name="connsiteY1" fmla="*/ 139928 h 387392"/>
                    <a:gd name="connsiteX2" fmla="*/ 0 w 282321"/>
                    <a:gd name="connsiteY2" fmla="*/ 178980 h 387392"/>
                    <a:gd name="connsiteX3" fmla="*/ 0 w 282321"/>
                    <a:gd name="connsiteY3" fmla="*/ 371290 h 387392"/>
                    <a:gd name="connsiteX4" fmla="*/ 22574 w 282321"/>
                    <a:gd name="connsiteY4" fmla="*/ 384339 h 387392"/>
                    <a:gd name="connsiteX5" fmla="*/ 109919 w 282321"/>
                    <a:gd name="connsiteY5" fmla="*/ 333762 h 387392"/>
                    <a:gd name="connsiteX6" fmla="*/ 133350 w 282321"/>
                    <a:gd name="connsiteY6" fmla="*/ 374243 h 387392"/>
                    <a:gd name="connsiteX7" fmla="*/ 148000 w 282321"/>
                    <a:gd name="connsiteY7" fmla="*/ 378377 h 387392"/>
                    <a:gd name="connsiteX8" fmla="*/ 152972 w 282321"/>
                    <a:gd name="connsiteY8" fmla="*/ 372338 h 387392"/>
                    <a:gd name="connsiteX9" fmla="*/ 180499 w 282321"/>
                    <a:gd name="connsiteY9" fmla="*/ 293090 h 387392"/>
                    <a:gd name="connsiteX10" fmla="*/ 259652 w 282321"/>
                    <a:gd name="connsiteY10" fmla="*/ 247465 h 387392"/>
                    <a:gd name="connsiteX11" fmla="*/ 282321 w 282321"/>
                    <a:gd name="connsiteY11" fmla="*/ 208413 h 387392"/>
                    <a:gd name="connsiteX12" fmla="*/ 282321 w 282321"/>
                    <a:gd name="connsiteY12" fmla="*/ 16103 h 387392"/>
                    <a:gd name="connsiteX13" fmla="*/ 259652 w 282321"/>
                    <a:gd name="connsiteY13" fmla="*/ 3054 h 387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321" h="387392">
                      <a:moveTo>
                        <a:pt x="259652" y="3054"/>
                      </a:moveTo>
                      <a:lnTo>
                        <a:pt x="22574" y="139928"/>
                      </a:lnTo>
                      <a:cubicBezTo>
                        <a:pt x="9258" y="148605"/>
                        <a:pt x="876" y="163112"/>
                        <a:pt x="0" y="178980"/>
                      </a:cubicBezTo>
                      <a:lnTo>
                        <a:pt x="0" y="371290"/>
                      </a:lnTo>
                      <a:cubicBezTo>
                        <a:pt x="0" y="385673"/>
                        <a:pt x="10097" y="391483"/>
                        <a:pt x="22574" y="384339"/>
                      </a:cubicBezTo>
                      <a:lnTo>
                        <a:pt x="109919" y="333762"/>
                      </a:lnTo>
                      <a:lnTo>
                        <a:pt x="133350" y="374243"/>
                      </a:lnTo>
                      <a:cubicBezTo>
                        <a:pt x="136255" y="379434"/>
                        <a:pt x="142808" y="381282"/>
                        <a:pt x="148000" y="378377"/>
                      </a:cubicBezTo>
                      <a:cubicBezTo>
                        <a:pt x="150352" y="377062"/>
                        <a:pt x="152133" y="374900"/>
                        <a:pt x="152972" y="372338"/>
                      </a:cubicBezTo>
                      <a:lnTo>
                        <a:pt x="180499" y="293090"/>
                      </a:lnTo>
                      <a:lnTo>
                        <a:pt x="259652" y="247465"/>
                      </a:lnTo>
                      <a:cubicBezTo>
                        <a:pt x="273006" y="238807"/>
                        <a:pt x="281426" y="224300"/>
                        <a:pt x="282321" y="208413"/>
                      </a:cubicBezTo>
                      <a:lnTo>
                        <a:pt x="282321" y="16103"/>
                      </a:lnTo>
                      <a:cubicBezTo>
                        <a:pt x="282321" y="1720"/>
                        <a:pt x="272129" y="-4090"/>
                        <a:pt x="259652" y="3054"/>
                      </a:cubicBezTo>
                      <a:close/>
                    </a:path>
                  </a:pathLst>
                </a:custGeom>
                <a:solidFill>
                  <a:srgbClr val="FAFAF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87" name="Freeform: Shape 188">
                  <a:extLst>
                    <a:ext uri="{FF2B5EF4-FFF2-40B4-BE49-F238E27FC236}">
                      <a16:creationId xmlns:a16="http://schemas.microsoft.com/office/drawing/2014/main" id="{B4C5B2F0-D1D9-58E5-3023-3F7E036673F9}"/>
                    </a:ext>
                  </a:extLst>
                </p:cNvPr>
                <p:cNvSpPr/>
                <p:nvPr/>
              </p:nvSpPr>
              <p:spPr>
                <a:xfrm>
                  <a:off x="9773464" y="2482306"/>
                  <a:ext cx="293213" cy="397386"/>
                </a:xfrm>
                <a:custGeom>
                  <a:avLst/>
                  <a:gdLst>
                    <a:gd name="connsiteX0" fmla="*/ 17978 w 293213"/>
                    <a:gd name="connsiteY0" fmla="*/ 397387 h 397386"/>
                    <a:gd name="connsiteX1" fmla="*/ 9596 w 293213"/>
                    <a:gd name="connsiteY1" fmla="*/ 395100 h 397386"/>
                    <a:gd name="connsiteX2" fmla="*/ 71 w 293213"/>
                    <a:gd name="connsiteY2" fmla="*/ 376050 h 397386"/>
                    <a:gd name="connsiteX3" fmla="*/ 71 w 293213"/>
                    <a:gd name="connsiteY3" fmla="*/ 183836 h 397386"/>
                    <a:gd name="connsiteX4" fmla="*/ 25122 w 293213"/>
                    <a:gd name="connsiteY4" fmla="*/ 140402 h 397386"/>
                    <a:gd name="connsiteX5" fmla="*/ 262580 w 293213"/>
                    <a:gd name="connsiteY5" fmla="*/ 3718 h 397386"/>
                    <a:gd name="connsiteX6" fmla="*/ 262580 w 293213"/>
                    <a:gd name="connsiteY6" fmla="*/ 3718 h 397386"/>
                    <a:gd name="connsiteX7" fmla="*/ 283631 w 293213"/>
                    <a:gd name="connsiteY7" fmla="*/ 2099 h 397386"/>
                    <a:gd name="connsiteX8" fmla="*/ 293156 w 293213"/>
                    <a:gd name="connsiteY8" fmla="*/ 21149 h 397386"/>
                    <a:gd name="connsiteX9" fmla="*/ 293156 w 293213"/>
                    <a:gd name="connsiteY9" fmla="*/ 213268 h 397386"/>
                    <a:gd name="connsiteX10" fmla="*/ 268010 w 293213"/>
                    <a:gd name="connsiteY10" fmla="*/ 256702 h 397386"/>
                    <a:gd name="connsiteX11" fmla="*/ 190571 w 293213"/>
                    <a:gd name="connsiteY11" fmla="*/ 301374 h 397386"/>
                    <a:gd name="connsiteX12" fmla="*/ 163711 w 293213"/>
                    <a:gd name="connsiteY12" fmla="*/ 378908 h 397386"/>
                    <a:gd name="connsiteX13" fmla="*/ 150090 w 293213"/>
                    <a:gd name="connsiteY13" fmla="*/ 389576 h 397386"/>
                    <a:gd name="connsiteX14" fmla="*/ 134755 w 293213"/>
                    <a:gd name="connsiteY14" fmla="*/ 381670 h 397386"/>
                    <a:gd name="connsiteX15" fmla="*/ 113990 w 293213"/>
                    <a:gd name="connsiteY15" fmla="*/ 345570 h 397386"/>
                    <a:gd name="connsiteX16" fmla="*/ 31028 w 293213"/>
                    <a:gd name="connsiteY16" fmla="*/ 393195 h 397386"/>
                    <a:gd name="connsiteX17" fmla="*/ 17978 w 293213"/>
                    <a:gd name="connsiteY17" fmla="*/ 397387 h 397386"/>
                    <a:gd name="connsiteX18" fmla="*/ 275154 w 293213"/>
                    <a:gd name="connsiteY18" fmla="*/ 9909 h 397386"/>
                    <a:gd name="connsiteX19" fmla="*/ 267629 w 293213"/>
                    <a:gd name="connsiteY19" fmla="*/ 12291 h 397386"/>
                    <a:gd name="connsiteX20" fmla="*/ 267629 w 293213"/>
                    <a:gd name="connsiteY20" fmla="*/ 12291 h 397386"/>
                    <a:gd name="connsiteX21" fmla="*/ 30647 w 293213"/>
                    <a:gd name="connsiteY21" fmla="*/ 149165 h 397386"/>
                    <a:gd name="connsiteX22" fmla="*/ 10549 w 293213"/>
                    <a:gd name="connsiteY22" fmla="*/ 183836 h 397386"/>
                    <a:gd name="connsiteX23" fmla="*/ 10549 w 293213"/>
                    <a:gd name="connsiteY23" fmla="*/ 376146 h 397386"/>
                    <a:gd name="connsiteX24" fmla="*/ 14645 w 293213"/>
                    <a:gd name="connsiteY24" fmla="*/ 386337 h 397386"/>
                    <a:gd name="connsiteX25" fmla="*/ 25503 w 293213"/>
                    <a:gd name="connsiteY25" fmla="*/ 384813 h 397386"/>
                    <a:gd name="connsiteX26" fmla="*/ 117324 w 293213"/>
                    <a:gd name="connsiteY26" fmla="*/ 331759 h 397386"/>
                    <a:gd name="connsiteX27" fmla="*/ 143232 w 293213"/>
                    <a:gd name="connsiteY27" fmla="*/ 376622 h 397386"/>
                    <a:gd name="connsiteX28" fmla="*/ 148757 w 293213"/>
                    <a:gd name="connsiteY28" fmla="*/ 379479 h 397386"/>
                    <a:gd name="connsiteX29" fmla="*/ 153710 w 293213"/>
                    <a:gd name="connsiteY29" fmla="*/ 375574 h 397386"/>
                    <a:gd name="connsiteX30" fmla="*/ 181808 w 293213"/>
                    <a:gd name="connsiteY30" fmla="*/ 294421 h 397386"/>
                    <a:gd name="connsiteX31" fmla="*/ 262580 w 293213"/>
                    <a:gd name="connsiteY31" fmla="*/ 247939 h 397386"/>
                    <a:gd name="connsiteX32" fmla="*/ 282583 w 293213"/>
                    <a:gd name="connsiteY32" fmla="*/ 213268 h 397386"/>
                    <a:gd name="connsiteX33" fmla="*/ 282583 w 293213"/>
                    <a:gd name="connsiteY33" fmla="*/ 20958 h 397386"/>
                    <a:gd name="connsiteX34" fmla="*/ 278582 w 293213"/>
                    <a:gd name="connsiteY34" fmla="*/ 10767 h 397386"/>
                    <a:gd name="connsiteX35" fmla="*/ 275154 w 293213"/>
                    <a:gd name="connsiteY35" fmla="*/ 9909 h 39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93213" h="397386">
                      <a:moveTo>
                        <a:pt x="17978" y="397387"/>
                      </a:moveTo>
                      <a:cubicBezTo>
                        <a:pt x="15025" y="397406"/>
                        <a:pt x="12130" y="396615"/>
                        <a:pt x="9596" y="395100"/>
                      </a:cubicBezTo>
                      <a:cubicBezTo>
                        <a:pt x="3110" y="391033"/>
                        <a:pt x="-567" y="383680"/>
                        <a:pt x="71" y="376050"/>
                      </a:cubicBezTo>
                      <a:lnTo>
                        <a:pt x="71" y="183836"/>
                      </a:lnTo>
                      <a:cubicBezTo>
                        <a:pt x="929" y="166167"/>
                        <a:pt x="10254" y="149994"/>
                        <a:pt x="25122" y="140402"/>
                      </a:cubicBezTo>
                      <a:lnTo>
                        <a:pt x="262580" y="3718"/>
                      </a:lnTo>
                      <a:lnTo>
                        <a:pt x="262580" y="3718"/>
                      </a:lnTo>
                      <a:cubicBezTo>
                        <a:pt x="268791" y="-578"/>
                        <a:pt x="276839" y="-1197"/>
                        <a:pt x="283631" y="2099"/>
                      </a:cubicBezTo>
                      <a:cubicBezTo>
                        <a:pt x="290069" y="6214"/>
                        <a:pt x="293727" y="13529"/>
                        <a:pt x="293156" y="21149"/>
                      </a:cubicBezTo>
                      <a:lnTo>
                        <a:pt x="293156" y="213268"/>
                      </a:lnTo>
                      <a:cubicBezTo>
                        <a:pt x="292308" y="230966"/>
                        <a:pt x="282935" y="247158"/>
                        <a:pt x="268010" y="256702"/>
                      </a:cubicBezTo>
                      <a:lnTo>
                        <a:pt x="190571" y="301374"/>
                      </a:lnTo>
                      <a:lnTo>
                        <a:pt x="163711" y="378908"/>
                      </a:lnTo>
                      <a:cubicBezTo>
                        <a:pt x="161653" y="384823"/>
                        <a:pt x="156329" y="388995"/>
                        <a:pt x="150090" y="389576"/>
                      </a:cubicBezTo>
                      <a:cubicBezTo>
                        <a:pt x="143889" y="390090"/>
                        <a:pt x="137936" y="387023"/>
                        <a:pt x="134755" y="381670"/>
                      </a:cubicBezTo>
                      <a:lnTo>
                        <a:pt x="113990" y="345570"/>
                      </a:lnTo>
                      <a:lnTo>
                        <a:pt x="31028" y="393195"/>
                      </a:lnTo>
                      <a:cubicBezTo>
                        <a:pt x="27132" y="395729"/>
                        <a:pt x="22626" y="397177"/>
                        <a:pt x="17978" y="397387"/>
                      </a:cubicBezTo>
                      <a:close/>
                      <a:moveTo>
                        <a:pt x="275154" y="9909"/>
                      </a:moveTo>
                      <a:cubicBezTo>
                        <a:pt x="272487" y="10071"/>
                        <a:pt x="269905" y="10891"/>
                        <a:pt x="267629" y="12291"/>
                      </a:cubicBezTo>
                      <a:lnTo>
                        <a:pt x="267629" y="12291"/>
                      </a:lnTo>
                      <a:lnTo>
                        <a:pt x="30647" y="149165"/>
                      </a:lnTo>
                      <a:cubicBezTo>
                        <a:pt x="18902" y="156956"/>
                        <a:pt x="11473" y="169777"/>
                        <a:pt x="10549" y="183836"/>
                      </a:cubicBezTo>
                      <a:lnTo>
                        <a:pt x="10549" y="376146"/>
                      </a:lnTo>
                      <a:cubicBezTo>
                        <a:pt x="10082" y="380022"/>
                        <a:pt x="11625" y="383861"/>
                        <a:pt x="14645" y="386337"/>
                      </a:cubicBezTo>
                      <a:cubicBezTo>
                        <a:pt x="18283" y="387747"/>
                        <a:pt x="22398" y="387176"/>
                        <a:pt x="25503" y="384813"/>
                      </a:cubicBezTo>
                      <a:lnTo>
                        <a:pt x="117324" y="331759"/>
                      </a:lnTo>
                      <a:lnTo>
                        <a:pt x="143232" y="376622"/>
                      </a:lnTo>
                      <a:cubicBezTo>
                        <a:pt x="144347" y="378584"/>
                        <a:pt x="146509" y="379699"/>
                        <a:pt x="148757" y="379479"/>
                      </a:cubicBezTo>
                      <a:cubicBezTo>
                        <a:pt x="151033" y="379260"/>
                        <a:pt x="152967" y="377736"/>
                        <a:pt x="153710" y="375574"/>
                      </a:cubicBezTo>
                      <a:lnTo>
                        <a:pt x="181808" y="294421"/>
                      </a:lnTo>
                      <a:lnTo>
                        <a:pt x="262580" y="247939"/>
                      </a:lnTo>
                      <a:cubicBezTo>
                        <a:pt x="274296" y="240138"/>
                        <a:pt x="281697" y="227318"/>
                        <a:pt x="282583" y="213268"/>
                      </a:cubicBezTo>
                      <a:lnTo>
                        <a:pt x="282583" y="20958"/>
                      </a:lnTo>
                      <a:cubicBezTo>
                        <a:pt x="283088" y="17101"/>
                        <a:pt x="281573" y="13253"/>
                        <a:pt x="278582" y="10767"/>
                      </a:cubicBezTo>
                      <a:cubicBezTo>
                        <a:pt x="277535" y="10176"/>
                        <a:pt x="276353" y="9881"/>
                        <a:pt x="275154" y="9909"/>
                      </a:cubicBez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88" name="Freeform: Shape 189">
                  <a:extLst>
                    <a:ext uri="{FF2B5EF4-FFF2-40B4-BE49-F238E27FC236}">
                      <a16:creationId xmlns:a16="http://schemas.microsoft.com/office/drawing/2014/main" id="{890A41EC-0D67-3B9D-79E4-F519433E9126}"/>
                    </a:ext>
                  </a:extLst>
                </p:cNvPr>
                <p:cNvSpPr/>
                <p:nvPr/>
              </p:nvSpPr>
              <p:spPr>
                <a:xfrm>
                  <a:off x="9827529" y="2686420"/>
                  <a:ext cx="185507" cy="110785"/>
                </a:xfrm>
                <a:custGeom>
                  <a:avLst/>
                  <a:gdLst>
                    <a:gd name="connsiteX0" fmla="*/ 4394 w 185507"/>
                    <a:gd name="connsiteY0" fmla="*/ 110786 h 110785"/>
                    <a:gd name="connsiteX1" fmla="*/ 584 w 185507"/>
                    <a:gd name="connsiteY1" fmla="*/ 108595 h 110785"/>
                    <a:gd name="connsiteX2" fmla="*/ 2127 w 185507"/>
                    <a:gd name="connsiteY2" fmla="*/ 102737 h 110785"/>
                    <a:gd name="connsiteX3" fmla="*/ 2204 w 185507"/>
                    <a:gd name="connsiteY3" fmla="*/ 102690 h 110785"/>
                    <a:gd name="connsiteX4" fmla="*/ 178511 w 185507"/>
                    <a:gd name="connsiteY4" fmla="*/ 867 h 110785"/>
                    <a:gd name="connsiteX5" fmla="*/ 184645 w 185507"/>
                    <a:gd name="connsiteY5" fmla="*/ 1763 h 110785"/>
                    <a:gd name="connsiteX6" fmla="*/ 183740 w 185507"/>
                    <a:gd name="connsiteY6" fmla="*/ 7897 h 110785"/>
                    <a:gd name="connsiteX7" fmla="*/ 182893 w 185507"/>
                    <a:gd name="connsiteY7" fmla="*/ 8392 h 110785"/>
                    <a:gd name="connsiteX8" fmla="*/ 6490 w 185507"/>
                    <a:gd name="connsiteY8" fmla="*/ 110214 h 110785"/>
                    <a:gd name="connsiteX9" fmla="*/ 4394 w 185507"/>
                    <a:gd name="connsiteY9" fmla="*/ 110786 h 110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507" h="110785">
                      <a:moveTo>
                        <a:pt x="4394" y="110786"/>
                      </a:moveTo>
                      <a:cubicBezTo>
                        <a:pt x="2823" y="110795"/>
                        <a:pt x="1365" y="109957"/>
                        <a:pt x="584" y="108595"/>
                      </a:cubicBezTo>
                      <a:cubicBezTo>
                        <a:pt x="-606" y="106547"/>
                        <a:pt x="80" y="103928"/>
                        <a:pt x="2127" y="102737"/>
                      </a:cubicBezTo>
                      <a:cubicBezTo>
                        <a:pt x="2156" y="102718"/>
                        <a:pt x="2175" y="102709"/>
                        <a:pt x="2204" y="102690"/>
                      </a:cubicBezTo>
                      <a:lnTo>
                        <a:pt x="178511" y="867"/>
                      </a:lnTo>
                      <a:cubicBezTo>
                        <a:pt x="180454" y="-581"/>
                        <a:pt x="183197" y="-171"/>
                        <a:pt x="184645" y="1763"/>
                      </a:cubicBezTo>
                      <a:cubicBezTo>
                        <a:pt x="186084" y="3706"/>
                        <a:pt x="185684" y="6449"/>
                        <a:pt x="183740" y="7897"/>
                      </a:cubicBezTo>
                      <a:cubicBezTo>
                        <a:pt x="183483" y="8097"/>
                        <a:pt x="183197" y="8259"/>
                        <a:pt x="182893" y="8392"/>
                      </a:cubicBezTo>
                      <a:lnTo>
                        <a:pt x="6490" y="110214"/>
                      </a:lnTo>
                      <a:cubicBezTo>
                        <a:pt x="5852" y="110576"/>
                        <a:pt x="5128" y="110776"/>
                        <a:pt x="4394" y="110786"/>
                      </a:cubicBez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89" name="Freeform: Shape 190">
                  <a:extLst>
                    <a:ext uri="{FF2B5EF4-FFF2-40B4-BE49-F238E27FC236}">
                      <a16:creationId xmlns:a16="http://schemas.microsoft.com/office/drawing/2014/main" id="{9826C718-8AA9-DEF7-6458-E24A80CA9591}"/>
                    </a:ext>
                  </a:extLst>
                </p:cNvPr>
                <p:cNvSpPr/>
                <p:nvPr/>
              </p:nvSpPr>
              <p:spPr>
                <a:xfrm>
                  <a:off x="9827529" y="2645964"/>
                  <a:ext cx="185062" cy="110474"/>
                </a:xfrm>
                <a:custGeom>
                  <a:avLst/>
                  <a:gdLst>
                    <a:gd name="connsiteX0" fmla="*/ 4394 w 185062"/>
                    <a:gd name="connsiteY0" fmla="*/ 110475 h 110474"/>
                    <a:gd name="connsiteX1" fmla="*/ 584 w 185062"/>
                    <a:gd name="connsiteY1" fmla="*/ 108284 h 110474"/>
                    <a:gd name="connsiteX2" fmla="*/ 2127 w 185062"/>
                    <a:gd name="connsiteY2" fmla="*/ 102426 h 110474"/>
                    <a:gd name="connsiteX3" fmla="*/ 2204 w 185062"/>
                    <a:gd name="connsiteY3" fmla="*/ 102379 h 110474"/>
                    <a:gd name="connsiteX4" fmla="*/ 178511 w 185062"/>
                    <a:gd name="connsiteY4" fmla="*/ 556 h 110474"/>
                    <a:gd name="connsiteX5" fmla="*/ 184512 w 185062"/>
                    <a:gd name="connsiteY5" fmla="*/ 2176 h 110474"/>
                    <a:gd name="connsiteX6" fmla="*/ 182893 w 185062"/>
                    <a:gd name="connsiteY6" fmla="*/ 8081 h 110474"/>
                    <a:gd name="connsiteX7" fmla="*/ 6490 w 185062"/>
                    <a:gd name="connsiteY7" fmla="*/ 109903 h 110474"/>
                    <a:gd name="connsiteX8" fmla="*/ 4394 w 185062"/>
                    <a:gd name="connsiteY8" fmla="*/ 110475 h 11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062" h="110474">
                      <a:moveTo>
                        <a:pt x="4394" y="110475"/>
                      </a:moveTo>
                      <a:cubicBezTo>
                        <a:pt x="2823" y="110484"/>
                        <a:pt x="1365" y="109646"/>
                        <a:pt x="584" y="108284"/>
                      </a:cubicBezTo>
                      <a:cubicBezTo>
                        <a:pt x="-606" y="106236"/>
                        <a:pt x="80" y="103617"/>
                        <a:pt x="2127" y="102426"/>
                      </a:cubicBezTo>
                      <a:cubicBezTo>
                        <a:pt x="2156" y="102407"/>
                        <a:pt x="2175" y="102398"/>
                        <a:pt x="2204" y="102379"/>
                      </a:cubicBezTo>
                      <a:lnTo>
                        <a:pt x="178511" y="556"/>
                      </a:lnTo>
                      <a:cubicBezTo>
                        <a:pt x="180626" y="-606"/>
                        <a:pt x="183274" y="109"/>
                        <a:pt x="184512" y="2176"/>
                      </a:cubicBezTo>
                      <a:cubicBezTo>
                        <a:pt x="185664" y="4262"/>
                        <a:pt x="184950" y="6881"/>
                        <a:pt x="182893" y="8081"/>
                      </a:cubicBezTo>
                      <a:lnTo>
                        <a:pt x="6490" y="109903"/>
                      </a:lnTo>
                      <a:cubicBezTo>
                        <a:pt x="5852" y="110265"/>
                        <a:pt x="5128" y="110465"/>
                        <a:pt x="4394" y="110475"/>
                      </a:cubicBez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90" name="Freeform: Shape 191">
                  <a:extLst>
                    <a:ext uri="{FF2B5EF4-FFF2-40B4-BE49-F238E27FC236}">
                      <a16:creationId xmlns:a16="http://schemas.microsoft.com/office/drawing/2014/main" id="{B51231E4-A430-9D6E-FB1B-1856138E1EE6}"/>
                    </a:ext>
                  </a:extLst>
                </p:cNvPr>
                <p:cNvSpPr/>
                <p:nvPr/>
              </p:nvSpPr>
              <p:spPr>
                <a:xfrm>
                  <a:off x="9827529" y="2604982"/>
                  <a:ext cx="185507" cy="110785"/>
                </a:xfrm>
                <a:custGeom>
                  <a:avLst/>
                  <a:gdLst>
                    <a:gd name="connsiteX0" fmla="*/ 4394 w 185507"/>
                    <a:gd name="connsiteY0" fmla="*/ 110786 h 110785"/>
                    <a:gd name="connsiteX1" fmla="*/ 584 w 185507"/>
                    <a:gd name="connsiteY1" fmla="*/ 108595 h 110785"/>
                    <a:gd name="connsiteX2" fmla="*/ 2127 w 185507"/>
                    <a:gd name="connsiteY2" fmla="*/ 102737 h 110785"/>
                    <a:gd name="connsiteX3" fmla="*/ 2204 w 185507"/>
                    <a:gd name="connsiteY3" fmla="*/ 102690 h 110785"/>
                    <a:gd name="connsiteX4" fmla="*/ 178511 w 185507"/>
                    <a:gd name="connsiteY4" fmla="*/ 867 h 110785"/>
                    <a:gd name="connsiteX5" fmla="*/ 184645 w 185507"/>
                    <a:gd name="connsiteY5" fmla="*/ 1763 h 110785"/>
                    <a:gd name="connsiteX6" fmla="*/ 183740 w 185507"/>
                    <a:gd name="connsiteY6" fmla="*/ 7897 h 110785"/>
                    <a:gd name="connsiteX7" fmla="*/ 182893 w 185507"/>
                    <a:gd name="connsiteY7" fmla="*/ 8392 h 110785"/>
                    <a:gd name="connsiteX8" fmla="*/ 6490 w 185507"/>
                    <a:gd name="connsiteY8" fmla="*/ 110214 h 110785"/>
                    <a:gd name="connsiteX9" fmla="*/ 4394 w 185507"/>
                    <a:gd name="connsiteY9" fmla="*/ 110786 h 110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507" h="110785">
                      <a:moveTo>
                        <a:pt x="4394" y="110786"/>
                      </a:moveTo>
                      <a:cubicBezTo>
                        <a:pt x="2823" y="110795"/>
                        <a:pt x="1365" y="109957"/>
                        <a:pt x="584" y="108595"/>
                      </a:cubicBezTo>
                      <a:cubicBezTo>
                        <a:pt x="-606" y="106547"/>
                        <a:pt x="80" y="103928"/>
                        <a:pt x="2127" y="102737"/>
                      </a:cubicBezTo>
                      <a:cubicBezTo>
                        <a:pt x="2156" y="102718"/>
                        <a:pt x="2175" y="102699"/>
                        <a:pt x="2204" y="102690"/>
                      </a:cubicBezTo>
                      <a:lnTo>
                        <a:pt x="178511" y="867"/>
                      </a:lnTo>
                      <a:cubicBezTo>
                        <a:pt x="180454" y="-581"/>
                        <a:pt x="183197" y="-171"/>
                        <a:pt x="184645" y="1763"/>
                      </a:cubicBezTo>
                      <a:cubicBezTo>
                        <a:pt x="186084" y="3706"/>
                        <a:pt x="185684" y="6449"/>
                        <a:pt x="183740" y="7897"/>
                      </a:cubicBezTo>
                      <a:cubicBezTo>
                        <a:pt x="183483" y="8097"/>
                        <a:pt x="183197" y="8259"/>
                        <a:pt x="182893" y="8392"/>
                      </a:cubicBezTo>
                      <a:lnTo>
                        <a:pt x="6490" y="110214"/>
                      </a:lnTo>
                      <a:cubicBezTo>
                        <a:pt x="5852" y="110576"/>
                        <a:pt x="5128" y="110776"/>
                        <a:pt x="4394" y="110786"/>
                      </a:cubicBez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91" name="Freeform: Shape 192">
                  <a:extLst>
                    <a:ext uri="{FF2B5EF4-FFF2-40B4-BE49-F238E27FC236}">
                      <a16:creationId xmlns:a16="http://schemas.microsoft.com/office/drawing/2014/main" id="{270260D7-50AA-E657-ED38-4A704AB77C4D}"/>
                    </a:ext>
                  </a:extLst>
                </p:cNvPr>
                <p:cNvSpPr/>
                <p:nvPr/>
              </p:nvSpPr>
              <p:spPr>
                <a:xfrm>
                  <a:off x="9827525" y="2564526"/>
                  <a:ext cx="185066" cy="110474"/>
                </a:xfrm>
                <a:custGeom>
                  <a:avLst/>
                  <a:gdLst>
                    <a:gd name="connsiteX0" fmla="*/ 4399 w 185066"/>
                    <a:gd name="connsiteY0" fmla="*/ 110475 h 110474"/>
                    <a:gd name="connsiteX1" fmla="*/ 588 w 185066"/>
                    <a:gd name="connsiteY1" fmla="*/ 108379 h 110474"/>
                    <a:gd name="connsiteX2" fmla="*/ 2189 w 185066"/>
                    <a:gd name="connsiteY2" fmla="*/ 102388 h 110474"/>
                    <a:gd name="connsiteX3" fmla="*/ 2208 w 185066"/>
                    <a:gd name="connsiteY3" fmla="*/ 102379 h 110474"/>
                    <a:gd name="connsiteX4" fmla="*/ 178516 w 185066"/>
                    <a:gd name="connsiteY4" fmla="*/ 556 h 110474"/>
                    <a:gd name="connsiteX5" fmla="*/ 184516 w 185066"/>
                    <a:gd name="connsiteY5" fmla="*/ 2176 h 110474"/>
                    <a:gd name="connsiteX6" fmla="*/ 182897 w 185066"/>
                    <a:gd name="connsiteY6" fmla="*/ 8081 h 110474"/>
                    <a:gd name="connsiteX7" fmla="*/ 6494 w 185066"/>
                    <a:gd name="connsiteY7" fmla="*/ 109903 h 110474"/>
                    <a:gd name="connsiteX8" fmla="*/ 4399 w 185066"/>
                    <a:gd name="connsiteY8" fmla="*/ 110475 h 11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066" h="110474">
                      <a:moveTo>
                        <a:pt x="4399" y="110475"/>
                      </a:moveTo>
                      <a:cubicBezTo>
                        <a:pt x="2855" y="110484"/>
                        <a:pt x="1408" y="109694"/>
                        <a:pt x="588" y="108379"/>
                      </a:cubicBezTo>
                      <a:cubicBezTo>
                        <a:pt x="-621" y="106284"/>
                        <a:pt x="93" y="103607"/>
                        <a:pt x="2189" y="102388"/>
                      </a:cubicBezTo>
                      <a:cubicBezTo>
                        <a:pt x="2189" y="102388"/>
                        <a:pt x="2198" y="102379"/>
                        <a:pt x="2208" y="102379"/>
                      </a:cubicBezTo>
                      <a:lnTo>
                        <a:pt x="178516" y="556"/>
                      </a:lnTo>
                      <a:cubicBezTo>
                        <a:pt x="180630" y="-606"/>
                        <a:pt x="183278" y="109"/>
                        <a:pt x="184516" y="2176"/>
                      </a:cubicBezTo>
                      <a:cubicBezTo>
                        <a:pt x="185669" y="4262"/>
                        <a:pt x="184955" y="6881"/>
                        <a:pt x="182897" y="8081"/>
                      </a:cubicBezTo>
                      <a:lnTo>
                        <a:pt x="6494" y="109903"/>
                      </a:lnTo>
                      <a:cubicBezTo>
                        <a:pt x="5856" y="110265"/>
                        <a:pt x="5132" y="110465"/>
                        <a:pt x="4399" y="110475"/>
                      </a:cubicBezTo>
                      <a:close/>
                    </a:path>
                  </a:pathLst>
                </a:custGeom>
                <a:solidFill>
                  <a:srgbClr val="32CD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grpSp>
          <p:grpSp>
            <p:nvGrpSpPr>
              <p:cNvPr id="168" name="Graphic 4">
                <a:extLst>
                  <a:ext uri="{FF2B5EF4-FFF2-40B4-BE49-F238E27FC236}">
                    <a16:creationId xmlns:a16="http://schemas.microsoft.com/office/drawing/2014/main" id="{3E0AFD41-9B31-492F-6CD2-AC409991DE5A}"/>
                  </a:ext>
                </a:extLst>
              </p:cNvPr>
              <p:cNvGrpSpPr/>
              <p:nvPr/>
            </p:nvGrpSpPr>
            <p:grpSpPr>
              <a:xfrm>
                <a:off x="9244649" y="3152807"/>
                <a:ext cx="292492" cy="397541"/>
                <a:chOff x="9244649" y="3152807"/>
                <a:chExt cx="292492" cy="397541"/>
              </a:xfrm>
            </p:grpSpPr>
            <p:sp>
              <p:nvSpPr>
                <p:cNvPr id="180" name="Freeform: Shape 194">
                  <a:extLst>
                    <a:ext uri="{FF2B5EF4-FFF2-40B4-BE49-F238E27FC236}">
                      <a16:creationId xmlns:a16="http://schemas.microsoft.com/office/drawing/2014/main" id="{31D7D3AF-181B-217A-4273-9BEDA0DD40AE}"/>
                    </a:ext>
                  </a:extLst>
                </p:cNvPr>
                <p:cNvSpPr/>
                <p:nvPr/>
              </p:nvSpPr>
              <p:spPr>
                <a:xfrm>
                  <a:off x="9250136" y="3157851"/>
                  <a:ext cx="282225" cy="387400"/>
                </a:xfrm>
                <a:custGeom>
                  <a:avLst/>
                  <a:gdLst>
                    <a:gd name="connsiteX0" fmla="*/ 259652 w 282225"/>
                    <a:gd name="connsiteY0" fmla="*/ 3115 h 387400"/>
                    <a:gd name="connsiteX1" fmla="*/ 22574 w 282225"/>
                    <a:gd name="connsiteY1" fmla="*/ 139989 h 387400"/>
                    <a:gd name="connsiteX2" fmla="*/ 0 w 282225"/>
                    <a:gd name="connsiteY2" fmla="*/ 179042 h 387400"/>
                    <a:gd name="connsiteX3" fmla="*/ 0 w 282225"/>
                    <a:gd name="connsiteY3" fmla="*/ 371256 h 387400"/>
                    <a:gd name="connsiteX4" fmla="*/ 22574 w 282225"/>
                    <a:gd name="connsiteY4" fmla="*/ 384305 h 387400"/>
                    <a:gd name="connsiteX5" fmla="*/ 109919 w 282225"/>
                    <a:gd name="connsiteY5" fmla="*/ 333823 h 387400"/>
                    <a:gd name="connsiteX6" fmla="*/ 133350 w 282225"/>
                    <a:gd name="connsiteY6" fmla="*/ 374304 h 387400"/>
                    <a:gd name="connsiteX7" fmla="*/ 148209 w 282225"/>
                    <a:gd name="connsiteY7" fmla="*/ 378190 h 387400"/>
                    <a:gd name="connsiteX8" fmla="*/ 152971 w 282225"/>
                    <a:gd name="connsiteY8" fmla="*/ 372399 h 387400"/>
                    <a:gd name="connsiteX9" fmla="*/ 180499 w 282225"/>
                    <a:gd name="connsiteY9" fmla="*/ 293056 h 387400"/>
                    <a:gd name="connsiteX10" fmla="*/ 259652 w 282225"/>
                    <a:gd name="connsiteY10" fmla="*/ 247431 h 387400"/>
                    <a:gd name="connsiteX11" fmla="*/ 282226 w 282225"/>
                    <a:gd name="connsiteY11" fmla="*/ 208379 h 387400"/>
                    <a:gd name="connsiteX12" fmla="*/ 282226 w 282225"/>
                    <a:gd name="connsiteY12" fmla="*/ 16069 h 387400"/>
                    <a:gd name="connsiteX13" fmla="*/ 259652 w 282225"/>
                    <a:gd name="connsiteY13" fmla="*/ 3115 h 38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225" h="387400">
                      <a:moveTo>
                        <a:pt x="259652" y="3115"/>
                      </a:moveTo>
                      <a:lnTo>
                        <a:pt x="22574" y="139989"/>
                      </a:lnTo>
                      <a:cubicBezTo>
                        <a:pt x="9239" y="148647"/>
                        <a:pt x="848" y="163163"/>
                        <a:pt x="0" y="179042"/>
                      </a:cubicBezTo>
                      <a:lnTo>
                        <a:pt x="0" y="371256"/>
                      </a:lnTo>
                      <a:cubicBezTo>
                        <a:pt x="0" y="385639"/>
                        <a:pt x="10096" y="391545"/>
                        <a:pt x="22574" y="384305"/>
                      </a:cubicBezTo>
                      <a:lnTo>
                        <a:pt x="109919" y="333823"/>
                      </a:lnTo>
                      <a:lnTo>
                        <a:pt x="133350" y="374304"/>
                      </a:lnTo>
                      <a:cubicBezTo>
                        <a:pt x="136379" y="379476"/>
                        <a:pt x="143027" y="381219"/>
                        <a:pt x="148209" y="378190"/>
                      </a:cubicBezTo>
                      <a:cubicBezTo>
                        <a:pt x="150428" y="376886"/>
                        <a:pt x="152124" y="374837"/>
                        <a:pt x="152971" y="372399"/>
                      </a:cubicBezTo>
                      <a:lnTo>
                        <a:pt x="180499" y="293056"/>
                      </a:lnTo>
                      <a:lnTo>
                        <a:pt x="259652" y="247431"/>
                      </a:lnTo>
                      <a:cubicBezTo>
                        <a:pt x="272987" y="238773"/>
                        <a:pt x="281378" y="224257"/>
                        <a:pt x="282226" y="208379"/>
                      </a:cubicBezTo>
                      <a:lnTo>
                        <a:pt x="282226" y="16069"/>
                      </a:lnTo>
                      <a:cubicBezTo>
                        <a:pt x="282226" y="1686"/>
                        <a:pt x="272129" y="-4124"/>
                        <a:pt x="259652" y="3115"/>
                      </a:cubicBezTo>
                      <a:close/>
                    </a:path>
                  </a:pathLst>
                </a:custGeom>
                <a:solidFill>
                  <a:srgbClr val="FAFAF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81" name="Freeform: Shape 195">
                  <a:extLst>
                    <a:ext uri="{FF2B5EF4-FFF2-40B4-BE49-F238E27FC236}">
                      <a16:creationId xmlns:a16="http://schemas.microsoft.com/office/drawing/2014/main" id="{C4104CA3-7241-90A5-47BC-B33121A219D2}"/>
                    </a:ext>
                  </a:extLst>
                </p:cNvPr>
                <p:cNvSpPr/>
                <p:nvPr/>
              </p:nvSpPr>
              <p:spPr>
                <a:xfrm>
                  <a:off x="9244649" y="3152807"/>
                  <a:ext cx="292492" cy="397541"/>
                </a:xfrm>
                <a:custGeom>
                  <a:avLst/>
                  <a:gdLst>
                    <a:gd name="connsiteX0" fmla="*/ 17965 w 292492"/>
                    <a:gd name="connsiteY0" fmla="*/ 397541 h 397541"/>
                    <a:gd name="connsiteX1" fmla="*/ 9583 w 292492"/>
                    <a:gd name="connsiteY1" fmla="*/ 395351 h 397541"/>
                    <a:gd name="connsiteX2" fmla="*/ 58 w 292492"/>
                    <a:gd name="connsiteY2" fmla="*/ 376301 h 397541"/>
                    <a:gd name="connsiteX3" fmla="*/ 58 w 292492"/>
                    <a:gd name="connsiteY3" fmla="*/ 184086 h 397541"/>
                    <a:gd name="connsiteX4" fmla="*/ 25109 w 292492"/>
                    <a:gd name="connsiteY4" fmla="*/ 140557 h 397541"/>
                    <a:gd name="connsiteX5" fmla="*/ 262187 w 292492"/>
                    <a:gd name="connsiteY5" fmla="*/ 3683 h 397541"/>
                    <a:gd name="connsiteX6" fmla="*/ 288809 w 292492"/>
                    <a:gd name="connsiteY6" fmla="*/ 7798 h 397541"/>
                    <a:gd name="connsiteX7" fmla="*/ 292381 w 292492"/>
                    <a:gd name="connsiteY7" fmla="*/ 21114 h 397541"/>
                    <a:gd name="connsiteX8" fmla="*/ 292381 w 292492"/>
                    <a:gd name="connsiteY8" fmla="*/ 213423 h 397541"/>
                    <a:gd name="connsiteX9" fmla="*/ 267235 w 292492"/>
                    <a:gd name="connsiteY9" fmla="*/ 256857 h 397541"/>
                    <a:gd name="connsiteX10" fmla="*/ 189797 w 292492"/>
                    <a:gd name="connsiteY10" fmla="*/ 301530 h 397541"/>
                    <a:gd name="connsiteX11" fmla="*/ 162936 w 292492"/>
                    <a:gd name="connsiteY11" fmla="*/ 379063 h 397541"/>
                    <a:gd name="connsiteX12" fmla="*/ 149315 w 292492"/>
                    <a:gd name="connsiteY12" fmla="*/ 389731 h 397541"/>
                    <a:gd name="connsiteX13" fmla="*/ 133980 w 292492"/>
                    <a:gd name="connsiteY13" fmla="*/ 381825 h 397541"/>
                    <a:gd name="connsiteX14" fmla="*/ 113215 w 292492"/>
                    <a:gd name="connsiteY14" fmla="*/ 345725 h 397541"/>
                    <a:gd name="connsiteX15" fmla="*/ 30253 w 292492"/>
                    <a:gd name="connsiteY15" fmla="*/ 393350 h 397541"/>
                    <a:gd name="connsiteX16" fmla="*/ 17965 w 292492"/>
                    <a:gd name="connsiteY16" fmla="*/ 397541 h 397541"/>
                    <a:gd name="connsiteX17" fmla="*/ 267616 w 292492"/>
                    <a:gd name="connsiteY17" fmla="*/ 12541 h 397541"/>
                    <a:gd name="connsiteX18" fmla="*/ 30634 w 292492"/>
                    <a:gd name="connsiteY18" fmla="*/ 149415 h 397541"/>
                    <a:gd name="connsiteX19" fmla="*/ 10536 w 292492"/>
                    <a:gd name="connsiteY19" fmla="*/ 184086 h 397541"/>
                    <a:gd name="connsiteX20" fmla="*/ 10536 w 292492"/>
                    <a:gd name="connsiteY20" fmla="*/ 376301 h 397541"/>
                    <a:gd name="connsiteX21" fmla="*/ 16337 w 292492"/>
                    <a:gd name="connsiteY21" fmla="*/ 387407 h 397541"/>
                    <a:gd name="connsiteX22" fmla="*/ 25490 w 292492"/>
                    <a:gd name="connsiteY22" fmla="*/ 384969 h 397541"/>
                    <a:gd name="connsiteX23" fmla="*/ 117311 w 292492"/>
                    <a:gd name="connsiteY23" fmla="*/ 331914 h 397541"/>
                    <a:gd name="connsiteX24" fmla="*/ 143219 w 292492"/>
                    <a:gd name="connsiteY24" fmla="*/ 376777 h 397541"/>
                    <a:gd name="connsiteX25" fmla="*/ 148744 w 292492"/>
                    <a:gd name="connsiteY25" fmla="*/ 379634 h 397541"/>
                    <a:gd name="connsiteX26" fmla="*/ 153697 w 292492"/>
                    <a:gd name="connsiteY26" fmla="*/ 375729 h 397541"/>
                    <a:gd name="connsiteX27" fmla="*/ 182272 w 292492"/>
                    <a:gd name="connsiteY27" fmla="*/ 294672 h 397541"/>
                    <a:gd name="connsiteX28" fmla="*/ 263044 w 292492"/>
                    <a:gd name="connsiteY28" fmla="*/ 248094 h 397541"/>
                    <a:gd name="connsiteX29" fmla="*/ 283046 w 292492"/>
                    <a:gd name="connsiteY29" fmla="*/ 213423 h 397541"/>
                    <a:gd name="connsiteX30" fmla="*/ 283046 w 292492"/>
                    <a:gd name="connsiteY30" fmla="*/ 21114 h 397541"/>
                    <a:gd name="connsiteX31" fmla="*/ 279046 w 292492"/>
                    <a:gd name="connsiteY31" fmla="*/ 10922 h 397541"/>
                    <a:gd name="connsiteX32" fmla="*/ 268092 w 292492"/>
                    <a:gd name="connsiteY32" fmla="*/ 12541 h 39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2492" h="397541">
                      <a:moveTo>
                        <a:pt x="17965" y="397541"/>
                      </a:moveTo>
                      <a:cubicBezTo>
                        <a:pt x="15032" y="397551"/>
                        <a:pt x="12136" y="396798"/>
                        <a:pt x="9583" y="395351"/>
                      </a:cubicBezTo>
                      <a:cubicBezTo>
                        <a:pt x="3145" y="391236"/>
                        <a:pt x="-513" y="383921"/>
                        <a:pt x="58" y="376301"/>
                      </a:cubicBezTo>
                      <a:lnTo>
                        <a:pt x="58" y="184086"/>
                      </a:lnTo>
                      <a:cubicBezTo>
                        <a:pt x="916" y="166389"/>
                        <a:pt x="10241" y="150187"/>
                        <a:pt x="25109" y="140557"/>
                      </a:cubicBezTo>
                      <a:lnTo>
                        <a:pt x="262187" y="3683"/>
                      </a:lnTo>
                      <a:cubicBezTo>
                        <a:pt x="270673" y="-2537"/>
                        <a:pt x="282599" y="-689"/>
                        <a:pt x="288809" y="7798"/>
                      </a:cubicBezTo>
                      <a:cubicBezTo>
                        <a:pt x="291619" y="11636"/>
                        <a:pt x="292895" y="16380"/>
                        <a:pt x="292381" y="21114"/>
                      </a:cubicBezTo>
                      <a:lnTo>
                        <a:pt x="292381" y="213423"/>
                      </a:lnTo>
                      <a:cubicBezTo>
                        <a:pt x="291543" y="231121"/>
                        <a:pt x="282170" y="247323"/>
                        <a:pt x="267235" y="256857"/>
                      </a:cubicBezTo>
                      <a:lnTo>
                        <a:pt x="189797" y="301530"/>
                      </a:lnTo>
                      <a:lnTo>
                        <a:pt x="162936" y="379063"/>
                      </a:lnTo>
                      <a:cubicBezTo>
                        <a:pt x="160917" y="385007"/>
                        <a:pt x="155573" y="389198"/>
                        <a:pt x="149315" y="389731"/>
                      </a:cubicBezTo>
                      <a:cubicBezTo>
                        <a:pt x="143086" y="390388"/>
                        <a:pt x="137057" y="387283"/>
                        <a:pt x="133980" y="381825"/>
                      </a:cubicBezTo>
                      <a:lnTo>
                        <a:pt x="113215" y="345725"/>
                      </a:lnTo>
                      <a:lnTo>
                        <a:pt x="30253" y="393350"/>
                      </a:lnTo>
                      <a:cubicBezTo>
                        <a:pt x="26595" y="395799"/>
                        <a:pt x="22356" y="397246"/>
                        <a:pt x="17965" y="397541"/>
                      </a:cubicBezTo>
                      <a:close/>
                      <a:moveTo>
                        <a:pt x="267616" y="12541"/>
                      </a:moveTo>
                      <a:lnTo>
                        <a:pt x="30634" y="149415"/>
                      </a:lnTo>
                      <a:cubicBezTo>
                        <a:pt x="18861" y="157169"/>
                        <a:pt x="11412" y="170008"/>
                        <a:pt x="10536" y="184086"/>
                      </a:cubicBezTo>
                      <a:lnTo>
                        <a:pt x="10536" y="376301"/>
                      </a:lnTo>
                      <a:cubicBezTo>
                        <a:pt x="9069" y="380968"/>
                        <a:pt x="11670" y="385940"/>
                        <a:pt x="16337" y="387407"/>
                      </a:cubicBezTo>
                      <a:cubicBezTo>
                        <a:pt x="19604" y="388426"/>
                        <a:pt x="23166" y="387483"/>
                        <a:pt x="25490" y="384969"/>
                      </a:cubicBezTo>
                      <a:lnTo>
                        <a:pt x="117311" y="331914"/>
                      </a:lnTo>
                      <a:lnTo>
                        <a:pt x="143219" y="376777"/>
                      </a:lnTo>
                      <a:cubicBezTo>
                        <a:pt x="144277" y="378796"/>
                        <a:pt x="146486" y="379939"/>
                        <a:pt x="148744" y="379634"/>
                      </a:cubicBezTo>
                      <a:cubicBezTo>
                        <a:pt x="151049" y="379492"/>
                        <a:pt x="153021" y="377939"/>
                        <a:pt x="153697" y="375729"/>
                      </a:cubicBezTo>
                      <a:lnTo>
                        <a:pt x="182272" y="294672"/>
                      </a:lnTo>
                      <a:lnTo>
                        <a:pt x="263044" y="248094"/>
                      </a:lnTo>
                      <a:cubicBezTo>
                        <a:pt x="274769" y="240303"/>
                        <a:pt x="282180" y="227473"/>
                        <a:pt x="283046" y="213423"/>
                      </a:cubicBezTo>
                      <a:lnTo>
                        <a:pt x="283046" y="21114"/>
                      </a:lnTo>
                      <a:cubicBezTo>
                        <a:pt x="283532" y="17256"/>
                        <a:pt x="282027" y="13417"/>
                        <a:pt x="279046" y="10922"/>
                      </a:cubicBezTo>
                      <a:cubicBezTo>
                        <a:pt x="275360" y="9503"/>
                        <a:pt x="271207" y="10112"/>
                        <a:pt x="268092" y="12541"/>
                      </a:cubicBez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82" name="Freeform: Shape 196">
                  <a:extLst>
                    <a:ext uri="{FF2B5EF4-FFF2-40B4-BE49-F238E27FC236}">
                      <a16:creationId xmlns:a16="http://schemas.microsoft.com/office/drawing/2014/main" id="{EDEEDB77-4B1D-E07A-FA9E-1ADA5EBA1FC5}"/>
                    </a:ext>
                  </a:extLst>
                </p:cNvPr>
                <p:cNvSpPr/>
                <p:nvPr/>
              </p:nvSpPr>
              <p:spPr>
                <a:xfrm>
                  <a:off x="9298701" y="3357073"/>
                  <a:ext cx="185507" cy="110788"/>
                </a:xfrm>
                <a:custGeom>
                  <a:avLst/>
                  <a:gdLst>
                    <a:gd name="connsiteX0" fmla="*/ 4394 w 185507"/>
                    <a:gd name="connsiteY0" fmla="*/ 110789 h 110788"/>
                    <a:gd name="connsiteX1" fmla="*/ 584 w 185507"/>
                    <a:gd name="connsiteY1" fmla="*/ 108598 h 110788"/>
                    <a:gd name="connsiteX2" fmla="*/ 2127 w 185507"/>
                    <a:gd name="connsiteY2" fmla="*/ 102740 h 110788"/>
                    <a:gd name="connsiteX3" fmla="*/ 2204 w 185507"/>
                    <a:gd name="connsiteY3" fmla="*/ 102692 h 110788"/>
                    <a:gd name="connsiteX4" fmla="*/ 178511 w 185507"/>
                    <a:gd name="connsiteY4" fmla="*/ 870 h 110788"/>
                    <a:gd name="connsiteX5" fmla="*/ 184645 w 185507"/>
                    <a:gd name="connsiteY5" fmla="*/ 1765 h 110788"/>
                    <a:gd name="connsiteX6" fmla="*/ 183740 w 185507"/>
                    <a:gd name="connsiteY6" fmla="*/ 7900 h 110788"/>
                    <a:gd name="connsiteX7" fmla="*/ 182893 w 185507"/>
                    <a:gd name="connsiteY7" fmla="*/ 8395 h 110788"/>
                    <a:gd name="connsiteX8" fmla="*/ 6490 w 185507"/>
                    <a:gd name="connsiteY8" fmla="*/ 110027 h 110788"/>
                    <a:gd name="connsiteX9" fmla="*/ 4394 w 185507"/>
                    <a:gd name="connsiteY9" fmla="*/ 110789 h 110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507" h="110788">
                      <a:moveTo>
                        <a:pt x="4394" y="110789"/>
                      </a:moveTo>
                      <a:cubicBezTo>
                        <a:pt x="2822" y="110798"/>
                        <a:pt x="1365" y="109960"/>
                        <a:pt x="584" y="108598"/>
                      </a:cubicBezTo>
                      <a:cubicBezTo>
                        <a:pt x="-606" y="106550"/>
                        <a:pt x="79" y="103931"/>
                        <a:pt x="2127" y="102740"/>
                      </a:cubicBezTo>
                      <a:cubicBezTo>
                        <a:pt x="2156" y="102721"/>
                        <a:pt x="2175" y="102711"/>
                        <a:pt x="2204" y="102692"/>
                      </a:cubicBezTo>
                      <a:lnTo>
                        <a:pt x="178511" y="870"/>
                      </a:lnTo>
                      <a:cubicBezTo>
                        <a:pt x="180454" y="-578"/>
                        <a:pt x="183198" y="-178"/>
                        <a:pt x="184645" y="1765"/>
                      </a:cubicBezTo>
                      <a:cubicBezTo>
                        <a:pt x="186084" y="3709"/>
                        <a:pt x="185684" y="6452"/>
                        <a:pt x="183740" y="7900"/>
                      </a:cubicBezTo>
                      <a:cubicBezTo>
                        <a:pt x="183483" y="8100"/>
                        <a:pt x="183198" y="8261"/>
                        <a:pt x="182893" y="8395"/>
                      </a:cubicBezTo>
                      <a:lnTo>
                        <a:pt x="6490" y="110027"/>
                      </a:lnTo>
                      <a:cubicBezTo>
                        <a:pt x="5871" y="110455"/>
                        <a:pt x="5147" y="110722"/>
                        <a:pt x="4394" y="110789"/>
                      </a:cubicBezTo>
                      <a:close/>
                    </a:path>
                  </a:pathLst>
                </a:custGeom>
                <a:solidFill>
                  <a:srgbClr val="32CD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83" name="Freeform: Shape 197">
                  <a:extLst>
                    <a:ext uri="{FF2B5EF4-FFF2-40B4-BE49-F238E27FC236}">
                      <a16:creationId xmlns:a16="http://schemas.microsoft.com/office/drawing/2014/main" id="{C46E068B-2769-FE04-D20B-A6C82D4A38E6}"/>
                    </a:ext>
                  </a:extLst>
                </p:cNvPr>
                <p:cNvSpPr/>
                <p:nvPr/>
              </p:nvSpPr>
              <p:spPr>
                <a:xfrm>
                  <a:off x="9298701" y="3316404"/>
                  <a:ext cx="185507" cy="110785"/>
                </a:xfrm>
                <a:custGeom>
                  <a:avLst/>
                  <a:gdLst>
                    <a:gd name="connsiteX0" fmla="*/ 4394 w 185507"/>
                    <a:gd name="connsiteY0" fmla="*/ 110786 h 110785"/>
                    <a:gd name="connsiteX1" fmla="*/ 584 w 185507"/>
                    <a:gd name="connsiteY1" fmla="*/ 108595 h 110785"/>
                    <a:gd name="connsiteX2" fmla="*/ 2127 w 185507"/>
                    <a:gd name="connsiteY2" fmla="*/ 102737 h 110785"/>
                    <a:gd name="connsiteX3" fmla="*/ 2204 w 185507"/>
                    <a:gd name="connsiteY3" fmla="*/ 102690 h 110785"/>
                    <a:gd name="connsiteX4" fmla="*/ 178511 w 185507"/>
                    <a:gd name="connsiteY4" fmla="*/ 867 h 110785"/>
                    <a:gd name="connsiteX5" fmla="*/ 184645 w 185507"/>
                    <a:gd name="connsiteY5" fmla="*/ 1763 h 110785"/>
                    <a:gd name="connsiteX6" fmla="*/ 183740 w 185507"/>
                    <a:gd name="connsiteY6" fmla="*/ 7897 h 110785"/>
                    <a:gd name="connsiteX7" fmla="*/ 182893 w 185507"/>
                    <a:gd name="connsiteY7" fmla="*/ 8392 h 110785"/>
                    <a:gd name="connsiteX8" fmla="*/ 6490 w 185507"/>
                    <a:gd name="connsiteY8" fmla="*/ 110214 h 110785"/>
                    <a:gd name="connsiteX9" fmla="*/ 4394 w 185507"/>
                    <a:gd name="connsiteY9" fmla="*/ 110786 h 110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507" h="110785">
                      <a:moveTo>
                        <a:pt x="4394" y="110786"/>
                      </a:moveTo>
                      <a:cubicBezTo>
                        <a:pt x="2822" y="110795"/>
                        <a:pt x="1365" y="109957"/>
                        <a:pt x="584" y="108595"/>
                      </a:cubicBezTo>
                      <a:cubicBezTo>
                        <a:pt x="-606" y="106547"/>
                        <a:pt x="79" y="103928"/>
                        <a:pt x="2127" y="102737"/>
                      </a:cubicBezTo>
                      <a:cubicBezTo>
                        <a:pt x="2156" y="102718"/>
                        <a:pt x="2175" y="102709"/>
                        <a:pt x="2204" y="102690"/>
                      </a:cubicBezTo>
                      <a:lnTo>
                        <a:pt x="178511" y="867"/>
                      </a:lnTo>
                      <a:cubicBezTo>
                        <a:pt x="180454" y="-581"/>
                        <a:pt x="183198" y="-171"/>
                        <a:pt x="184645" y="1763"/>
                      </a:cubicBezTo>
                      <a:cubicBezTo>
                        <a:pt x="186084" y="3706"/>
                        <a:pt x="185684" y="6449"/>
                        <a:pt x="183740" y="7897"/>
                      </a:cubicBezTo>
                      <a:cubicBezTo>
                        <a:pt x="183483" y="8097"/>
                        <a:pt x="183198" y="8259"/>
                        <a:pt x="182893" y="8392"/>
                      </a:cubicBezTo>
                      <a:lnTo>
                        <a:pt x="6490" y="110214"/>
                      </a:lnTo>
                      <a:cubicBezTo>
                        <a:pt x="5852" y="110576"/>
                        <a:pt x="5128" y="110776"/>
                        <a:pt x="4394" y="110786"/>
                      </a:cubicBez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84" name="Freeform: Shape 198">
                  <a:extLst>
                    <a:ext uri="{FF2B5EF4-FFF2-40B4-BE49-F238E27FC236}">
                      <a16:creationId xmlns:a16="http://schemas.microsoft.com/office/drawing/2014/main" id="{2F51F024-B6BA-31CB-5F84-84667961F3A2}"/>
                    </a:ext>
                  </a:extLst>
                </p:cNvPr>
                <p:cNvSpPr/>
                <p:nvPr/>
              </p:nvSpPr>
              <p:spPr>
                <a:xfrm>
                  <a:off x="9298701" y="3276011"/>
                  <a:ext cx="185062" cy="110413"/>
                </a:xfrm>
                <a:custGeom>
                  <a:avLst/>
                  <a:gdLst>
                    <a:gd name="connsiteX0" fmla="*/ 4394 w 185062"/>
                    <a:gd name="connsiteY0" fmla="*/ 110412 h 110413"/>
                    <a:gd name="connsiteX1" fmla="*/ 584 w 185062"/>
                    <a:gd name="connsiteY1" fmla="*/ 108221 h 110413"/>
                    <a:gd name="connsiteX2" fmla="*/ 2127 w 185062"/>
                    <a:gd name="connsiteY2" fmla="*/ 102363 h 110413"/>
                    <a:gd name="connsiteX3" fmla="*/ 2204 w 185062"/>
                    <a:gd name="connsiteY3" fmla="*/ 102315 h 110413"/>
                    <a:gd name="connsiteX4" fmla="*/ 178511 w 185062"/>
                    <a:gd name="connsiteY4" fmla="*/ 589 h 110413"/>
                    <a:gd name="connsiteX5" fmla="*/ 184502 w 185062"/>
                    <a:gd name="connsiteY5" fmla="*/ 2189 h 110413"/>
                    <a:gd name="connsiteX6" fmla="*/ 184512 w 185062"/>
                    <a:gd name="connsiteY6" fmla="*/ 2208 h 110413"/>
                    <a:gd name="connsiteX7" fmla="*/ 182893 w 185062"/>
                    <a:gd name="connsiteY7" fmla="*/ 8113 h 110413"/>
                    <a:gd name="connsiteX8" fmla="*/ 6490 w 185062"/>
                    <a:gd name="connsiteY8" fmla="*/ 109935 h 110413"/>
                    <a:gd name="connsiteX9" fmla="*/ 4394 w 185062"/>
                    <a:gd name="connsiteY9" fmla="*/ 110412 h 11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062" h="110413">
                      <a:moveTo>
                        <a:pt x="4394" y="110412"/>
                      </a:moveTo>
                      <a:cubicBezTo>
                        <a:pt x="2822" y="110421"/>
                        <a:pt x="1365" y="109583"/>
                        <a:pt x="584" y="108221"/>
                      </a:cubicBezTo>
                      <a:cubicBezTo>
                        <a:pt x="-606" y="106173"/>
                        <a:pt x="79" y="103554"/>
                        <a:pt x="2127" y="102363"/>
                      </a:cubicBezTo>
                      <a:cubicBezTo>
                        <a:pt x="2156" y="102344"/>
                        <a:pt x="2175" y="102335"/>
                        <a:pt x="2204" y="102315"/>
                      </a:cubicBezTo>
                      <a:lnTo>
                        <a:pt x="178511" y="589"/>
                      </a:lnTo>
                      <a:cubicBezTo>
                        <a:pt x="180607" y="-621"/>
                        <a:pt x="183283" y="93"/>
                        <a:pt x="184502" y="2189"/>
                      </a:cubicBezTo>
                      <a:cubicBezTo>
                        <a:pt x="184502" y="2189"/>
                        <a:pt x="184512" y="2198"/>
                        <a:pt x="184512" y="2208"/>
                      </a:cubicBezTo>
                      <a:cubicBezTo>
                        <a:pt x="185665" y="4294"/>
                        <a:pt x="184950" y="6913"/>
                        <a:pt x="182893" y="8113"/>
                      </a:cubicBezTo>
                      <a:lnTo>
                        <a:pt x="6490" y="109935"/>
                      </a:lnTo>
                      <a:cubicBezTo>
                        <a:pt x="5842" y="110269"/>
                        <a:pt x="5118" y="110431"/>
                        <a:pt x="4394" y="110412"/>
                      </a:cubicBez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85" name="Freeform: Shape 199">
                  <a:extLst>
                    <a:ext uri="{FF2B5EF4-FFF2-40B4-BE49-F238E27FC236}">
                      <a16:creationId xmlns:a16="http://schemas.microsoft.com/office/drawing/2014/main" id="{DCC0111F-18C7-3A34-3D99-B269D0F2FC68}"/>
                    </a:ext>
                  </a:extLst>
                </p:cNvPr>
                <p:cNvSpPr/>
                <p:nvPr/>
              </p:nvSpPr>
              <p:spPr>
                <a:xfrm>
                  <a:off x="9298701" y="3234965"/>
                  <a:ext cx="185507" cy="110785"/>
                </a:xfrm>
                <a:custGeom>
                  <a:avLst/>
                  <a:gdLst>
                    <a:gd name="connsiteX0" fmla="*/ 4394 w 185507"/>
                    <a:gd name="connsiteY0" fmla="*/ 110786 h 110785"/>
                    <a:gd name="connsiteX1" fmla="*/ 584 w 185507"/>
                    <a:gd name="connsiteY1" fmla="*/ 108595 h 110785"/>
                    <a:gd name="connsiteX2" fmla="*/ 2127 w 185507"/>
                    <a:gd name="connsiteY2" fmla="*/ 102737 h 110785"/>
                    <a:gd name="connsiteX3" fmla="*/ 2204 w 185507"/>
                    <a:gd name="connsiteY3" fmla="*/ 102690 h 110785"/>
                    <a:gd name="connsiteX4" fmla="*/ 178511 w 185507"/>
                    <a:gd name="connsiteY4" fmla="*/ 867 h 110785"/>
                    <a:gd name="connsiteX5" fmla="*/ 184645 w 185507"/>
                    <a:gd name="connsiteY5" fmla="*/ 1763 h 110785"/>
                    <a:gd name="connsiteX6" fmla="*/ 183740 w 185507"/>
                    <a:gd name="connsiteY6" fmla="*/ 7897 h 110785"/>
                    <a:gd name="connsiteX7" fmla="*/ 182893 w 185507"/>
                    <a:gd name="connsiteY7" fmla="*/ 8392 h 110785"/>
                    <a:gd name="connsiteX8" fmla="*/ 6490 w 185507"/>
                    <a:gd name="connsiteY8" fmla="*/ 110214 h 110785"/>
                    <a:gd name="connsiteX9" fmla="*/ 4394 w 185507"/>
                    <a:gd name="connsiteY9" fmla="*/ 110786 h 110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507" h="110785">
                      <a:moveTo>
                        <a:pt x="4394" y="110786"/>
                      </a:moveTo>
                      <a:cubicBezTo>
                        <a:pt x="2822" y="110795"/>
                        <a:pt x="1365" y="109957"/>
                        <a:pt x="584" y="108595"/>
                      </a:cubicBezTo>
                      <a:cubicBezTo>
                        <a:pt x="-606" y="106547"/>
                        <a:pt x="79" y="103928"/>
                        <a:pt x="2127" y="102737"/>
                      </a:cubicBezTo>
                      <a:cubicBezTo>
                        <a:pt x="2156" y="102718"/>
                        <a:pt x="2175" y="102699"/>
                        <a:pt x="2204" y="102690"/>
                      </a:cubicBezTo>
                      <a:lnTo>
                        <a:pt x="178511" y="867"/>
                      </a:lnTo>
                      <a:cubicBezTo>
                        <a:pt x="180454" y="-581"/>
                        <a:pt x="183198" y="-171"/>
                        <a:pt x="184645" y="1763"/>
                      </a:cubicBezTo>
                      <a:cubicBezTo>
                        <a:pt x="186084" y="3706"/>
                        <a:pt x="185684" y="6449"/>
                        <a:pt x="183740" y="7897"/>
                      </a:cubicBezTo>
                      <a:cubicBezTo>
                        <a:pt x="183483" y="8097"/>
                        <a:pt x="183198" y="8259"/>
                        <a:pt x="182893" y="8392"/>
                      </a:cubicBezTo>
                      <a:lnTo>
                        <a:pt x="6490" y="110214"/>
                      </a:lnTo>
                      <a:cubicBezTo>
                        <a:pt x="5852" y="110576"/>
                        <a:pt x="5128" y="110776"/>
                        <a:pt x="4394" y="110786"/>
                      </a:cubicBez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grpSp>
          <p:grpSp>
            <p:nvGrpSpPr>
              <p:cNvPr id="169" name="Graphic 4">
                <a:extLst>
                  <a:ext uri="{FF2B5EF4-FFF2-40B4-BE49-F238E27FC236}">
                    <a16:creationId xmlns:a16="http://schemas.microsoft.com/office/drawing/2014/main" id="{2CAAE552-1DAB-72E2-4EB4-6F1BA075E4C8}"/>
                  </a:ext>
                </a:extLst>
              </p:cNvPr>
              <p:cNvGrpSpPr/>
              <p:nvPr/>
            </p:nvGrpSpPr>
            <p:grpSpPr>
              <a:xfrm>
                <a:off x="8715726" y="3743261"/>
                <a:ext cx="292492" cy="397541"/>
                <a:chOff x="8715726" y="3743261"/>
                <a:chExt cx="292492" cy="397541"/>
              </a:xfrm>
            </p:grpSpPr>
            <p:sp>
              <p:nvSpPr>
                <p:cNvPr id="174" name="Freeform: Shape 201">
                  <a:extLst>
                    <a:ext uri="{FF2B5EF4-FFF2-40B4-BE49-F238E27FC236}">
                      <a16:creationId xmlns:a16="http://schemas.microsoft.com/office/drawing/2014/main" id="{909D05C2-1796-68F4-8A93-6DA00B2CCE41}"/>
                    </a:ext>
                  </a:extLst>
                </p:cNvPr>
                <p:cNvSpPr/>
                <p:nvPr/>
              </p:nvSpPr>
              <p:spPr>
                <a:xfrm>
                  <a:off x="8721213" y="3748306"/>
                  <a:ext cx="282225" cy="387400"/>
                </a:xfrm>
                <a:custGeom>
                  <a:avLst/>
                  <a:gdLst>
                    <a:gd name="connsiteX0" fmla="*/ 259652 w 282225"/>
                    <a:gd name="connsiteY0" fmla="*/ 3115 h 387400"/>
                    <a:gd name="connsiteX1" fmla="*/ 22574 w 282225"/>
                    <a:gd name="connsiteY1" fmla="*/ 139989 h 387400"/>
                    <a:gd name="connsiteX2" fmla="*/ 0 w 282225"/>
                    <a:gd name="connsiteY2" fmla="*/ 179042 h 387400"/>
                    <a:gd name="connsiteX3" fmla="*/ 0 w 282225"/>
                    <a:gd name="connsiteY3" fmla="*/ 371256 h 387400"/>
                    <a:gd name="connsiteX4" fmla="*/ 22574 w 282225"/>
                    <a:gd name="connsiteY4" fmla="*/ 384305 h 387400"/>
                    <a:gd name="connsiteX5" fmla="*/ 109919 w 282225"/>
                    <a:gd name="connsiteY5" fmla="*/ 333823 h 387400"/>
                    <a:gd name="connsiteX6" fmla="*/ 133350 w 282225"/>
                    <a:gd name="connsiteY6" fmla="*/ 374304 h 387400"/>
                    <a:gd name="connsiteX7" fmla="*/ 148371 w 282225"/>
                    <a:gd name="connsiteY7" fmla="*/ 378105 h 387400"/>
                    <a:gd name="connsiteX8" fmla="*/ 153067 w 282225"/>
                    <a:gd name="connsiteY8" fmla="*/ 372399 h 387400"/>
                    <a:gd name="connsiteX9" fmla="*/ 180499 w 282225"/>
                    <a:gd name="connsiteY9" fmla="*/ 293056 h 387400"/>
                    <a:gd name="connsiteX10" fmla="*/ 259652 w 282225"/>
                    <a:gd name="connsiteY10" fmla="*/ 247431 h 387400"/>
                    <a:gd name="connsiteX11" fmla="*/ 282226 w 282225"/>
                    <a:gd name="connsiteY11" fmla="*/ 208379 h 387400"/>
                    <a:gd name="connsiteX12" fmla="*/ 282226 w 282225"/>
                    <a:gd name="connsiteY12" fmla="*/ 16069 h 387400"/>
                    <a:gd name="connsiteX13" fmla="*/ 259652 w 282225"/>
                    <a:gd name="connsiteY13" fmla="*/ 3115 h 38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225" h="387400">
                      <a:moveTo>
                        <a:pt x="259652" y="3115"/>
                      </a:moveTo>
                      <a:lnTo>
                        <a:pt x="22574" y="139989"/>
                      </a:lnTo>
                      <a:cubicBezTo>
                        <a:pt x="9239" y="148647"/>
                        <a:pt x="848" y="163164"/>
                        <a:pt x="0" y="179042"/>
                      </a:cubicBezTo>
                      <a:lnTo>
                        <a:pt x="0" y="371256"/>
                      </a:lnTo>
                      <a:cubicBezTo>
                        <a:pt x="0" y="385639"/>
                        <a:pt x="10096" y="391544"/>
                        <a:pt x="22574" y="384305"/>
                      </a:cubicBezTo>
                      <a:lnTo>
                        <a:pt x="109919" y="333823"/>
                      </a:lnTo>
                      <a:lnTo>
                        <a:pt x="133350" y="374304"/>
                      </a:lnTo>
                      <a:cubicBezTo>
                        <a:pt x="136446" y="379505"/>
                        <a:pt x="143170" y="381200"/>
                        <a:pt x="148371" y="378105"/>
                      </a:cubicBezTo>
                      <a:cubicBezTo>
                        <a:pt x="150552" y="376800"/>
                        <a:pt x="152209" y="374790"/>
                        <a:pt x="153067" y="372399"/>
                      </a:cubicBezTo>
                      <a:lnTo>
                        <a:pt x="180499" y="293056"/>
                      </a:lnTo>
                      <a:lnTo>
                        <a:pt x="259652" y="247431"/>
                      </a:lnTo>
                      <a:cubicBezTo>
                        <a:pt x="272987" y="238773"/>
                        <a:pt x="281378" y="224257"/>
                        <a:pt x="282226" y="208379"/>
                      </a:cubicBezTo>
                      <a:lnTo>
                        <a:pt x="282226" y="16069"/>
                      </a:lnTo>
                      <a:cubicBezTo>
                        <a:pt x="282226" y="1686"/>
                        <a:pt x="272129" y="-4124"/>
                        <a:pt x="259652" y="3115"/>
                      </a:cubicBezTo>
                      <a:close/>
                    </a:path>
                  </a:pathLst>
                </a:custGeom>
                <a:solidFill>
                  <a:srgbClr val="FAFAF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75" name="Freeform: Shape 202">
                  <a:extLst>
                    <a:ext uri="{FF2B5EF4-FFF2-40B4-BE49-F238E27FC236}">
                      <a16:creationId xmlns:a16="http://schemas.microsoft.com/office/drawing/2014/main" id="{0C78EBE3-DF78-E384-138A-5280DCE6FAD5}"/>
                    </a:ext>
                  </a:extLst>
                </p:cNvPr>
                <p:cNvSpPr/>
                <p:nvPr/>
              </p:nvSpPr>
              <p:spPr>
                <a:xfrm>
                  <a:off x="8715726" y="3743261"/>
                  <a:ext cx="292492" cy="397541"/>
                </a:xfrm>
                <a:custGeom>
                  <a:avLst/>
                  <a:gdLst>
                    <a:gd name="connsiteX0" fmla="*/ 17965 w 292492"/>
                    <a:gd name="connsiteY0" fmla="*/ 397542 h 397541"/>
                    <a:gd name="connsiteX1" fmla="*/ 9583 w 292492"/>
                    <a:gd name="connsiteY1" fmla="*/ 395351 h 397541"/>
                    <a:gd name="connsiteX2" fmla="*/ 58 w 292492"/>
                    <a:gd name="connsiteY2" fmla="*/ 376301 h 397541"/>
                    <a:gd name="connsiteX3" fmla="*/ 58 w 292492"/>
                    <a:gd name="connsiteY3" fmla="*/ 184086 h 397541"/>
                    <a:gd name="connsiteX4" fmla="*/ 25204 w 292492"/>
                    <a:gd name="connsiteY4" fmla="*/ 140557 h 397541"/>
                    <a:gd name="connsiteX5" fmla="*/ 262186 w 292492"/>
                    <a:gd name="connsiteY5" fmla="*/ 3683 h 397541"/>
                    <a:gd name="connsiteX6" fmla="*/ 288809 w 292492"/>
                    <a:gd name="connsiteY6" fmla="*/ 7798 h 397541"/>
                    <a:gd name="connsiteX7" fmla="*/ 292381 w 292492"/>
                    <a:gd name="connsiteY7" fmla="*/ 21113 h 397541"/>
                    <a:gd name="connsiteX8" fmla="*/ 292381 w 292492"/>
                    <a:gd name="connsiteY8" fmla="*/ 213423 h 397541"/>
                    <a:gd name="connsiteX9" fmla="*/ 267330 w 292492"/>
                    <a:gd name="connsiteY9" fmla="*/ 256857 h 397541"/>
                    <a:gd name="connsiteX10" fmla="*/ 189796 w 292492"/>
                    <a:gd name="connsiteY10" fmla="*/ 301530 h 397541"/>
                    <a:gd name="connsiteX11" fmla="*/ 162936 w 292492"/>
                    <a:gd name="connsiteY11" fmla="*/ 379063 h 397541"/>
                    <a:gd name="connsiteX12" fmla="*/ 142543 w 292492"/>
                    <a:gd name="connsiteY12" fmla="*/ 388569 h 397541"/>
                    <a:gd name="connsiteX13" fmla="*/ 134361 w 292492"/>
                    <a:gd name="connsiteY13" fmla="*/ 381825 h 397541"/>
                    <a:gd name="connsiteX14" fmla="*/ 113501 w 292492"/>
                    <a:gd name="connsiteY14" fmla="*/ 345726 h 397541"/>
                    <a:gd name="connsiteX15" fmla="*/ 30538 w 292492"/>
                    <a:gd name="connsiteY15" fmla="*/ 393351 h 397541"/>
                    <a:gd name="connsiteX16" fmla="*/ 17965 w 292492"/>
                    <a:gd name="connsiteY16" fmla="*/ 397542 h 397541"/>
                    <a:gd name="connsiteX17" fmla="*/ 267711 w 292492"/>
                    <a:gd name="connsiteY17" fmla="*/ 12541 h 397541"/>
                    <a:gd name="connsiteX18" fmla="*/ 31110 w 292492"/>
                    <a:gd name="connsiteY18" fmla="*/ 149415 h 397541"/>
                    <a:gd name="connsiteX19" fmla="*/ 11107 w 292492"/>
                    <a:gd name="connsiteY19" fmla="*/ 184086 h 397541"/>
                    <a:gd name="connsiteX20" fmla="*/ 11107 w 292492"/>
                    <a:gd name="connsiteY20" fmla="*/ 376301 h 397541"/>
                    <a:gd name="connsiteX21" fmla="*/ 15108 w 292492"/>
                    <a:gd name="connsiteY21" fmla="*/ 386588 h 397541"/>
                    <a:gd name="connsiteX22" fmla="*/ 26062 w 292492"/>
                    <a:gd name="connsiteY22" fmla="*/ 384969 h 397541"/>
                    <a:gd name="connsiteX23" fmla="*/ 117787 w 292492"/>
                    <a:gd name="connsiteY23" fmla="*/ 331914 h 397541"/>
                    <a:gd name="connsiteX24" fmla="*/ 143695 w 292492"/>
                    <a:gd name="connsiteY24" fmla="*/ 376777 h 397541"/>
                    <a:gd name="connsiteX25" fmla="*/ 151658 w 292492"/>
                    <a:gd name="connsiteY25" fmla="*/ 378806 h 397541"/>
                    <a:gd name="connsiteX26" fmla="*/ 154173 w 292492"/>
                    <a:gd name="connsiteY26" fmla="*/ 375729 h 397541"/>
                    <a:gd name="connsiteX27" fmla="*/ 182272 w 292492"/>
                    <a:gd name="connsiteY27" fmla="*/ 294671 h 397541"/>
                    <a:gd name="connsiteX28" fmla="*/ 262567 w 292492"/>
                    <a:gd name="connsiteY28" fmla="*/ 247713 h 397541"/>
                    <a:gd name="connsiteX29" fmla="*/ 282665 w 292492"/>
                    <a:gd name="connsiteY29" fmla="*/ 213042 h 397541"/>
                    <a:gd name="connsiteX30" fmla="*/ 282665 w 292492"/>
                    <a:gd name="connsiteY30" fmla="*/ 21113 h 397541"/>
                    <a:gd name="connsiteX31" fmla="*/ 278569 w 292492"/>
                    <a:gd name="connsiteY31" fmla="*/ 10922 h 397541"/>
                    <a:gd name="connsiteX32" fmla="*/ 267711 w 292492"/>
                    <a:gd name="connsiteY32" fmla="*/ 12541 h 39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2492" h="397541">
                      <a:moveTo>
                        <a:pt x="17965" y="397542"/>
                      </a:moveTo>
                      <a:cubicBezTo>
                        <a:pt x="15032" y="397532"/>
                        <a:pt x="12146" y="396780"/>
                        <a:pt x="9583" y="395351"/>
                      </a:cubicBezTo>
                      <a:cubicBezTo>
                        <a:pt x="3144" y="391236"/>
                        <a:pt x="-513" y="383921"/>
                        <a:pt x="58" y="376301"/>
                      </a:cubicBezTo>
                      <a:lnTo>
                        <a:pt x="58" y="184086"/>
                      </a:lnTo>
                      <a:cubicBezTo>
                        <a:pt x="906" y="166360"/>
                        <a:pt x="10279" y="150149"/>
                        <a:pt x="25204" y="140557"/>
                      </a:cubicBezTo>
                      <a:lnTo>
                        <a:pt x="262186" y="3683"/>
                      </a:lnTo>
                      <a:cubicBezTo>
                        <a:pt x="270673" y="-2537"/>
                        <a:pt x="282598" y="-689"/>
                        <a:pt x="288809" y="7798"/>
                      </a:cubicBezTo>
                      <a:cubicBezTo>
                        <a:pt x="291619" y="11636"/>
                        <a:pt x="292895" y="16380"/>
                        <a:pt x="292381" y="21113"/>
                      </a:cubicBezTo>
                      <a:lnTo>
                        <a:pt x="292381" y="213423"/>
                      </a:lnTo>
                      <a:cubicBezTo>
                        <a:pt x="291552" y="231102"/>
                        <a:pt x="282218" y="247285"/>
                        <a:pt x="267330" y="256857"/>
                      </a:cubicBezTo>
                      <a:lnTo>
                        <a:pt x="189796" y="301530"/>
                      </a:lnTo>
                      <a:lnTo>
                        <a:pt x="162936" y="379063"/>
                      </a:lnTo>
                      <a:cubicBezTo>
                        <a:pt x="159926" y="387321"/>
                        <a:pt x="150801" y="391569"/>
                        <a:pt x="142543" y="388569"/>
                      </a:cubicBezTo>
                      <a:cubicBezTo>
                        <a:pt x="139123" y="387321"/>
                        <a:pt x="136237" y="384940"/>
                        <a:pt x="134361" y="381825"/>
                      </a:cubicBezTo>
                      <a:lnTo>
                        <a:pt x="113501" y="345726"/>
                      </a:lnTo>
                      <a:lnTo>
                        <a:pt x="30538" y="393351"/>
                      </a:lnTo>
                      <a:cubicBezTo>
                        <a:pt x="26795" y="395846"/>
                        <a:pt x="22452" y="397294"/>
                        <a:pt x="17965" y="397542"/>
                      </a:cubicBezTo>
                      <a:close/>
                      <a:moveTo>
                        <a:pt x="267711" y="12541"/>
                      </a:moveTo>
                      <a:lnTo>
                        <a:pt x="31110" y="149415"/>
                      </a:lnTo>
                      <a:cubicBezTo>
                        <a:pt x="19356" y="157178"/>
                        <a:pt x="11946" y="170027"/>
                        <a:pt x="11107" y="184086"/>
                      </a:cubicBezTo>
                      <a:lnTo>
                        <a:pt x="11107" y="376301"/>
                      </a:lnTo>
                      <a:cubicBezTo>
                        <a:pt x="10603" y="380187"/>
                        <a:pt x="12117" y="384064"/>
                        <a:pt x="15108" y="386588"/>
                      </a:cubicBezTo>
                      <a:cubicBezTo>
                        <a:pt x="18803" y="387902"/>
                        <a:pt x="22909" y="387293"/>
                        <a:pt x="26062" y="384969"/>
                      </a:cubicBezTo>
                      <a:lnTo>
                        <a:pt x="117787" y="331914"/>
                      </a:lnTo>
                      <a:lnTo>
                        <a:pt x="143695" y="376777"/>
                      </a:lnTo>
                      <a:cubicBezTo>
                        <a:pt x="145334" y="379539"/>
                        <a:pt x="148906" y="380444"/>
                        <a:pt x="151658" y="378806"/>
                      </a:cubicBezTo>
                      <a:cubicBezTo>
                        <a:pt x="152830" y="378101"/>
                        <a:pt x="153725" y="377015"/>
                        <a:pt x="154173" y="375729"/>
                      </a:cubicBezTo>
                      <a:lnTo>
                        <a:pt x="182272" y="294671"/>
                      </a:lnTo>
                      <a:lnTo>
                        <a:pt x="262567" y="247713"/>
                      </a:lnTo>
                      <a:cubicBezTo>
                        <a:pt x="274321" y="239932"/>
                        <a:pt x="281760" y="227111"/>
                        <a:pt x="282665" y="213042"/>
                      </a:cubicBezTo>
                      <a:lnTo>
                        <a:pt x="282665" y="21113"/>
                      </a:lnTo>
                      <a:cubicBezTo>
                        <a:pt x="283132" y="17237"/>
                        <a:pt x="281589" y="13398"/>
                        <a:pt x="278569" y="10922"/>
                      </a:cubicBezTo>
                      <a:cubicBezTo>
                        <a:pt x="274921" y="9503"/>
                        <a:pt x="270787" y="10112"/>
                        <a:pt x="267711" y="12541"/>
                      </a:cubicBez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76" name="Freeform: Shape 203">
                  <a:extLst>
                    <a:ext uri="{FF2B5EF4-FFF2-40B4-BE49-F238E27FC236}">
                      <a16:creationId xmlns:a16="http://schemas.microsoft.com/office/drawing/2014/main" id="{B886B759-CB17-8409-31E9-B049B6A0F38B}"/>
                    </a:ext>
                  </a:extLst>
                </p:cNvPr>
                <p:cNvSpPr/>
                <p:nvPr/>
              </p:nvSpPr>
              <p:spPr>
                <a:xfrm>
                  <a:off x="8769641" y="3947831"/>
                  <a:ext cx="185215" cy="110492"/>
                </a:xfrm>
                <a:custGeom>
                  <a:avLst/>
                  <a:gdLst>
                    <a:gd name="connsiteX0" fmla="*/ 4531 w 185215"/>
                    <a:gd name="connsiteY0" fmla="*/ 110485 h 110492"/>
                    <a:gd name="connsiteX1" fmla="*/ 7 w 185215"/>
                    <a:gd name="connsiteY1" fmla="*/ 106447 h 110492"/>
                    <a:gd name="connsiteX2" fmla="*/ 2340 w 185215"/>
                    <a:gd name="connsiteY2" fmla="*/ 102389 h 110492"/>
                    <a:gd name="connsiteX3" fmla="*/ 178743 w 185215"/>
                    <a:gd name="connsiteY3" fmla="*/ 567 h 110492"/>
                    <a:gd name="connsiteX4" fmla="*/ 184649 w 185215"/>
                    <a:gd name="connsiteY4" fmla="*/ 2186 h 110492"/>
                    <a:gd name="connsiteX5" fmla="*/ 183030 w 185215"/>
                    <a:gd name="connsiteY5" fmla="*/ 8092 h 110492"/>
                    <a:gd name="connsiteX6" fmla="*/ 6722 w 185215"/>
                    <a:gd name="connsiteY6" fmla="*/ 109819 h 110492"/>
                    <a:gd name="connsiteX7" fmla="*/ 4531 w 185215"/>
                    <a:gd name="connsiteY7" fmla="*/ 110485 h 1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215" h="110492">
                      <a:moveTo>
                        <a:pt x="4531" y="110485"/>
                      </a:moveTo>
                      <a:cubicBezTo>
                        <a:pt x="2169" y="110619"/>
                        <a:pt x="140" y="108809"/>
                        <a:pt x="7" y="106447"/>
                      </a:cubicBezTo>
                      <a:cubicBezTo>
                        <a:pt x="-89" y="104751"/>
                        <a:pt x="826" y="103161"/>
                        <a:pt x="2340" y="102389"/>
                      </a:cubicBezTo>
                      <a:lnTo>
                        <a:pt x="178743" y="567"/>
                      </a:lnTo>
                      <a:cubicBezTo>
                        <a:pt x="180820" y="-614"/>
                        <a:pt x="183468" y="110"/>
                        <a:pt x="184649" y="2186"/>
                      </a:cubicBezTo>
                      <a:cubicBezTo>
                        <a:pt x="185830" y="4263"/>
                        <a:pt x="185106" y="6911"/>
                        <a:pt x="183030" y="8092"/>
                      </a:cubicBezTo>
                      <a:lnTo>
                        <a:pt x="6722" y="109819"/>
                      </a:lnTo>
                      <a:cubicBezTo>
                        <a:pt x="6055" y="110219"/>
                        <a:pt x="5303" y="110447"/>
                        <a:pt x="4531" y="110485"/>
                      </a:cubicBez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77" name="Freeform: Shape 204">
                  <a:extLst>
                    <a:ext uri="{FF2B5EF4-FFF2-40B4-BE49-F238E27FC236}">
                      <a16:creationId xmlns:a16="http://schemas.microsoft.com/office/drawing/2014/main" id="{CB18DD78-900E-D97B-0AA8-30803158179D}"/>
                    </a:ext>
                  </a:extLst>
                </p:cNvPr>
                <p:cNvSpPr/>
                <p:nvPr/>
              </p:nvSpPr>
              <p:spPr>
                <a:xfrm>
                  <a:off x="8769812" y="3907116"/>
                  <a:ext cx="185034" cy="110528"/>
                </a:xfrm>
                <a:custGeom>
                  <a:avLst/>
                  <a:gdLst>
                    <a:gd name="connsiteX0" fmla="*/ 4360 w 185034"/>
                    <a:gd name="connsiteY0" fmla="*/ 110529 h 110528"/>
                    <a:gd name="connsiteX1" fmla="*/ 550 w 185034"/>
                    <a:gd name="connsiteY1" fmla="*/ 108338 h 110528"/>
                    <a:gd name="connsiteX2" fmla="*/ 2169 w 185034"/>
                    <a:gd name="connsiteY2" fmla="*/ 102433 h 110528"/>
                    <a:gd name="connsiteX3" fmla="*/ 178572 w 185034"/>
                    <a:gd name="connsiteY3" fmla="*/ 610 h 110528"/>
                    <a:gd name="connsiteX4" fmla="*/ 184449 w 185034"/>
                    <a:gd name="connsiteY4" fmla="*/ 2087 h 110528"/>
                    <a:gd name="connsiteX5" fmla="*/ 184478 w 185034"/>
                    <a:gd name="connsiteY5" fmla="*/ 2134 h 110528"/>
                    <a:gd name="connsiteX6" fmla="*/ 182859 w 185034"/>
                    <a:gd name="connsiteY6" fmla="*/ 8135 h 110528"/>
                    <a:gd name="connsiteX7" fmla="*/ 6551 w 185034"/>
                    <a:gd name="connsiteY7" fmla="*/ 109957 h 110528"/>
                    <a:gd name="connsiteX8" fmla="*/ 4360 w 185034"/>
                    <a:gd name="connsiteY8" fmla="*/ 110529 h 11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034" h="110528">
                      <a:moveTo>
                        <a:pt x="4360" y="110529"/>
                      </a:moveTo>
                      <a:cubicBezTo>
                        <a:pt x="2789" y="110538"/>
                        <a:pt x="1331" y="109700"/>
                        <a:pt x="550" y="108338"/>
                      </a:cubicBezTo>
                      <a:cubicBezTo>
                        <a:pt x="-602" y="106252"/>
                        <a:pt x="112" y="103632"/>
                        <a:pt x="2169" y="102433"/>
                      </a:cubicBezTo>
                      <a:lnTo>
                        <a:pt x="178572" y="610"/>
                      </a:lnTo>
                      <a:cubicBezTo>
                        <a:pt x="180601" y="-609"/>
                        <a:pt x="183240" y="58"/>
                        <a:pt x="184449" y="2087"/>
                      </a:cubicBezTo>
                      <a:cubicBezTo>
                        <a:pt x="184459" y="2106"/>
                        <a:pt x="184468" y="2115"/>
                        <a:pt x="184478" y="2134"/>
                      </a:cubicBezTo>
                      <a:cubicBezTo>
                        <a:pt x="185640" y="4249"/>
                        <a:pt x="184926" y="6897"/>
                        <a:pt x="182859" y="8135"/>
                      </a:cubicBezTo>
                      <a:lnTo>
                        <a:pt x="6551" y="109957"/>
                      </a:lnTo>
                      <a:cubicBezTo>
                        <a:pt x="5875" y="110329"/>
                        <a:pt x="5122" y="110519"/>
                        <a:pt x="4360" y="110529"/>
                      </a:cubicBez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78" name="Freeform: Shape 205">
                  <a:extLst>
                    <a:ext uri="{FF2B5EF4-FFF2-40B4-BE49-F238E27FC236}">
                      <a16:creationId xmlns:a16="http://schemas.microsoft.com/office/drawing/2014/main" id="{E307E55B-5985-2A22-0B2E-94BF3C867145}"/>
                    </a:ext>
                  </a:extLst>
                </p:cNvPr>
                <p:cNvSpPr/>
                <p:nvPr/>
              </p:nvSpPr>
              <p:spPr>
                <a:xfrm>
                  <a:off x="8769641" y="3866583"/>
                  <a:ext cx="185215" cy="110301"/>
                </a:xfrm>
                <a:custGeom>
                  <a:avLst/>
                  <a:gdLst>
                    <a:gd name="connsiteX0" fmla="*/ 4531 w 185215"/>
                    <a:gd name="connsiteY0" fmla="*/ 110295 h 110301"/>
                    <a:gd name="connsiteX1" fmla="*/ 7 w 185215"/>
                    <a:gd name="connsiteY1" fmla="*/ 106256 h 110301"/>
                    <a:gd name="connsiteX2" fmla="*/ 2340 w 185215"/>
                    <a:gd name="connsiteY2" fmla="*/ 102199 h 110301"/>
                    <a:gd name="connsiteX3" fmla="*/ 178743 w 185215"/>
                    <a:gd name="connsiteY3" fmla="*/ 567 h 110301"/>
                    <a:gd name="connsiteX4" fmla="*/ 184649 w 185215"/>
                    <a:gd name="connsiteY4" fmla="*/ 2186 h 110301"/>
                    <a:gd name="connsiteX5" fmla="*/ 183030 w 185215"/>
                    <a:gd name="connsiteY5" fmla="*/ 8092 h 110301"/>
                    <a:gd name="connsiteX6" fmla="*/ 6722 w 185215"/>
                    <a:gd name="connsiteY6" fmla="*/ 109723 h 110301"/>
                    <a:gd name="connsiteX7" fmla="*/ 4531 w 185215"/>
                    <a:gd name="connsiteY7" fmla="*/ 110295 h 110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215" h="110301">
                      <a:moveTo>
                        <a:pt x="4531" y="110295"/>
                      </a:moveTo>
                      <a:cubicBezTo>
                        <a:pt x="2169" y="110428"/>
                        <a:pt x="140" y="108618"/>
                        <a:pt x="7" y="106256"/>
                      </a:cubicBezTo>
                      <a:cubicBezTo>
                        <a:pt x="-89" y="104561"/>
                        <a:pt x="826" y="102970"/>
                        <a:pt x="2340" y="102199"/>
                      </a:cubicBezTo>
                      <a:lnTo>
                        <a:pt x="178743" y="567"/>
                      </a:lnTo>
                      <a:cubicBezTo>
                        <a:pt x="180820" y="-614"/>
                        <a:pt x="183468" y="110"/>
                        <a:pt x="184649" y="2186"/>
                      </a:cubicBezTo>
                      <a:cubicBezTo>
                        <a:pt x="185830" y="4263"/>
                        <a:pt x="185106" y="6910"/>
                        <a:pt x="183030" y="8092"/>
                      </a:cubicBezTo>
                      <a:lnTo>
                        <a:pt x="6722" y="109723"/>
                      </a:lnTo>
                      <a:cubicBezTo>
                        <a:pt x="6046" y="110095"/>
                        <a:pt x="5293" y="110285"/>
                        <a:pt x="4531" y="110295"/>
                      </a:cubicBezTo>
                      <a:close/>
                    </a:path>
                  </a:pathLst>
                </a:custGeom>
                <a:solidFill>
                  <a:srgbClr val="32CD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79" name="Freeform: Shape 206">
                  <a:extLst>
                    <a:ext uri="{FF2B5EF4-FFF2-40B4-BE49-F238E27FC236}">
                      <a16:creationId xmlns:a16="http://schemas.microsoft.com/office/drawing/2014/main" id="{0A7C52E1-9AA9-5E24-5FE0-7FB24F73653B}"/>
                    </a:ext>
                  </a:extLst>
                </p:cNvPr>
                <p:cNvSpPr/>
                <p:nvPr/>
              </p:nvSpPr>
              <p:spPr>
                <a:xfrm>
                  <a:off x="8769812" y="3825713"/>
                  <a:ext cx="185034" cy="110492"/>
                </a:xfrm>
                <a:custGeom>
                  <a:avLst/>
                  <a:gdLst>
                    <a:gd name="connsiteX0" fmla="*/ 4360 w 185034"/>
                    <a:gd name="connsiteY0" fmla="*/ 110493 h 110492"/>
                    <a:gd name="connsiteX1" fmla="*/ 550 w 185034"/>
                    <a:gd name="connsiteY1" fmla="*/ 108302 h 110492"/>
                    <a:gd name="connsiteX2" fmla="*/ 2169 w 185034"/>
                    <a:gd name="connsiteY2" fmla="*/ 102397 h 110492"/>
                    <a:gd name="connsiteX3" fmla="*/ 178572 w 185034"/>
                    <a:gd name="connsiteY3" fmla="*/ 574 h 110492"/>
                    <a:gd name="connsiteX4" fmla="*/ 184478 w 185034"/>
                    <a:gd name="connsiteY4" fmla="*/ 2098 h 110492"/>
                    <a:gd name="connsiteX5" fmla="*/ 182859 w 185034"/>
                    <a:gd name="connsiteY5" fmla="*/ 8099 h 110492"/>
                    <a:gd name="connsiteX6" fmla="*/ 6551 w 185034"/>
                    <a:gd name="connsiteY6" fmla="*/ 109921 h 110492"/>
                    <a:gd name="connsiteX7" fmla="*/ 4360 w 185034"/>
                    <a:gd name="connsiteY7" fmla="*/ 110493 h 1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034" h="110492">
                      <a:moveTo>
                        <a:pt x="4360" y="110493"/>
                      </a:moveTo>
                      <a:cubicBezTo>
                        <a:pt x="2789" y="110502"/>
                        <a:pt x="1331" y="109664"/>
                        <a:pt x="550" y="108302"/>
                      </a:cubicBezTo>
                      <a:cubicBezTo>
                        <a:pt x="-602" y="106216"/>
                        <a:pt x="112" y="103597"/>
                        <a:pt x="2169" y="102397"/>
                      </a:cubicBezTo>
                      <a:lnTo>
                        <a:pt x="178572" y="574"/>
                      </a:lnTo>
                      <a:cubicBezTo>
                        <a:pt x="180630" y="-597"/>
                        <a:pt x="183240" y="79"/>
                        <a:pt x="184478" y="2098"/>
                      </a:cubicBezTo>
                      <a:cubicBezTo>
                        <a:pt x="185640" y="4213"/>
                        <a:pt x="184926" y="6861"/>
                        <a:pt x="182859" y="8099"/>
                      </a:cubicBezTo>
                      <a:lnTo>
                        <a:pt x="6551" y="109921"/>
                      </a:lnTo>
                      <a:cubicBezTo>
                        <a:pt x="5875" y="110293"/>
                        <a:pt x="5122" y="110483"/>
                        <a:pt x="4360" y="110493"/>
                      </a:cubicBez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grpSp>
          <p:grpSp>
            <p:nvGrpSpPr>
              <p:cNvPr id="170" name="Graphic 4">
                <a:extLst>
                  <a:ext uri="{FF2B5EF4-FFF2-40B4-BE49-F238E27FC236}">
                    <a16:creationId xmlns:a16="http://schemas.microsoft.com/office/drawing/2014/main" id="{40000290-0B29-D200-F1A8-95AB7537B0E9}"/>
                  </a:ext>
                </a:extLst>
              </p:cNvPr>
              <p:cNvGrpSpPr/>
              <p:nvPr/>
            </p:nvGrpSpPr>
            <p:grpSpPr>
              <a:xfrm>
                <a:off x="10302777" y="1602518"/>
                <a:ext cx="292495" cy="397731"/>
                <a:chOff x="10302777" y="1602518"/>
                <a:chExt cx="292495" cy="397731"/>
              </a:xfrm>
            </p:grpSpPr>
            <p:sp>
              <p:nvSpPr>
                <p:cNvPr id="171" name="Freeform: Shape 208">
                  <a:extLst>
                    <a:ext uri="{FF2B5EF4-FFF2-40B4-BE49-F238E27FC236}">
                      <a16:creationId xmlns:a16="http://schemas.microsoft.com/office/drawing/2014/main" id="{B74628B6-FB9B-A8EF-6F95-41B5515187C9}"/>
                    </a:ext>
                  </a:extLst>
                </p:cNvPr>
                <p:cNvSpPr/>
                <p:nvPr/>
              </p:nvSpPr>
              <p:spPr>
                <a:xfrm>
                  <a:off x="10308269" y="1607649"/>
                  <a:ext cx="282225" cy="387333"/>
                </a:xfrm>
                <a:custGeom>
                  <a:avLst/>
                  <a:gdLst>
                    <a:gd name="connsiteX0" fmla="*/ 259652 w 282225"/>
                    <a:gd name="connsiteY0" fmla="*/ 3028 h 387333"/>
                    <a:gd name="connsiteX1" fmla="*/ 22574 w 282225"/>
                    <a:gd name="connsiteY1" fmla="*/ 139902 h 387333"/>
                    <a:gd name="connsiteX2" fmla="*/ 0 w 282225"/>
                    <a:gd name="connsiteY2" fmla="*/ 178955 h 387333"/>
                    <a:gd name="connsiteX3" fmla="*/ 0 w 282225"/>
                    <a:gd name="connsiteY3" fmla="*/ 371265 h 387333"/>
                    <a:gd name="connsiteX4" fmla="*/ 22574 w 282225"/>
                    <a:gd name="connsiteY4" fmla="*/ 384219 h 387333"/>
                    <a:gd name="connsiteX5" fmla="*/ 109919 w 282225"/>
                    <a:gd name="connsiteY5" fmla="*/ 333736 h 387333"/>
                    <a:gd name="connsiteX6" fmla="*/ 133350 w 282225"/>
                    <a:gd name="connsiteY6" fmla="*/ 374217 h 387333"/>
                    <a:gd name="connsiteX7" fmla="*/ 148161 w 282225"/>
                    <a:gd name="connsiteY7" fmla="*/ 378264 h 387333"/>
                    <a:gd name="connsiteX8" fmla="*/ 153067 w 282225"/>
                    <a:gd name="connsiteY8" fmla="*/ 372312 h 387333"/>
                    <a:gd name="connsiteX9" fmla="*/ 180499 w 282225"/>
                    <a:gd name="connsiteY9" fmla="*/ 292969 h 387333"/>
                    <a:gd name="connsiteX10" fmla="*/ 259652 w 282225"/>
                    <a:gd name="connsiteY10" fmla="*/ 247344 h 387333"/>
                    <a:gd name="connsiteX11" fmla="*/ 282226 w 282225"/>
                    <a:gd name="connsiteY11" fmla="*/ 208292 h 387333"/>
                    <a:gd name="connsiteX12" fmla="*/ 282226 w 282225"/>
                    <a:gd name="connsiteY12" fmla="*/ 16077 h 387333"/>
                    <a:gd name="connsiteX13" fmla="*/ 259652 w 282225"/>
                    <a:gd name="connsiteY13" fmla="*/ 3028 h 38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225" h="387333">
                      <a:moveTo>
                        <a:pt x="259652" y="3028"/>
                      </a:moveTo>
                      <a:lnTo>
                        <a:pt x="22574" y="139902"/>
                      </a:lnTo>
                      <a:cubicBezTo>
                        <a:pt x="9239" y="148561"/>
                        <a:pt x="848" y="163077"/>
                        <a:pt x="0" y="178955"/>
                      </a:cubicBezTo>
                      <a:lnTo>
                        <a:pt x="0" y="371265"/>
                      </a:lnTo>
                      <a:cubicBezTo>
                        <a:pt x="0" y="385647"/>
                        <a:pt x="10096" y="391458"/>
                        <a:pt x="22574" y="384219"/>
                      </a:cubicBezTo>
                      <a:lnTo>
                        <a:pt x="109919" y="333736"/>
                      </a:lnTo>
                      <a:lnTo>
                        <a:pt x="133350" y="374217"/>
                      </a:lnTo>
                      <a:cubicBezTo>
                        <a:pt x="136322" y="379426"/>
                        <a:pt x="142951" y="381237"/>
                        <a:pt x="148161" y="378264"/>
                      </a:cubicBezTo>
                      <a:cubicBezTo>
                        <a:pt x="150466" y="376947"/>
                        <a:pt x="152219" y="374830"/>
                        <a:pt x="153067" y="372312"/>
                      </a:cubicBezTo>
                      <a:lnTo>
                        <a:pt x="180499" y="292969"/>
                      </a:lnTo>
                      <a:lnTo>
                        <a:pt x="259652" y="247344"/>
                      </a:lnTo>
                      <a:cubicBezTo>
                        <a:pt x="272987" y="238685"/>
                        <a:pt x="281378" y="224170"/>
                        <a:pt x="282226" y="208292"/>
                      </a:cubicBezTo>
                      <a:lnTo>
                        <a:pt x="282226" y="16077"/>
                      </a:lnTo>
                      <a:cubicBezTo>
                        <a:pt x="282226" y="2076"/>
                        <a:pt x="272129" y="-4211"/>
                        <a:pt x="259652" y="3028"/>
                      </a:cubicBezTo>
                      <a:close/>
                    </a:path>
                  </a:pathLst>
                </a:custGeom>
                <a:solidFill>
                  <a:srgbClr val="FAFAF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72" name="Freeform: Shape 209">
                  <a:extLst>
                    <a:ext uri="{FF2B5EF4-FFF2-40B4-BE49-F238E27FC236}">
                      <a16:creationId xmlns:a16="http://schemas.microsoft.com/office/drawing/2014/main" id="{EF00690F-209E-05C8-7A73-15BF959CC087}"/>
                    </a:ext>
                  </a:extLst>
                </p:cNvPr>
                <p:cNvSpPr/>
                <p:nvPr/>
              </p:nvSpPr>
              <p:spPr>
                <a:xfrm>
                  <a:off x="10302777" y="1602518"/>
                  <a:ext cx="292495" cy="397731"/>
                </a:xfrm>
                <a:custGeom>
                  <a:avLst/>
                  <a:gdLst>
                    <a:gd name="connsiteX0" fmla="*/ 17969 w 292495"/>
                    <a:gd name="connsiteY0" fmla="*/ 397732 h 397731"/>
                    <a:gd name="connsiteX1" fmla="*/ 9587 w 292495"/>
                    <a:gd name="connsiteY1" fmla="*/ 395541 h 397731"/>
                    <a:gd name="connsiteX2" fmla="*/ 62 w 292495"/>
                    <a:gd name="connsiteY2" fmla="*/ 376491 h 397731"/>
                    <a:gd name="connsiteX3" fmla="*/ 62 w 292495"/>
                    <a:gd name="connsiteY3" fmla="*/ 184086 h 397731"/>
                    <a:gd name="connsiteX4" fmla="*/ 25208 w 292495"/>
                    <a:gd name="connsiteY4" fmla="*/ 140557 h 397731"/>
                    <a:gd name="connsiteX5" fmla="*/ 262190 w 292495"/>
                    <a:gd name="connsiteY5" fmla="*/ 3682 h 397731"/>
                    <a:gd name="connsiteX6" fmla="*/ 288812 w 292495"/>
                    <a:gd name="connsiteY6" fmla="*/ 7795 h 397731"/>
                    <a:gd name="connsiteX7" fmla="*/ 292384 w 292495"/>
                    <a:gd name="connsiteY7" fmla="*/ 21113 h 397731"/>
                    <a:gd name="connsiteX8" fmla="*/ 292384 w 292495"/>
                    <a:gd name="connsiteY8" fmla="*/ 213423 h 397731"/>
                    <a:gd name="connsiteX9" fmla="*/ 267334 w 292495"/>
                    <a:gd name="connsiteY9" fmla="*/ 256952 h 397731"/>
                    <a:gd name="connsiteX10" fmla="*/ 189800 w 292495"/>
                    <a:gd name="connsiteY10" fmla="*/ 301529 h 397731"/>
                    <a:gd name="connsiteX11" fmla="*/ 163321 w 292495"/>
                    <a:gd name="connsiteY11" fmla="*/ 378682 h 397731"/>
                    <a:gd name="connsiteX12" fmla="*/ 149795 w 292495"/>
                    <a:gd name="connsiteY12" fmla="*/ 389350 h 397731"/>
                    <a:gd name="connsiteX13" fmla="*/ 134460 w 292495"/>
                    <a:gd name="connsiteY13" fmla="*/ 381444 h 397731"/>
                    <a:gd name="connsiteX14" fmla="*/ 113600 w 292495"/>
                    <a:gd name="connsiteY14" fmla="*/ 345439 h 397731"/>
                    <a:gd name="connsiteX15" fmla="*/ 30637 w 292495"/>
                    <a:gd name="connsiteY15" fmla="*/ 393064 h 397731"/>
                    <a:gd name="connsiteX16" fmla="*/ 17969 w 292495"/>
                    <a:gd name="connsiteY16" fmla="*/ 397732 h 397731"/>
                    <a:gd name="connsiteX17" fmla="*/ 267715 w 292495"/>
                    <a:gd name="connsiteY17" fmla="*/ 12731 h 397731"/>
                    <a:gd name="connsiteX18" fmla="*/ 30637 w 292495"/>
                    <a:gd name="connsiteY18" fmla="*/ 149415 h 397731"/>
                    <a:gd name="connsiteX19" fmla="*/ 10635 w 292495"/>
                    <a:gd name="connsiteY19" fmla="*/ 184086 h 397731"/>
                    <a:gd name="connsiteX20" fmla="*/ 10635 w 292495"/>
                    <a:gd name="connsiteY20" fmla="*/ 376396 h 397731"/>
                    <a:gd name="connsiteX21" fmla="*/ 16617 w 292495"/>
                    <a:gd name="connsiteY21" fmla="*/ 387401 h 397731"/>
                    <a:gd name="connsiteX22" fmla="*/ 25589 w 292495"/>
                    <a:gd name="connsiteY22" fmla="*/ 384968 h 397731"/>
                    <a:gd name="connsiteX23" fmla="*/ 117315 w 292495"/>
                    <a:gd name="connsiteY23" fmla="*/ 331914 h 397731"/>
                    <a:gd name="connsiteX24" fmla="*/ 143223 w 292495"/>
                    <a:gd name="connsiteY24" fmla="*/ 376777 h 397731"/>
                    <a:gd name="connsiteX25" fmla="*/ 148747 w 292495"/>
                    <a:gd name="connsiteY25" fmla="*/ 379634 h 397731"/>
                    <a:gd name="connsiteX26" fmla="*/ 153700 w 292495"/>
                    <a:gd name="connsiteY26" fmla="*/ 375824 h 397731"/>
                    <a:gd name="connsiteX27" fmla="*/ 181799 w 292495"/>
                    <a:gd name="connsiteY27" fmla="*/ 294671 h 397731"/>
                    <a:gd name="connsiteX28" fmla="*/ 262571 w 292495"/>
                    <a:gd name="connsiteY28" fmla="*/ 248094 h 397731"/>
                    <a:gd name="connsiteX29" fmla="*/ 282383 w 292495"/>
                    <a:gd name="connsiteY29" fmla="*/ 213423 h 397731"/>
                    <a:gd name="connsiteX30" fmla="*/ 282383 w 292495"/>
                    <a:gd name="connsiteY30" fmla="*/ 21208 h 397731"/>
                    <a:gd name="connsiteX31" fmla="*/ 276582 w 292495"/>
                    <a:gd name="connsiteY31" fmla="*/ 10104 h 397731"/>
                    <a:gd name="connsiteX32" fmla="*/ 267429 w 292495"/>
                    <a:gd name="connsiteY32" fmla="*/ 12541 h 397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2495" h="397731">
                      <a:moveTo>
                        <a:pt x="17969" y="397732"/>
                      </a:moveTo>
                      <a:cubicBezTo>
                        <a:pt x="15036" y="397727"/>
                        <a:pt x="12149" y="396973"/>
                        <a:pt x="9587" y="395541"/>
                      </a:cubicBezTo>
                      <a:cubicBezTo>
                        <a:pt x="3129" y="391441"/>
                        <a:pt x="-528" y="384114"/>
                        <a:pt x="62" y="376491"/>
                      </a:cubicBezTo>
                      <a:lnTo>
                        <a:pt x="62" y="184086"/>
                      </a:lnTo>
                      <a:cubicBezTo>
                        <a:pt x="862" y="166349"/>
                        <a:pt x="10244" y="150113"/>
                        <a:pt x="25208" y="140557"/>
                      </a:cubicBezTo>
                      <a:lnTo>
                        <a:pt x="262190" y="3682"/>
                      </a:lnTo>
                      <a:cubicBezTo>
                        <a:pt x="270677" y="-2535"/>
                        <a:pt x="282602" y="-692"/>
                        <a:pt x="288812" y="7795"/>
                      </a:cubicBezTo>
                      <a:cubicBezTo>
                        <a:pt x="291622" y="11633"/>
                        <a:pt x="292899" y="16384"/>
                        <a:pt x="292384" y="21113"/>
                      </a:cubicBezTo>
                      <a:lnTo>
                        <a:pt x="292384" y="213423"/>
                      </a:lnTo>
                      <a:cubicBezTo>
                        <a:pt x="291527" y="231118"/>
                        <a:pt x="282202" y="247318"/>
                        <a:pt x="267334" y="256952"/>
                      </a:cubicBezTo>
                      <a:lnTo>
                        <a:pt x="189800" y="301529"/>
                      </a:lnTo>
                      <a:lnTo>
                        <a:pt x="163321" y="378682"/>
                      </a:lnTo>
                      <a:cubicBezTo>
                        <a:pt x="161339" y="384612"/>
                        <a:pt x="156025" y="388801"/>
                        <a:pt x="149795" y="389350"/>
                      </a:cubicBezTo>
                      <a:cubicBezTo>
                        <a:pt x="143556" y="390058"/>
                        <a:pt x="137498" y="386938"/>
                        <a:pt x="134460" y="381444"/>
                      </a:cubicBezTo>
                      <a:lnTo>
                        <a:pt x="113600" y="345439"/>
                      </a:lnTo>
                      <a:lnTo>
                        <a:pt x="30637" y="393064"/>
                      </a:lnTo>
                      <a:cubicBezTo>
                        <a:pt x="26923" y="395746"/>
                        <a:pt x="22541" y="397360"/>
                        <a:pt x="17969" y="397732"/>
                      </a:cubicBezTo>
                      <a:close/>
                      <a:moveTo>
                        <a:pt x="267715" y="12731"/>
                      </a:moveTo>
                      <a:lnTo>
                        <a:pt x="30637" y="149415"/>
                      </a:lnTo>
                      <a:cubicBezTo>
                        <a:pt x="18912" y="157203"/>
                        <a:pt x="11502" y="170035"/>
                        <a:pt x="10635" y="184086"/>
                      </a:cubicBezTo>
                      <a:lnTo>
                        <a:pt x="10635" y="376396"/>
                      </a:lnTo>
                      <a:cubicBezTo>
                        <a:pt x="9244" y="381088"/>
                        <a:pt x="11930" y="386015"/>
                        <a:pt x="16617" y="387401"/>
                      </a:cubicBezTo>
                      <a:cubicBezTo>
                        <a:pt x="19827" y="388350"/>
                        <a:pt x="23303" y="387409"/>
                        <a:pt x="25589" y="384968"/>
                      </a:cubicBezTo>
                      <a:lnTo>
                        <a:pt x="117315" y="331914"/>
                      </a:lnTo>
                      <a:lnTo>
                        <a:pt x="143223" y="376777"/>
                      </a:lnTo>
                      <a:cubicBezTo>
                        <a:pt x="144280" y="378794"/>
                        <a:pt x="146490" y="379935"/>
                        <a:pt x="148747" y="379634"/>
                      </a:cubicBezTo>
                      <a:cubicBezTo>
                        <a:pt x="151024" y="379509"/>
                        <a:pt x="152995" y="377996"/>
                        <a:pt x="153700" y="375824"/>
                      </a:cubicBezTo>
                      <a:lnTo>
                        <a:pt x="181799" y="294671"/>
                      </a:lnTo>
                      <a:lnTo>
                        <a:pt x="262571" y="248094"/>
                      </a:lnTo>
                      <a:cubicBezTo>
                        <a:pt x="274220" y="240255"/>
                        <a:pt x="281545" y="227435"/>
                        <a:pt x="282383" y="213423"/>
                      </a:cubicBezTo>
                      <a:lnTo>
                        <a:pt x="282383" y="21208"/>
                      </a:lnTo>
                      <a:cubicBezTo>
                        <a:pt x="283850" y="16540"/>
                        <a:pt x="281250" y="11569"/>
                        <a:pt x="276582" y="10104"/>
                      </a:cubicBezTo>
                      <a:cubicBezTo>
                        <a:pt x="273315" y="9079"/>
                        <a:pt x="269753" y="10028"/>
                        <a:pt x="267429" y="12541"/>
                      </a:cubicBez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173" name="Freeform: Shape 210">
                  <a:extLst>
                    <a:ext uri="{FF2B5EF4-FFF2-40B4-BE49-F238E27FC236}">
                      <a16:creationId xmlns:a16="http://schemas.microsoft.com/office/drawing/2014/main" id="{2B180D33-6C14-C237-7056-92CE089AEA52}"/>
                    </a:ext>
                  </a:extLst>
                </p:cNvPr>
                <p:cNvSpPr/>
                <p:nvPr/>
              </p:nvSpPr>
              <p:spPr>
                <a:xfrm>
                  <a:off x="10435142" y="1714500"/>
                  <a:ext cx="28494" cy="177600"/>
                </a:xfrm>
                <a:custGeom>
                  <a:avLst/>
                  <a:gdLst>
                    <a:gd name="connsiteX0" fmla="*/ 0 w 28494"/>
                    <a:gd name="connsiteY0" fmla="*/ 161925 h 177600"/>
                    <a:gd name="connsiteX1" fmla="*/ 14573 w 28494"/>
                    <a:gd name="connsiteY1" fmla="*/ 132017 h 177600"/>
                    <a:gd name="connsiteX2" fmla="*/ 28480 w 28494"/>
                    <a:gd name="connsiteY2" fmla="*/ 145447 h 177600"/>
                    <a:gd name="connsiteX3" fmla="*/ 14573 w 28494"/>
                    <a:gd name="connsiteY3" fmla="*/ 175927 h 177600"/>
                    <a:gd name="connsiteX4" fmla="*/ 0 w 28494"/>
                    <a:gd name="connsiteY4" fmla="*/ 161925 h 177600"/>
                    <a:gd name="connsiteX5" fmla="*/ 1714 w 28494"/>
                    <a:gd name="connsiteY5" fmla="*/ 14669 h 177600"/>
                    <a:gd name="connsiteX6" fmla="*/ 27527 w 28494"/>
                    <a:gd name="connsiteY6" fmla="*/ 0 h 177600"/>
                    <a:gd name="connsiteX7" fmla="*/ 22384 w 28494"/>
                    <a:gd name="connsiteY7" fmla="*/ 110300 h 177600"/>
                    <a:gd name="connsiteX8" fmla="*/ 6858 w 28494"/>
                    <a:gd name="connsiteY8" fmla="*/ 119253 h 17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94" h="177600">
                      <a:moveTo>
                        <a:pt x="0" y="161925"/>
                      </a:moveTo>
                      <a:cubicBezTo>
                        <a:pt x="19" y="150249"/>
                        <a:pt x="5391" y="139226"/>
                        <a:pt x="14573" y="132017"/>
                      </a:cubicBezTo>
                      <a:cubicBezTo>
                        <a:pt x="22288" y="127635"/>
                        <a:pt x="28480" y="134112"/>
                        <a:pt x="28480" y="145447"/>
                      </a:cubicBezTo>
                      <a:cubicBezTo>
                        <a:pt x="28803" y="157209"/>
                        <a:pt x="23669" y="168459"/>
                        <a:pt x="14573" y="175927"/>
                      </a:cubicBezTo>
                      <a:cubicBezTo>
                        <a:pt x="6382" y="180975"/>
                        <a:pt x="0" y="174117"/>
                        <a:pt x="0" y="161925"/>
                      </a:cubicBezTo>
                      <a:close/>
                      <a:moveTo>
                        <a:pt x="1714" y="14669"/>
                      </a:moveTo>
                      <a:lnTo>
                        <a:pt x="27527" y="0"/>
                      </a:lnTo>
                      <a:lnTo>
                        <a:pt x="22384" y="110300"/>
                      </a:lnTo>
                      <a:lnTo>
                        <a:pt x="6858" y="119253"/>
                      </a:lnTo>
                      <a:close/>
                    </a:path>
                  </a:pathLst>
                </a:custGeom>
                <a:solidFill>
                  <a:srgbClr val="32CD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grpSp>
        </p:grpSp>
      </p:grpSp>
      <p:sp>
        <p:nvSpPr>
          <p:cNvPr id="219" name="Freeform: Shape 17">
            <a:extLst>
              <a:ext uri="{FF2B5EF4-FFF2-40B4-BE49-F238E27FC236}">
                <a16:creationId xmlns:a16="http://schemas.microsoft.com/office/drawing/2014/main" id="{97475033-7B3F-8083-5F34-68C57CF96C46}"/>
              </a:ext>
            </a:extLst>
          </p:cNvPr>
          <p:cNvSpPr/>
          <p:nvPr/>
        </p:nvSpPr>
        <p:spPr>
          <a:xfrm>
            <a:off x="7540212" y="2670417"/>
            <a:ext cx="3523764" cy="2034503"/>
          </a:xfrm>
          <a:custGeom>
            <a:avLst/>
            <a:gdLst>
              <a:gd name="connsiteX0" fmla="*/ 4642676 w 4642675"/>
              <a:gd name="connsiteY0" fmla="*/ 1340263 h 2680525"/>
              <a:gd name="connsiteX1" fmla="*/ 2321338 w 4642675"/>
              <a:gd name="connsiteY1" fmla="*/ 2680526 h 2680525"/>
              <a:gd name="connsiteX2" fmla="*/ 0 w 4642675"/>
              <a:gd name="connsiteY2" fmla="*/ 1340263 h 2680525"/>
              <a:gd name="connsiteX3" fmla="*/ 2321338 w 4642675"/>
              <a:gd name="connsiteY3" fmla="*/ 0 h 2680525"/>
              <a:gd name="connsiteX4" fmla="*/ 4642676 w 4642675"/>
              <a:gd name="connsiteY4" fmla="*/ 1340263 h 268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2675" h="2680525">
                <a:moveTo>
                  <a:pt x="4642676" y="1340263"/>
                </a:moveTo>
                <a:cubicBezTo>
                  <a:pt x="4642676" y="2080469"/>
                  <a:pt x="3603377" y="2680526"/>
                  <a:pt x="2321338" y="2680526"/>
                </a:cubicBezTo>
                <a:cubicBezTo>
                  <a:pt x="1039298" y="2680526"/>
                  <a:pt x="0" y="2080469"/>
                  <a:pt x="0" y="1340263"/>
                </a:cubicBezTo>
                <a:cubicBezTo>
                  <a:pt x="0" y="600056"/>
                  <a:pt x="1039298" y="0"/>
                  <a:pt x="2321338" y="0"/>
                </a:cubicBezTo>
                <a:cubicBezTo>
                  <a:pt x="3603377" y="0"/>
                  <a:pt x="4642676" y="600056"/>
                  <a:pt x="4642676" y="1340263"/>
                </a:cubicBezTo>
                <a:close/>
              </a:path>
            </a:pathLst>
          </a:custGeom>
          <a:gradFill>
            <a:gsLst>
              <a:gs pos="0">
                <a:schemeClr val="accent3"/>
              </a:gs>
              <a:gs pos="50000">
                <a:schemeClr val="accent4"/>
              </a:gs>
              <a:gs pos="100000">
                <a:schemeClr val="accent5">
                  <a:alpha val="0"/>
                </a:schemeClr>
              </a:gs>
            </a:gsLst>
            <a:path path="circle">
              <a:fillToRect r="100000" b="100000"/>
            </a:path>
          </a:gradFill>
          <a:ln w="3859" cap="flat">
            <a:noFill/>
            <a:prstDash val="solid"/>
            <a:miter/>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grpSp>
        <p:nvGrpSpPr>
          <p:cNvPr id="220" name="Graphic 15">
            <a:extLst>
              <a:ext uri="{FF2B5EF4-FFF2-40B4-BE49-F238E27FC236}">
                <a16:creationId xmlns:a16="http://schemas.microsoft.com/office/drawing/2014/main" id="{53B243C4-1265-E66B-4DB9-772CBD2FB167}"/>
              </a:ext>
            </a:extLst>
          </p:cNvPr>
          <p:cNvGrpSpPr/>
          <p:nvPr/>
        </p:nvGrpSpPr>
        <p:grpSpPr>
          <a:xfrm>
            <a:off x="7637303" y="3176259"/>
            <a:ext cx="3302905" cy="1339394"/>
            <a:chOff x="6883907" y="3691127"/>
            <a:chExt cx="4351686" cy="1764696"/>
          </a:xfrm>
          <a:solidFill>
            <a:srgbClr val="E6E6E6"/>
          </a:solidFill>
        </p:grpSpPr>
        <p:sp>
          <p:nvSpPr>
            <p:cNvPr id="592" name="Freeform: Shape 19">
              <a:extLst>
                <a:ext uri="{FF2B5EF4-FFF2-40B4-BE49-F238E27FC236}">
                  <a16:creationId xmlns:a16="http://schemas.microsoft.com/office/drawing/2014/main" id="{6F7D6F25-7227-173D-B4E4-56C42CC10159}"/>
                </a:ext>
              </a:extLst>
            </p:cNvPr>
            <p:cNvSpPr/>
            <p:nvPr/>
          </p:nvSpPr>
          <p:spPr>
            <a:xfrm>
              <a:off x="7946898" y="3691127"/>
              <a:ext cx="3288696" cy="1764696"/>
            </a:xfrm>
            <a:custGeom>
              <a:avLst/>
              <a:gdLst>
                <a:gd name="connsiteX0" fmla="*/ 1122045 w 3288696"/>
                <a:gd name="connsiteY0" fmla="*/ 1384935 h 1764696"/>
                <a:gd name="connsiteX1" fmla="*/ 1392841 w 3288696"/>
                <a:gd name="connsiteY1" fmla="*/ 1541336 h 1764696"/>
                <a:gd name="connsiteX2" fmla="*/ 2514886 w 3288696"/>
                <a:gd name="connsiteY2" fmla="*/ 893540 h 1764696"/>
                <a:gd name="connsiteX3" fmla="*/ 2398776 w 3288696"/>
                <a:gd name="connsiteY3" fmla="*/ 826484 h 1764696"/>
                <a:gd name="connsiteX4" fmla="*/ 3288697 w 3288696"/>
                <a:gd name="connsiteY4" fmla="*/ 312706 h 1764696"/>
                <a:gd name="connsiteX5" fmla="*/ 2747010 w 3288696"/>
                <a:gd name="connsiteY5" fmla="*/ 0 h 1764696"/>
                <a:gd name="connsiteX6" fmla="*/ 1857089 w 3288696"/>
                <a:gd name="connsiteY6" fmla="*/ 513779 h 1764696"/>
                <a:gd name="connsiteX7" fmla="*/ 1663637 w 3288696"/>
                <a:gd name="connsiteY7" fmla="*/ 402050 h 1764696"/>
                <a:gd name="connsiteX8" fmla="*/ 541687 w 3288696"/>
                <a:gd name="connsiteY8" fmla="*/ 1049846 h 1764696"/>
                <a:gd name="connsiteX9" fmla="*/ 658368 w 3288696"/>
                <a:gd name="connsiteY9" fmla="*/ 1116521 h 1764696"/>
                <a:gd name="connsiteX10" fmla="*/ 0 w 3288696"/>
                <a:gd name="connsiteY10" fmla="*/ 1496663 h 1764696"/>
                <a:gd name="connsiteX11" fmla="*/ 464248 w 3288696"/>
                <a:gd name="connsiteY11" fmla="*/ 1764697 h 1764696"/>
                <a:gd name="connsiteX12" fmla="*/ 1122045 w 3288696"/>
                <a:gd name="connsiteY12" fmla="*/ 1384935 h 1764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8696" h="1764696">
                  <a:moveTo>
                    <a:pt x="1122045" y="1384935"/>
                  </a:moveTo>
                  <a:lnTo>
                    <a:pt x="1392841" y="1541336"/>
                  </a:lnTo>
                  <a:lnTo>
                    <a:pt x="2514886" y="893540"/>
                  </a:lnTo>
                  <a:lnTo>
                    <a:pt x="2398776" y="826484"/>
                  </a:lnTo>
                  <a:lnTo>
                    <a:pt x="3288697" y="312706"/>
                  </a:lnTo>
                  <a:lnTo>
                    <a:pt x="2747010" y="0"/>
                  </a:lnTo>
                  <a:lnTo>
                    <a:pt x="1857089" y="513779"/>
                  </a:lnTo>
                  <a:lnTo>
                    <a:pt x="1663637" y="402050"/>
                  </a:lnTo>
                  <a:lnTo>
                    <a:pt x="541687" y="1049846"/>
                  </a:lnTo>
                  <a:lnTo>
                    <a:pt x="658368" y="1116521"/>
                  </a:lnTo>
                  <a:lnTo>
                    <a:pt x="0" y="1496663"/>
                  </a:lnTo>
                  <a:lnTo>
                    <a:pt x="464248" y="1764697"/>
                  </a:lnTo>
                  <a:lnTo>
                    <a:pt x="1122045" y="1384935"/>
                  </a:lnTo>
                  <a:close/>
                </a:path>
              </a:pathLst>
            </a:custGeom>
            <a:gradFill>
              <a:gsLst>
                <a:gs pos="0">
                  <a:schemeClr val="accent3"/>
                </a:gs>
                <a:gs pos="50000">
                  <a:schemeClr val="accent4"/>
                </a:gs>
                <a:gs pos="100000">
                  <a:schemeClr val="accent5">
                    <a:alpha val="0"/>
                  </a:schemeClr>
                </a:gs>
              </a:gsLst>
              <a:path path="circle">
                <a:fillToRect r="100000" b="100000"/>
              </a:path>
            </a:gradFill>
            <a:ln w="3859" cap="flat">
              <a:noFill/>
              <a:prstDash val="solid"/>
              <a:miter/>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93" name="Freeform: Shape 20">
              <a:extLst>
                <a:ext uri="{FF2B5EF4-FFF2-40B4-BE49-F238E27FC236}">
                  <a16:creationId xmlns:a16="http://schemas.microsoft.com/office/drawing/2014/main" id="{E984B60E-0E01-FFEA-42F9-8126ED0B9990}"/>
                </a:ext>
              </a:extLst>
            </p:cNvPr>
            <p:cNvSpPr/>
            <p:nvPr/>
          </p:nvSpPr>
          <p:spPr>
            <a:xfrm>
              <a:off x="6883907" y="4361688"/>
              <a:ext cx="1238059" cy="715613"/>
            </a:xfrm>
            <a:custGeom>
              <a:avLst/>
              <a:gdLst>
                <a:gd name="connsiteX0" fmla="*/ 619697 w 1238059"/>
                <a:gd name="connsiteY0" fmla="*/ 715613 h 715613"/>
                <a:gd name="connsiteX1" fmla="*/ 1238060 w 1238059"/>
                <a:gd name="connsiteY1" fmla="*/ 358616 h 715613"/>
                <a:gd name="connsiteX2" fmla="*/ 619697 w 1238059"/>
                <a:gd name="connsiteY2" fmla="*/ 0 h 715613"/>
                <a:gd name="connsiteX3" fmla="*/ 0 w 1238059"/>
                <a:gd name="connsiteY3" fmla="*/ 357854 h 715613"/>
                <a:gd name="connsiteX4" fmla="*/ 619697 w 1238059"/>
                <a:gd name="connsiteY4" fmla="*/ 715613 h 71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059" h="715613">
                  <a:moveTo>
                    <a:pt x="619697" y="715613"/>
                  </a:moveTo>
                  <a:lnTo>
                    <a:pt x="1238060" y="358616"/>
                  </a:lnTo>
                  <a:lnTo>
                    <a:pt x="619697" y="0"/>
                  </a:lnTo>
                  <a:lnTo>
                    <a:pt x="0" y="357854"/>
                  </a:lnTo>
                  <a:lnTo>
                    <a:pt x="619697" y="715613"/>
                  </a:lnTo>
                  <a:close/>
                </a:path>
              </a:pathLst>
            </a:custGeom>
            <a:gradFill>
              <a:gsLst>
                <a:gs pos="0">
                  <a:schemeClr val="accent3"/>
                </a:gs>
                <a:gs pos="50000">
                  <a:schemeClr val="accent4"/>
                </a:gs>
                <a:gs pos="100000">
                  <a:schemeClr val="accent5">
                    <a:alpha val="0"/>
                  </a:schemeClr>
                </a:gs>
              </a:gsLst>
              <a:path path="circle">
                <a:fillToRect r="100000" b="100000"/>
              </a:path>
            </a:gradFill>
            <a:ln w="3859" cap="flat">
              <a:noFill/>
              <a:prstDash val="solid"/>
              <a:miter/>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grpSp>
      <p:grpSp>
        <p:nvGrpSpPr>
          <p:cNvPr id="221" name="Graphic 15">
            <a:extLst>
              <a:ext uri="{FF2B5EF4-FFF2-40B4-BE49-F238E27FC236}">
                <a16:creationId xmlns:a16="http://schemas.microsoft.com/office/drawing/2014/main" id="{229C63B0-CEBD-A9DC-A2BB-E2B9CFCF26ED}"/>
              </a:ext>
            </a:extLst>
          </p:cNvPr>
          <p:cNvGrpSpPr/>
          <p:nvPr/>
        </p:nvGrpSpPr>
        <p:grpSpPr>
          <a:xfrm>
            <a:off x="10176999" y="1407322"/>
            <a:ext cx="737690" cy="675704"/>
            <a:chOff x="10230040" y="1360494"/>
            <a:chExt cx="971931" cy="890262"/>
          </a:xfrm>
        </p:grpSpPr>
        <p:sp>
          <p:nvSpPr>
            <p:cNvPr id="479" name="Freeform: Shape 22">
              <a:extLst>
                <a:ext uri="{FF2B5EF4-FFF2-40B4-BE49-F238E27FC236}">
                  <a16:creationId xmlns:a16="http://schemas.microsoft.com/office/drawing/2014/main" id="{C87357F9-03B2-10FE-9A02-478289C020CC}"/>
                </a:ext>
              </a:extLst>
            </p:cNvPr>
            <p:cNvSpPr/>
            <p:nvPr/>
          </p:nvSpPr>
          <p:spPr>
            <a:xfrm>
              <a:off x="10230040" y="1660683"/>
              <a:ext cx="971931" cy="590073"/>
            </a:xfrm>
            <a:custGeom>
              <a:avLst/>
              <a:gdLst>
                <a:gd name="connsiteX0" fmla="*/ 0 w 971931"/>
                <a:gd name="connsiteY0" fmla="*/ 174689 h 590073"/>
                <a:gd name="connsiteX1" fmla="*/ 302609 w 971931"/>
                <a:gd name="connsiteY1" fmla="*/ 0 h 590073"/>
                <a:gd name="connsiteX2" fmla="*/ 971931 w 971931"/>
                <a:gd name="connsiteY2" fmla="*/ 386715 h 590073"/>
                <a:gd name="connsiteX3" fmla="*/ 971931 w 971931"/>
                <a:gd name="connsiteY3" fmla="*/ 415385 h 590073"/>
                <a:gd name="connsiteX4" fmla="*/ 669322 w 971931"/>
                <a:gd name="connsiteY4" fmla="*/ 590074 h 590073"/>
                <a:gd name="connsiteX5" fmla="*/ 0 w 971931"/>
                <a:gd name="connsiteY5" fmla="*/ 203359 h 590073"/>
                <a:gd name="connsiteX6" fmla="*/ 0 w 971931"/>
                <a:gd name="connsiteY6" fmla="*/ 174689 h 59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1931" h="590073">
                  <a:moveTo>
                    <a:pt x="0" y="174689"/>
                  </a:moveTo>
                  <a:lnTo>
                    <a:pt x="302609" y="0"/>
                  </a:lnTo>
                  <a:lnTo>
                    <a:pt x="971931" y="386715"/>
                  </a:lnTo>
                  <a:lnTo>
                    <a:pt x="971931" y="415385"/>
                  </a:lnTo>
                  <a:lnTo>
                    <a:pt x="669322" y="590074"/>
                  </a:lnTo>
                  <a:lnTo>
                    <a:pt x="0" y="203359"/>
                  </a:lnTo>
                  <a:lnTo>
                    <a:pt x="0" y="174689"/>
                  </a:lnTo>
                  <a:close/>
                </a:path>
              </a:pathLst>
            </a:custGeom>
            <a:gradFill>
              <a:gsLst>
                <a:gs pos="0">
                  <a:schemeClr val="accent3"/>
                </a:gs>
                <a:gs pos="50000">
                  <a:schemeClr val="accent4"/>
                </a:gs>
                <a:gs pos="100000">
                  <a:schemeClr val="accent5">
                    <a:alpha val="0"/>
                  </a:schemeClr>
                </a:gs>
              </a:gsLst>
              <a:path path="circle">
                <a:fillToRect r="100000" b="100000"/>
              </a:path>
            </a:gradFill>
            <a:ln w="3859" cap="flat">
              <a:noFill/>
              <a:prstDash val="solid"/>
              <a:miter/>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80" name="Freeform: Shape 23">
              <a:extLst>
                <a:ext uri="{FF2B5EF4-FFF2-40B4-BE49-F238E27FC236}">
                  <a16:creationId xmlns:a16="http://schemas.microsoft.com/office/drawing/2014/main" id="{2F3ACAE6-5797-2363-5029-95F6C02C57DD}"/>
                </a:ext>
              </a:extLst>
            </p:cNvPr>
            <p:cNvSpPr/>
            <p:nvPr/>
          </p:nvSpPr>
          <p:spPr>
            <a:xfrm>
              <a:off x="10230040" y="1660683"/>
              <a:ext cx="971931" cy="561403"/>
            </a:xfrm>
            <a:custGeom>
              <a:avLst/>
              <a:gdLst>
                <a:gd name="connsiteX0" fmla="*/ 669322 w 971931"/>
                <a:gd name="connsiteY0" fmla="*/ 561404 h 561403"/>
                <a:gd name="connsiteX1" fmla="*/ 0 w 971931"/>
                <a:gd name="connsiteY1" fmla="*/ 174689 h 561403"/>
                <a:gd name="connsiteX2" fmla="*/ 302609 w 971931"/>
                <a:gd name="connsiteY2" fmla="*/ 0 h 561403"/>
                <a:gd name="connsiteX3" fmla="*/ 971931 w 971931"/>
                <a:gd name="connsiteY3" fmla="*/ 386715 h 561403"/>
                <a:gd name="connsiteX4" fmla="*/ 669322 w 971931"/>
                <a:gd name="connsiteY4" fmla="*/ 561404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931" h="561403">
                  <a:moveTo>
                    <a:pt x="669322" y="561404"/>
                  </a:moveTo>
                  <a:lnTo>
                    <a:pt x="0" y="174689"/>
                  </a:lnTo>
                  <a:lnTo>
                    <a:pt x="302609" y="0"/>
                  </a:lnTo>
                  <a:lnTo>
                    <a:pt x="971931" y="386715"/>
                  </a:lnTo>
                  <a:lnTo>
                    <a:pt x="669322" y="561404"/>
                  </a:lnTo>
                  <a:close/>
                </a:path>
              </a:pathLst>
            </a:custGeom>
            <a:solidFill>
              <a:srgbClr val="FAFAF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81" name="Freeform: Shape 24">
              <a:extLst>
                <a:ext uri="{FF2B5EF4-FFF2-40B4-BE49-F238E27FC236}">
                  <a16:creationId xmlns:a16="http://schemas.microsoft.com/office/drawing/2014/main" id="{3EFDEADB-E050-6607-BB77-2A9EC77CE2D0}"/>
                </a:ext>
              </a:extLst>
            </p:cNvPr>
            <p:cNvSpPr/>
            <p:nvPr/>
          </p:nvSpPr>
          <p:spPr>
            <a:xfrm>
              <a:off x="10899362" y="2047398"/>
              <a:ext cx="302609" cy="203358"/>
            </a:xfrm>
            <a:custGeom>
              <a:avLst/>
              <a:gdLst>
                <a:gd name="connsiteX0" fmla="*/ 0 w 302609"/>
                <a:gd name="connsiteY0" fmla="*/ 174689 h 203358"/>
                <a:gd name="connsiteX1" fmla="*/ 0 w 302609"/>
                <a:gd name="connsiteY1" fmla="*/ 203359 h 203358"/>
                <a:gd name="connsiteX2" fmla="*/ 302609 w 302609"/>
                <a:gd name="connsiteY2" fmla="*/ 28670 h 203358"/>
                <a:gd name="connsiteX3" fmla="*/ 302609 w 302609"/>
                <a:gd name="connsiteY3" fmla="*/ 0 h 203358"/>
                <a:gd name="connsiteX4" fmla="*/ 0 w 302609"/>
                <a:gd name="connsiteY4" fmla="*/ 174689 h 203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609" h="203358">
                  <a:moveTo>
                    <a:pt x="0" y="174689"/>
                  </a:moveTo>
                  <a:lnTo>
                    <a:pt x="0" y="203359"/>
                  </a:lnTo>
                  <a:lnTo>
                    <a:pt x="302609" y="28670"/>
                  </a:lnTo>
                  <a:lnTo>
                    <a:pt x="302609" y="0"/>
                  </a:lnTo>
                  <a:lnTo>
                    <a:pt x="0" y="174689"/>
                  </a:ln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grpSp>
          <p:nvGrpSpPr>
            <p:cNvPr id="482" name="Graphic 15">
              <a:extLst>
                <a:ext uri="{FF2B5EF4-FFF2-40B4-BE49-F238E27FC236}">
                  <a16:creationId xmlns:a16="http://schemas.microsoft.com/office/drawing/2014/main" id="{1A431D56-47AB-A7ED-DE2D-F947B1940E23}"/>
                </a:ext>
              </a:extLst>
            </p:cNvPr>
            <p:cNvGrpSpPr/>
            <p:nvPr/>
          </p:nvGrpSpPr>
          <p:grpSpPr>
            <a:xfrm>
              <a:off x="10306116" y="1360494"/>
              <a:ext cx="481252" cy="606793"/>
              <a:chOff x="10306116" y="1360494"/>
              <a:chExt cx="481252" cy="606793"/>
            </a:xfrm>
          </p:grpSpPr>
          <p:sp>
            <p:nvSpPr>
              <p:cNvPr id="538" name="Freeform: Shape 26">
                <a:extLst>
                  <a:ext uri="{FF2B5EF4-FFF2-40B4-BE49-F238E27FC236}">
                    <a16:creationId xmlns:a16="http://schemas.microsoft.com/office/drawing/2014/main" id="{85B13EA1-C40D-E7E3-FFC8-3659AA4B2C50}"/>
                  </a:ext>
                </a:extLst>
              </p:cNvPr>
              <p:cNvSpPr/>
              <p:nvPr/>
            </p:nvSpPr>
            <p:spPr>
              <a:xfrm>
                <a:off x="10306116" y="1689835"/>
                <a:ext cx="481252" cy="277451"/>
              </a:xfrm>
              <a:custGeom>
                <a:avLst/>
                <a:gdLst>
                  <a:gd name="connsiteX0" fmla="*/ 5172 w 481252"/>
                  <a:gd name="connsiteY0" fmla="*/ 153918 h 277451"/>
                  <a:gd name="connsiteX1" fmla="*/ 214246 w 481252"/>
                  <a:gd name="connsiteY1" fmla="*/ 274600 h 277451"/>
                  <a:gd name="connsiteX2" fmla="*/ 238154 w 481252"/>
                  <a:gd name="connsiteY2" fmla="*/ 274600 h 277451"/>
                  <a:gd name="connsiteX3" fmla="*/ 476184 w 481252"/>
                  <a:gd name="connsiteY3" fmla="*/ 137345 h 277451"/>
                  <a:gd name="connsiteX4" fmla="*/ 480918 w 481252"/>
                  <a:gd name="connsiteY4" fmla="*/ 128267 h 277451"/>
                  <a:gd name="connsiteX5" fmla="*/ 476184 w 481252"/>
                  <a:gd name="connsiteY5" fmla="*/ 123534 h 277451"/>
                  <a:gd name="connsiteX6" fmla="*/ 266634 w 481252"/>
                  <a:gd name="connsiteY6" fmla="*/ 2852 h 277451"/>
                  <a:gd name="connsiteX7" fmla="*/ 242726 w 481252"/>
                  <a:gd name="connsiteY7" fmla="*/ 2852 h 277451"/>
                  <a:gd name="connsiteX8" fmla="*/ 4601 w 481252"/>
                  <a:gd name="connsiteY8" fmla="*/ 140107 h 277451"/>
                  <a:gd name="connsiteX9" fmla="*/ 534 w 481252"/>
                  <a:gd name="connsiteY9" fmla="*/ 149649 h 277451"/>
                  <a:gd name="connsiteX10" fmla="*/ 5172 w 481252"/>
                  <a:gd name="connsiteY10" fmla="*/ 153918 h 27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252" h="277451">
                    <a:moveTo>
                      <a:pt x="5172" y="153918"/>
                    </a:moveTo>
                    <a:lnTo>
                      <a:pt x="214246" y="274600"/>
                    </a:lnTo>
                    <a:cubicBezTo>
                      <a:pt x="221761" y="278402"/>
                      <a:pt x="230639" y="278402"/>
                      <a:pt x="238154" y="274600"/>
                    </a:cubicBezTo>
                    <a:lnTo>
                      <a:pt x="476184" y="137345"/>
                    </a:lnTo>
                    <a:cubicBezTo>
                      <a:pt x="479994" y="136146"/>
                      <a:pt x="482118" y="132081"/>
                      <a:pt x="480918" y="128267"/>
                    </a:cubicBezTo>
                    <a:cubicBezTo>
                      <a:pt x="480213" y="126011"/>
                      <a:pt x="478441" y="124243"/>
                      <a:pt x="476184" y="123534"/>
                    </a:cubicBezTo>
                    <a:lnTo>
                      <a:pt x="266634" y="2852"/>
                    </a:lnTo>
                    <a:cubicBezTo>
                      <a:pt x="259118" y="-951"/>
                      <a:pt x="250241" y="-951"/>
                      <a:pt x="242726" y="2852"/>
                    </a:cubicBezTo>
                    <a:lnTo>
                      <a:pt x="4601" y="140107"/>
                    </a:lnTo>
                    <a:cubicBezTo>
                      <a:pt x="838" y="141619"/>
                      <a:pt x="-981" y="145891"/>
                      <a:pt x="534" y="149649"/>
                    </a:cubicBezTo>
                    <a:cubicBezTo>
                      <a:pt x="1362" y="151698"/>
                      <a:pt x="3058" y="153266"/>
                      <a:pt x="5172" y="153918"/>
                    </a:cubicBez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39" name="Freeform: Shape 27">
                <a:extLst>
                  <a:ext uri="{FF2B5EF4-FFF2-40B4-BE49-F238E27FC236}">
                    <a16:creationId xmlns:a16="http://schemas.microsoft.com/office/drawing/2014/main" id="{45E65A53-29CA-E36C-79D0-C8ECDD8FD7DB}"/>
                  </a:ext>
                </a:extLst>
              </p:cNvPr>
              <p:cNvSpPr/>
              <p:nvPr/>
            </p:nvSpPr>
            <p:spPr>
              <a:xfrm>
                <a:off x="10332434" y="1360494"/>
                <a:ext cx="260508" cy="479735"/>
              </a:xfrm>
              <a:custGeom>
                <a:avLst/>
                <a:gdLst>
                  <a:gd name="connsiteX0" fmla="*/ 250984 w 260508"/>
                  <a:gd name="connsiteY0" fmla="*/ 628 h 479735"/>
                  <a:gd name="connsiteX1" fmla="*/ 255556 w 260508"/>
                  <a:gd name="connsiteY1" fmla="*/ 628 h 479735"/>
                  <a:gd name="connsiteX2" fmla="*/ 260509 w 260508"/>
                  <a:gd name="connsiteY2" fmla="*/ 3581 h 479735"/>
                  <a:gd name="connsiteX3" fmla="*/ 257461 w 260508"/>
                  <a:gd name="connsiteY3" fmla="*/ 324097 h 479735"/>
                  <a:gd name="connsiteX4" fmla="*/ 250888 w 260508"/>
                  <a:gd name="connsiteY4" fmla="*/ 335336 h 479735"/>
                  <a:gd name="connsiteX5" fmla="*/ 0 w 260508"/>
                  <a:gd name="connsiteY5" fmla="*/ 479735 h 479735"/>
                  <a:gd name="connsiteX6" fmla="*/ 0 w 260508"/>
                  <a:gd name="connsiteY6" fmla="*/ 145408 h 47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508" h="479735">
                    <a:moveTo>
                      <a:pt x="250984" y="628"/>
                    </a:moveTo>
                    <a:cubicBezTo>
                      <a:pt x="252394" y="-209"/>
                      <a:pt x="254146" y="-209"/>
                      <a:pt x="255556" y="628"/>
                    </a:cubicBezTo>
                    <a:lnTo>
                      <a:pt x="260509" y="3581"/>
                    </a:lnTo>
                    <a:lnTo>
                      <a:pt x="257461" y="324097"/>
                    </a:lnTo>
                    <a:cubicBezTo>
                      <a:pt x="257223" y="328687"/>
                      <a:pt x="254765" y="332875"/>
                      <a:pt x="250888" y="335336"/>
                    </a:cubicBezTo>
                    <a:lnTo>
                      <a:pt x="0" y="479735"/>
                    </a:lnTo>
                    <a:lnTo>
                      <a:pt x="0" y="145408"/>
                    </a:lnTo>
                    <a:close/>
                  </a:path>
                </a:pathLst>
              </a:custGeom>
              <a:solidFill>
                <a:srgbClr val="F5F5F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40" name="Freeform: Shape 28">
                <a:extLst>
                  <a:ext uri="{FF2B5EF4-FFF2-40B4-BE49-F238E27FC236}">
                    <a16:creationId xmlns:a16="http://schemas.microsoft.com/office/drawing/2014/main" id="{E603BF50-FB91-1B48-9DE4-9B799CF67229}"/>
                  </a:ext>
                </a:extLst>
              </p:cNvPr>
              <p:cNvSpPr/>
              <p:nvPr/>
            </p:nvSpPr>
            <p:spPr>
              <a:xfrm>
                <a:off x="10332434" y="1360494"/>
                <a:ext cx="260508" cy="479735"/>
              </a:xfrm>
              <a:custGeom>
                <a:avLst/>
                <a:gdLst>
                  <a:gd name="connsiteX0" fmla="*/ 250984 w 260508"/>
                  <a:gd name="connsiteY0" fmla="*/ 628 h 479735"/>
                  <a:gd name="connsiteX1" fmla="*/ 255556 w 260508"/>
                  <a:gd name="connsiteY1" fmla="*/ 628 h 479735"/>
                  <a:gd name="connsiteX2" fmla="*/ 260509 w 260508"/>
                  <a:gd name="connsiteY2" fmla="*/ 3581 h 479735"/>
                  <a:gd name="connsiteX3" fmla="*/ 257461 w 260508"/>
                  <a:gd name="connsiteY3" fmla="*/ 324097 h 479735"/>
                  <a:gd name="connsiteX4" fmla="*/ 250888 w 260508"/>
                  <a:gd name="connsiteY4" fmla="*/ 335336 h 479735"/>
                  <a:gd name="connsiteX5" fmla="*/ 0 w 260508"/>
                  <a:gd name="connsiteY5" fmla="*/ 479735 h 479735"/>
                  <a:gd name="connsiteX6" fmla="*/ 0 w 260508"/>
                  <a:gd name="connsiteY6" fmla="*/ 145408 h 47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508" h="479735">
                    <a:moveTo>
                      <a:pt x="250984" y="628"/>
                    </a:moveTo>
                    <a:cubicBezTo>
                      <a:pt x="252394" y="-209"/>
                      <a:pt x="254146" y="-209"/>
                      <a:pt x="255556" y="628"/>
                    </a:cubicBezTo>
                    <a:lnTo>
                      <a:pt x="260509" y="3581"/>
                    </a:lnTo>
                    <a:lnTo>
                      <a:pt x="257461" y="324097"/>
                    </a:lnTo>
                    <a:cubicBezTo>
                      <a:pt x="257223" y="328687"/>
                      <a:pt x="254765" y="332875"/>
                      <a:pt x="250888" y="335336"/>
                    </a:cubicBezTo>
                    <a:lnTo>
                      <a:pt x="0" y="479735"/>
                    </a:lnTo>
                    <a:lnTo>
                      <a:pt x="0" y="145408"/>
                    </a:ln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41" name="Freeform: Shape 29">
                <a:extLst>
                  <a:ext uri="{FF2B5EF4-FFF2-40B4-BE49-F238E27FC236}">
                    <a16:creationId xmlns:a16="http://schemas.microsoft.com/office/drawing/2014/main" id="{F4223AE2-AF7F-0C9C-FA01-D86F815CC5AD}"/>
                  </a:ext>
                </a:extLst>
              </p:cNvPr>
              <p:cNvSpPr/>
              <p:nvPr/>
            </p:nvSpPr>
            <p:spPr>
              <a:xfrm>
                <a:off x="10337291" y="1363148"/>
                <a:ext cx="257460" cy="479938"/>
              </a:xfrm>
              <a:custGeom>
                <a:avLst/>
                <a:gdLst>
                  <a:gd name="connsiteX0" fmla="*/ 250984 w 257460"/>
                  <a:gd name="connsiteY0" fmla="*/ 831 h 479938"/>
                  <a:gd name="connsiteX1" fmla="*/ 257461 w 257460"/>
                  <a:gd name="connsiteY1" fmla="*/ 4546 h 479938"/>
                  <a:gd name="connsiteX2" fmla="*/ 257461 w 257460"/>
                  <a:gd name="connsiteY2" fmla="*/ 323824 h 479938"/>
                  <a:gd name="connsiteX3" fmla="*/ 250984 w 257460"/>
                  <a:gd name="connsiteY3" fmla="*/ 335064 h 479938"/>
                  <a:gd name="connsiteX4" fmla="*/ 0 w 257460"/>
                  <a:gd name="connsiteY4" fmla="*/ 479939 h 479938"/>
                  <a:gd name="connsiteX5" fmla="*/ 0 w 257460"/>
                  <a:gd name="connsiteY5" fmla="*/ 145612 h 479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460" h="479938">
                    <a:moveTo>
                      <a:pt x="250984" y="831"/>
                    </a:moveTo>
                    <a:cubicBezTo>
                      <a:pt x="254508" y="-1264"/>
                      <a:pt x="257461" y="831"/>
                      <a:pt x="257461" y="4546"/>
                    </a:cubicBezTo>
                    <a:lnTo>
                      <a:pt x="257461" y="323824"/>
                    </a:lnTo>
                    <a:cubicBezTo>
                      <a:pt x="257185" y="328378"/>
                      <a:pt x="254784" y="332538"/>
                      <a:pt x="250984" y="335064"/>
                    </a:cubicBezTo>
                    <a:lnTo>
                      <a:pt x="0" y="479939"/>
                    </a:lnTo>
                    <a:lnTo>
                      <a:pt x="0" y="145612"/>
                    </a:lnTo>
                    <a:close/>
                  </a:path>
                </a:pathLst>
              </a:custGeom>
              <a:solidFill>
                <a:srgbClr val="F5F5F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42" name="Freeform: Shape 30">
                <a:extLst>
                  <a:ext uri="{FF2B5EF4-FFF2-40B4-BE49-F238E27FC236}">
                    <a16:creationId xmlns:a16="http://schemas.microsoft.com/office/drawing/2014/main" id="{54103449-DC61-ACE1-ECF3-80EF0AF1F442}"/>
                  </a:ext>
                </a:extLst>
              </p:cNvPr>
              <p:cNvSpPr/>
              <p:nvPr/>
            </p:nvSpPr>
            <p:spPr>
              <a:xfrm>
                <a:off x="10337291" y="1363148"/>
                <a:ext cx="257460" cy="479938"/>
              </a:xfrm>
              <a:custGeom>
                <a:avLst/>
                <a:gdLst>
                  <a:gd name="connsiteX0" fmla="*/ 250984 w 257460"/>
                  <a:gd name="connsiteY0" fmla="*/ 831 h 479938"/>
                  <a:gd name="connsiteX1" fmla="*/ 257461 w 257460"/>
                  <a:gd name="connsiteY1" fmla="*/ 4546 h 479938"/>
                  <a:gd name="connsiteX2" fmla="*/ 257461 w 257460"/>
                  <a:gd name="connsiteY2" fmla="*/ 323824 h 479938"/>
                  <a:gd name="connsiteX3" fmla="*/ 250984 w 257460"/>
                  <a:gd name="connsiteY3" fmla="*/ 335064 h 479938"/>
                  <a:gd name="connsiteX4" fmla="*/ 0 w 257460"/>
                  <a:gd name="connsiteY4" fmla="*/ 479939 h 479938"/>
                  <a:gd name="connsiteX5" fmla="*/ 0 w 257460"/>
                  <a:gd name="connsiteY5" fmla="*/ 145612 h 479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460" h="479938">
                    <a:moveTo>
                      <a:pt x="250984" y="831"/>
                    </a:moveTo>
                    <a:cubicBezTo>
                      <a:pt x="254508" y="-1264"/>
                      <a:pt x="257461" y="831"/>
                      <a:pt x="257461" y="4546"/>
                    </a:cubicBezTo>
                    <a:lnTo>
                      <a:pt x="257461" y="323824"/>
                    </a:lnTo>
                    <a:cubicBezTo>
                      <a:pt x="257185" y="328378"/>
                      <a:pt x="254784" y="332538"/>
                      <a:pt x="250984" y="335064"/>
                    </a:cubicBezTo>
                    <a:lnTo>
                      <a:pt x="0" y="479939"/>
                    </a:lnTo>
                    <a:lnTo>
                      <a:pt x="0" y="145612"/>
                    </a:lnTo>
                    <a:close/>
                  </a:path>
                </a:pathLst>
              </a:custGeom>
              <a:solidFill>
                <a:srgbClr val="000000">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43" name="Freeform: Shape 31">
                <a:extLst>
                  <a:ext uri="{FF2B5EF4-FFF2-40B4-BE49-F238E27FC236}">
                    <a16:creationId xmlns:a16="http://schemas.microsoft.com/office/drawing/2014/main" id="{C04C20C2-F002-A674-8691-5CAA28916863}"/>
                  </a:ext>
                </a:extLst>
              </p:cNvPr>
              <p:cNvSpPr/>
              <p:nvPr/>
            </p:nvSpPr>
            <p:spPr>
              <a:xfrm>
                <a:off x="10372058" y="1369378"/>
                <a:ext cx="243458" cy="473709"/>
              </a:xfrm>
              <a:custGeom>
                <a:avLst/>
                <a:gdLst>
                  <a:gd name="connsiteX0" fmla="*/ 26956 w 243458"/>
                  <a:gd name="connsiteY0" fmla="*/ 442562 h 473709"/>
                  <a:gd name="connsiteX1" fmla="*/ 212693 w 243458"/>
                  <a:gd name="connsiteY1" fmla="*/ 335597 h 473709"/>
                  <a:gd name="connsiteX2" fmla="*/ 219170 w 243458"/>
                  <a:gd name="connsiteY2" fmla="*/ 324357 h 473709"/>
                  <a:gd name="connsiteX3" fmla="*/ 219170 w 243458"/>
                  <a:gd name="connsiteY3" fmla="*/ 29654 h 473709"/>
                  <a:gd name="connsiteX4" fmla="*/ 243459 w 243458"/>
                  <a:gd name="connsiteY4" fmla="*/ 15747 h 473709"/>
                  <a:gd name="connsiteX5" fmla="*/ 218694 w 243458"/>
                  <a:gd name="connsiteY5" fmla="*/ 1460 h 473709"/>
                  <a:gd name="connsiteX6" fmla="*/ 218218 w 243458"/>
                  <a:gd name="connsiteY6" fmla="*/ 1460 h 473709"/>
                  <a:gd name="connsiteX7" fmla="*/ 212731 w 243458"/>
                  <a:gd name="connsiteY7" fmla="*/ 861 h 473709"/>
                  <a:gd name="connsiteX8" fmla="*/ 212693 w 243458"/>
                  <a:gd name="connsiteY8" fmla="*/ 888 h 473709"/>
                  <a:gd name="connsiteX9" fmla="*/ 0 w 243458"/>
                  <a:gd name="connsiteY9" fmla="*/ 123761 h 473709"/>
                  <a:gd name="connsiteX10" fmla="*/ 0 w 243458"/>
                  <a:gd name="connsiteY10" fmla="*/ 458088 h 473709"/>
                  <a:gd name="connsiteX11" fmla="*/ 27051 w 243458"/>
                  <a:gd name="connsiteY11" fmla="*/ 473709 h 47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458" h="473709">
                    <a:moveTo>
                      <a:pt x="26956" y="442562"/>
                    </a:moveTo>
                    <a:lnTo>
                      <a:pt x="212693" y="335597"/>
                    </a:lnTo>
                    <a:cubicBezTo>
                      <a:pt x="216494" y="333071"/>
                      <a:pt x="218894" y="328911"/>
                      <a:pt x="219170" y="324357"/>
                    </a:cubicBezTo>
                    <a:lnTo>
                      <a:pt x="219170" y="29654"/>
                    </a:lnTo>
                    <a:lnTo>
                      <a:pt x="243459" y="15747"/>
                    </a:lnTo>
                    <a:lnTo>
                      <a:pt x="218694" y="1460"/>
                    </a:lnTo>
                    <a:lnTo>
                      <a:pt x="218218" y="1460"/>
                    </a:lnTo>
                    <a:cubicBezTo>
                      <a:pt x="216865" y="-221"/>
                      <a:pt x="214408" y="-490"/>
                      <a:pt x="212731" y="861"/>
                    </a:cubicBezTo>
                    <a:cubicBezTo>
                      <a:pt x="212712" y="869"/>
                      <a:pt x="212703" y="879"/>
                      <a:pt x="212693" y="888"/>
                    </a:cubicBezTo>
                    <a:lnTo>
                      <a:pt x="0" y="123761"/>
                    </a:lnTo>
                    <a:lnTo>
                      <a:pt x="0" y="458088"/>
                    </a:lnTo>
                    <a:lnTo>
                      <a:pt x="27051" y="473709"/>
                    </a:lnTo>
                    <a:close/>
                  </a:path>
                </a:pathLst>
              </a:custGeom>
              <a:solidFill>
                <a:srgbClr val="EBEBE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44" name="Freeform: Shape 32">
                <a:extLst>
                  <a:ext uri="{FF2B5EF4-FFF2-40B4-BE49-F238E27FC236}">
                    <a16:creationId xmlns:a16="http://schemas.microsoft.com/office/drawing/2014/main" id="{E73F4079-68AE-8476-7619-6E0DB642E0E9}"/>
                  </a:ext>
                </a:extLst>
              </p:cNvPr>
              <p:cNvSpPr/>
              <p:nvPr/>
            </p:nvSpPr>
            <p:spPr>
              <a:xfrm>
                <a:off x="10399014" y="1385246"/>
                <a:ext cx="219265" cy="458031"/>
              </a:xfrm>
              <a:custGeom>
                <a:avLst/>
                <a:gdLst>
                  <a:gd name="connsiteX0" fmla="*/ 212788 w 219265"/>
                  <a:gd name="connsiteY0" fmla="*/ 831 h 458031"/>
                  <a:gd name="connsiteX1" fmla="*/ 219265 w 219265"/>
                  <a:gd name="connsiteY1" fmla="*/ 4546 h 458031"/>
                  <a:gd name="connsiteX2" fmla="*/ 219265 w 219265"/>
                  <a:gd name="connsiteY2" fmla="*/ 323824 h 458031"/>
                  <a:gd name="connsiteX3" fmla="*/ 212788 w 219265"/>
                  <a:gd name="connsiteY3" fmla="*/ 335064 h 458031"/>
                  <a:gd name="connsiteX4" fmla="*/ 0 w 219265"/>
                  <a:gd name="connsiteY4" fmla="*/ 458031 h 458031"/>
                  <a:gd name="connsiteX5" fmla="*/ 0 w 219265"/>
                  <a:gd name="connsiteY5" fmla="*/ 123704 h 45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265" h="458031">
                    <a:moveTo>
                      <a:pt x="212788" y="831"/>
                    </a:moveTo>
                    <a:cubicBezTo>
                      <a:pt x="216408" y="-1264"/>
                      <a:pt x="219265" y="831"/>
                      <a:pt x="219265" y="4546"/>
                    </a:cubicBezTo>
                    <a:lnTo>
                      <a:pt x="219265" y="323824"/>
                    </a:lnTo>
                    <a:cubicBezTo>
                      <a:pt x="218989" y="328378"/>
                      <a:pt x="216589" y="332538"/>
                      <a:pt x="212788" y="335064"/>
                    </a:cubicBezTo>
                    <a:lnTo>
                      <a:pt x="0" y="458031"/>
                    </a:lnTo>
                    <a:lnTo>
                      <a:pt x="0" y="123704"/>
                    </a:lnTo>
                    <a:close/>
                  </a:path>
                </a:pathLst>
              </a:custGeom>
              <a:solidFill>
                <a:srgbClr val="FAFAF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45" name="Freeform: Shape 33">
                <a:extLst>
                  <a:ext uri="{FF2B5EF4-FFF2-40B4-BE49-F238E27FC236}">
                    <a16:creationId xmlns:a16="http://schemas.microsoft.com/office/drawing/2014/main" id="{F87F7626-5876-246D-2395-AB862B62DE8F}"/>
                  </a:ext>
                </a:extLst>
              </p:cNvPr>
              <p:cNvSpPr/>
              <p:nvPr/>
            </p:nvSpPr>
            <p:spPr>
              <a:xfrm>
                <a:off x="10371963" y="1493329"/>
                <a:ext cx="27146" cy="349948"/>
              </a:xfrm>
              <a:custGeom>
                <a:avLst/>
                <a:gdLst>
                  <a:gd name="connsiteX0" fmla="*/ 27146 w 27146"/>
                  <a:gd name="connsiteY0" fmla="*/ 15621 h 349948"/>
                  <a:gd name="connsiteX1" fmla="*/ 95 w 27146"/>
                  <a:gd name="connsiteY1" fmla="*/ 0 h 349948"/>
                  <a:gd name="connsiteX2" fmla="*/ 0 w 27146"/>
                  <a:gd name="connsiteY2" fmla="*/ 334328 h 349948"/>
                  <a:gd name="connsiteX3" fmla="*/ 27051 w 27146"/>
                  <a:gd name="connsiteY3" fmla="*/ 349948 h 349948"/>
                  <a:gd name="connsiteX4" fmla="*/ 27146 w 27146"/>
                  <a:gd name="connsiteY4" fmla="*/ 15621 h 349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 h="349948">
                    <a:moveTo>
                      <a:pt x="27146" y="15621"/>
                    </a:moveTo>
                    <a:lnTo>
                      <a:pt x="95" y="0"/>
                    </a:lnTo>
                    <a:lnTo>
                      <a:pt x="0" y="334328"/>
                    </a:lnTo>
                    <a:lnTo>
                      <a:pt x="27051" y="349948"/>
                    </a:lnTo>
                    <a:lnTo>
                      <a:pt x="27146" y="15621"/>
                    </a:ln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46" name="Freeform: Shape 34">
                <a:extLst>
                  <a:ext uri="{FF2B5EF4-FFF2-40B4-BE49-F238E27FC236}">
                    <a16:creationId xmlns:a16="http://schemas.microsoft.com/office/drawing/2014/main" id="{2A3B999D-3A11-ADF3-A659-F676CA3E0A63}"/>
                  </a:ext>
                </a:extLst>
              </p:cNvPr>
              <p:cNvSpPr/>
              <p:nvPr/>
            </p:nvSpPr>
            <p:spPr>
              <a:xfrm>
                <a:off x="10407967" y="1510983"/>
                <a:ext cx="6858" cy="9935"/>
              </a:xfrm>
              <a:custGeom>
                <a:avLst/>
                <a:gdLst>
                  <a:gd name="connsiteX0" fmla="*/ 0 w 6858"/>
                  <a:gd name="connsiteY0" fmla="*/ 7015 h 9935"/>
                  <a:gd name="connsiteX1" fmla="*/ 476 w 6858"/>
                  <a:gd name="connsiteY1" fmla="*/ 4539 h 9935"/>
                  <a:gd name="connsiteX2" fmla="*/ 2476 w 6858"/>
                  <a:gd name="connsiteY2" fmla="*/ 1300 h 9935"/>
                  <a:gd name="connsiteX3" fmla="*/ 3429 w 6858"/>
                  <a:gd name="connsiteY3" fmla="*/ 443 h 9935"/>
                  <a:gd name="connsiteX4" fmla="*/ 6858 w 6858"/>
                  <a:gd name="connsiteY4" fmla="*/ 3015 h 9935"/>
                  <a:gd name="connsiteX5" fmla="*/ 6001 w 6858"/>
                  <a:gd name="connsiteY5" fmla="*/ 6444 h 9935"/>
                  <a:gd name="connsiteX6" fmla="*/ 3429 w 6858"/>
                  <a:gd name="connsiteY6" fmla="*/ 9587 h 9935"/>
                  <a:gd name="connsiteX7" fmla="*/ 2953 w 6858"/>
                  <a:gd name="connsiteY7" fmla="*/ 9587 h 9935"/>
                  <a:gd name="connsiteX8" fmla="*/ 0 w 6858"/>
                  <a:gd name="connsiteY8" fmla="*/ 7015 h 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 h="9935">
                    <a:moveTo>
                      <a:pt x="0" y="7015"/>
                    </a:moveTo>
                    <a:cubicBezTo>
                      <a:pt x="19" y="6169"/>
                      <a:pt x="181" y="5332"/>
                      <a:pt x="476" y="4539"/>
                    </a:cubicBezTo>
                    <a:cubicBezTo>
                      <a:pt x="810" y="3288"/>
                      <a:pt x="1505" y="2162"/>
                      <a:pt x="2476" y="1300"/>
                    </a:cubicBezTo>
                    <a:cubicBezTo>
                      <a:pt x="2724" y="941"/>
                      <a:pt x="3048" y="647"/>
                      <a:pt x="3429" y="443"/>
                    </a:cubicBezTo>
                    <a:cubicBezTo>
                      <a:pt x="5334" y="-700"/>
                      <a:pt x="6858" y="443"/>
                      <a:pt x="6858" y="3015"/>
                    </a:cubicBezTo>
                    <a:cubicBezTo>
                      <a:pt x="6858" y="4210"/>
                      <a:pt x="6563" y="5387"/>
                      <a:pt x="6001" y="6444"/>
                    </a:cubicBezTo>
                    <a:cubicBezTo>
                      <a:pt x="5496" y="7736"/>
                      <a:pt x="4601" y="8837"/>
                      <a:pt x="3429" y="9587"/>
                    </a:cubicBezTo>
                    <a:lnTo>
                      <a:pt x="2953" y="9587"/>
                    </a:lnTo>
                    <a:cubicBezTo>
                      <a:pt x="1238" y="10540"/>
                      <a:pt x="0" y="9492"/>
                      <a:pt x="0" y="7015"/>
                    </a:cubicBez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47" name="Freeform: Shape 35">
                <a:extLst>
                  <a:ext uri="{FF2B5EF4-FFF2-40B4-BE49-F238E27FC236}">
                    <a16:creationId xmlns:a16="http://schemas.microsoft.com/office/drawing/2014/main" id="{850492B3-F25A-37CA-7DB1-ED00CC1C2FC7}"/>
                  </a:ext>
                </a:extLst>
              </p:cNvPr>
              <p:cNvSpPr/>
              <p:nvPr/>
            </p:nvSpPr>
            <p:spPr>
              <a:xfrm>
                <a:off x="10362003" y="1508188"/>
                <a:ext cx="52779" cy="30314"/>
              </a:xfrm>
              <a:custGeom>
                <a:avLst/>
                <a:gdLst>
                  <a:gd name="connsiteX0" fmla="*/ 44249 w 52779"/>
                  <a:gd name="connsiteY0" fmla="*/ 26003 h 30314"/>
                  <a:gd name="connsiteX1" fmla="*/ 51107 w 52779"/>
                  <a:gd name="connsiteY1" fmla="*/ 19526 h 30314"/>
                  <a:gd name="connsiteX2" fmla="*/ 51964 w 52779"/>
                  <a:gd name="connsiteY2" fmla="*/ 9239 h 30314"/>
                  <a:gd name="connsiteX3" fmla="*/ 48440 w 52779"/>
                  <a:gd name="connsiteY3" fmla="*/ 4096 h 30314"/>
                  <a:gd name="connsiteX4" fmla="*/ 46440 w 52779"/>
                  <a:gd name="connsiteY4" fmla="*/ 7334 h 30314"/>
                  <a:gd name="connsiteX5" fmla="*/ 48916 w 52779"/>
                  <a:gd name="connsiteY5" fmla="*/ 12573 h 30314"/>
                  <a:gd name="connsiteX6" fmla="*/ 42344 w 52779"/>
                  <a:gd name="connsiteY6" fmla="*/ 22765 h 30314"/>
                  <a:gd name="connsiteX7" fmla="*/ 10245 w 52779"/>
                  <a:gd name="connsiteY7" fmla="*/ 22765 h 30314"/>
                  <a:gd name="connsiteX8" fmla="*/ 10245 w 52779"/>
                  <a:gd name="connsiteY8" fmla="*/ 4286 h 30314"/>
                  <a:gd name="connsiteX9" fmla="*/ 10245 w 52779"/>
                  <a:gd name="connsiteY9" fmla="*/ 0 h 30314"/>
                  <a:gd name="connsiteX10" fmla="*/ 8530 w 52779"/>
                  <a:gd name="connsiteY10" fmla="*/ 952 h 30314"/>
                  <a:gd name="connsiteX11" fmla="*/ 1672 w 52779"/>
                  <a:gd name="connsiteY11" fmla="*/ 7429 h 30314"/>
                  <a:gd name="connsiteX12" fmla="*/ 1672 w 52779"/>
                  <a:gd name="connsiteY12" fmla="*/ 7429 h 30314"/>
                  <a:gd name="connsiteX13" fmla="*/ 815 w 52779"/>
                  <a:gd name="connsiteY13" fmla="*/ 17717 h 30314"/>
                  <a:gd name="connsiteX14" fmla="*/ 8530 w 52779"/>
                  <a:gd name="connsiteY14" fmla="*/ 26003 h 30314"/>
                  <a:gd name="connsiteX15" fmla="*/ 44249 w 52779"/>
                  <a:gd name="connsiteY15" fmla="*/ 26003 h 30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79" h="30314">
                    <a:moveTo>
                      <a:pt x="44249" y="26003"/>
                    </a:moveTo>
                    <a:cubicBezTo>
                      <a:pt x="47069" y="24489"/>
                      <a:pt x="49431" y="22253"/>
                      <a:pt x="51107" y="19526"/>
                    </a:cubicBezTo>
                    <a:cubicBezTo>
                      <a:pt x="52984" y="16419"/>
                      <a:pt x="53298" y="12614"/>
                      <a:pt x="51964" y="9239"/>
                    </a:cubicBezTo>
                    <a:cubicBezTo>
                      <a:pt x="51193" y="7278"/>
                      <a:pt x="49993" y="5519"/>
                      <a:pt x="48440" y="4096"/>
                    </a:cubicBezTo>
                    <a:cubicBezTo>
                      <a:pt x="47469" y="4958"/>
                      <a:pt x="46773" y="6084"/>
                      <a:pt x="46440" y="7334"/>
                    </a:cubicBezTo>
                    <a:cubicBezTo>
                      <a:pt x="47850" y="8740"/>
                      <a:pt x="48726" y="10592"/>
                      <a:pt x="48916" y="12573"/>
                    </a:cubicBezTo>
                    <a:cubicBezTo>
                      <a:pt x="49088" y="17014"/>
                      <a:pt x="46459" y="21086"/>
                      <a:pt x="42344" y="22765"/>
                    </a:cubicBezTo>
                    <a:cubicBezTo>
                      <a:pt x="32248" y="27859"/>
                      <a:pt x="20341" y="27859"/>
                      <a:pt x="10245" y="22765"/>
                    </a:cubicBezTo>
                    <a:cubicBezTo>
                      <a:pt x="1387" y="17621"/>
                      <a:pt x="1291" y="9430"/>
                      <a:pt x="10245" y="4286"/>
                    </a:cubicBezTo>
                    <a:lnTo>
                      <a:pt x="10245" y="0"/>
                    </a:lnTo>
                    <a:lnTo>
                      <a:pt x="8530" y="952"/>
                    </a:lnTo>
                    <a:cubicBezTo>
                      <a:pt x="5711" y="2467"/>
                      <a:pt x="3349" y="4702"/>
                      <a:pt x="1672" y="7429"/>
                    </a:cubicBezTo>
                    <a:lnTo>
                      <a:pt x="1672" y="7429"/>
                    </a:lnTo>
                    <a:cubicBezTo>
                      <a:pt x="-204" y="10537"/>
                      <a:pt x="-518" y="14342"/>
                      <a:pt x="815" y="17717"/>
                    </a:cubicBezTo>
                    <a:cubicBezTo>
                      <a:pt x="2387" y="21265"/>
                      <a:pt x="5101" y="24182"/>
                      <a:pt x="8530" y="26003"/>
                    </a:cubicBezTo>
                    <a:cubicBezTo>
                      <a:pt x="19741" y="31752"/>
                      <a:pt x="33038" y="31752"/>
                      <a:pt x="44249" y="26003"/>
                    </a:cubicBez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48" name="Freeform: Shape 36">
                <a:extLst>
                  <a:ext uri="{FF2B5EF4-FFF2-40B4-BE49-F238E27FC236}">
                    <a16:creationId xmlns:a16="http://schemas.microsoft.com/office/drawing/2014/main" id="{D7FB95C9-4949-C53C-C89E-8B6DE97B0132}"/>
                  </a:ext>
                </a:extLst>
              </p:cNvPr>
              <p:cNvSpPr/>
              <p:nvPr/>
            </p:nvSpPr>
            <p:spPr>
              <a:xfrm>
                <a:off x="10395680" y="1382813"/>
                <a:ext cx="235458" cy="158045"/>
              </a:xfrm>
              <a:custGeom>
                <a:avLst/>
                <a:gdLst>
                  <a:gd name="connsiteX0" fmla="*/ 4953 w 235458"/>
                  <a:gd name="connsiteY0" fmla="*/ 158046 h 158045"/>
                  <a:gd name="connsiteX1" fmla="*/ 235458 w 235458"/>
                  <a:gd name="connsiteY1" fmla="*/ 2788 h 158045"/>
                  <a:gd name="connsiteX2" fmla="*/ 231934 w 235458"/>
                  <a:gd name="connsiteY2" fmla="*/ 788 h 158045"/>
                  <a:gd name="connsiteX3" fmla="*/ 225457 w 235458"/>
                  <a:gd name="connsiteY3" fmla="*/ 788 h 158045"/>
                  <a:gd name="connsiteX4" fmla="*/ 0 w 235458"/>
                  <a:gd name="connsiteY4" fmla="*/ 155188 h 15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458" h="158045">
                    <a:moveTo>
                      <a:pt x="4953" y="158046"/>
                    </a:moveTo>
                    <a:lnTo>
                      <a:pt x="235458" y="2788"/>
                    </a:lnTo>
                    <a:lnTo>
                      <a:pt x="231934" y="788"/>
                    </a:lnTo>
                    <a:cubicBezTo>
                      <a:pt x="229905" y="-263"/>
                      <a:pt x="227486" y="-263"/>
                      <a:pt x="225457" y="788"/>
                    </a:cubicBezTo>
                    <a:lnTo>
                      <a:pt x="0" y="155188"/>
                    </a:lnTo>
                    <a:close/>
                  </a:path>
                </a:pathLst>
              </a:custGeom>
              <a:solidFill>
                <a:srgbClr val="F5F5F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49" name="Freeform: Shape 37">
                <a:extLst>
                  <a:ext uri="{FF2B5EF4-FFF2-40B4-BE49-F238E27FC236}">
                    <a16:creationId xmlns:a16="http://schemas.microsoft.com/office/drawing/2014/main" id="{5455B15D-7B37-4A33-7DC5-ED13C7B4E6CD}"/>
                  </a:ext>
                </a:extLst>
              </p:cNvPr>
              <p:cNvSpPr/>
              <p:nvPr/>
            </p:nvSpPr>
            <p:spPr>
              <a:xfrm>
                <a:off x="10395680" y="1382813"/>
                <a:ext cx="235458" cy="158045"/>
              </a:xfrm>
              <a:custGeom>
                <a:avLst/>
                <a:gdLst>
                  <a:gd name="connsiteX0" fmla="*/ 4953 w 235458"/>
                  <a:gd name="connsiteY0" fmla="*/ 158046 h 158045"/>
                  <a:gd name="connsiteX1" fmla="*/ 235458 w 235458"/>
                  <a:gd name="connsiteY1" fmla="*/ 2788 h 158045"/>
                  <a:gd name="connsiteX2" fmla="*/ 231934 w 235458"/>
                  <a:gd name="connsiteY2" fmla="*/ 788 h 158045"/>
                  <a:gd name="connsiteX3" fmla="*/ 225457 w 235458"/>
                  <a:gd name="connsiteY3" fmla="*/ 788 h 158045"/>
                  <a:gd name="connsiteX4" fmla="*/ 0 w 235458"/>
                  <a:gd name="connsiteY4" fmla="*/ 155188 h 15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458" h="158045">
                    <a:moveTo>
                      <a:pt x="4953" y="158046"/>
                    </a:moveTo>
                    <a:lnTo>
                      <a:pt x="235458" y="2788"/>
                    </a:lnTo>
                    <a:lnTo>
                      <a:pt x="231934" y="788"/>
                    </a:lnTo>
                    <a:cubicBezTo>
                      <a:pt x="229905" y="-263"/>
                      <a:pt x="227486" y="-263"/>
                      <a:pt x="225457" y="788"/>
                    </a:cubicBezTo>
                    <a:lnTo>
                      <a:pt x="0" y="155188"/>
                    </a:ln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50" name="Freeform: Shape 38">
                <a:extLst>
                  <a:ext uri="{FF2B5EF4-FFF2-40B4-BE49-F238E27FC236}">
                    <a16:creationId xmlns:a16="http://schemas.microsoft.com/office/drawing/2014/main" id="{9F7288C1-ECBA-2287-98C7-E0C0D74A5877}"/>
                  </a:ext>
                </a:extLst>
              </p:cNvPr>
              <p:cNvSpPr/>
              <p:nvPr/>
            </p:nvSpPr>
            <p:spPr>
              <a:xfrm>
                <a:off x="10396823" y="1385248"/>
                <a:ext cx="236315" cy="492129"/>
              </a:xfrm>
              <a:custGeom>
                <a:avLst/>
                <a:gdLst>
                  <a:gd name="connsiteX0" fmla="*/ 229743 w 236315"/>
                  <a:gd name="connsiteY0" fmla="*/ 830 h 492129"/>
                  <a:gd name="connsiteX1" fmla="*/ 236315 w 236315"/>
                  <a:gd name="connsiteY1" fmla="*/ 4640 h 492129"/>
                  <a:gd name="connsiteX2" fmla="*/ 236315 w 236315"/>
                  <a:gd name="connsiteY2" fmla="*/ 323822 h 492129"/>
                  <a:gd name="connsiteX3" fmla="*/ 229743 w 236315"/>
                  <a:gd name="connsiteY3" fmla="*/ 335062 h 492129"/>
                  <a:gd name="connsiteX4" fmla="*/ 0 w 236315"/>
                  <a:gd name="connsiteY4" fmla="*/ 492129 h 492129"/>
                  <a:gd name="connsiteX5" fmla="*/ 0 w 236315"/>
                  <a:gd name="connsiteY5" fmla="*/ 157802 h 49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315" h="492129">
                    <a:moveTo>
                      <a:pt x="229743" y="830"/>
                    </a:moveTo>
                    <a:cubicBezTo>
                      <a:pt x="233363" y="-1266"/>
                      <a:pt x="236315" y="830"/>
                      <a:pt x="236315" y="4640"/>
                    </a:cubicBezTo>
                    <a:lnTo>
                      <a:pt x="236315" y="323822"/>
                    </a:lnTo>
                    <a:cubicBezTo>
                      <a:pt x="236077" y="328412"/>
                      <a:pt x="233620" y="332601"/>
                      <a:pt x="229743" y="335062"/>
                    </a:cubicBezTo>
                    <a:lnTo>
                      <a:pt x="0" y="492129"/>
                    </a:lnTo>
                    <a:lnTo>
                      <a:pt x="0" y="157802"/>
                    </a:ln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51" name="Freeform: Shape 39">
                <a:extLst>
                  <a:ext uri="{FF2B5EF4-FFF2-40B4-BE49-F238E27FC236}">
                    <a16:creationId xmlns:a16="http://schemas.microsoft.com/office/drawing/2014/main" id="{F6FDEC4E-91D0-4833-C8F3-B790367F682F}"/>
                  </a:ext>
                </a:extLst>
              </p:cNvPr>
              <p:cNvSpPr/>
              <p:nvPr/>
            </p:nvSpPr>
            <p:spPr>
              <a:xfrm>
                <a:off x="10332434" y="1505902"/>
                <a:ext cx="64484" cy="371570"/>
              </a:xfrm>
              <a:custGeom>
                <a:avLst/>
                <a:gdLst>
                  <a:gd name="connsiteX0" fmla="*/ 191 w 64484"/>
                  <a:gd name="connsiteY0" fmla="*/ 0 h 371570"/>
                  <a:gd name="connsiteX1" fmla="*/ 0 w 64484"/>
                  <a:gd name="connsiteY1" fmla="*/ 334328 h 371570"/>
                  <a:gd name="connsiteX2" fmla="*/ 64484 w 64484"/>
                  <a:gd name="connsiteY2" fmla="*/ 371570 h 371570"/>
                  <a:gd name="connsiteX3" fmla="*/ 64484 w 64484"/>
                  <a:gd name="connsiteY3" fmla="*/ 37148 h 371570"/>
                  <a:gd name="connsiteX4" fmla="*/ 191 w 64484"/>
                  <a:gd name="connsiteY4" fmla="*/ 0 h 371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4" h="371570">
                    <a:moveTo>
                      <a:pt x="191" y="0"/>
                    </a:moveTo>
                    <a:lnTo>
                      <a:pt x="0" y="334328"/>
                    </a:lnTo>
                    <a:lnTo>
                      <a:pt x="64484" y="371570"/>
                    </a:lnTo>
                    <a:lnTo>
                      <a:pt x="64484" y="37148"/>
                    </a:lnTo>
                    <a:lnTo>
                      <a:pt x="191" y="0"/>
                    </a:lnTo>
                    <a:close/>
                  </a:path>
                </a:pathLst>
              </a:custGeom>
              <a:solidFill>
                <a:srgbClr val="F5F5F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52" name="Freeform: Shape 40">
                <a:extLst>
                  <a:ext uri="{FF2B5EF4-FFF2-40B4-BE49-F238E27FC236}">
                    <a16:creationId xmlns:a16="http://schemas.microsoft.com/office/drawing/2014/main" id="{DB19EB42-2BF0-EC1A-68E5-6DAFB1D54B8C}"/>
                  </a:ext>
                </a:extLst>
              </p:cNvPr>
              <p:cNvSpPr/>
              <p:nvPr/>
            </p:nvSpPr>
            <p:spPr>
              <a:xfrm>
                <a:off x="10343097" y="1573244"/>
                <a:ext cx="39745" cy="49540"/>
              </a:xfrm>
              <a:custGeom>
                <a:avLst/>
                <a:gdLst>
                  <a:gd name="connsiteX0" fmla="*/ 2291 w 39745"/>
                  <a:gd name="connsiteY0" fmla="*/ 6001 h 49540"/>
                  <a:gd name="connsiteX1" fmla="*/ 10768 w 39745"/>
                  <a:gd name="connsiteY1" fmla="*/ 95 h 49540"/>
                  <a:gd name="connsiteX2" fmla="*/ 21722 w 39745"/>
                  <a:gd name="connsiteY2" fmla="*/ 2667 h 49540"/>
                  <a:gd name="connsiteX3" fmla="*/ 39724 w 39745"/>
                  <a:gd name="connsiteY3" fmla="*/ 33814 h 49540"/>
                  <a:gd name="connsiteX4" fmla="*/ 37534 w 39745"/>
                  <a:gd name="connsiteY4" fmla="*/ 43339 h 49540"/>
                  <a:gd name="connsiteX5" fmla="*/ 19131 w 39745"/>
                  <a:gd name="connsiteY5" fmla="*/ 47470 h 49540"/>
                  <a:gd name="connsiteX6" fmla="*/ 18007 w 39745"/>
                  <a:gd name="connsiteY6" fmla="*/ 46672 h 49540"/>
                  <a:gd name="connsiteX7" fmla="*/ 5 w 39745"/>
                  <a:gd name="connsiteY7" fmla="*/ 15621 h 49540"/>
                  <a:gd name="connsiteX8" fmla="*/ 2196 w 39745"/>
                  <a:gd name="connsiteY8" fmla="*/ 6096 h 4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745" h="49540">
                    <a:moveTo>
                      <a:pt x="2291" y="6001"/>
                    </a:moveTo>
                    <a:cubicBezTo>
                      <a:pt x="4034" y="2815"/>
                      <a:pt x="7178" y="630"/>
                      <a:pt x="10768" y="95"/>
                    </a:cubicBezTo>
                    <a:cubicBezTo>
                      <a:pt x="14607" y="-312"/>
                      <a:pt x="18465" y="595"/>
                      <a:pt x="21722" y="2667"/>
                    </a:cubicBezTo>
                    <a:cubicBezTo>
                      <a:pt x="32409" y="9525"/>
                      <a:pt x="39115" y="21130"/>
                      <a:pt x="39724" y="33814"/>
                    </a:cubicBezTo>
                    <a:cubicBezTo>
                      <a:pt x="39886" y="37130"/>
                      <a:pt x="39124" y="40427"/>
                      <a:pt x="37534" y="43339"/>
                    </a:cubicBezTo>
                    <a:cubicBezTo>
                      <a:pt x="33590" y="49560"/>
                      <a:pt x="25351" y="51410"/>
                      <a:pt x="19131" y="47470"/>
                    </a:cubicBezTo>
                    <a:cubicBezTo>
                      <a:pt x="18741" y="47224"/>
                      <a:pt x="18369" y="46957"/>
                      <a:pt x="18007" y="46672"/>
                    </a:cubicBezTo>
                    <a:cubicBezTo>
                      <a:pt x="7320" y="39856"/>
                      <a:pt x="615" y="28279"/>
                      <a:pt x="5" y="15621"/>
                    </a:cubicBezTo>
                    <a:cubicBezTo>
                      <a:pt x="-71" y="12313"/>
                      <a:pt x="681" y="9037"/>
                      <a:pt x="2196" y="6096"/>
                    </a:cubicBez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53" name="Freeform: Shape 41">
                <a:extLst>
                  <a:ext uri="{FF2B5EF4-FFF2-40B4-BE49-F238E27FC236}">
                    <a16:creationId xmlns:a16="http://schemas.microsoft.com/office/drawing/2014/main" id="{77B07FCF-E441-41DE-3E7A-3F4ECD837E2C}"/>
                  </a:ext>
                </a:extLst>
              </p:cNvPr>
              <p:cNvSpPr/>
              <p:nvPr/>
            </p:nvSpPr>
            <p:spPr>
              <a:xfrm>
                <a:off x="10347102" y="1576997"/>
                <a:ext cx="32099" cy="41511"/>
              </a:xfrm>
              <a:custGeom>
                <a:avLst/>
                <a:gdLst>
                  <a:gd name="connsiteX0" fmla="*/ 16097 w 32099"/>
                  <a:gd name="connsiteY0" fmla="*/ 2152 h 41511"/>
                  <a:gd name="connsiteX1" fmla="*/ 0 w 32099"/>
                  <a:gd name="connsiteY1" fmla="*/ 11677 h 41511"/>
                  <a:gd name="connsiteX2" fmla="*/ 16097 w 32099"/>
                  <a:gd name="connsiteY2" fmla="*/ 39300 h 41511"/>
                  <a:gd name="connsiteX3" fmla="*/ 32099 w 32099"/>
                  <a:gd name="connsiteY3" fmla="*/ 29775 h 41511"/>
                  <a:gd name="connsiteX4" fmla="*/ 16097 w 32099"/>
                  <a:gd name="connsiteY4" fmla="*/ 2152 h 41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99" h="41511">
                    <a:moveTo>
                      <a:pt x="16097" y="2152"/>
                    </a:moveTo>
                    <a:cubicBezTo>
                      <a:pt x="7239" y="-2896"/>
                      <a:pt x="0" y="1200"/>
                      <a:pt x="0" y="11677"/>
                    </a:cubicBezTo>
                    <a:cubicBezTo>
                      <a:pt x="629" y="22934"/>
                      <a:pt x="6610" y="33207"/>
                      <a:pt x="16097" y="39300"/>
                    </a:cubicBezTo>
                    <a:cubicBezTo>
                      <a:pt x="24955" y="44443"/>
                      <a:pt x="32099" y="40348"/>
                      <a:pt x="32099" y="29775"/>
                    </a:cubicBezTo>
                    <a:cubicBezTo>
                      <a:pt x="31423" y="18559"/>
                      <a:pt x="25489" y="8321"/>
                      <a:pt x="16097" y="2152"/>
                    </a:cubicBezTo>
                    <a:close/>
                  </a:path>
                </a:pathLst>
              </a:custGeom>
              <a:solidFill>
                <a:srgbClr val="F5F5F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54" name="Freeform: Shape 42">
                <a:extLst>
                  <a:ext uri="{FF2B5EF4-FFF2-40B4-BE49-F238E27FC236}">
                    <a16:creationId xmlns:a16="http://schemas.microsoft.com/office/drawing/2014/main" id="{1E6C4591-89E9-63AF-B902-38F290DE017F}"/>
                  </a:ext>
                </a:extLst>
              </p:cNvPr>
              <p:cNvSpPr/>
              <p:nvPr/>
            </p:nvSpPr>
            <p:spPr>
              <a:xfrm>
                <a:off x="10343578" y="1643171"/>
                <a:ext cx="40195" cy="193366"/>
              </a:xfrm>
              <a:custGeom>
                <a:avLst/>
                <a:gdLst>
                  <a:gd name="connsiteX0" fmla="*/ 22574 w 40195"/>
                  <a:gd name="connsiteY0" fmla="*/ 5225 h 193366"/>
                  <a:gd name="connsiteX1" fmla="*/ 17716 w 40195"/>
                  <a:gd name="connsiteY1" fmla="*/ 2463 h 193366"/>
                  <a:gd name="connsiteX2" fmla="*/ 0 w 40195"/>
                  <a:gd name="connsiteY2" fmla="*/ 12655 h 193366"/>
                  <a:gd name="connsiteX3" fmla="*/ 0 w 40195"/>
                  <a:gd name="connsiteY3" fmla="*/ 157530 h 193366"/>
                  <a:gd name="connsiteX4" fmla="*/ 17716 w 40195"/>
                  <a:gd name="connsiteY4" fmla="*/ 188105 h 193366"/>
                  <a:gd name="connsiteX5" fmla="*/ 22574 w 40195"/>
                  <a:gd name="connsiteY5" fmla="*/ 190962 h 193366"/>
                  <a:gd name="connsiteX6" fmla="*/ 40196 w 40195"/>
                  <a:gd name="connsiteY6" fmla="*/ 180771 h 193366"/>
                  <a:gd name="connsiteX7" fmla="*/ 40196 w 40195"/>
                  <a:gd name="connsiteY7" fmla="*/ 35800 h 193366"/>
                  <a:gd name="connsiteX8" fmla="*/ 22574 w 40195"/>
                  <a:gd name="connsiteY8" fmla="*/ 5225 h 19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95" h="193366">
                    <a:moveTo>
                      <a:pt x="22574" y="5225"/>
                    </a:moveTo>
                    <a:lnTo>
                      <a:pt x="17716" y="2463"/>
                    </a:lnTo>
                    <a:cubicBezTo>
                      <a:pt x="8191" y="-3252"/>
                      <a:pt x="0" y="1320"/>
                      <a:pt x="0" y="12655"/>
                    </a:cubicBezTo>
                    <a:lnTo>
                      <a:pt x="0" y="157530"/>
                    </a:lnTo>
                    <a:cubicBezTo>
                      <a:pt x="676" y="169967"/>
                      <a:pt x="7258" y="181332"/>
                      <a:pt x="17716" y="188105"/>
                    </a:cubicBezTo>
                    <a:lnTo>
                      <a:pt x="22574" y="190962"/>
                    </a:lnTo>
                    <a:cubicBezTo>
                      <a:pt x="32099" y="196582"/>
                      <a:pt x="40196" y="192010"/>
                      <a:pt x="40196" y="180771"/>
                    </a:cubicBezTo>
                    <a:lnTo>
                      <a:pt x="40196" y="35800"/>
                    </a:lnTo>
                    <a:cubicBezTo>
                      <a:pt x="39529" y="23384"/>
                      <a:pt x="32985" y="12031"/>
                      <a:pt x="22574" y="522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55" name="Freeform: Shape 43">
                <a:extLst>
                  <a:ext uri="{FF2B5EF4-FFF2-40B4-BE49-F238E27FC236}">
                    <a16:creationId xmlns:a16="http://schemas.microsoft.com/office/drawing/2014/main" id="{FC294D16-FC4A-5FFC-17F7-6F11E2390516}"/>
                  </a:ext>
                </a:extLst>
              </p:cNvPr>
              <p:cNvSpPr/>
              <p:nvPr/>
            </p:nvSpPr>
            <p:spPr>
              <a:xfrm>
                <a:off x="10332624" y="1503711"/>
                <a:ext cx="67817" cy="39338"/>
              </a:xfrm>
              <a:custGeom>
                <a:avLst/>
                <a:gdLst>
                  <a:gd name="connsiteX0" fmla="*/ 3810 w 67817"/>
                  <a:gd name="connsiteY0" fmla="*/ 0 h 39338"/>
                  <a:gd name="connsiteX1" fmla="*/ 67818 w 67817"/>
                  <a:gd name="connsiteY1" fmla="*/ 36957 h 39338"/>
                  <a:gd name="connsiteX2" fmla="*/ 64294 w 67817"/>
                  <a:gd name="connsiteY2" fmla="*/ 39338 h 39338"/>
                  <a:gd name="connsiteX3" fmla="*/ 0 w 67817"/>
                  <a:gd name="connsiteY3" fmla="*/ 2191 h 39338"/>
                  <a:gd name="connsiteX4" fmla="*/ 3810 w 67817"/>
                  <a:gd name="connsiteY4" fmla="*/ 0 h 39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17" h="39338">
                    <a:moveTo>
                      <a:pt x="3810" y="0"/>
                    </a:moveTo>
                    <a:lnTo>
                      <a:pt x="67818" y="36957"/>
                    </a:lnTo>
                    <a:lnTo>
                      <a:pt x="64294" y="39338"/>
                    </a:lnTo>
                    <a:lnTo>
                      <a:pt x="0" y="2191"/>
                    </a:lnTo>
                    <a:lnTo>
                      <a:pt x="3810" y="0"/>
                    </a:lnTo>
                    <a:close/>
                  </a:path>
                </a:pathLst>
              </a:custGeom>
              <a:solidFill>
                <a:srgbClr val="F5F5F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56" name="Freeform: Shape 44">
                <a:extLst>
                  <a:ext uri="{FF2B5EF4-FFF2-40B4-BE49-F238E27FC236}">
                    <a16:creationId xmlns:a16="http://schemas.microsoft.com/office/drawing/2014/main" id="{1BE87975-7F01-31F3-30C7-84AB37B9FF04}"/>
                  </a:ext>
                </a:extLst>
              </p:cNvPr>
              <p:cNvSpPr/>
              <p:nvPr/>
            </p:nvSpPr>
            <p:spPr>
              <a:xfrm>
                <a:off x="10332624" y="1503711"/>
                <a:ext cx="67817" cy="39338"/>
              </a:xfrm>
              <a:custGeom>
                <a:avLst/>
                <a:gdLst>
                  <a:gd name="connsiteX0" fmla="*/ 3810 w 67817"/>
                  <a:gd name="connsiteY0" fmla="*/ 0 h 39338"/>
                  <a:gd name="connsiteX1" fmla="*/ 67818 w 67817"/>
                  <a:gd name="connsiteY1" fmla="*/ 36957 h 39338"/>
                  <a:gd name="connsiteX2" fmla="*/ 64294 w 67817"/>
                  <a:gd name="connsiteY2" fmla="*/ 39338 h 39338"/>
                  <a:gd name="connsiteX3" fmla="*/ 0 w 67817"/>
                  <a:gd name="connsiteY3" fmla="*/ 2191 h 39338"/>
                  <a:gd name="connsiteX4" fmla="*/ 3810 w 67817"/>
                  <a:gd name="connsiteY4" fmla="*/ 0 h 39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17" h="39338">
                    <a:moveTo>
                      <a:pt x="3810" y="0"/>
                    </a:moveTo>
                    <a:lnTo>
                      <a:pt x="67818" y="36957"/>
                    </a:lnTo>
                    <a:lnTo>
                      <a:pt x="64294" y="39338"/>
                    </a:lnTo>
                    <a:lnTo>
                      <a:pt x="0" y="2191"/>
                    </a:lnTo>
                    <a:lnTo>
                      <a:pt x="3810" y="0"/>
                    </a:ln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57" name="Freeform: Shape 45">
                <a:extLst>
                  <a:ext uri="{FF2B5EF4-FFF2-40B4-BE49-F238E27FC236}">
                    <a16:creationId xmlns:a16="http://schemas.microsoft.com/office/drawing/2014/main" id="{AD574CC7-255D-04DE-5FE2-C1BAA887DEC5}"/>
                  </a:ext>
                </a:extLst>
              </p:cNvPr>
              <p:cNvSpPr/>
              <p:nvPr/>
            </p:nvSpPr>
            <p:spPr>
              <a:xfrm>
                <a:off x="10409586" y="1389697"/>
                <a:ext cx="246602" cy="493908"/>
              </a:xfrm>
              <a:custGeom>
                <a:avLst/>
                <a:gdLst>
                  <a:gd name="connsiteX0" fmla="*/ 2477 w 246602"/>
                  <a:gd name="connsiteY0" fmla="*/ 493395 h 493908"/>
                  <a:gd name="connsiteX1" fmla="*/ 0 w 246602"/>
                  <a:gd name="connsiteY1" fmla="*/ 488728 h 493908"/>
                  <a:gd name="connsiteX2" fmla="*/ 0 w 246602"/>
                  <a:gd name="connsiteY2" fmla="*/ 160972 h 493908"/>
                  <a:gd name="connsiteX3" fmla="*/ 2762 w 246602"/>
                  <a:gd name="connsiteY3" fmla="*/ 156019 h 493908"/>
                  <a:gd name="connsiteX4" fmla="*/ 241649 w 246602"/>
                  <a:gd name="connsiteY4" fmla="*/ 0 h 493908"/>
                  <a:gd name="connsiteX5" fmla="*/ 246602 w 246602"/>
                  <a:gd name="connsiteY5" fmla="*/ 2857 h 493908"/>
                  <a:gd name="connsiteX6" fmla="*/ 246602 w 246602"/>
                  <a:gd name="connsiteY6" fmla="*/ 337090 h 493908"/>
                  <a:gd name="connsiteX7" fmla="*/ 7811 w 246602"/>
                  <a:gd name="connsiteY7" fmla="*/ 493205 h 493908"/>
                  <a:gd name="connsiteX8" fmla="*/ 2477 w 246602"/>
                  <a:gd name="connsiteY8" fmla="*/ 493395 h 493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602" h="493908">
                    <a:moveTo>
                      <a:pt x="2477" y="493395"/>
                    </a:moveTo>
                    <a:cubicBezTo>
                      <a:pt x="962" y="492316"/>
                      <a:pt x="48" y="490587"/>
                      <a:pt x="0" y="488728"/>
                    </a:cubicBezTo>
                    <a:lnTo>
                      <a:pt x="0" y="160972"/>
                    </a:lnTo>
                    <a:cubicBezTo>
                      <a:pt x="114" y="158985"/>
                      <a:pt x="1134" y="157159"/>
                      <a:pt x="2762" y="156019"/>
                    </a:cubicBezTo>
                    <a:lnTo>
                      <a:pt x="241649" y="0"/>
                    </a:lnTo>
                    <a:lnTo>
                      <a:pt x="246602" y="2857"/>
                    </a:lnTo>
                    <a:lnTo>
                      <a:pt x="246602" y="337090"/>
                    </a:lnTo>
                    <a:lnTo>
                      <a:pt x="7811" y="493205"/>
                    </a:lnTo>
                    <a:cubicBezTo>
                      <a:pt x="6153" y="494070"/>
                      <a:pt x="4191" y="494141"/>
                      <a:pt x="2477" y="493395"/>
                    </a:cubicBezTo>
                    <a:close/>
                  </a:path>
                </a:pathLst>
              </a:custGeom>
              <a:solidFill>
                <a:srgbClr val="F5F5F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58" name="Freeform: Shape 46">
                <a:extLst>
                  <a:ext uri="{FF2B5EF4-FFF2-40B4-BE49-F238E27FC236}">
                    <a16:creationId xmlns:a16="http://schemas.microsoft.com/office/drawing/2014/main" id="{DEC6E9FF-9B3A-7B28-9D84-31BB45F55B69}"/>
                  </a:ext>
                </a:extLst>
              </p:cNvPr>
              <p:cNvSpPr/>
              <p:nvPr/>
            </p:nvSpPr>
            <p:spPr>
              <a:xfrm>
                <a:off x="10409777" y="1547907"/>
                <a:ext cx="7810" cy="335788"/>
              </a:xfrm>
              <a:custGeom>
                <a:avLst/>
                <a:gdLst>
                  <a:gd name="connsiteX0" fmla="*/ 5715 w 7810"/>
                  <a:gd name="connsiteY0" fmla="*/ 2762 h 335788"/>
                  <a:gd name="connsiteX1" fmla="*/ 857 w 7810"/>
                  <a:gd name="connsiteY1" fmla="*/ 0 h 335788"/>
                  <a:gd name="connsiteX2" fmla="*/ 0 w 7810"/>
                  <a:gd name="connsiteY2" fmla="*/ 2762 h 335788"/>
                  <a:gd name="connsiteX3" fmla="*/ 0 w 7810"/>
                  <a:gd name="connsiteY3" fmla="*/ 330518 h 335788"/>
                  <a:gd name="connsiteX4" fmla="*/ 2476 w 7810"/>
                  <a:gd name="connsiteY4" fmla="*/ 335185 h 335788"/>
                  <a:gd name="connsiteX5" fmla="*/ 7810 w 7810"/>
                  <a:gd name="connsiteY5" fmla="*/ 335185 h 335788"/>
                  <a:gd name="connsiteX6" fmla="*/ 4953 w 7810"/>
                  <a:gd name="connsiteY6" fmla="*/ 333566 h 335788"/>
                  <a:gd name="connsiteX7" fmla="*/ 4953 w 7810"/>
                  <a:gd name="connsiteY7" fmla="*/ 5620 h 335788"/>
                  <a:gd name="connsiteX8" fmla="*/ 5715 w 7810"/>
                  <a:gd name="connsiteY8" fmla="*/ 2762 h 33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 h="335788">
                    <a:moveTo>
                      <a:pt x="5715" y="2762"/>
                    </a:moveTo>
                    <a:lnTo>
                      <a:pt x="857" y="0"/>
                    </a:lnTo>
                    <a:cubicBezTo>
                      <a:pt x="305" y="815"/>
                      <a:pt x="9" y="1776"/>
                      <a:pt x="0" y="2762"/>
                    </a:cubicBezTo>
                    <a:lnTo>
                      <a:pt x="0" y="330518"/>
                    </a:lnTo>
                    <a:cubicBezTo>
                      <a:pt x="47" y="332377"/>
                      <a:pt x="962" y="334106"/>
                      <a:pt x="2476" y="335185"/>
                    </a:cubicBezTo>
                    <a:cubicBezTo>
                      <a:pt x="4162" y="335990"/>
                      <a:pt x="6124" y="335990"/>
                      <a:pt x="7810" y="335185"/>
                    </a:cubicBezTo>
                    <a:cubicBezTo>
                      <a:pt x="6286" y="336042"/>
                      <a:pt x="4953" y="335185"/>
                      <a:pt x="4953" y="333566"/>
                    </a:cubicBezTo>
                    <a:lnTo>
                      <a:pt x="4953" y="5620"/>
                    </a:lnTo>
                    <a:cubicBezTo>
                      <a:pt x="4943" y="4616"/>
                      <a:pt x="5210" y="3628"/>
                      <a:pt x="5715" y="2762"/>
                    </a:cubicBezTo>
                    <a:close/>
                  </a:path>
                </a:pathLst>
              </a:custGeom>
              <a:solidFill>
                <a:srgbClr val="000000">
                  <a:alpha val="1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59" name="Freeform: Shape 47">
                <a:extLst>
                  <a:ext uri="{FF2B5EF4-FFF2-40B4-BE49-F238E27FC236}">
                    <a16:creationId xmlns:a16="http://schemas.microsoft.com/office/drawing/2014/main" id="{73533EC2-C6B0-0D66-319E-337F4DD5F79F}"/>
                  </a:ext>
                </a:extLst>
              </p:cNvPr>
              <p:cNvSpPr/>
              <p:nvPr/>
            </p:nvSpPr>
            <p:spPr>
              <a:xfrm>
                <a:off x="10414634" y="1392555"/>
                <a:ext cx="241649" cy="490717"/>
              </a:xfrm>
              <a:custGeom>
                <a:avLst/>
                <a:gdLst>
                  <a:gd name="connsiteX0" fmla="*/ 241554 w 241649"/>
                  <a:gd name="connsiteY0" fmla="*/ 0 h 490717"/>
                  <a:gd name="connsiteX1" fmla="*/ 2858 w 241649"/>
                  <a:gd name="connsiteY1" fmla="*/ 156020 h 490717"/>
                  <a:gd name="connsiteX2" fmla="*/ 857 w 241649"/>
                  <a:gd name="connsiteY2" fmla="*/ 158115 h 490717"/>
                  <a:gd name="connsiteX3" fmla="*/ 0 w 241649"/>
                  <a:gd name="connsiteY3" fmla="*/ 160972 h 490717"/>
                  <a:gd name="connsiteX4" fmla="*/ 0 w 241649"/>
                  <a:gd name="connsiteY4" fmla="*/ 488728 h 490717"/>
                  <a:gd name="connsiteX5" fmla="*/ 2858 w 241649"/>
                  <a:gd name="connsiteY5" fmla="*/ 490347 h 490717"/>
                  <a:gd name="connsiteX6" fmla="*/ 241649 w 241649"/>
                  <a:gd name="connsiteY6" fmla="*/ 334232 h 490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649" h="490717">
                    <a:moveTo>
                      <a:pt x="241554" y="0"/>
                    </a:moveTo>
                    <a:lnTo>
                      <a:pt x="2858" y="156020"/>
                    </a:lnTo>
                    <a:cubicBezTo>
                      <a:pt x="1991" y="156493"/>
                      <a:pt x="1286" y="157225"/>
                      <a:pt x="857" y="158115"/>
                    </a:cubicBezTo>
                    <a:cubicBezTo>
                      <a:pt x="315" y="158971"/>
                      <a:pt x="19" y="159959"/>
                      <a:pt x="0" y="160972"/>
                    </a:cubicBezTo>
                    <a:lnTo>
                      <a:pt x="0" y="488728"/>
                    </a:lnTo>
                    <a:cubicBezTo>
                      <a:pt x="0" y="490537"/>
                      <a:pt x="1334" y="491204"/>
                      <a:pt x="2858" y="490347"/>
                    </a:cubicBezTo>
                    <a:lnTo>
                      <a:pt x="241649" y="334232"/>
                    </a:lnTo>
                    <a:close/>
                  </a:path>
                </a:pathLst>
              </a:custGeom>
              <a:solidFill>
                <a:srgbClr val="000000">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60" name="Freeform: Shape 48">
                <a:extLst>
                  <a:ext uri="{FF2B5EF4-FFF2-40B4-BE49-F238E27FC236}">
                    <a16:creationId xmlns:a16="http://schemas.microsoft.com/office/drawing/2014/main" id="{ED1A6D97-77DF-264C-47F0-408625FAA8F7}"/>
                  </a:ext>
                </a:extLst>
              </p:cNvPr>
              <p:cNvSpPr/>
              <p:nvPr/>
            </p:nvSpPr>
            <p:spPr>
              <a:xfrm>
                <a:off x="10410634" y="1389697"/>
                <a:ext cx="245554" cy="160972"/>
              </a:xfrm>
              <a:custGeom>
                <a:avLst/>
                <a:gdLst>
                  <a:gd name="connsiteX0" fmla="*/ 245554 w 245554"/>
                  <a:gd name="connsiteY0" fmla="*/ 2857 h 160972"/>
                  <a:gd name="connsiteX1" fmla="*/ 240601 w 245554"/>
                  <a:gd name="connsiteY1" fmla="*/ 0 h 160972"/>
                  <a:gd name="connsiteX2" fmla="*/ 1905 w 245554"/>
                  <a:gd name="connsiteY2" fmla="*/ 156019 h 160972"/>
                  <a:gd name="connsiteX3" fmla="*/ 0 w 245554"/>
                  <a:gd name="connsiteY3" fmla="*/ 158210 h 160972"/>
                  <a:gd name="connsiteX4" fmla="*/ 4858 w 245554"/>
                  <a:gd name="connsiteY4" fmla="*/ 160972 h 160972"/>
                  <a:gd name="connsiteX5" fmla="*/ 6858 w 245554"/>
                  <a:gd name="connsiteY5" fmla="*/ 158877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554" h="160972">
                    <a:moveTo>
                      <a:pt x="245554" y="2857"/>
                    </a:moveTo>
                    <a:lnTo>
                      <a:pt x="240601" y="0"/>
                    </a:lnTo>
                    <a:lnTo>
                      <a:pt x="1905" y="156019"/>
                    </a:lnTo>
                    <a:cubicBezTo>
                      <a:pt x="1105" y="156585"/>
                      <a:pt x="448" y="157337"/>
                      <a:pt x="0" y="158210"/>
                    </a:cubicBezTo>
                    <a:lnTo>
                      <a:pt x="4858" y="160972"/>
                    </a:lnTo>
                    <a:cubicBezTo>
                      <a:pt x="5286" y="160083"/>
                      <a:pt x="5991" y="159350"/>
                      <a:pt x="6858" y="15887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61" name="Freeform: Shape 49">
                <a:extLst>
                  <a:ext uri="{FF2B5EF4-FFF2-40B4-BE49-F238E27FC236}">
                    <a16:creationId xmlns:a16="http://schemas.microsoft.com/office/drawing/2014/main" id="{A7A91164-41EB-A6B7-4689-3D31D9473FC9}"/>
                  </a:ext>
                </a:extLst>
              </p:cNvPr>
              <p:cNvSpPr/>
              <p:nvPr/>
            </p:nvSpPr>
            <p:spPr>
              <a:xfrm>
                <a:off x="10652188" y="1394745"/>
                <a:ext cx="64389" cy="371570"/>
              </a:xfrm>
              <a:custGeom>
                <a:avLst/>
                <a:gdLst>
                  <a:gd name="connsiteX0" fmla="*/ 95 w 64389"/>
                  <a:gd name="connsiteY0" fmla="*/ 0 h 371570"/>
                  <a:gd name="connsiteX1" fmla="*/ 0 w 64389"/>
                  <a:gd name="connsiteY1" fmla="*/ 334328 h 371570"/>
                  <a:gd name="connsiteX2" fmla="*/ 64389 w 64389"/>
                  <a:gd name="connsiteY2" fmla="*/ 371570 h 371570"/>
                  <a:gd name="connsiteX3" fmla="*/ 63818 w 64389"/>
                  <a:gd name="connsiteY3" fmla="*/ 36862 h 371570"/>
                  <a:gd name="connsiteX4" fmla="*/ 95 w 64389"/>
                  <a:gd name="connsiteY4" fmla="*/ 0 h 371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89" h="371570">
                    <a:moveTo>
                      <a:pt x="95" y="0"/>
                    </a:moveTo>
                    <a:lnTo>
                      <a:pt x="0" y="334328"/>
                    </a:lnTo>
                    <a:lnTo>
                      <a:pt x="64389" y="371570"/>
                    </a:lnTo>
                    <a:lnTo>
                      <a:pt x="63818" y="36862"/>
                    </a:lnTo>
                    <a:lnTo>
                      <a:pt x="95" y="0"/>
                    </a:lnTo>
                    <a:close/>
                  </a:path>
                </a:pathLst>
              </a:custGeom>
              <a:solidFill>
                <a:srgbClr val="F5F5F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62" name="Freeform: Shape 50">
                <a:extLst>
                  <a:ext uri="{FF2B5EF4-FFF2-40B4-BE49-F238E27FC236}">
                    <a16:creationId xmlns:a16="http://schemas.microsoft.com/office/drawing/2014/main" id="{341E01BD-BBF2-D13D-04A1-D0DCE9ED76A3}"/>
                  </a:ext>
                </a:extLst>
              </p:cNvPr>
              <p:cNvSpPr/>
              <p:nvPr/>
            </p:nvSpPr>
            <p:spPr>
              <a:xfrm>
                <a:off x="10652188" y="1394745"/>
                <a:ext cx="64389" cy="371570"/>
              </a:xfrm>
              <a:custGeom>
                <a:avLst/>
                <a:gdLst>
                  <a:gd name="connsiteX0" fmla="*/ 95 w 64389"/>
                  <a:gd name="connsiteY0" fmla="*/ 0 h 371570"/>
                  <a:gd name="connsiteX1" fmla="*/ 0 w 64389"/>
                  <a:gd name="connsiteY1" fmla="*/ 334328 h 371570"/>
                  <a:gd name="connsiteX2" fmla="*/ 64389 w 64389"/>
                  <a:gd name="connsiteY2" fmla="*/ 371570 h 371570"/>
                  <a:gd name="connsiteX3" fmla="*/ 63818 w 64389"/>
                  <a:gd name="connsiteY3" fmla="*/ 36862 h 371570"/>
                  <a:gd name="connsiteX4" fmla="*/ 95 w 64389"/>
                  <a:gd name="connsiteY4" fmla="*/ 0 h 371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89" h="371570">
                    <a:moveTo>
                      <a:pt x="95" y="0"/>
                    </a:moveTo>
                    <a:lnTo>
                      <a:pt x="0" y="334328"/>
                    </a:lnTo>
                    <a:lnTo>
                      <a:pt x="64389" y="371570"/>
                    </a:lnTo>
                    <a:lnTo>
                      <a:pt x="63818" y="36862"/>
                    </a:lnTo>
                    <a:lnTo>
                      <a:pt x="95" y="0"/>
                    </a:lnTo>
                    <a:close/>
                  </a:path>
                </a:pathLst>
              </a:custGeom>
              <a:solidFill>
                <a:srgbClr val="000000">
                  <a:alpha val="3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63" name="Freeform: Shape 51">
                <a:extLst>
                  <a:ext uri="{FF2B5EF4-FFF2-40B4-BE49-F238E27FC236}">
                    <a16:creationId xmlns:a16="http://schemas.microsoft.com/office/drawing/2014/main" id="{1BF4AC1B-B499-CEA7-2F81-CF0BBDF6802F}"/>
                  </a:ext>
                </a:extLst>
              </p:cNvPr>
              <p:cNvSpPr/>
              <p:nvPr/>
            </p:nvSpPr>
            <p:spPr>
              <a:xfrm>
                <a:off x="10425207" y="1425702"/>
                <a:ext cx="232505" cy="475197"/>
              </a:xfrm>
              <a:custGeom>
                <a:avLst/>
                <a:gdLst>
                  <a:gd name="connsiteX0" fmla="*/ 23717 w 232505"/>
                  <a:gd name="connsiteY0" fmla="*/ 474345 h 475197"/>
                  <a:gd name="connsiteX1" fmla="*/ 16573 w 232505"/>
                  <a:gd name="connsiteY1" fmla="*/ 474345 h 475197"/>
                  <a:gd name="connsiteX2" fmla="*/ 3524 w 232505"/>
                  <a:gd name="connsiteY2" fmla="*/ 466820 h 475197"/>
                  <a:gd name="connsiteX3" fmla="*/ 0 w 232505"/>
                  <a:gd name="connsiteY3" fmla="*/ 460724 h 475197"/>
                  <a:gd name="connsiteX4" fmla="*/ 0 w 232505"/>
                  <a:gd name="connsiteY4" fmla="*/ 134588 h 475197"/>
                  <a:gd name="connsiteX5" fmla="*/ 3524 w 232505"/>
                  <a:gd name="connsiteY5" fmla="*/ 128492 h 475197"/>
                  <a:gd name="connsiteX6" fmla="*/ 212407 w 232505"/>
                  <a:gd name="connsiteY6" fmla="*/ 0 h 475197"/>
                  <a:gd name="connsiteX7" fmla="*/ 232505 w 232505"/>
                  <a:gd name="connsiteY7" fmla="*/ 11621 h 475197"/>
                  <a:gd name="connsiteX8" fmla="*/ 232505 w 232505"/>
                  <a:gd name="connsiteY8" fmla="*/ 345948 h 47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505" h="475197">
                    <a:moveTo>
                      <a:pt x="23717" y="474345"/>
                    </a:moveTo>
                    <a:cubicBezTo>
                      <a:pt x="21469" y="475482"/>
                      <a:pt x="18821" y="475482"/>
                      <a:pt x="16573" y="474345"/>
                    </a:cubicBezTo>
                    <a:lnTo>
                      <a:pt x="3524" y="466820"/>
                    </a:lnTo>
                    <a:cubicBezTo>
                      <a:pt x="1448" y="465463"/>
                      <a:pt x="143" y="463201"/>
                      <a:pt x="0" y="460724"/>
                    </a:cubicBezTo>
                    <a:lnTo>
                      <a:pt x="0" y="134588"/>
                    </a:lnTo>
                    <a:cubicBezTo>
                      <a:pt x="76" y="132094"/>
                      <a:pt x="1400" y="129803"/>
                      <a:pt x="3524" y="128492"/>
                    </a:cubicBezTo>
                    <a:lnTo>
                      <a:pt x="212407" y="0"/>
                    </a:lnTo>
                    <a:lnTo>
                      <a:pt x="232505" y="11621"/>
                    </a:lnTo>
                    <a:lnTo>
                      <a:pt x="232505" y="345948"/>
                    </a:lnTo>
                    <a:close/>
                  </a:path>
                </a:pathLst>
              </a:custGeom>
              <a:solidFill>
                <a:srgbClr val="EBEBE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64" name="Freeform: Shape 52">
                <a:extLst>
                  <a:ext uri="{FF2B5EF4-FFF2-40B4-BE49-F238E27FC236}">
                    <a16:creationId xmlns:a16="http://schemas.microsoft.com/office/drawing/2014/main" id="{E9BAFD70-50BC-7F78-E50A-566BA8080742}"/>
                  </a:ext>
                </a:extLst>
              </p:cNvPr>
              <p:cNvSpPr/>
              <p:nvPr/>
            </p:nvSpPr>
            <p:spPr>
              <a:xfrm>
                <a:off x="10445305" y="1437322"/>
                <a:ext cx="212216" cy="463178"/>
              </a:xfrm>
              <a:custGeom>
                <a:avLst/>
                <a:gdLst>
                  <a:gd name="connsiteX0" fmla="*/ 212217 w 212216"/>
                  <a:gd name="connsiteY0" fmla="*/ 334328 h 463178"/>
                  <a:gd name="connsiteX1" fmla="*/ 3620 w 212216"/>
                  <a:gd name="connsiteY1" fmla="*/ 462725 h 463178"/>
                  <a:gd name="connsiteX2" fmla="*/ 0 w 212216"/>
                  <a:gd name="connsiteY2" fmla="*/ 460724 h 463178"/>
                  <a:gd name="connsiteX3" fmla="*/ 0 w 212216"/>
                  <a:gd name="connsiteY3" fmla="*/ 134588 h 463178"/>
                  <a:gd name="connsiteX4" fmla="*/ 3524 w 212216"/>
                  <a:gd name="connsiteY4" fmla="*/ 128492 h 463178"/>
                  <a:gd name="connsiteX5" fmla="*/ 212217 w 212216"/>
                  <a:gd name="connsiteY5" fmla="*/ 0 h 46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216" h="463178">
                    <a:moveTo>
                      <a:pt x="212217" y="334328"/>
                    </a:moveTo>
                    <a:lnTo>
                      <a:pt x="3620" y="462725"/>
                    </a:lnTo>
                    <a:cubicBezTo>
                      <a:pt x="1619" y="463867"/>
                      <a:pt x="0" y="462725"/>
                      <a:pt x="0" y="460724"/>
                    </a:cubicBezTo>
                    <a:lnTo>
                      <a:pt x="0" y="134588"/>
                    </a:lnTo>
                    <a:cubicBezTo>
                      <a:pt x="76" y="132094"/>
                      <a:pt x="1400" y="129803"/>
                      <a:pt x="3524" y="128492"/>
                    </a:cubicBezTo>
                    <a:lnTo>
                      <a:pt x="212217" y="0"/>
                    </a:lnTo>
                    <a:close/>
                  </a:path>
                </a:pathLst>
              </a:custGeom>
              <a:solidFill>
                <a:srgbClr val="FAFAF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65" name="Freeform: Shape 53">
                <a:extLst>
                  <a:ext uri="{FF2B5EF4-FFF2-40B4-BE49-F238E27FC236}">
                    <a16:creationId xmlns:a16="http://schemas.microsoft.com/office/drawing/2014/main" id="{8D358405-EE66-E085-E176-6E47BB4B01A9}"/>
                  </a:ext>
                </a:extLst>
              </p:cNvPr>
              <p:cNvSpPr/>
              <p:nvPr/>
            </p:nvSpPr>
            <p:spPr>
              <a:xfrm>
                <a:off x="10642091" y="1453126"/>
                <a:ext cx="6953" cy="9963"/>
              </a:xfrm>
              <a:custGeom>
                <a:avLst/>
                <a:gdLst>
                  <a:gd name="connsiteX0" fmla="*/ 0 w 6953"/>
                  <a:gd name="connsiteY0" fmla="*/ 7056 h 9963"/>
                  <a:gd name="connsiteX1" fmla="*/ 571 w 6953"/>
                  <a:gd name="connsiteY1" fmla="*/ 4580 h 9963"/>
                  <a:gd name="connsiteX2" fmla="*/ 2477 w 6953"/>
                  <a:gd name="connsiteY2" fmla="*/ 1246 h 9963"/>
                  <a:gd name="connsiteX3" fmla="*/ 3524 w 6953"/>
                  <a:gd name="connsiteY3" fmla="*/ 484 h 9963"/>
                  <a:gd name="connsiteX4" fmla="*/ 6953 w 6953"/>
                  <a:gd name="connsiteY4" fmla="*/ 3056 h 9963"/>
                  <a:gd name="connsiteX5" fmla="*/ 6096 w 6953"/>
                  <a:gd name="connsiteY5" fmla="*/ 6485 h 9963"/>
                  <a:gd name="connsiteX6" fmla="*/ 3524 w 6953"/>
                  <a:gd name="connsiteY6" fmla="*/ 9628 h 9963"/>
                  <a:gd name="connsiteX7" fmla="*/ 3524 w 6953"/>
                  <a:gd name="connsiteY7" fmla="*/ 9628 h 9963"/>
                  <a:gd name="connsiteX8" fmla="*/ 0 w 6953"/>
                  <a:gd name="connsiteY8" fmla="*/ 7056 h 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 h="9963">
                    <a:moveTo>
                      <a:pt x="0" y="7056"/>
                    </a:moveTo>
                    <a:cubicBezTo>
                      <a:pt x="57" y="6205"/>
                      <a:pt x="248" y="5368"/>
                      <a:pt x="571" y="4580"/>
                    </a:cubicBezTo>
                    <a:cubicBezTo>
                      <a:pt x="886" y="3316"/>
                      <a:pt x="1553" y="2162"/>
                      <a:pt x="2477" y="1246"/>
                    </a:cubicBezTo>
                    <a:lnTo>
                      <a:pt x="3524" y="484"/>
                    </a:lnTo>
                    <a:cubicBezTo>
                      <a:pt x="5334" y="-754"/>
                      <a:pt x="6953" y="484"/>
                      <a:pt x="6953" y="3056"/>
                    </a:cubicBezTo>
                    <a:cubicBezTo>
                      <a:pt x="6886" y="4243"/>
                      <a:pt x="6591" y="5406"/>
                      <a:pt x="6096" y="6485"/>
                    </a:cubicBezTo>
                    <a:cubicBezTo>
                      <a:pt x="5563" y="7759"/>
                      <a:pt x="4667" y="8851"/>
                      <a:pt x="3524" y="9628"/>
                    </a:cubicBezTo>
                    <a:lnTo>
                      <a:pt x="3524" y="9628"/>
                    </a:lnTo>
                    <a:cubicBezTo>
                      <a:pt x="1334" y="10580"/>
                      <a:pt x="0" y="9437"/>
                      <a:pt x="0" y="7056"/>
                    </a:cubicBez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66" name="Freeform: Shape 54">
                <a:extLst>
                  <a:ext uri="{FF2B5EF4-FFF2-40B4-BE49-F238E27FC236}">
                    <a16:creationId xmlns:a16="http://schemas.microsoft.com/office/drawing/2014/main" id="{85BC0470-0E59-A5FE-1401-96538B74FA99}"/>
                  </a:ext>
                </a:extLst>
              </p:cNvPr>
              <p:cNvSpPr/>
              <p:nvPr/>
            </p:nvSpPr>
            <p:spPr>
              <a:xfrm>
                <a:off x="10424922" y="1556765"/>
                <a:ext cx="22669" cy="343884"/>
              </a:xfrm>
              <a:custGeom>
                <a:avLst/>
                <a:gdLst>
                  <a:gd name="connsiteX0" fmla="*/ 21241 w 22669"/>
                  <a:gd name="connsiteY0" fmla="*/ 11621 h 343884"/>
                  <a:gd name="connsiteX1" fmla="*/ 1143 w 22669"/>
                  <a:gd name="connsiteY1" fmla="*/ 0 h 343884"/>
                  <a:gd name="connsiteX2" fmla="*/ 0 w 22669"/>
                  <a:gd name="connsiteY2" fmla="*/ 3524 h 343884"/>
                  <a:gd name="connsiteX3" fmla="*/ 0 w 22669"/>
                  <a:gd name="connsiteY3" fmla="*/ 329660 h 343884"/>
                  <a:gd name="connsiteX4" fmla="*/ 3524 w 22669"/>
                  <a:gd name="connsiteY4" fmla="*/ 335756 h 343884"/>
                  <a:gd name="connsiteX5" fmla="*/ 16573 w 22669"/>
                  <a:gd name="connsiteY5" fmla="*/ 343281 h 343884"/>
                  <a:gd name="connsiteX6" fmla="*/ 22669 w 22669"/>
                  <a:gd name="connsiteY6" fmla="*/ 343281 h 343884"/>
                  <a:gd name="connsiteX7" fmla="*/ 20098 w 22669"/>
                  <a:gd name="connsiteY7" fmla="*/ 340805 h 343884"/>
                  <a:gd name="connsiteX8" fmla="*/ 20098 w 22669"/>
                  <a:gd name="connsiteY8" fmla="*/ 14669 h 343884"/>
                  <a:gd name="connsiteX9" fmla="*/ 21241 w 22669"/>
                  <a:gd name="connsiteY9" fmla="*/ 11621 h 34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69" h="343884">
                    <a:moveTo>
                      <a:pt x="21241" y="11621"/>
                    </a:moveTo>
                    <a:lnTo>
                      <a:pt x="1143" y="0"/>
                    </a:lnTo>
                    <a:cubicBezTo>
                      <a:pt x="467" y="1057"/>
                      <a:pt x="76" y="2271"/>
                      <a:pt x="0" y="3524"/>
                    </a:cubicBezTo>
                    <a:lnTo>
                      <a:pt x="0" y="329660"/>
                    </a:lnTo>
                    <a:cubicBezTo>
                      <a:pt x="124" y="332142"/>
                      <a:pt x="1438" y="334410"/>
                      <a:pt x="3524" y="335756"/>
                    </a:cubicBezTo>
                    <a:lnTo>
                      <a:pt x="16573" y="343281"/>
                    </a:lnTo>
                    <a:cubicBezTo>
                      <a:pt x="18526" y="344086"/>
                      <a:pt x="20717" y="344086"/>
                      <a:pt x="22669" y="343281"/>
                    </a:cubicBezTo>
                    <a:cubicBezTo>
                      <a:pt x="21241" y="343281"/>
                      <a:pt x="20193" y="342710"/>
                      <a:pt x="20098" y="340805"/>
                    </a:cubicBezTo>
                    <a:lnTo>
                      <a:pt x="20098" y="14669"/>
                    </a:lnTo>
                    <a:cubicBezTo>
                      <a:pt x="20241" y="13578"/>
                      <a:pt x="20631" y="12535"/>
                      <a:pt x="21241" y="11621"/>
                    </a:cubicBezTo>
                    <a:close/>
                  </a:path>
                </a:pathLst>
              </a:custGeom>
              <a:solidFill>
                <a:srgbClr val="F5F5F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67" name="Freeform: Shape 55">
                <a:extLst>
                  <a:ext uri="{FF2B5EF4-FFF2-40B4-BE49-F238E27FC236}">
                    <a16:creationId xmlns:a16="http://schemas.microsoft.com/office/drawing/2014/main" id="{F2C99BB4-50E8-5725-6015-A2361D258FEC}"/>
                  </a:ext>
                </a:extLst>
              </p:cNvPr>
              <p:cNvSpPr/>
              <p:nvPr/>
            </p:nvSpPr>
            <p:spPr>
              <a:xfrm>
                <a:off x="10618842" y="1419741"/>
                <a:ext cx="70017" cy="40667"/>
              </a:xfrm>
              <a:custGeom>
                <a:avLst/>
                <a:gdLst>
                  <a:gd name="connsiteX0" fmla="*/ 70017 w 70017"/>
                  <a:gd name="connsiteY0" fmla="*/ 23772 h 40667"/>
                  <a:gd name="connsiteX1" fmla="*/ 62016 w 70017"/>
                  <a:gd name="connsiteY1" fmla="*/ 36059 h 40667"/>
                  <a:gd name="connsiteX2" fmla="*/ 26393 w 70017"/>
                  <a:gd name="connsiteY2" fmla="*/ 38536 h 40667"/>
                  <a:gd name="connsiteX3" fmla="*/ 28202 w 70017"/>
                  <a:gd name="connsiteY3" fmla="*/ 34059 h 40667"/>
                  <a:gd name="connsiteX4" fmla="*/ 59635 w 70017"/>
                  <a:gd name="connsiteY4" fmla="*/ 31869 h 40667"/>
                  <a:gd name="connsiteX5" fmla="*/ 64302 w 70017"/>
                  <a:gd name="connsiteY5" fmla="*/ 27582 h 40667"/>
                  <a:gd name="connsiteX6" fmla="*/ 65255 w 70017"/>
                  <a:gd name="connsiteY6" fmla="*/ 23868 h 40667"/>
                  <a:gd name="connsiteX7" fmla="*/ 53920 w 70017"/>
                  <a:gd name="connsiteY7" fmla="*/ 10628 h 40667"/>
                  <a:gd name="connsiteX8" fmla="*/ 10391 w 70017"/>
                  <a:gd name="connsiteY8" fmla="*/ 8246 h 40667"/>
                  <a:gd name="connsiteX9" fmla="*/ 5247 w 70017"/>
                  <a:gd name="connsiteY9" fmla="*/ 13676 h 40667"/>
                  <a:gd name="connsiteX10" fmla="*/ 9 w 70017"/>
                  <a:gd name="connsiteY10" fmla="*/ 16724 h 40667"/>
                  <a:gd name="connsiteX11" fmla="*/ 9 w 70017"/>
                  <a:gd name="connsiteY11" fmla="*/ 16724 h 40667"/>
                  <a:gd name="connsiteX12" fmla="*/ 1628 w 70017"/>
                  <a:gd name="connsiteY12" fmla="*/ 10532 h 40667"/>
                  <a:gd name="connsiteX13" fmla="*/ 8009 w 70017"/>
                  <a:gd name="connsiteY13" fmla="*/ 4436 h 40667"/>
                  <a:gd name="connsiteX14" fmla="*/ 56111 w 70017"/>
                  <a:gd name="connsiteY14" fmla="*/ 6818 h 40667"/>
                  <a:gd name="connsiteX15" fmla="*/ 70017 w 70017"/>
                  <a:gd name="connsiteY15" fmla="*/ 23772 h 4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017" h="40667">
                    <a:moveTo>
                      <a:pt x="70017" y="23772"/>
                    </a:moveTo>
                    <a:cubicBezTo>
                      <a:pt x="69855" y="29041"/>
                      <a:pt x="66769" y="33782"/>
                      <a:pt x="62016" y="36059"/>
                    </a:cubicBezTo>
                    <a:cubicBezTo>
                      <a:pt x="50834" y="41189"/>
                      <a:pt x="38175" y="42069"/>
                      <a:pt x="26393" y="38536"/>
                    </a:cubicBezTo>
                    <a:lnTo>
                      <a:pt x="28202" y="34059"/>
                    </a:lnTo>
                    <a:cubicBezTo>
                      <a:pt x="38613" y="37060"/>
                      <a:pt x="49748" y="36284"/>
                      <a:pt x="59635" y="31869"/>
                    </a:cubicBezTo>
                    <a:cubicBezTo>
                      <a:pt x="61511" y="30839"/>
                      <a:pt x="63112" y="29368"/>
                      <a:pt x="64302" y="27582"/>
                    </a:cubicBezTo>
                    <a:cubicBezTo>
                      <a:pt x="64931" y="26444"/>
                      <a:pt x="65255" y="25166"/>
                      <a:pt x="65255" y="23868"/>
                    </a:cubicBezTo>
                    <a:cubicBezTo>
                      <a:pt x="65255" y="19391"/>
                      <a:pt x="60968" y="14343"/>
                      <a:pt x="53920" y="10628"/>
                    </a:cubicBezTo>
                    <a:cubicBezTo>
                      <a:pt x="40518" y="3287"/>
                      <a:pt x="24516" y="2411"/>
                      <a:pt x="10391" y="8246"/>
                    </a:cubicBezTo>
                    <a:cubicBezTo>
                      <a:pt x="8114" y="9429"/>
                      <a:pt x="6305" y="11340"/>
                      <a:pt x="5247" y="13676"/>
                    </a:cubicBezTo>
                    <a:lnTo>
                      <a:pt x="9" y="16724"/>
                    </a:lnTo>
                    <a:lnTo>
                      <a:pt x="9" y="16724"/>
                    </a:lnTo>
                    <a:cubicBezTo>
                      <a:pt x="-77" y="14544"/>
                      <a:pt x="485" y="12389"/>
                      <a:pt x="1628" y="10532"/>
                    </a:cubicBezTo>
                    <a:cubicBezTo>
                      <a:pt x="3190" y="7979"/>
                      <a:pt x="5390" y="5877"/>
                      <a:pt x="8009" y="4436"/>
                    </a:cubicBezTo>
                    <a:cubicBezTo>
                      <a:pt x="23554" y="-2225"/>
                      <a:pt x="41299" y="-1347"/>
                      <a:pt x="56111" y="6818"/>
                    </a:cubicBezTo>
                    <a:cubicBezTo>
                      <a:pt x="63397" y="9640"/>
                      <a:pt x="68674" y="16073"/>
                      <a:pt x="70017" y="23772"/>
                    </a:cubicBez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68" name="Freeform: Shape 56">
                <a:extLst>
                  <a:ext uri="{FF2B5EF4-FFF2-40B4-BE49-F238E27FC236}">
                    <a16:creationId xmlns:a16="http://schemas.microsoft.com/office/drawing/2014/main" id="{05A0D307-B60F-2DD6-2386-A2B1B73FD635}"/>
                  </a:ext>
                </a:extLst>
              </p:cNvPr>
              <p:cNvSpPr/>
              <p:nvPr/>
            </p:nvSpPr>
            <p:spPr>
              <a:xfrm>
                <a:off x="10450544" y="1426463"/>
                <a:ext cx="269652" cy="480808"/>
              </a:xfrm>
              <a:custGeom>
                <a:avLst/>
                <a:gdLst>
                  <a:gd name="connsiteX0" fmla="*/ 2476 w 269652"/>
                  <a:gd name="connsiteY0" fmla="*/ 480251 h 480808"/>
                  <a:gd name="connsiteX1" fmla="*/ 0 w 269652"/>
                  <a:gd name="connsiteY1" fmla="*/ 475583 h 480808"/>
                  <a:gd name="connsiteX2" fmla="*/ 0 w 269652"/>
                  <a:gd name="connsiteY2" fmla="*/ 147828 h 480808"/>
                  <a:gd name="connsiteX3" fmla="*/ 2857 w 269652"/>
                  <a:gd name="connsiteY3" fmla="*/ 142875 h 480808"/>
                  <a:gd name="connsiteX4" fmla="*/ 264795 w 269652"/>
                  <a:gd name="connsiteY4" fmla="*/ 0 h 480808"/>
                  <a:gd name="connsiteX5" fmla="*/ 269653 w 269652"/>
                  <a:gd name="connsiteY5" fmla="*/ 2858 h 480808"/>
                  <a:gd name="connsiteX6" fmla="*/ 269653 w 269652"/>
                  <a:gd name="connsiteY6" fmla="*/ 337376 h 480808"/>
                  <a:gd name="connsiteX7" fmla="*/ 7906 w 269652"/>
                  <a:gd name="connsiteY7" fmla="*/ 480060 h 480808"/>
                  <a:gd name="connsiteX8" fmla="*/ 2476 w 269652"/>
                  <a:gd name="connsiteY8" fmla="*/ 480251 h 48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652" h="480808">
                    <a:moveTo>
                      <a:pt x="2476" y="480251"/>
                    </a:moveTo>
                    <a:cubicBezTo>
                      <a:pt x="962" y="479171"/>
                      <a:pt x="47" y="477443"/>
                      <a:pt x="0" y="475583"/>
                    </a:cubicBezTo>
                    <a:lnTo>
                      <a:pt x="0" y="147828"/>
                    </a:lnTo>
                    <a:cubicBezTo>
                      <a:pt x="105" y="145814"/>
                      <a:pt x="1162" y="143972"/>
                      <a:pt x="2857" y="142875"/>
                    </a:cubicBezTo>
                    <a:lnTo>
                      <a:pt x="264795" y="0"/>
                    </a:lnTo>
                    <a:lnTo>
                      <a:pt x="269653" y="2858"/>
                    </a:lnTo>
                    <a:lnTo>
                      <a:pt x="269653" y="337376"/>
                    </a:lnTo>
                    <a:lnTo>
                      <a:pt x="7906" y="480060"/>
                    </a:lnTo>
                    <a:cubicBezTo>
                      <a:pt x="6229" y="480986"/>
                      <a:pt x="4210" y="481056"/>
                      <a:pt x="2476" y="480251"/>
                    </a:cubicBezTo>
                    <a:close/>
                  </a:path>
                </a:pathLst>
              </a:custGeom>
              <a:solidFill>
                <a:srgbClr val="F5F5F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69" name="Freeform: Shape 57">
                <a:extLst>
                  <a:ext uri="{FF2B5EF4-FFF2-40B4-BE49-F238E27FC236}">
                    <a16:creationId xmlns:a16="http://schemas.microsoft.com/office/drawing/2014/main" id="{348A955E-8B1D-911A-6D0C-53FE224839F2}"/>
                  </a:ext>
                </a:extLst>
              </p:cNvPr>
              <p:cNvSpPr/>
              <p:nvPr/>
            </p:nvSpPr>
            <p:spPr>
              <a:xfrm>
                <a:off x="10450639" y="1571529"/>
                <a:ext cx="7810" cy="335788"/>
              </a:xfrm>
              <a:custGeom>
                <a:avLst/>
                <a:gdLst>
                  <a:gd name="connsiteX0" fmla="*/ 5715 w 7810"/>
                  <a:gd name="connsiteY0" fmla="*/ 2762 h 335788"/>
                  <a:gd name="connsiteX1" fmla="*/ 857 w 7810"/>
                  <a:gd name="connsiteY1" fmla="*/ 0 h 335788"/>
                  <a:gd name="connsiteX2" fmla="*/ 0 w 7810"/>
                  <a:gd name="connsiteY2" fmla="*/ 2762 h 335788"/>
                  <a:gd name="connsiteX3" fmla="*/ 0 w 7810"/>
                  <a:gd name="connsiteY3" fmla="*/ 330518 h 335788"/>
                  <a:gd name="connsiteX4" fmla="*/ 2477 w 7810"/>
                  <a:gd name="connsiteY4" fmla="*/ 335185 h 335788"/>
                  <a:gd name="connsiteX5" fmla="*/ 7811 w 7810"/>
                  <a:gd name="connsiteY5" fmla="*/ 335185 h 335788"/>
                  <a:gd name="connsiteX6" fmla="*/ 4953 w 7810"/>
                  <a:gd name="connsiteY6" fmla="*/ 333566 h 335788"/>
                  <a:gd name="connsiteX7" fmla="*/ 4953 w 7810"/>
                  <a:gd name="connsiteY7" fmla="*/ 5620 h 335788"/>
                  <a:gd name="connsiteX8" fmla="*/ 5715 w 7810"/>
                  <a:gd name="connsiteY8" fmla="*/ 2762 h 33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 h="335788">
                    <a:moveTo>
                      <a:pt x="5715" y="2762"/>
                    </a:moveTo>
                    <a:lnTo>
                      <a:pt x="857" y="0"/>
                    </a:lnTo>
                    <a:cubicBezTo>
                      <a:pt x="391" y="852"/>
                      <a:pt x="95" y="1793"/>
                      <a:pt x="0" y="2762"/>
                    </a:cubicBezTo>
                    <a:lnTo>
                      <a:pt x="0" y="330518"/>
                    </a:lnTo>
                    <a:cubicBezTo>
                      <a:pt x="48" y="332377"/>
                      <a:pt x="962" y="334106"/>
                      <a:pt x="2477" y="335185"/>
                    </a:cubicBezTo>
                    <a:cubicBezTo>
                      <a:pt x="4163" y="335990"/>
                      <a:pt x="6125" y="335990"/>
                      <a:pt x="7811" y="335185"/>
                    </a:cubicBezTo>
                    <a:cubicBezTo>
                      <a:pt x="6191" y="336042"/>
                      <a:pt x="4953" y="335185"/>
                      <a:pt x="4953" y="333566"/>
                    </a:cubicBezTo>
                    <a:lnTo>
                      <a:pt x="4953" y="5620"/>
                    </a:lnTo>
                    <a:cubicBezTo>
                      <a:pt x="4991" y="4622"/>
                      <a:pt x="5248" y="3644"/>
                      <a:pt x="5715" y="2762"/>
                    </a:cubicBezTo>
                    <a:close/>
                  </a:path>
                </a:pathLst>
              </a:custGeom>
              <a:solidFill>
                <a:srgbClr val="000000">
                  <a:alpha val="1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70" name="Freeform: Shape 58">
                <a:extLst>
                  <a:ext uri="{FF2B5EF4-FFF2-40B4-BE49-F238E27FC236}">
                    <a16:creationId xmlns:a16="http://schemas.microsoft.com/office/drawing/2014/main" id="{DC903A7E-4043-C392-9EC0-842E0EFD6C40}"/>
                  </a:ext>
                </a:extLst>
              </p:cNvPr>
              <p:cNvSpPr/>
              <p:nvPr/>
            </p:nvSpPr>
            <p:spPr>
              <a:xfrm>
                <a:off x="10455497" y="1429607"/>
                <a:ext cx="264794" cy="477382"/>
              </a:xfrm>
              <a:custGeom>
                <a:avLst/>
                <a:gdLst>
                  <a:gd name="connsiteX0" fmla="*/ 264795 w 264794"/>
                  <a:gd name="connsiteY0" fmla="*/ 0 h 477382"/>
                  <a:gd name="connsiteX1" fmla="*/ 2857 w 264794"/>
                  <a:gd name="connsiteY1" fmla="*/ 142875 h 477382"/>
                  <a:gd name="connsiteX2" fmla="*/ 857 w 264794"/>
                  <a:gd name="connsiteY2" fmla="*/ 144971 h 477382"/>
                  <a:gd name="connsiteX3" fmla="*/ 0 w 264794"/>
                  <a:gd name="connsiteY3" fmla="*/ 147828 h 477382"/>
                  <a:gd name="connsiteX4" fmla="*/ 0 w 264794"/>
                  <a:gd name="connsiteY4" fmla="*/ 475393 h 477382"/>
                  <a:gd name="connsiteX5" fmla="*/ 2857 w 264794"/>
                  <a:gd name="connsiteY5" fmla="*/ 477012 h 477382"/>
                  <a:gd name="connsiteX6" fmla="*/ 264795 w 264794"/>
                  <a:gd name="connsiteY6" fmla="*/ 334137 h 47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794" h="477382">
                    <a:moveTo>
                      <a:pt x="264795" y="0"/>
                    </a:moveTo>
                    <a:lnTo>
                      <a:pt x="2857" y="142875"/>
                    </a:lnTo>
                    <a:cubicBezTo>
                      <a:pt x="2010" y="143376"/>
                      <a:pt x="1314" y="144101"/>
                      <a:pt x="857" y="144971"/>
                    </a:cubicBezTo>
                    <a:cubicBezTo>
                      <a:pt x="352" y="145845"/>
                      <a:pt x="67" y="146822"/>
                      <a:pt x="0" y="147828"/>
                    </a:cubicBezTo>
                    <a:lnTo>
                      <a:pt x="0" y="475393"/>
                    </a:lnTo>
                    <a:cubicBezTo>
                      <a:pt x="0" y="477203"/>
                      <a:pt x="1238" y="477869"/>
                      <a:pt x="2857" y="477012"/>
                    </a:cubicBezTo>
                    <a:lnTo>
                      <a:pt x="264795" y="334137"/>
                    </a:ln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71" name="Freeform: Shape 59">
                <a:extLst>
                  <a:ext uri="{FF2B5EF4-FFF2-40B4-BE49-F238E27FC236}">
                    <a16:creationId xmlns:a16="http://schemas.microsoft.com/office/drawing/2014/main" id="{87A5045C-5BD1-8826-5410-106167F4D2BC}"/>
                  </a:ext>
                </a:extLst>
              </p:cNvPr>
              <p:cNvSpPr/>
              <p:nvPr/>
            </p:nvSpPr>
            <p:spPr>
              <a:xfrm>
                <a:off x="10451496" y="1426749"/>
                <a:ext cx="268795" cy="147828"/>
              </a:xfrm>
              <a:custGeom>
                <a:avLst/>
                <a:gdLst>
                  <a:gd name="connsiteX0" fmla="*/ 268796 w 268795"/>
                  <a:gd name="connsiteY0" fmla="*/ 2857 h 147828"/>
                  <a:gd name="connsiteX1" fmla="*/ 263938 w 268795"/>
                  <a:gd name="connsiteY1" fmla="*/ 0 h 147828"/>
                  <a:gd name="connsiteX2" fmla="*/ 2000 w 268795"/>
                  <a:gd name="connsiteY2" fmla="*/ 142875 h 147828"/>
                  <a:gd name="connsiteX3" fmla="*/ 0 w 268795"/>
                  <a:gd name="connsiteY3" fmla="*/ 145066 h 147828"/>
                  <a:gd name="connsiteX4" fmla="*/ 4858 w 268795"/>
                  <a:gd name="connsiteY4" fmla="*/ 147828 h 147828"/>
                  <a:gd name="connsiteX5" fmla="*/ 6858 w 268795"/>
                  <a:gd name="connsiteY5" fmla="*/ 145733 h 14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795" h="147828">
                    <a:moveTo>
                      <a:pt x="268796" y="2857"/>
                    </a:moveTo>
                    <a:lnTo>
                      <a:pt x="263938" y="0"/>
                    </a:lnTo>
                    <a:lnTo>
                      <a:pt x="2000" y="142875"/>
                    </a:lnTo>
                    <a:cubicBezTo>
                      <a:pt x="1143" y="143409"/>
                      <a:pt x="457" y="144167"/>
                      <a:pt x="0" y="145066"/>
                    </a:cubicBezTo>
                    <a:lnTo>
                      <a:pt x="4858" y="147828"/>
                    </a:lnTo>
                    <a:cubicBezTo>
                      <a:pt x="5315" y="146958"/>
                      <a:pt x="6010" y="146234"/>
                      <a:pt x="6858" y="145733"/>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72" name="Freeform: Shape 60">
                <a:extLst>
                  <a:ext uri="{FF2B5EF4-FFF2-40B4-BE49-F238E27FC236}">
                    <a16:creationId xmlns:a16="http://schemas.microsoft.com/office/drawing/2014/main" id="{88619593-8279-7BE9-77D5-F0AD6CFA9A1D}"/>
                  </a:ext>
                </a:extLst>
              </p:cNvPr>
              <p:cNvSpPr/>
              <p:nvPr/>
            </p:nvSpPr>
            <p:spPr>
              <a:xfrm>
                <a:off x="10652283" y="1392555"/>
                <a:ext cx="67913" cy="39052"/>
              </a:xfrm>
              <a:custGeom>
                <a:avLst/>
                <a:gdLst>
                  <a:gd name="connsiteX0" fmla="*/ 3905 w 67913"/>
                  <a:gd name="connsiteY0" fmla="*/ 0 h 39052"/>
                  <a:gd name="connsiteX1" fmla="*/ 67913 w 67913"/>
                  <a:gd name="connsiteY1" fmla="*/ 36957 h 39052"/>
                  <a:gd name="connsiteX2" fmla="*/ 63722 w 67913"/>
                  <a:gd name="connsiteY2" fmla="*/ 39052 h 39052"/>
                  <a:gd name="connsiteX3" fmla="*/ 0 w 67913"/>
                  <a:gd name="connsiteY3" fmla="*/ 2191 h 39052"/>
                  <a:gd name="connsiteX4" fmla="*/ 3905 w 67913"/>
                  <a:gd name="connsiteY4" fmla="*/ 0 h 39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13" h="39052">
                    <a:moveTo>
                      <a:pt x="3905" y="0"/>
                    </a:moveTo>
                    <a:lnTo>
                      <a:pt x="67913" y="36957"/>
                    </a:lnTo>
                    <a:lnTo>
                      <a:pt x="63722" y="39052"/>
                    </a:lnTo>
                    <a:lnTo>
                      <a:pt x="0" y="2191"/>
                    </a:lnTo>
                    <a:lnTo>
                      <a:pt x="3905" y="0"/>
                    </a:lnTo>
                    <a:close/>
                  </a:path>
                </a:pathLst>
              </a:custGeom>
              <a:solidFill>
                <a:srgbClr val="F5F5F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73" name="Freeform: Shape 61">
                <a:extLst>
                  <a:ext uri="{FF2B5EF4-FFF2-40B4-BE49-F238E27FC236}">
                    <a16:creationId xmlns:a16="http://schemas.microsoft.com/office/drawing/2014/main" id="{E52ACA29-E086-DB59-B219-410461EB369B}"/>
                  </a:ext>
                </a:extLst>
              </p:cNvPr>
              <p:cNvSpPr/>
              <p:nvPr/>
            </p:nvSpPr>
            <p:spPr>
              <a:xfrm>
                <a:off x="10652283" y="1392555"/>
                <a:ext cx="67913" cy="39052"/>
              </a:xfrm>
              <a:custGeom>
                <a:avLst/>
                <a:gdLst>
                  <a:gd name="connsiteX0" fmla="*/ 3905 w 67913"/>
                  <a:gd name="connsiteY0" fmla="*/ 0 h 39052"/>
                  <a:gd name="connsiteX1" fmla="*/ 67913 w 67913"/>
                  <a:gd name="connsiteY1" fmla="*/ 36957 h 39052"/>
                  <a:gd name="connsiteX2" fmla="*/ 63722 w 67913"/>
                  <a:gd name="connsiteY2" fmla="*/ 39052 h 39052"/>
                  <a:gd name="connsiteX3" fmla="*/ 0 w 67913"/>
                  <a:gd name="connsiteY3" fmla="*/ 2191 h 39052"/>
                  <a:gd name="connsiteX4" fmla="*/ 3905 w 67913"/>
                  <a:gd name="connsiteY4" fmla="*/ 0 h 39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13" h="39052">
                    <a:moveTo>
                      <a:pt x="3905" y="0"/>
                    </a:moveTo>
                    <a:lnTo>
                      <a:pt x="67913" y="36957"/>
                    </a:lnTo>
                    <a:lnTo>
                      <a:pt x="63722" y="39052"/>
                    </a:lnTo>
                    <a:lnTo>
                      <a:pt x="0" y="2191"/>
                    </a:lnTo>
                    <a:lnTo>
                      <a:pt x="3905" y="0"/>
                    </a:ln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74" name="Freeform: Shape 62">
                <a:extLst>
                  <a:ext uri="{FF2B5EF4-FFF2-40B4-BE49-F238E27FC236}">
                    <a16:creationId xmlns:a16="http://schemas.microsoft.com/office/drawing/2014/main" id="{938153C2-0575-1F06-E581-1FAC562744DA}"/>
                  </a:ext>
                </a:extLst>
              </p:cNvPr>
              <p:cNvSpPr/>
              <p:nvPr/>
            </p:nvSpPr>
            <p:spPr>
              <a:xfrm>
                <a:off x="10465784" y="1437662"/>
                <a:ext cx="260508" cy="479529"/>
              </a:xfrm>
              <a:custGeom>
                <a:avLst/>
                <a:gdLst>
                  <a:gd name="connsiteX0" fmla="*/ 250888 w 260508"/>
                  <a:gd name="connsiteY0" fmla="*/ 612 h 479529"/>
                  <a:gd name="connsiteX1" fmla="*/ 255461 w 260508"/>
                  <a:gd name="connsiteY1" fmla="*/ 612 h 479529"/>
                  <a:gd name="connsiteX2" fmla="*/ 260509 w 260508"/>
                  <a:gd name="connsiteY2" fmla="*/ 3565 h 479529"/>
                  <a:gd name="connsiteX3" fmla="*/ 257366 w 260508"/>
                  <a:gd name="connsiteY3" fmla="*/ 324081 h 479529"/>
                  <a:gd name="connsiteX4" fmla="*/ 250888 w 260508"/>
                  <a:gd name="connsiteY4" fmla="*/ 335321 h 479529"/>
                  <a:gd name="connsiteX5" fmla="*/ 0 w 260508"/>
                  <a:gd name="connsiteY5" fmla="*/ 479529 h 479529"/>
                  <a:gd name="connsiteX6" fmla="*/ 0 w 260508"/>
                  <a:gd name="connsiteY6" fmla="*/ 145202 h 47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508" h="479529">
                    <a:moveTo>
                      <a:pt x="250888" y="612"/>
                    </a:moveTo>
                    <a:cubicBezTo>
                      <a:pt x="252298" y="-204"/>
                      <a:pt x="254041" y="-204"/>
                      <a:pt x="255461" y="612"/>
                    </a:cubicBezTo>
                    <a:lnTo>
                      <a:pt x="260509" y="3565"/>
                    </a:lnTo>
                    <a:lnTo>
                      <a:pt x="257366" y="324081"/>
                    </a:lnTo>
                    <a:cubicBezTo>
                      <a:pt x="257147" y="328653"/>
                      <a:pt x="254737" y="332838"/>
                      <a:pt x="250888" y="335321"/>
                    </a:cubicBezTo>
                    <a:lnTo>
                      <a:pt x="0" y="479529"/>
                    </a:lnTo>
                    <a:lnTo>
                      <a:pt x="0" y="145202"/>
                    </a:lnTo>
                    <a:close/>
                  </a:path>
                </a:pathLst>
              </a:custGeom>
              <a:solidFill>
                <a:srgbClr val="F5F5F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75" name="Freeform: Shape 63">
                <a:extLst>
                  <a:ext uri="{FF2B5EF4-FFF2-40B4-BE49-F238E27FC236}">
                    <a16:creationId xmlns:a16="http://schemas.microsoft.com/office/drawing/2014/main" id="{193FEF65-D158-78BB-08ED-AE365B6F8792}"/>
                  </a:ext>
                </a:extLst>
              </p:cNvPr>
              <p:cNvSpPr/>
              <p:nvPr/>
            </p:nvSpPr>
            <p:spPr>
              <a:xfrm>
                <a:off x="10465784" y="1437662"/>
                <a:ext cx="260508" cy="479529"/>
              </a:xfrm>
              <a:custGeom>
                <a:avLst/>
                <a:gdLst>
                  <a:gd name="connsiteX0" fmla="*/ 250888 w 260508"/>
                  <a:gd name="connsiteY0" fmla="*/ 612 h 479529"/>
                  <a:gd name="connsiteX1" fmla="*/ 255461 w 260508"/>
                  <a:gd name="connsiteY1" fmla="*/ 612 h 479529"/>
                  <a:gd name="connsiteX2" fmla="*/ 260509 w 260508"/>
                  <a:gd name="connsiteY2" fmla="*/ 3565 h 479529"/>
                  <a:gd name="connsiteX3" fmla="*/ 257366 w 260508"/>
                  <a:gd name="connsiteY3" fmla="*/ 324081 h 479529"/>
                  <a:gd name="connsiteX4" fmla="*/ 250888 w 260508"/>
                  <a:gd name="connsiteY4" fmla="*/ 335321 h 479529"/>
                  <a:gd name="connsiteX5" fmla="*/ 0 w 260508"/>
                  <a:gd name="connsiteY5" fmla="*/ 479529 h 479529"/>
                  <a:gd name="connsiteX6" fmla="*/ 0 w 260508"/>
                  <a:gd name="connsiteY6" fmla="*/ 145202 h 47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508" h="479529">
                    <a:moveTo>
                      <a:pt x="250888" y="612"/>
                    </a:moveTo>
                    <a:cubicBezTo>
                      <a:pt x="252298" y="-204"/>
                      <a:pt x="254041" y="-204"/>
                      <a:pt x="255461" y="612"/>
                    </a:cubicBezTo>
                    <a:lnTo>
                      <a:pt x="260509" y="3565"/>
                    </a:lnTo>
                    <a:lnTo>
                      <a:pt x="257366" y="324081"/>
                    </a:lnTo>
                    <a:cubicBezTo>
                      <a:pt x="257147" y="328653"/>
                      <a:pt x="254737" y="332838"/>
                      <a:pt x="250888" y="335321"/>
                    </a:cubicBezTo>
                    <a:lnTo>
                      <a:pt x="0" y="479529"/>
                    </a:lnTo>
                    <a:lnTo>
                      <a:pt x="0" y="145202"/>
                    </a:ln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76" name="Freeform: Shape 64">
                <a:extLst>
                  <a:ext uri="{FF2B5EF4-FFF2-40B4-BE49-F238E27FC236}">
                    <a16:creationId xmlns:a16="http://schemas.microsoft.com/office/drawing/2014/main" id="{B31D6361-00CF-F17E-D7DA-E262AC8279C0}"/>
                  </a:ext>
                </a:extLst>
              </p:cNvPr>
              <p:cNvSpPr/>
              <p:nvPr/>
            </p:nvSpPr>
            <p:spPr>
              <a:xfrm>
                <a:off x="10470641" y="1440110"/>
                <a:ext cx="257365" cy="479939"/>
              </a:xfrm>
              <a:custGeom>
                <a:avLst/>
                <a:gdLst>
                  <a:gd name="connsiteX0" fmla="*/ 250888 w 257365"/>
                  <a:gd name="connsiteY0" fmla="*/ 831 h 479939"/>
                  <a:gd name="connsiteX1" fmla="*/ 257365 w 257365"/>
                  <a:gd name="connsiteY1" fmla="*/ 4546 h 479939"/>
                  <a:gd name="connsiteX2" fmla="*/ 257365 w 257365"/>
                  <a:gd name="connsiteY2" fmla="*/ 323824 h 479939"/>
                  <a:gd name="connsiteX3" fmla="*/ 250888 w 257365"/>
                  <a:gd name="connsiteY3" fmla="*/ 335064 h 479939"/>
                  <a:gd name="connsiteX4" fmla="*/ 0 w 257365"/>
                  <a:gd name="connsiteY4" fmla="*/ 479939 h 479939"/>
                  <a:gd name="connsiteX5" fmla="*/ 0 w 257365"/>
                  <a:gd name="connsiteY5" fmla="*/ 145611 h 479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365" h="479939">
                    <a:moveTo>
                      <a:pt x="250888" y="831"/>
                    </a:moveTo>
                    <a:cubicBezTo>
                      <a:pt x="254508" y="-1264"/>
                      <a:pt x="257365" y="831"/>
                      <a:pt x="257365" y="4546"/>
                    </a:cubicBezTo>
                    <a:lnTo>
                      <a:pt x="257365" y="323824"/>
                    </a:lnTo>
                    <a:cubicBezTo>
                      <a:pt x="257118" y="328387"/>
                      <a:pt x="254708" y="332559"/>
                      <a:pt x="250888" y="335064"/>
                    </a:cubicBezTo>
                    <a:lnTo>
                      <a:pt x="0" y="479939"/>
                    </a:lnTo>
                    <a:lnTo>
                      <a:pt x="0" y="145611"/>
                    </a:lnTo>
                    <a:close/>
                  </a:path>
                </a:pathLst>
              </a:custGeom>
              <a:solidFill>
                <a:srgbClr val="F5F5F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77" name="Freeform: Shape 65">
                <a:extLst>
                  <a:ext uri="{FF2B5EF4-FFF2-40B4-BE49-F238E27FC236}">
                    <a16:creationId xmlns:a16="http://schemas.microsoft.com/office/drawing/2014/main" id="{2600A952-4FE1-745D-88F6-4DE160B925BF}"/>
                  </a:ext>
                </a:extLst>
              </p:cNvPr>
              <p:cNvSpPr/>
              <p:nvPr/>
            </p:nvSpPr>
            <p:spPr>
              <a:xfrm>
                <a:off x="10470641" y="1440110"/>
                <a:ext cx="257365" cy="479939"/>
              </a:xfrm>
              <a:custGeom>
                <a:avLst/>
                <a:gdLst>
                  <a:gd name="connsiteX0" fmla="*/ 250888 w 257365"/>
                  <a:gd name="connsiteY0" fmla="*/ 831 h 479939"/>
                  <a:gd name="connsiteX1" fmla="*/ 257365 w 257365"/>
                  <a:gd name="connsiteY1" fmla="*/ 4546 h 479939"/>
                  <a:gd name="connsiteX2" fmla="*/ 257365 w 257365"/>
                  <a:gd name="connsiteY2" fmla="*/ 323824 h 479939"/>
                  <a:gd name="connsiteX3" fmla="*/ 250888 w 257365"/>
                  <a:gd name="connsiteY3" fmla="*/ 335064 h 479939"/>
                  <a:gd name="connsiteX4" fmla="*/ 0 w 257365"/>
                  <a:gd name="connsiteY4" fmla="*/ 479939 h 479939"/>
                  <a:gd name="connsiteX5" fmla="*/ 0 w 257365"/>
                  <a:gd name="connsiteY5" fmla="*/ 145611 h 479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365" h="479939">
                    <a:moveTo>
                      <a:pt x="250888" y="831"/>
                    </a:moveTo>
                    <a:cubicBezTo>
                      <a:pt x="254508" y="-1264"/>
                      <a:pt x="257365" y="831"/>
                      <a:pt x="257365" y="4546"/>
                    </a:cubicBezTo>
                    <a:lnTo>
                      <a:pt x="257365" y="323824"/>
                    </a:lnTo>
                    <a:cubicBezTo>
                      <a:pt x="257118" y="328387"/>
                      <a:pt x="254708" y="332559"/>
                      <a:pt x="250888" y="335064"/>
                    </a:cubicBezTo>
                    <a:lnTo>
                      <a:pt x="0" y="479939"/>
                    </a:lnTo>
                    <a:lnTo>
                      <a:pt x="0" y="145611"/>
                    </a:lnTo>
                    <a:close/>
                  </a:path>
                </a:pathLst>
              </a:custGeom>
              <a:solidFill>
                <a:srgbClr val="000000">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78" name="Freeform: Shape 66">
                <a:extLst>
                  <a:ext uri="{FF2B5EF4-FFF2-40B4-BE49-F238E27FC236}">
                    <a16:creationId xmlns:a16="http://schemas.microsoft.com/office/drawing/2014/main" id="{B6E33C38-6466-8528-5C8D-7C36E9BE819D}"/>
                  </a:ext>
                </a:extLst>
              </p:cNvPr>
              <p:cNvSpPr/>
              <p:nvPr/>
            </p:nvSpPr>
            <p:spPr>
              <a:xfrm>
                <a:off x="10505313" y="1446340"/>
                <a:ext cx="243458" cy="474375"/>
              </a:xfrm>
              <a:custGeom>
                <a:avLst/>
                <a:gdLst>
                  <a:gd name="connsiteX0" fmla="*/ 26956 w 243458"/>
                  <a:gd name="connsiteY0" fmla="*/ 442562 h 474375"/>
                  <a:gd name="connsiteX1" fmla="*/ 212693 w 243458"/>
                  <a:gd name="connsiteY1" fmla="*/ 335311 h 474375"/>
                  <a:gd name="connsiteX2" fmla="*/ 219170 w 243458"/>
                  <a:gd name="connsiteY2" fmla="*/ 324071 h 474375"/>
                  <a:gd name="connsiteX3" fmla="*/ 219170 w 243458"/>
                  <a:gd name="connsiteY3" fmla="*/ 30035 h 474375"/>
                  <a:gd name="connsiteX4" fmla="*/ 243459 w 243458"/>
                  <a:gd name="connsiteY4" fmla="*/ 16223 h 474375"/>
                  <a:gd name="connsiteX5" fmla="*/ 218694 w 243458"/>
                  <a:gd name="connsiteY5" fmla="*/ 1460 h 474375"/>
                  <a:gd name="connsiteX6" fmla="*/ 218218 w 243458"/>
                  <a:gd name="connsiteY6" fmla="*/ 1460 h 474375"/>
                  <a:gd name="connsiteX7" fmla="*/ 212731 w 243458"/>
                  <a:gd name="connsiteY7" fmla="*/ 861 h 474375"/>
                  <a:gd name="connsiteX8" fmla="*/ 212693 w 243458"/>
                  <a:gd name="connsiteY8" fmla="*/ 888 h 474375"/>
                  <a:gd name="connsiteX9" fmla="*/ 0 w 243458"/>
                  <a:gd name="connsiteY9" fmla="*/ 123761 h 474375"/>
                  <a:gd name="connsiteX10" fmla="*/ 0 w 243458"/>
                  <a:gd name="connsiteY10" fmla="*/ 458660 h 474375"/>
                  <a:gd name="connsiteX11" fmla="*/ 27051 w 243458"/>
                  <a:gd name="connsiteY11" fmla="*/ 474376 h 47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458" h="474375">
                    <a:moveTo>
                      <a:pt x="26956" y="442562"/>
                    </a:moveTo>
                    <a:lnTo>
                      <a:pt x="212693" y="335311"/>
                    </a:lnTo>
                    <a:cubicBezTo>
                      <a:pt x="216513" y="332806"/>
                      <a:pt x="218922" y="328634"/>
                      <a:pt x="219170" y="324071"/>
                    </a:cubicBezTo>
                    <a:lnTo>
                      <a:pt x="219170" y="30035"/>
                    </a:lnTo>
                    <a:lnTo>
                      <a:pt x="243459" y="16223"/>
                    </a:lnTo>
                    <a:lnTo>
                      <a:pt x="218694" y="1460"/>
                    </a:lnTo>
                    <a:lnTo>
                      <a:pt x="218218" y="1460"/>
                    </a:lnTo>
                    <a:cubicBezTo>
                      <a:pt x="216865" y="-221"/>
                      <a:pt x="214408" y="-490"/>
                      <a:pt x="212731" y="861"/>
                    </a:cubicBezTo>
                    <a:cubicBezTo>
                      <a:pt x="212712" y="869"/>
                      <a:pt x="212703" y="879"/>
                      <a:pt x="212693" y="888"/>
                    </a:cubicBezTo>
                    <a:lnTo>
                      <a:pt x="0" y="123761"/>
                    </a:lnTo>
                    <a:lnTo>
                      <a:pt x="0" y="458660"/>
                    </a:lnTo>
                    <a:lnTo>
                      <a:pt x="27051" y="474376"/>
                    </a:lnTo>
                    <a:close/>
                  </a:path>
                </a:pathLst>
              </a:custGeom>
              <a:solidFill>
                <a:srgbClr val="EBEBE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79" name="Freeform: Shape 67">
                <a:extLst>
                  <a:ext uri="{FF2B5EF4-FFF2-40B4-BE49-F238E27FC236}">
                    <a16:creationId xmlns:a16="http://schemas.microsoft.com/office/drawing/2014/main" id="{3423AA52-405D-6309-B01F-E7431CA4DFA5}"/>
                  </a:ext>
                </a:extLst>
              </p:cNvPr>
              <p:cNvSpPr/>
              <p:nvPr/>
            </p:nvSpPr>
            <p:spPr>
              <a:xfrm>
                <a:off x="10532268" y="1462208"/>
                <a:ext cx="219265" cy="458031"/>
              </a:xfrm>
              <a:custGeom>
                <a:avLst/>
                <a:gdLst>
                  <a:gd name="connsiteX0" fmla="*/ 212788 w 219265"/>
                  <a:gd name="connsiteY0" fmla="*/ 831 h 458031"/>
                  <a:gd name="connsiteX1" fmla="*/ 219265 w 219265"/>
                  <a:gd name="connsiteY1" fmla="*/ 4546 h 458031"/>
                  <a:gd name="connsiteX2" fmla="*/ 219265 w 219265"/>
                  <a:gd name="connsiteY2" fmla="*/ 323824 h 458031"/>
                  <a:gd name="connsiteX3" fmla="*/ 212788 w 219265"/>
                  <a:gd name="connsiteY3" fmla="*/ 335064 h 458031"/>
                  <a:gd name="connsiteX4" fmla="*/ 0 w 219265"/>
                  <a:gd name="connsiteY4" fmla="*/ 458031 h 458031"/>
                  <a:gd name="connsiteX5" fmla="*/ 0 w 219265"/>
                  <a:gd name="connsiteY5" fmla="*/ 123704 h 45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265" h="458031">
                    <a:moveTo>
                      <a:pt x="212788" y="831"/>
                    </a:moveTo>
                    <a:cubicBezTo>
                      <a:pt x="216408" y="-1264"/>
                      <a:pt x="219265" y="831"/>
                      <a:pt x="219265" y="4546"/>
                    </a:cubicBezTo>
                    <a:lnTo>
                      <a:pt x="219265" y="323824"/>
                    </a:lnTo>
                    <a:cubicBezTo>
                      <a:pt x="219018" y="328387"/>
                      <a:pt x="216608" y="332559"/>
                      <a:pt x="212788" y="335064"/>
                    </a:cubicBezTo>
                    <a:lnTo>
                      <a:pt x="0" y="458031"/>
                    </a:lnTo>
                    <a:lnTo>
                      <a:pt x="0" y="123704"/>
                    </a:lnTo>
                    <a:close/>
                  </a:path>
                </a:pathLst>
              </a:custGeom>
              <a:solidFill>
                <a:srgbClr val="FAFAF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80" name="Freeform: Shape 68">
                <a:extLst>
                  <a:ext uri="{FF2B5EF4-FFF2-40B4-BE49-F238E27FC236}">
                    <a16:creationId xmlns:a16="http://schemas.microsoft.com/office/drawing/2014/main" id="{2FA67D77-C248-C521-3FCA-18A08676261B}"/>
                  </a:ext>
                </a:extLst>
              </p:cNvPr>
              <p:cNvSpPr/>
              <p:nvPr/>
            </p:nvSpPr>
            <p:spPr>
              <a:xfrm>
                <a:off x="10505217" y="1570291"/>
                <a:ext cx="27146" cy="349948"/>
              </a:xfrm>
              <a:custGeom>
                <a:avLst/>
                <a:gdLst>
                  <a:gd name="connsiteX0" fmla="*/ 27146 w 27146"/>
                  <a:gd name="connsiteY0" fmla="*/ 15621 h 349948"/>
                  <a:gd name="connsiteX1" fmla="*/ 95 w 27146"/>
                  <a:gd name="connsiteY1" fmla="*/ 0 h 349948"/>
                  <a:gd name="connsiteX2" fmla="*/ 0 w 27146"/>
                  <a:gd name="connsiteY2" fmla="*/ 334232 h 349948"/>
                  <a:gd name="connsiteX3" fmla="*/ 27051 w 27146"/>
                  <a:gd name="connsiteY3" fmla="*/ 349948 h 349948"/>
                  <a:gd name="connsiteX4" fmla="*/ 27146 w 27146"/>
                  <a:gd name="connsiteY4" fmla="*/ 15621 h 349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 h="349948">
                    <a:moveTo>
                      <a:pt x="27146" y="15621"/>
                    </a:moveTo>
                    <a:lnTo>
                      <a:pt x="95" y="0"/>
                    </a:lnTo>
                    <a:lnTo>
                      <a:pt x="0" y="334232"/>
                    </a:lnTo>
                    <a:lnTo>
                      <a:pt x="27051" y="349948"/>
                    </a:lnTo>
                    <a:lnTo>
                      <a:pt x="27146" y="15621"/>
                    </a:ln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81" name="Freeform: Shape 69">
                <a:extLst>
                  <a:ext uri="{FF2B5EF4-FFF2-40B4-BE49-F238E27FC236}">
                    <a16:creationId xmlns:a16="http://schemas.microsoft.com/office/drawing/2014/main" id="{286AA2B2-7BAF-C8C3-B53F-F4580841F0E4}"/>
                  </a:ext>
                </a:extLst>
              </p:cNvPr>
              <p:cNvSpPr/>
              <p:nvPr/>
            </p:nvSpPr>
            <p:spPr>
              <a:xfrm>
                <a:off x="10541222" y="1587945"/>
                <a:ext cx="6953" cy="9922"/>
              </a:xfrm>
              <a:custGeom>
                <a:avLst/>
                <a:gdLst>
                  <a:gd name="connsiteX0" fmla="*/ 0 w 6953"/>
                  <a:gd name="connsiteY0" fmla="*/ 7015 h 9922"/>
                  <a:gd name="connsiteX1" fmla="*/ 476 w 6953"/>
                  <a:gd name="connsiteY1" fmla="*/ 4539 h 9922"/>
                  <a:gd name="connsiteX2" fmla="*/ 2477 w 6953"/>
                  <a:gd name="connsiteY2" fmla="*/ 1300 h 9922"/>
                  <a:gd name="connsiteX3" fmla="*/ 3429 w 6953"/>
                  <a:gd name="connsiteY3" fmla="*/ 443 h 9922"/>
                  <a:gd name="connsiteX4" fmla="*/ 6953 w 6953"/>
                  <a:gd name="connsiteY4" fmla="*/ 3015 h 9922"/>
                  <a:gd name="connsiteX5" fmla="*/ 6096 w 6953"/>
                  <a:gd name="connsiteY5" fmla="*/ 6444 h 9922"/>
                  <a:gd name="connsiteX6" fmla="*/ 3429 w 6953"/>
                  <a:gd name="connsiteY6" fmla="*/ 9587 h 9922"/>
                  <a:gd name="connsiteX7" fmla="*/ 3429 w 6953"/>
                  <a:gd name="connsiteY7" fmla="*/ 9587 h 9922"/>
                  <a:gd name="connsiteX8" fmla="*/ 0 w 6953"/>
                  <a:gd name="connsiteY8" fmla="*/ 7015 h 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 h="9922">
                    <a:moveTo>
                      <a:pt x="0" y="7015"/>
                    </a:moveTo>
                    <a:cubicBezTo>
                      <a:pt x="67" y="6174"/>
                      <a:pt x="228" y="5344"/>
                      <a:pt x="476" y="4539"/>
                    </a:cubicBezTo>
                    <a:cubicBezTo>
                      <a:pt x="857" y="3305"/>
                      <a:pt x="1543" y="2191"/>
                      <a:pt x="2477" y="1300"/>
                    </a:cubicBezTo>
                    <a:cubicBezTo>
                      <a:pt x="2715" y="941"/>
                      <a:pt x="3048" y="647"/>
                      <a:pt x="3429" y="443"/>
                    </a:cubicBezTo>
                    <a:cubicBezTo>
                      <a:pt x="5334" y="-700"/>
                      <a:pt x="6953" y="443"/>
                      <a:pt x="6953" y="3015"/>
                    </a:cubicBezTo>
                    <a:cubicBezTo>
                      <a:pt x="6858" y="4198"/>
                      <a:pt x="6572" y="5356"/>
                      <a:pt x="6096" y="6444"/>
                    </a:cubicBezTo>
                    <a:cubicBezTo>
                      <a:pt x="5524" y="7725"/>
                      <a:pt x="4601" y="8816"/>
                      <a:pt x="3429" y="9587"/>
                    </a:cubicBezTo>
                    <a:lnTo>
                      <a:pt x="3429" y="9587"/>
                    </a:lnTo>
                    <a:cubicBezTo>
                      <a:pt x="1238" y="10540"/>
                      <a:pt x="0" y="9397"/>
                      <a:pt x="0" y="7015"/>
                    </a:cubicBez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82" name="Freeform: Shape 70">
                <a:extLst>
                  <a:ext uri="{FF2B5EF4-FFF2-40B4-BE49-F238E27FC236}">
                    <a16:creationId xmlns:a16="http://schemas.microsoft.com/office/drawing/2014/main" id="{7239053B-B3A4-BC41-4825-0F31ABB7D42B}"/>
                  </a:ext>
                </a:extLst>
              </p:cNvPr>
              <p:cNvSpPr/>
              <p:nvPr/>
            </p:nvSpPr>
            <p:spPr>
              <a:xfrm>
                <a:off x="10495440" y="1584674"/>
                <a:ext cx="52654" cy="30531"/>
              </a:xfrm>
              <a:custGeom>
                <a:avLst/>
                <a:gdLst>
                  <a:gd name="connsiteX0" fmla="*/ 44067 w 52654"/>
                  <a:gd name="connsiteY0" fmla="*/ 26480 h 30531"/>
                  <a:gd name="connsiteX1" fmla="*/ 50925 w 52654"/>
                  <a:gd name="connsiteY1" fmla="*/ 19907 h 30531"/>
                  <a:gd name="connsiteX2" fmla="*/ 51877 w 52654"/>
                  <a:gd name="connsiteY2" fmla="*/ 9716 h 30531"/>
                  <a:gd name="connsiteX3" fmla="*/ 48258 w 52654"/>
                  <a:gd name="connsiteY3" fmla="*/ 4572 h 30531"/>
                  <a:gd name="connsiteX4" fmla="*/ 46258 w 52654"/>
                  <a:gd name="connsiteY4" fmla="*/ 7810 h 30531"/>
                  <a:gd name="connsiteX5" fmla="*/ 48830 w 52654"/>
                  <a:gd name="connsiteY5" fmla="*/ 13049 h 30531"/>
                  <a:gd name="connsiteX6" fmla="*/ 42257 w 52654"/>
                  <a:gd name="connsiteY6" fmla="*/ 23241 h 30531"/>
                  <a:gd name="connsiteX7" fmla="*/ 10063 w 52654"/>
                  <a:gd name="connsiteY7" fmla="*/ 23241 h 30531"/>
                  <a:gd name="connsiteX8" fmla="*/ 538 w 52654"/>
                  <a:gd name="connsiteY8" fmla="*/ 13716 h 30531"/>
                  <a:gd name="connsiteX9" fmla="*/ 10063 w 52654"/>
                  <a:gd name="connsiteY9" fmla="*/ 4191 h 30531"/>
                  <a:gd name="connsiteX10" fmla="*/ 10063 w 52654"/>
                  <a:gd name="connsiteY10" fmla="*/ 0 h 30531"/>
                  <a:gd name="connsiteX11" fmla="*/ 8443 w 52654"/>
                  <a:gd name="connsiteY11" fmla="*/ 953 h 30531"/>
                  <a:gd name="connsiteX12" fmla="*/ 1585 w 52654"/>
                  <a:gd name="connsiteY12" fmla="*/ 7430 h 30531"/>
                  <a:gd name="connsiteX13" fmla="*/ 1585 w 52654"/>
                  <a:gd name="connsiteY13" fmla="*/ 7430 h 30531"/>
                  <a:gd name="connsiteX14" fmla="*/ 824 w 52654"/>
                  <a:gd name="connsiteY14" fmla="*/ 17717 h 30531"/>
                  <a:gd name="connsiteX15" fmla="*/ 8539 w 52654"/>
                  <a:gd name="connsiteY15" fmla="*/ 26003 h 30531"/>
                  <a:gd name="connsiteX16" fmla="*/ 44067 w 52654"/>
                  <a:gd name="connsiteY16" fmla="*/ 26480 h 3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654" h="30531">
                    <a:moveTo>
                      <a:pt x="44067" y="26480"/>
                    </a:moveTo>
                    <a:cubicBezTo>
                      <a:pt x="46915" y="24957"/>
                      <a:pt x="49287" y="22685"/>
                      <a:pt x="50925" y="19907"/>
                    </a:cubicBezTo>
                    <a:cubicBezTo>
                      <a:pt x="52830" y="16850"/>
                      <a:pt x="53183" y="13073"/>
                      <a:pt x="51877" y="9716"/>
                    </a:cubicBezTo>
                    <a:cubicBezTo>
                      <a:pt x="51106" y="7731"/>
                      <a:pt x="49868" y="5966"/>
                      <a:pt x="48258" y="4572"/>
                    </a:cubicBezTo>
                    <a:cubicBezTo>
                      <a:pt x="47324" y="5463"/>
                      <a:pt x="46639" y="6577"/>
                      <a:pt x="46258" y="7810"/>
                    </a:cubicBezTo>
                    <a:cubicBezTo>
                      <a:pt x="47734" y="9176"/>
                      <a:pt x="48658" y="11044"/>
                      <a:pt x="48830" y="13049"/>
                    </a:cubicBezTo>
                    <a:cubicBezTo>
                      <a:pt x="48944" y="17475"/>
                      <a:pt x="46334" y="21519"/>
                      <a:pt x="42257" y="23241"/>
                    </a:cubicBezTo>
                    <a:cubicBezTo>
                      <a:pt x="32123" y="28291"/>
                      <a:pt x="20197" y="28291"/>
                      <a:pt x="10063" y="23241"/>
                    </a:cubicBezTo>
                    <a:cubicBezTo>
                      <a:pt x="4805" y="23241"/>
                      <a:pt x="538" y="18977"/>
                      <a:pt x="538" y="13716"/>
                    </a:cubicBezTo>
                    <a:cubicBezTo>
                      <a:pt x="538" y="8455"/>
                      <a:pt x="4805" y="4191"/>
                      <a:pt x="10063" y="4191"/>
                    </a:cubicBezTo>
                    <a:lnTo>
                      <a:pt x="10063" y="0"/>
                    </a:lnTo>
                    <a:lnTo>
                      <a:pt x="8443" y="953"/>
                    </a:lnTo>
                    <a:cubicBezTo>
                      <a:pt x="5605" y="2440"/>
                      <a:pt x="3233" y="4682"/>
                      <a:pt x="1585" y="7430"/>
                    </a:cubicBezTo>
                    <a:lnTo>
                      <a:pt x="1585" y="7430"/>
                    </a:lnTo>
                    <a:cubicBezTo>
                      <a:pt x="-215" y="10565"/>
                      <a:pt x="-501" y="14349"/>
                      <a:pt x="824" y="17717"/>
                    </a:cubicBezTo>
                    <a:cubicBezTo>
                      <a:pt x="2338" y="21304"/>
                      <a:pt x="5072" y="24239"/>
                      <a:pt x="8539" y="26003"/>
                    </a:cubicBezTo>
                    <a:cubicBezTo>
                      <a:pt x="19616" y="31868"/>
                      <a:pt x="32837" y="32045"/>
                      <a:pt x="44067" y="26480"/>
                    </a:cubicBez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83" name="Freeform: Shape 71">
                <a:extLst>
                  <a:ext uri="{FF2B5EF4-FFF2-40B4-BE49-F238E27FC236}">
                    <a16:creationId xmlns:a16="http://schemas.microsoft.com/office/drawing/2014/main" id="{C99BBE14-5607-248C-276A-77EFCB56A8DD}"/>
                  </a:ext>
                </a:extLst>
              </p:cNvPr>
              <p:cNvSpPr/>
              <p:nvPr/>
            </p:nvSpPr>
            <p:spPr>
              <a:xfrm>
                <a:off x="10529030" y="1459774"/>
                <a:ext cx="235458" cy="158046"/>
              </a:xfrm>
              <a:custGeom>
                <a:avLst/>
                <a:gdLst>
                  <a:gd name="connsiteX0" fmla="*/ 4858 w 235458"/>
                  <a:gd name="connsiteY0" fmla="*/ 158046 h 158046"/>
                  <a:gd name="connsiteX1" fmla="*/ 235458 w 235458"/>
                  <a:gd name="connsiteY1" fmla="*/ 2789 h 158046"/>
                  <a:gd name="connsiteX2" fmla="*/ 231934 w 235458"/>
                  <a:gd name="connsiteY2" fmla="*/ 789 h 158046"/>
                  <a:gd name="connsiteX3" fmla="*/ 225362 w 235458"/>
                  <a:gd name="connsiteY3" fmla="*/ 789 h 158046"/>
                  <a:gd name="connsiteX4" fmla="*/ 0 w 235458"/>
                  <a:gd name="connsiteY4" fmla="*/ 155189 h 158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458" h="158046">
                    <a:moveTo>
                      <a:pt x="4858" y="158046"/>
                    </a:moveTo>
                    <a:lnTo>
                      <a:pt x="235458" y="2789"/>
                    </a:lnTo>
                    <a:lnTo>
                      <a:pt x="231934" y="789"/>
                    </a:lnTo>
                    <a:cubicBezTo>
                      <a:pt x="229867" y="-263"/>
                      <a:pt x="227428" y="-263"/>
                      <a:pt x="225362" y="789"/>
                    </a:cubicBezTo>
                    <a:lnTo>
                      <a:pt x="0" y="155189"/>
                    </a:lnTo>
                    <a:close/>
                  </a:path>
                </a:pathLst>
              </a:custGeom>
              <a:solidFill>
                <a:srgbClr val="F5F5F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84" name="Freeform: Shape 72">
                <a:extLst>
                  <a:ext uri="{FF2B5EF4-FFF2-40B4-BE49-F238E27FC236}">
                    <a16:creationId xmlns:a16="http://schemas.microsoft.com/office/drawing/2014/main" id="{F0C22897-AAA8-82A8-0074-C423F0A5C976}"/>
                  </a:ext>
                </a:extLst>
              </p:cNvPr>
              <p:cNvSpPr/>
              <p:nvPr/>
            </p:nvSpPr>
            <p:spPr>
              <a:xfrm>
                <a:off x="10529030" y="1459774"/>
                <a:ext cx="235458" cy="158046"/>
              </a:xfrm>
              <a:custGeom>
                <a:avLst/>
                <a:gdLst>
                  <a:gd name="connsiteX0" fmla="*/ 4858 w 235458"/>
                  <a:gd name="connsiteY0" fmla="*/ 158046 h 158046"/>
                  <a:gd name="connsiteX1" fmla="*/ 235458 w 235458"/>
                  <a:gd name="connsiteY1" fmla="*/ 2789 h 158046"/>
                  <a:gd name="connsiteX2" fmla="*/ 231934 w 235458"/>
                  <a:gd name="connsiteY2" fmla="*/ 789 h 158046"/>
                  <a:gd name="connsiteX3" fmla="*/ 225362 w 235458"/>
                  <a:gd name="connsiteY3" fmla="*/ 789 h 158046"/>
                  <a:gd name="connsiteX4" fmla="*/ 0 w 235458"/>
                  <a:gd name="connsiteY4" fmla="*/ 155189 h 158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458" h="158046">
                    <a:moveTo>
                      <a:pt x="4858" y="158046"/>
                    </a:moveTo>
                    <a:lnTo>
                      <a:pt x="235458" y="2789"/>
                    </a:lnTo>
                    <a:lnTo>
                      <a:pt x="231934" y="789"/>
                    </a:lnTo>
                    <a:cubicBezTo>
                      <a:pt x="229867" y="-263"/>
                      <a:pt x="227428" y="-263"/>
                      <a:pt x="225362" y="789"/>
                    </a:cubicBezTo>
                    <a:lnTo>
                      <a:pt x="0" y="155189"/>
                    </a:ln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85" name="Freeform: Shape 73">
                <a:extLst>
                  <a:ext uri="{FF2B5EF4-FFF2-40B4-BE49-F238E27FC236}">
                    <a16:creationId xmlns:a16="http://schemas.microsoft.com/office/drawing/2014/main" id="{4CF8AB17-5A3D-1BD6-24BB-A81EBD17BAA8}"/>
                  </a:ext>
                </a:extLst>
              </p:cNvPr>
              <p:cNvSpPr/>
              <p:nvPr/>
            </p:nvSpPr>
            <p:spPr>
              <a:xfrm>
                <a:off x="10530077" y="1462208"/>
                <a:ext cx="236315" cy="492130"/>
              </a:xfrm>
              <a:custGeom>
                <a:avLst/>
                <a:gdLst>
                  <a:gd name="connsiteX0" fmla="*/ 229838 w 236315"/>
                  <a:gd name="connsiteY0" fmla="*/ 831 h 492130"/>
                  <a:gd name="connsiteX1" fmla="*/ 236315 w 236315"/>
                  <a:gd name="connsiteY1" fmla="*/ 4546 h 492130"/>
                  <a:gd name="connsiteX2" fmla="*/ 236315 w 236315"/>
                  <a:gd name="connsiteY2" fmla="*/ 323824 h 492130"/>
                  <a:gd name="connsiteX3" fmla="*/ 229838 w 236315"/>
                  <a:gd name="connsiteY3" fmla="*/ 335064 h 492130"/>
                  <a:gd name="connsiteX4" fmla="*/ 0 w 236315"/>
                  <a:gd name="connsiteY4" fmla="*/ 492131 h 492130"/>
                  <a:gd name="connsiteX5" fmla="*/ 0 w 236315"/>
                  <a:gd name="connsiteY5" fmla="*/ 157804 h 49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315" h="492130">
                    <a:moveTo>
                      <a:pt x="229838" y="831"/>
                    </a:moveTo>
                    <a:cubicBezTo>
                      <a:pt x="233363" y="-1264"/>
                      <a:pt x="236315" y="831"/>
                      <a:pt x="236315" y="4546"/>
                    </a:cubicBezTo>
                    <a:lnTo>
                      <a:pt x="236315" y="323824"/>
                    </a:lnTo>
                    <a:cubicBezTo>
                      <a:pt x="236049" y="328383"/>
                      <a:pt x="233648" y="332548"/>
                      <a:pt x="229838" y="335064"/>
                    </a:cubicBezTo>
                    <a:lnTo>
                      <a:pt x="0" y="492131"/>
                    </a:lnTo>
                    <a:lnTo>
                      <a:pt x="0" y="157804"/>
                    </a:ln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86" name="Freeform: Shape 74">
                <a:extLst>
                  <a:ext uri="{FF2B5EF4-FFF2-40B4-BE49-F238E27FC236}">
                    <a16:creationId xmlns:a16="http://schemas.microsoft.com/office/drawing/2014/main" id="{46D7B31F-1FF3-736D-FA39-516B0CD2B9FD}"/>
                  </a:ext>
                </a:extLst>
              </p:cNvPr>
              <p:cNvSpPr/>
              <p:nvPr/>
            </p:nvSpPr>
            <p:spPr>
              <a:xfrm>
                <a:off x="10465784" y="1582864"/>
                <a:ext cx="64389" cy="371570"/>
              </a:xfrm>
              <a:custGeom>
                <a:avLst/>
                <a:gdLst>
                  <a:gd name="connsiteX0" fmla="*/ 95 w 64389"/>
                  <a:gd name="connsiteY0" fmla="*/ 0 h 371570"/>
                  <a:gd name="connsiteX1" fmla="*/ 0 w 64389"/>
                  <a:gd name="connsiteY1" fmla="*/ 334328 h 371570"/>
                  <a:gd name="connsiteX2" fmla="*/ 64389 w 64389"/>
                  <a:gd name="connsiteY2" fmla="*/ 371570 h 371570"/>
                  <a:gd name="connsiteX3" fmla="*/ 64389 w 64389"/>
                  <a:gd name="connsiteY3" fmla="*/ 37148 h 371570"/>
                  <a:gd name="connsiteX4" fmla="*/ 95 w 64389"/>
                  <a:gd name="connsiteY4" fmla="*/ 0 h 371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89" h="371570">
                    <a:moveTo>
                      <a:pt x="95" y="0"/>
                    </a:moveTo>
                    <a:lnTo>
                      <a:pt x="0" y="334328"/>
                    </a:lnTo>
                    <a:lnTo>
                      <a:pt x="64389" y="371570"/>
                    </a:lnTo>
                    <a:lnTo>
                      <a:pt x="64389" y="37148"/>
                    </a:lnTo>
                    <a:lnTo>
                      <a:pt x="95" y="0"/>
                    </a:lnTo>
                    <a:close/>
                  </a:path>
                </a:pathLst>
              </a:custGeom>
              <a:solidFill>
                <a:srgbClr val="F5F5F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87" name="Freeform: Shape 75">
                <a:extLst>
                  <a:ext uri="{FF2B5EF4-FFF2-40B4-BE49-F238E27FC236}">
                    <a16:creationId xmlns:a16="http://schemas.microsoft.com/office/drawing/2014/main" id="{0A1D84B8-25E1-DD67-8533-8AEDC13433D2}"/>
                  </a:ext>
                </a:extLst>
              </p:cNvPr>
              <p:cNvSpPr/>
              <p:nvPr/>
            </p:nvSpPr>
            <p:spPr>
              <a:xfrm>
                <a:off x="10476441" y="1650212"/>
                <a:ext cx="39652" cy="49534"/>
              </a:xfrm>
              <a:custGeom>
                <a:avLst/>
                <a:gdLst>
                  <a:gd name="connsiteX0" fmla="*/ 2202 w 39652"/>
                  <a:gd name="connsiteY0" fmla="*/ 5995 h 49534"/>
                  <a:gd name="connsiteX1" fmla="*/ 10679 w 39652"/>
                  <a:gd name="connsiteY1" fmla="*/ 89 h 49534"/>
                  <a:gd name="connsiteX2" fmla="*/ 21728 w 39652"/>
                  <a:gd name="connsiteY2" fmla="*/ 2661 h 49534"/>
                  <a:gd name="connsiteX3" fmla="*/ 39635 w 39652"/>
                  <a:gd name="connsiteY3" fmla="*/ 33808 h 49534"/>
                  <a:gd name="connsiteX4" fmla="*/ 37444 w 39652"/>
                  <a:gd name="connsiteY4" fmla="*/ 43333 h 49534"/>
                  <a:gd name="connsiteX5" fmla="*/ 19042 w 39652"/>
                  <a:gd name="connsiteY5" fmla="*/ 47464 h 49534"/>
                  <a:gd name="connsiteX6" fmla="*/ 17918 w 39652"/>
                  <a:gd name="connsiteY6" fmla="*/ 46666 h 49534"/>
                  <a:gd name="connsiteX7" fmla="*/ 11 w 39652"/>
                  <a:gd name="connsiteY7" fmla="*/ 15615 h 49534"/>
                  <a:gd name="connsiteX8" fmla="*/ 2202 w 39652"/>
                  <a:gd name="connsiteY8" fmla="*/ 6090 h 4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52" h="49534">
                    <a:moveTo>
                      <a:pt x="2202" y="5995"/>
                    </a:moveTo>
                    <a:cubicBezTo>
                      <a:pt x="3974" y="2830"/>
                      <a:pt x="7098" y="652"/>
                      <a:pt x="10679" y="89"/>
                    </a:cubicBezTo>
                    <a:cubicBezTo>
                      <a:pt x="14546" y="-302"/>
                      <a:pt x="18433" y="603"/>
                      <a:pt x="21728" y="2661"/>
                    </a:cubicBezTo>
                    <a:cubicBezTo>
                      <a:pt x="32367" y="9552"/>
                      <a:pt x="39035" y="21147"/>
                      <a:pt x="39635" y="33808"/>
                    </a:cubicBezTo>
                    <a:cubicBezTo>
                      <a:pt x="39778" y="37122"/>
                      <a:pt x="39025" y="40415"/>
                      <a:pt x="37444" y="43333"/>
                    </a:cubicBezTo>
                    <a:cubicBezTo>
                      <a:pt x="33501" y="49554"/>
                      <a:pt x="25262" y="51404"/>
                      <a:pt x="19042" y="47464"/>
                    </a:cubicBezTo>
                    <a:cubicBezTo>
                      <a:pt x="18651" y="47218"/>
                      <a:pt x="18280" y="46951"/>
                      <a:pt x="17918" y="46666"/>
                    </a:cubicBezTo>
                    <a:cubicBezTo>
                      <a:pt x="7298" y="39806"/>
                      <a:pt x="630" y="28246"/>
                      <a:pt x="11" y="15615"/>
                    </a:cubicBezTo>
                    <a:cubicBezTo>
                      <a:pt x="-103" y="12303"/>
                      <a:pt x="659" y="9021"/>
                      <a:pt x="2202" y="6090"/>
                    </a:cubicBez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88" name="Freeform: Shape 76">
                <a:extLst>
                  <a:ext uri="{FF2B5EF4-FFF2-40B4-BE49-F238E27FC236}">
                    <a16:creationId xmlns:a16="http://schemas.microsoft.com/office/drawing/2014/main" id="{D5B2A59D-CDE8-0EBE-448B-ACDA257619D8}"/>
                  </a:ext>
                </a:extLst>
              </p:cNvPr>
              <p:cNvSpPr/>
              <p:nvPr/>
            </p:nvSpPr>
            <p:spPr>
              <a:xfrm>
                <a:off x="10480452" y="1653917"/>
                <a:ext cx="32194" cy="41552"/>
              </a:xfrm>
              <a:custGeom>
                <a:avLst/>
                <a:gdLst>
                  <a:gd name="connsiteX0" fmla="*/ 16097 w 32194"/>
                  <a:gd name="connsiteY0" fmla="*/ 2194 h 41552"/>
                  <a:gd name="connsiteX1" fmla="*/ 0 w 32194"/>
                  <a:gd name="connsiteY1" fmla="*/ 11719 h 41552"/>
                  <a:gd name="connsiteX2" fmla="*/ 16097 w 32194"/>
                  <a:gd name="connsiteY2" fmla="*/ 39342 h 41552"/>
                  <a:gd name="connsiteX3" fmla="*/ 32195 w 32194"/>
                  <a:gd name="connsiteY3" fmla="*/ 29817 h 41552"/>
                  <a:gd name="connsiteX4" fmla="*/ 16097 w 32194"/>
                  <a:gd name="connsiteY4" fmla="*/ 2194 h 41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94" h="41552">
                    <a:moveTo>
                      <a:pt x="16097" y="2194"/>
                    </a:moveTo>
                    <a:cubicBezTo>
                      <a:pt x="7239" y="-2949"/>
                      <a:pt x="0" y="1242"/>
                      <a:pt x="0" y="11719"/>
                    </a:cubicBezTo>
                    <a:cubicBezTo>
                      <a:pt x="714" y="22948"/>
                      <a:pt x="6677" y="33184"/>
                      <a:pt x="16097" y="39342"/>
                    </a:cubicBezTo>
                    <a:cubicBezTo>
                      <a:pt x="24955" y="44485"/>
                      <a:pt x="32195" y="40389"/>
                      <a:pt x="32195" y="29817"/>
                    </a:cubicBezTo>
                    <a:cubicBezTo>
                      <a:pt x="31480" y="18588"/>
                      <a:pt x="25518" y="8352"/>
                      <a:pt x="16097" y="2194"/>
                    </a:cubicBezTo>
                    <a:close/>
                  </a:path>
                </a:pathLst>
              </a:custGeom>
              <a:solidFill>
                <a:srgbClr val="F5F5F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89" name="Freeform: Shape 77">
                <a:extLst>
                  <a:ext uri="{FF2B5EF4-FFF2-40B4-BE49-F238E27FC236}">
                    <a16:creationId xmlns:a16="http://schemas.microsoft.com/office/drawing/2014/main" id="{0F2542DE-5580-0D52-47FE-C00658BE750F}"/>
                  </a:ext>
                </a:extLst>
              </p:cNvPr>
              <p:cNvSpPr/>
              <p:nvPr/>
            </p:nvSpPr>
            <p:spPr>
              <a:xfrm>
                <a:off x="10476928" y="1720133"/>
                <a:ext cx="40195" cy="193363"/>
              </a:xfrm>
              <a:custGeom>
                <a:avLst/>
                <a:gdLst>
                  <a:gd name="connsiteX0" fmla="*/ 22479 w 40195"/>
                  <a:gd name="connsiteY0" fmla="*/ 5225 h 193363"/>
                  <a:gd name="connsiteX1" fmla="*/ 17621 w 40195"/>
                  <a:gd name="connsiteY1" fmla="*/ 2463 h 193363"/>
                  <a:gd name="connsiteX2" fmla="*/ 0 w 40195"/>
                  <a:gd name="connsiteY2" fmla="*/ 12654 h 193363"/>
                  <a:gd name="connsiteX3" fmla="*/ 0 w 40195"/>
                  <a:gd name="connsiteY3" fmla="*/ 157530 h 193363"/>
                  <a:gd name="connsiteX4" fmla="*/ 17621 w 40195"/>
                  <a:gd name="connsiteY4" fmla="*/ 188105 h 193363"/>
                  <a:gd name="connsiteX5" fmla="*/ 22479 w 40195"/>
                  <a:gd name="connsiteY5" fmla="*/ 190963 h 193363"/>
                  <a:gd name="connsiteX6" fmla="*/ 40196 w 40195"/>
                  <a:gd name="connsiteY6" fmla="*/ 180675 h 193363"/>
                  <a:gd name="connsiteX7" fmla="*/ 40196 w 40195"/>
                  <a:gd name="connsiteY7" fmla="*/ 35800 h 193363"/>
                  <a:gd name="connsiteX8" fmla="*/ 22479 w 40195"/>
                  <a:gd name="connsiteY8" fmla="*/ 5225 h 19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95" h="193363">
                    <a:moveTo>
                      <a:pt x="22479" y="5225"/>
                    </a:moveTo>
                    <a:lnTo>
                      <a:pt x="17621" y="2463"/>
                    </a:lnTo>
                    <a:cubicBezTo>
                      <a:pt x="8096" y="-3252"/>
                      <a:pt x="0" y="1320"/>
                      <a:pt x="0" y="12654"/>
                    </a:cubicBezTo>
                    <a:lnTo>
                      <a:pt x="0" y="157530"/>
                    </a:lnTo>
                    <a:cubicBezTo>
                      <a:pt x="667" y="169946"/>
                      <a:pt x="7210" y="181299"/>
                      <a:pt x="17621" y="188105"/>
                    </a:cubicBezTo>
                    <a:lnTo>
                      <a:pt x="22479" y="190963"/>
                    </a:lnTo>
                    <a:cubicBezTo>
                      <a:pt x="32004" y="196582"/>
                      <a:pt x="40196" y="192010"/>
                      <a:pt x="40196" y="180675"/>
                    </a:cubicBezTo>
                    <a:lnTo>
                      <a:pt x="40196" y="35800"/>
                    </a:lnTo>
                    <a:cubicBezTo>
                      <a:pt x="39519" y="23362"/>
                      <a:pt x="32938" y="11998"/>
                      <a:pt x="22479" y="5225"/>
                    </a:cubicBezTo>
                    <a:close/>
                  </a:path>
                </a:pathLst>
              </a:custGeom>
              <a:solidFill>
                <a:srgbClr val="F5F5F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90" name="Freeform: Shape 78">
                <a:extLst>
                  <a:ext uri="{FF2B5EF4-FFF2-40B4-BE49-F238E27FC236}">
                    <a16:creationId xmlns:a16="http://schemas.microsoft.com/office/drawing/2014/main" id="{E1F0460F-4EF0-9BBB-CFBC-59E91EC59A54}"/>
                  </a:ext>
                </a:extLst>
              </p:cNvPr>
              <p:cNvSpPr/>
              <p:nvPr/>
            </p:nvSpPr>
            <p:spPr>
              <a:xfrm>
                <a:off x="10465879" y="1580673"/>
                <a:ext cx="67913" cy="39338"/>
              </a:xfrm>
              <a:custGeom>
                <a:avLst/>
                <a:gdLst>
                  <a:gd name="connsiteX0" fmla="*/ 3810 w 67913"/>
                  <a:gd name="connsiteY0" fmla="*/ 0 h 39338"/>
                  <a:gd name="connsiteX1" fmla="*/ 67913 w 67913"/>
                  <a:gd name="connsiteY1" fmla="*/ 36957 h 39338"/>
                  <a:gd name="connsiteX2" fmla="*/ 64294 w 67913"/>
                  <a:gd name="connsiteY2" fmla="*/ 39338 h 39338"/>
                  <a:gd name="connsiteX3" fmla="*/ 0 w 67913"/>
                  <a:gd name="connsiteY3" fmla="*/ 2191 h 39338"/>
                  <a:gd name="connsiteX4" fmla="*/ 3810 w 67913"/>
                  <a:gd name="connsiteY4" fmla="*/ 0 h 39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13" h="39338">
                    <a:moveTo>
                      <a:pt x="3810" y="0"/>
                    </a:moveTo>
                    <a:lnTo>
                      <a:pt x="67913" y="36957"/>
                    </a:lnTo>
                    <a:lnTo>
                      <a:pt x="64294" y="39338"/>
                    </a:lnTo>
                    <a:lnTo>
                      <a:pt x="0" y="2191"/>
                    </a:lnTo>
                    <a:lnTo>
                      <a:pt x="3810" y="0"/>
                    </a:lnTo>
                    <a:close/>
                  </a:path>
                </a:pathLst>
              </a:custGeom>
              <a:solidFill>
                <a:srgbClr val="F5F5F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91" name="Freeform: Shape 79">
                <a:extLst>
                  <a:ext uri="{FF2B5EF4-FFF2-40B4-BE49-F238E27FC236}">
                    <a16:creationId xmlns:a16="http://schemas.microsoft.com/office/drawing/2014/main" id="{F988D23F-C906-E4D0-2FD2-40D454AD2CA5}"/>
                  </a:ext>
                </a:extLst>
              </p:cNvPr>
              <p:cNvSpPr/>
              <p:nvPr/>
            </p:nvSpPr>
            <p:spPr>
              <a:xfrm>
                <a:off x="10465879" y="1580673"/>
                <a:ext cx="67913" cy="39338"/>
              </a:xfrm>
              <a:custGeom>
                <a:avLst/>
                <a:gdLst>
                  <a:gd name="connsiteX0" fmla="*/ 3810 w 67913"/>
                  <a:gd name="connsiteY0" fmla="*/ 0 h 39338"/>
                  <a:gd name="connsiteX1" fmla="*/ 67913 w 67913"/>
                  <a:gd name="connsiteY1" fmla="*/ 36957 h 39338"/>
                  <a:gd name="connsiteX2" fmla="*/ 64294 w 67913"/>
                  <a:gd name="connsiteY2" fmla="*/ 39338 h 39338"/>
                  <a:gd name="connsiteX3" fmla="*/ 0 w 67913"/>
                  <a:gd name="connsiteY3" fmla="*/ 2191 h 39338"/>
                  <a:gd name="connsiteX4" fmla="*/ 3810 w 67913"/>
                  <a:gd name="connsiteY4" fmla="*/ 0 h 39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13" h="39338">
                    <a:moveTo>
                      <a:pt x="3810" y="0"/>
                    </a:moveTo>
                    <a:lnTo>
                      <a:pt x="67913" y="36957"/>
                    </a:lnTo>
                    <a:lnTo>
                      <a:pt x="64294" y="39338"/>
                    </a:lnTo>
                    <a:lnTo>
                      <a:pt x="0" y="2191"/>
                    </a:lnTo>
                    <a:lnTo>
                      <a:pt x="3810" y="0"/>
                    </a:ln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grpSp>
        <p:grpSp>
          <p:nvGrpSpPr>
            <p:cNvPr id="483" name="Graphic 15">
              <a:extLst>
                <a:ext uri="{FF2B5EF4-FFF2-40B4-BE49-F238E27FC236}">
                  <a16:creationId xmlns:a16="http://schemas.microsoft.com/office/drawing/2014/main" id="{CAEF89B1-73F1-DFBC-5885-D136E91212AE}"/>
                </a:ext>
              </a:extLst>
            </p:cNvPr>
            <p:cNvGrpSpPr/>
            <p:nvPr/>
          </p:nvGrpSpPr>
          <p:grpSpPr>
            <a:xfrm>
              <a:off x="10664675" y="1567679"/>
              <a:ext cx="481203" cy="606871"/>
              <a:chOff x="10664675" y="1567679"/>
              <a:chExt cx="481203" cy="606871"/>
            </a:xfrm>
          </p:grpSpPr>
          <p:sp>
            <p:nvSpPr>
              <p:cNvPr id="484" name="Freeform: Shape 81">
                <a:extLst>
                  <a:ext uri="{FF2B5EF4-FFF2-40B4-BE49-F238E27FC236}">
                    <a16:creationId xmlns:a16="http://schemas.microsoft.com/office/drawing/2014/main" id="{E31ECFDB-C0C5-B83C-AC91-3B3CC91D63DB}"/>
                  </a:ext>
                </a:extLst>
              </p:cNvPr>
              <p:cNvSpPr/>
              <p:nvPr/>
            </p:nvSpPr>
            <p:spPr>
              <a:xfrm>
                <a:off x="10664675" y="1897004"/>
                <a:ext cx="481203" cy="277545"/>
              </a:xfrm>
              <a:custGeom>
                <a:avLst/>
                <a:gdLst>
                  <a:gd name="connsiteX0" fmla="*/ 5325 w 481203"/>
                  <a:gd name="connsiteY0" fmla="*/ 153918 h 277545"/>
                  <a:gd name="connsiteX1" fmla="*/ 214303 w 481203"/>
                  <a:gd name="connsiteY1" fmla="*/ 274695 h 277545"/>
                  <a:gd name="connsiteX2" fmla="*/ 238211 w 481203"/>
                  <a:gd name="connsiteY2" fmla="*/ 274695 h 277545"/>
                  <a:gd name="connsiteX3" fmla="*/ 476336 w 481203"/>
                  <a:gd name="connsiteY3" fmla="*/ 137440 h 277545"/>
                  <a:gd name="connsiteX4" fmla="*/ 480775 w 481203"/>
                  <a:gd name="connsiteY4" fmla="*/ 128067 h 277545"/>
                  <a:gd name="connsiteX5" fmla="*/ 476336 w 481203"/>
                  <a:gd name="connsiteY5" fmla="*/ 123629 h 277545"/>
                  <a:gd name="connsiteX6" fmla="*/ 266881 w 481203"/>
                  <a:gd name="connsiteY6" fmla="*/ 2852 h 277545"/>
                  <a:gd name="connsiteX7" fmla="*/ 242973 w 481203"/>
                  <a:gd name="connsiteY7" fmla="*/ 2852 h 277545"/>
                  <a:gd name="connsiteX8" fmla="*/ 4848 w 481203"/>
                  <a:gd name="connsiteY8" fmla="*/ 140107 h 277545"/>
                  <a:gd name="connsiteX9" fmla="*/ 410 w 481203"/>
                  <a:gd name="connsiteY9" fmla="*/ 149337 h 277545"/>
                  <a:gd name="connsiteX10" fmla="*/ 5325 w 481203"/>
                  <a:gd name="connsiteY10" fmla="*/ 153918 h 27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203" h="277545">
                    <a:moveTo>
                      <a:pt x="5325" y="153918"/>
                    </a:moveTo>
                    <a:lnTo>
                      <a:pt x="214303" y="274695"/>
                    </a:lnTo>
                    <a:cubicBezTo>
                      <a:pt x="221818" y="278496"/>
                      <a:pt x="230696" y="278496"/>
                      <a:pt x="238211" y="274695"/>
                    </a:cubicBezTo>
                    <a:lnTo>
                      <a:pt x="476336" y="137440"/>
                    </a:lnTo>
                    <a:cubicBezTo>
                      <a:pt x="480146" y="136078"/>
                      <a:pt x="482137" y="131877"/>
                      <a:pt x="480775" y="128067"/>
                    </a:cubicBezTo>
                    <a:cubicBezTo>
                      <a:pt x="480032" y="126001"/>
                      <a:pt x="478403" y="124372"/>
                      <a:pt x="476336" y="123629"/>
                    </a:cubicBezTo>
                    <a:lnTo>
                      <a:pt x="266881" y="2852"/>
                    </a:lnTo>
                    <a:cubicBezTo>
                      <a:pt x="259366" y="-951"/>
                      <a:pt x="250489" y="-951"/>
                      <a:pt x="242973" y="2852"/>
                    </a:cubicBezTo>
                    <a:lnTo>
                      <a:pt x="4848" y="140107"/>
                    </a:lnTo>
                    <a:cubicBezTo>
                      <a:pt x="1077" y="141431"/>
                      <a:pt x="-914" y="145565"/>
                      <a:pt x="410" y="149337"/>
                    </a:cubicBezTo>
                    <a:cubicBezTo>
                      <a:pt x="1200" y="151575"/>
                      <a:pt x="3039" y="153290"/>
                      <a:pt x="5325" y="153918"/>
                    </a:cubicBez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85" name="Freeform: Shape 82">
                <a:extLst>
                  <a:ext uri="{FF2B5EF4-FFF2-40B4-BE49-F238E27FC236}">
                    <a16:creationId xmlns:a16="http://schemas.microsoft.com/office/drawing/2014/main" id="{9BE80CDD-AA54-A999-F93F-E24C1F4A0EEC}"/>
                  </a:ext>
                </a:extLst>
              </p:cNvPr>
              <p:cNvSpPr/>
              <p:nvPr/>
            </p:nvSpPr>
            <p:spPr>
              <a:xfrm>
                <a:off x="10691145" y="1567679"/>
                <a:ext cx="260508" cy="480195"/>
              </a:xfrm>
              <a:custGeom>
                <a:avLst/>
                <a:gdLst>
                  <a:gd name="connsiteX0" fmla="*/ 250888 w 260508"/>
                  <a:gd name="connsiteY0" fmla="*/ 612 h 480195"/>
                  <a:gd name="connsiteX1" fmla="*/ 255461 w 260508"/>
                  <a:gd name="connsiteY1" fmla="*/ 612 h 480195"/>
                  <a:gd name="connsiteX2" fmla="*/ 260509 w 260508"/>
                  <a:gd name="connsiteY2" fmla="*/ 3470 h 480195"/>
                  <a:gd name="connsiteX3" fmla="*/ 257366 w 260508"/>
                  <a:gd name="connsiteY3" fmla="*/ 324081 h 480195"/>
                  <a:gd name="connsiteX4" fmla="*/ 250888 w 260508"/>
                  <a:gd name="connsiteY4" fmla="*/ 335321 h 480195"/>
                  <a:gd name="connsiteX5" fmla="*/ 0 w 260508"/>
                  <a:gd name="connsiteY5" fmla="*/ 480196 h 480195"/>
                  <a:gd name="connsiteX6" fmla="*/ 0 w 260508"/>
                  <a:gd name="connsiteY6" fmla="*/ 145392 h 48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508" h="480195">
                    <a:moveTo>
                      <a:pt x="250888" y="612"/>
                    </a:moveTo>
                    <a:cubicBezTo>
                      <a:pt x="252298" y="-204"/>
                      <a:pt x="254041" y="-204"/>
                      <a:pt x="255461" y="612"/>
                    </a:cubicBezTo>
                    <a:lnTo>
                      <a:pt x="260509" y="3470"/>
                    </a:lnTo>
                    <a:lnTo>
                      <a:pt x="257366" y="324081"/>
                    </a:lnTo>
                    <a:cubicBezTo>
                      <a:pt x="257118" y="328644"/>
                      <a:pt x="254708" y="332816"/>
                      <a:pt x="250888" y="335321"/>
                    </a:cubicBezTo>
                    <a:lnTo>
                      <a:pt x="0" y="480196"/>
                    </a:lnTo>
                    <a:lnTo>
                      <a:pt x="0" y="145392"/>
                    </a:lnTo>
                    <a:close/>
                  </a:path>
                </a:pathLst>
              </a:custGeom>
              <a:solidFill>
                <a:srgbClr val="F5F5F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86" name="Freeform: Shape 83">
                <a:extLst>
                  <a:ext uri="{FF2B5EF4-FFF2-40B4-BE49-F238E27FC236}">
                    <a16:creationId xmlns:a16="http://schemas.microsoft.com/office/drawing/2014/main" id="{6D70F69F-ADE0-E876-518F-E4096D988585}"/>
                  </a:ext>
                </a:extLst>
              </p:cNvPr>
              <p:cNvSpPr/>
              <p:nvPr/>
            </p:nvSpPr>
            <p:spPr>
              <a:xfrm>
                <a:off x="10691145" y="1567679"/>
                <a:ext cx="260508" cy="480195"/>
              </a:xfrm>
              <a:custGeom>
                <a:avLst/>
                <a:gdLst>
                  <a:gd name="connsiteX0" fmla="*/ 250888 w 260508"/>
                  <a:gd name="connsiteY0" fmla="*/ 612 h 480195"/>
                  <a:gd name="connsiteX1" fmla="*/ 255461 w 260508"/>
                  <a:gd name="connsiteY1" fmla="*/ 612 h 480195"/>
                  <a:gd name="connsiteX2" fmla="*/ 260509 w 260508"/>
                  <a:gd name="connsiteY2" fmla="*/ 3470 h 480195"/>
                  <a:gd name="connsiteX3" fmla="*/ 257366 w 260508"/>
                  <a:gd name="connsiteY3" fmla="*/ 324081 h 480195"/>
                  <a:gd name="connsiteX4" fmla="*/ 250888 w 260508"/>
                  <a:gd name="connsiteY4" fmla="*/ 335321 h 480195"/>
                  <a:gd name="connsiteX5" fmla="*/ 0 w 260508"/>
                  <a:gd name="connsiteY5" fmla="*/ 480196 h 480195"/>
                  <a:gd name="connsiteX6" fmla="*/ 0 w 260508"/>
                  <a:gd name="connsiteY6" fmla="*/ 145392 h 48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508" h="480195">
                    <a:moveTo>
                      <a:pt x="250888" y="612"/>
                    </a:moveTo>
                    <a:cubicBezTo>
                      <a:pt x="252298" y="-204"/>
                      <a:pt x="254041" y="-204"/>
                      <a:pt x="255461" y="612"/>
                    </a:cubicBezTo>
                    <a:lnTo>
                      <a:pt x="260509" y="3470"/>
                    </a:lnTo>
                    <a:lnTo>
                      <a:pt x="257366" y="324081"/>
                    </a:lnTo>
                    <a:cubicBezTo>
                      <a:pt x="257118" y="328644"/>
                      <a:pt x="254708" y="332816"/>
                      <a:pt x="250888" y="335321"/>
                    </a:cubicBezTo>
                    <a:lnTo>
                      <a:pt x="0" y="480196"/>
                    </a:lnTo>
                    <a:lnTo>
                      <a:pt x="0" y="145392"/>
                    </a:ln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87" name="Freeform: Shape 84">
                <a:extLst>
                  <a:ext uri="{FF2B5EF4-FFF2-40B4-BE49-F238E27FC236}">
                    <a16:creationId xmlns:a16="http://schemas.microsoft.com/office/drawing/2014/main" id="{1FA89089-401E-0250-A221-8AD21E5DF9BF}"/>
                  </a:ext>
                </a:extLst>
              </p:cNvPr>
              <p:cNvSpPr/>
              <p:nvPr/>
            </p:nvSpPr>
            <p:spPr>
              <a:xfrm>
                <a:off x="10696003" y="1570222"/>
                <a:ext cx="257365" cy="479938"/>
              </a:xfrm>
              <a:custGeom>
                <a:avLst/>
                <a:gdLst>
                  <a:gd name="connsiteX0" fmla="*/ 250888 w 257365"/>
                  <a:gd name="connsiteY0" fmla="*/ 831 h 479938"/>
                  <a:gd name="connsiteX1" fmla="*/ 257365 w 257365"/>
                  <a:gd name="connsiteY1" fmla="*/ 4546 h 479938"/>
                  <a:gd name="connsiteX2" fmla="*/ 257365 w 257365"/>
                  <a:gd name="connsiteY2" fmla="*/ 323824 h 479938"/>
                  <a:gd name="connsiteX3" fmla="*/ 250888 w 257365"/>
                  <a:gd name="connsiteY3" fmla="*/ 335064 h 479938"/>
                  <a:gd name="connsiteX4" fmla="*/ 0 w 257365"/>
                  <a:gd name="connsiteY4" fmla="*/ 479939 h 479938"/>
                  <a:gd name="connsiteX5" fmla="*/ 0 w 257365"/>
                  <a:gd name="connsiteY5" fmla="*/ 145611 h 479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365" h="479938">
                    <a:moveTo>
                      <a:pt x="250888" y="831"/>
                    </a:moveTo>
                    <a:cubicBezTo>
                      <a:pt x="254508" y="-1264"/>
                      <a:pt x="257365" y="831"/>
                      <a:pt x="257365" y="4546"/>
                    </a:cubicBezTo>
                    <a:lnTo>
                      <a:pt x="257365" y="323824"/>
                    </a:lnTo>
                    <a:cubicBezTo>
                      <a:pt x="257147" y="328396"/>
                      <a:pt x="254736" y="332581"/>
                      <a:pt x="250888" y="335064"/>
                    </a:cubicBezTo>
                    <a:lnTo>
                      <a:pt x="0" y="479939"/>
                    </a:lnTo>
                    <a:lnTo>
                      <a:pt x="0" y="145611"/>
                    </a:lnTo>
                    <a:close/>
                  </a:path>
                </a:pathLst>
              </a:custGeom>
              <a:solidFill>
                <a:srgbClr val="F5F5F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88" name="Freeform: Shape 85">
                <a:extLst>
                  <a:ext uri="{FF2B5EF4-FFF2-40B4-BE49-F238E27FC236}">
                    <a16:creationId xmlns:a16="http://schemas.microsoft.com/office/drawing/2014/main" id="{8E72AC9E-EB3C-CF13-2AD6-C5231EA22BE2}"/>
                  </a:ext>
                </a:extLst>
              </p:cNvPr>
              <p:cNvSpPr/>
              <p:nvPr/>
            </p:nvSpPr>
            <p:spPr>
              <a:xfrm>
                <a:off x="10696003" y="1570222"/>
                <a:ext cx="257365" cy="479938"/>
              </a:xfrm>
              <a:custGeom>
                <a:avLst/>
                <a:gdLst>
                  <a:gd name="connsiteX0" fmla="*/ 250888 w 257365"/>
                  <a:gd name="connsiteY0" fmla="*/ 831 h 479938"/>
                  <a:gd name="connsiteX1" fmla="*/ 257365 w 257365"/>
                  <a:gd name="connsiteY1" fmla="*/ 4546 h 479938"/>
                  <a:gd name="connsiteX2" fmla="*/ 257365 w 257365"/>
                  <a:gd name="connsiteY2" fmla="*/ 323824 h 479938"/>
                  <a:gd name="connsiteX3" fmla="*/ 250888 w 257365"/>
                  <a:gd name="connsiteY3" fmla="*/ 335064 h 479938"/>
                  <a:gd name="connsiteX4" fmla="*/ 0 w 257365"/>
                  <a:gd name="connsiteY4" fmla="*/ 479939 h 479938"/>
                  <a:gd name="connsiteX5" fmla="*/ 0 w 257365"/>
                  <a:gd name="connsiteY5" fmla="*/ 145611 h 479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365" h="479938">
                    <a:moveTo>
                      <a:pt x="250888" y="831"/>
                    </a:moveTo>
                    <a:cubicBezTo>
                      <a:pt x="254508" y="-1264"/>
                      <a:pt x="257365" y="831"/>
                      <a:pt x="257365" y="4546"/>
                    </a:cubicBezTo>
                    <a:lnTo>
                      <a:pt x="257365" y="323824"/>
                    </a:lnTo>
                    <a:cubicBezTo>
                      <a:pt x="257147" y="328396"/>
                      <a:pt x="254736" y="332581"/>
                      <a:pt x="250888" y="335064"/>
                    </a:cubicBezTo>
                    <a:lnTo>
                      <a:pt x="0" y="479939"/>
                    </a:lnTo>
                    <a:lnTo>
                      <a:pt x="0" y="145611"/>
                    </a:lnTo>
                    <a:close/>
                  </a:path>
                </a:pathLst>
              </a:custGeom>
              <a:solidFill>
                <a:srgbClr val="000000">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89" name="Freeform: Shape 86">
                <a:extLst>
                  <a:ext uri="{FF2B5EF4-FFF2-40B4-BE49-F238E27FC236}">
                    <a16:creationId xmlns:a16="http://schemas.microsoft.com/office/drawing/2014/main" id="{53240CBA-6A04-38B5-4133-88464C601C8F}"/>
                  </a:ext>
                </a:extLst>
              </p:cNvPr>
              <p:cNvSpPr/>
              <p:nvPr/>
            </p:nvSpPr>
            <p:spPr>
              <a:xfrm>
                <a:off x="10730674" y="1576393"/>
                <a:ext cx="243459" cy="473672"/>
              </a:xfrm>
              <a:custGeom>
                <a:avLst/>
                <a:gdLst>
                  <a:gd name="connsiteX0" fmla="*/ 26956 w 243459"/>
                  <a:gd name="connsiteY0" fmla="*/ 442907 h 473672"/>
                  <a:gd name="connsiteX1" fmla="*/ 212693 w 243459"/>
                  <a:gd name="connsiteY1" fmla="*/ 335560 h 473672"/>
                  <a:gd name="connsiteX2" fmla="*/ 219170 w 243459"/>
                  <a:gd name="connsiteY2" fmla="*/ 324321 h 473672"/>
                  <a:gd name="connsiteX3" fmla="*/ 219170 w 243459"/>
                  <a:gd name="connsiteY3" fmla="*/ 29712 h 473672"/>
                  <a:gd name="connsiteX4" fmla="*/ 243459 w 243459"/>
                  <a:gd name="connsiteY4" fmla="*/ 15806 h 473672"/>
                  <a:gd name="connsiteX5" fmla="*/ 218694 w 243459"/>
                  <a:gd name="connsiteY5" fmla="*/ 1518 h 473672"/>
                  <a:gd name="connsiteX6" fmla="*/ 218218 w 243459"/>
                  <a:gd name="connsiteY6" fmla="*/ 1518 h 473672"/>
                  <a:gd name="connsiteX7" fmla="*/ 212741 w 243459"/>
                  <a:gd name="connsiteY7" fmla="*/ 815 h 473672"/>
                  <a:gd name="connsiteX8" fmla="*/ 212693 w 243459"/>
                  <a:gd name="connsiteY8" fmla="*/ 851 h 473672"/>
                  <a:gd name="connsiteX9" fmla="*/ 0 w 243459"/>
                  <a:gd name="connsiteY9" fmla="*/ 123724 h 473672"/>
                  <a:gd name="connsiteX10" fmla="*/ 0 w 243459"/>
                  <a:gd name="connsiteY10" fmla="*/ 458051 h 473672"/>
                  <a:gd name="connsiteX11" fmla="*/ 27051 w 243459"/>
                  <a:gd name="connsiteY11" fmla="*/ 473673 h 47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459" h="473672">
                    <a:moveTo>
                      <a:pt x="26956" y="442907"/>
                    </a:moveTo>
                    <a:lnTo>
                      <a:pt x="212693" y="335560"/>
                    </a:lnTo>
                    <a:cubicBezTo>
                      <a:pt x="216551" y="333088"/>
                      <a:pt x="218970" y="328897"/>
                      <a:pt x="219170" y="324321"/>
                    </a:cubicBezTo>
                    <a:lnTo>
                      <a:pt x="219170" y="29712"/>
                    </a:lnTo>
                    <a:lnTo>
                      <a:pt x="243459" y="15806"/>
                    </a:lnTo>
                    <a:lnTo>
                      <a:pt x="218694" y="1518"/>
                    </a:lnTo>
                    <a:lnTo>
                      <a:pt x="218218" y="1518"/>
                    </a:lnTo>
                    <a:cubicBezTo>
                      <a:pt x="216903" y="-189"/>
                      <a:pt x="214446" y="-504"/>
                      <a:pt x="212741" y="815"/>
                    </a:cubicBezTo>
                    <a:cubicBezTo>
                      <a:pt x="212722" y="827"/>
                      <a:pt x="212712" y="839"/>
                      <a:pt x="212693" y="851"/>
                    </a:cubicBezTo>
                    <a:lnTo>
                      <a:pt x="0" y="123724"/>
                    </a:lnTo>
                    <a:lnTo>
                      <a:pt x="0" y="458051"/>
                    </a:lnTo>
                    <a:lnTo>
                      <a:pt x="27051" y="473673"/>
                    </a:lnTo>
                    <a:close/>
                  </a:path>
                </a:pathLst>
              </a:custGeom>
              <a:solidFill>
                <a:srgbClr val="EBEBE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90" name="Freeform: Shape 87">
                <a:extLst>
                  <a:ext uri="{FF2B5EF4-FFF2-40B4-BE49-F238E27FC236}">
                    <a16:creationId xmlns:a16="http://schemas.microsoft.com/office/drawing/2014/main" id="{69A367C7-BD63-B9DD-43D3-E73D47BC3019}"/>
                  </a:ext>
                </a:extLst>
              </p:cNvPr>
              <p:cNvSpPr/>
              <p:nvPr/>
            </p:nvSpPr>
            <p:spPr>
              <a:xfrm>
                <a:off x="10757725" y="1592363"/>
                <a:ext cx="219265" cy="457988"/>
              </a:xfrm>
              <a:custGeom>
                <a:avLst/>
                <a:gdLst>
                  <a:gd name="connsiteX0" fmla="*/ 212693 w 219265"/>
                  <a:gd name="connsiteY0" fmla="*/ 788 h 457988"/>
                  <a:gd name="connsiteX1" fmla="*/ 219265 w 219265"/>
                  <a:gd name="connsiteY1" fmla="*/ 4598 h 457988"/>
                  <a:gd name="connsiteX2" fmla="*/ 219265 w 219265"/>
                  <a:gd name="connsiteY2" fmla="*/ 323781 h 457988"/>
                  <a:gd name="connsiteX3" fmla="*/ 212788 w 219265"/>
                  <a:gd name="connsiteY3" fmla="*/ 335021 h 457988"/>
                  <a:gd name="connsiteX4" fmla="*/ 0 w 219265"/>
                  <a:gd name="connsiteY4" fmla="*/ 457988 h 457988"/>
                  <a:gd name="connsiteX5" fmla="*/ 0 w 219265"/>
                  <a:gd name="connsiteY5" fmla="*/ 123661 h 45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265" h="457988">
                    <a:moveTo>
                      <a:pt x="212693" y="788"/>
                    </a:moveTo>
                    <a:cubicBezTo>
                      <a:pt x="216313" y="-1212"/>
                      <a:pt x="219265" y="788"/>
                      <a:pt x="219265" y="4598"/>
                    </a:cubicBezTo>
                    <a:lnTo>
                      <a:pt x="219265" y="323781"/>
                    </a:lnTo>
                    <a:cubicBezTo>
                      <a:pt x="219065" y="328358"/>
                      <a:pt x="216646" y="332549"/>
                      <a:pt x="212788" y="335021"/>
                    </a:cubicBezTo>
                    <a:lnTo>
                      <a:pt x="0" y="457988"/>
                    </a:lnTo>
                    <a:lnTo>
                      <a:pt x="0" y="123661"/>
                    </a:lnTo>
                    <a:close/>
                  </a:path>
                </a:pathLst>
              </a:custGeom>
              <a:solidFill>
                <a:srgbClr val="FAFAF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91" name="Freeform: Shape 88">
                <a:extLst>
                  <a:ext uri="{FF2B5EF4-FFF2-40B4-BE49-F238E27FC236}">
                    <a16:creationId xmlns:a16="http://schemas.microsoft.com/office/drawing/2014/main" id="{ADE33CD4-AF84-4308-41C2-B041F2A4266F}"/>
                  </a:ext>
                </a:extLst>
              </p:cNvPr>
              <p:cNvSpPr/>
              <p:nvPr/>
            </p:nvSpPr>
            <p:spPr>
              <a:xfrm>
                <a:off x="10730579" y="1700402"/>
                <a:ext cx="27146" cy="349948"/>
              </a:xfrm>
              <a:custGeom>
                <a:avLst/>
                <a:gdLst>
                  <a:gd name="connsiteX0" fmla="*/ 27146 w 27146"/>
                  <a:gd name="connsiteY0" fmla="*/ 15621 h 349948"/>
                  <a:gd name="connsiteX1" fmla="*/ 95 w 27146"/>
                  <a:gd name="connsiteY1" fmla="*/ 0 h 349948"/>
                  <a:gd name="connsiteX2" fmla="*/ 0 w 27146"/>
                  <a:gd name="connsiteY2" fmla="*/ 334328 h 349948"/>
                  <a:gd name="connsiteX3" fmla="*/ 27051 w 27146"/>
                  <a:gd name="connsiteY3" fmla="*/ 349949 h 349948"/>
                  <a:gd name="connsiteX4" fmla="*/ 27146 w 27146"/>
                  <a:gd name="connsiteY4" fmla="*/ 15621 h 349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 h="349948">
                    <a:moveTo>
                      <a:pt x="27146" y="15621"/>
                    </a:moveTo>
                    <a:lnTo>
                      <a:pt x="95" y="0"/>
                    </a:lnTo>
                    <a:lnTo>
                      <a:pt x="0" y="334328"/>
                    </a:lnTo>
                    <a:lnTo>
                      <a:pt x="27051" y="349949"/>
                    </a:lnTo>
                    <a:lnTo>
                      <a:pt x="27146" y="15621"/>
                    </a:ln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92" name="Freeform: Shape 89">
                <a:extLst>
                  <a:ext uri="{FF2B5EF4-FFF2-40B4-BE49-F238E27FC236}">
                    <a16:creationId xmlns:a16="http://schemas.microsoft.com/office/drawing/2014/main" id="{8651B782-0F86-BA99-154E-BFE9CD9B4FD0}"/>
                  </a:ext>
                </a:extLst>
              </p:cNvPr>
              <p:cNvSpPr/>
              <p:nvPr/>
            </p:nvSpPr>
            <p:spPr>
              <a:xfrm>
                <a:off x="10766512" y="1718059"/>
                <a:ext cx="6548" cy="9976"/>
              </a:xfrm>
              <a:custGeom>
                <a:avLst/>
                <a:gdLst>
                  <a:gd name="connsiteX0" fmla="*/ 72 w 6548"/>
                  <a:gd name="connsiteY0" fmla="*/ 7109 h 9976"/>
                  <a:gd name="connsiteX1" fmla="*/ 72 w 6548"/>
                  <a:gd name="connsiteY1" fmla="*/ 4537 h 9976"/>
                  <a:gd name="connsiteX2" fmla="*/ 2072 w 6548"/>
                  <a:gd name="connsiteY2" fmla="*/ 1299 h 9976"/>
                  <a:gd name="connsiteX3" fmla="*/ 3024 w 6548"/>
                  <a:gd name="connsiteY3" fmla="*/ 441 h 9976"/>
                  <a:gd name="connsiteX4" fmla="*/ 6548 w 6548"/>
                  <a:gd name="connsiteY4" fmla="*/ 3108 h 9976"/>
                  <a:gd name="connsiteX5" fmla="*/ 5691 w 6548"/>
                  <a:gd name="connsiteY5" fmla="*/ 6442 h 9976"/>
                  <a:gd name="connsiteX6" fmla="*/ 3024 w 6548"/>
                  <a:gd name="connsiteY6" fmla="*/ 9681 h 9976"/>
                  <a:gd name="connsiteX7" fmla="*/ 3024 w 6548"/>
                  <a:gd name="connsiteY7" fmla="*/ 9681 h 9976"/>
                  <a:gd name="connsiteX8" fmla="*/ 72 w 6548"/>
                  <a:gd name="connsiteY8" fmla="*/ 7109 h 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8" h="9976">
                    <a:moveTo>
                      <a:pt x="72" y="7109"/>
                    </a:moveTo>
                    <a:cubicBezTo>
                      <a:pt x="-24" y="6254"/>
                      <a:pt x="-24" y="5392"/>
                      <a:pt x="72" y="4537"/>
                    </a:cubicBezTo>
                    <a:cubicBezTo>
                      <a:pt x="453" y="3305"/>
                      <a:pt x="1138" y="2189"/>
                      <a:pt x="2072" y="1299"/>
                    </a:cubicBezTo>
                    <a:cubicBezTo>
                      <a:pt x="2339" y="964"/>
                      <a:pt x="2662" y="676"/>
                      <a:pt x="3024" y="441"/>
                    </a:cubicBezTo>
                    <a:cubicBezTo>
                      <a:pt x="4929" y="-702"/>
                      <a:pt x="6548" y="441"/>
                      <a:pt x="6548" y="3108"/>
                    </a:cubicBezTo>
                    <a:cubicBezTo>
                      <a:pt x="6444" y="4258"/>
                      <a:pt x="6158" y="5384"/>
                      <a:pt x="5691" y="6442"/>
                    </a:cubicBezTo>
                    <a:cubicBezTo>
                      <a:pt x="5120" y="7750"/>
                      <a:pt x="4196" y="8872"/>
                      <a:pt x="3024" y="9681"/>
                    </a:cubicBezTo>
                    <a:lnTo>
                      <a:pt x="3024" y="9681"/>
                    </a:lnTo>
                    <a:cubicBezTo>
                      <a:pt x="1405" y="10538"/>
                      <a:pt x="72" y="9490"/>
                      <a:pt x="72" y="7109"/>
                    </a:cubicBez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93" name="Freeform: Shape 90">
                <a:extLst>
                  <a:ext uri="{FF2B5EF4-FFF2-40B4-BE49-F238E27FC236}">
                    <a16:creationId xmlns:a16="http://schemas.microsoft.com/office/drawing/2014/main" id="{015F5D29-30FE-C25C-B6A7-554EB90AAFB9}"/>
                  </a:ext>
                </a:extLst>
              </p:cNvPr>
              <p:cNvSpPr/>
              <p:nvPr/>
            </p:nvSpPr>
            <p:spPr>
              <a:xfrm>
                <a:off x="10720802" y="1715262"/>
                <a:ext cx="52654" cy="30241"/>
              </a:xfrm>
              <a:custGeom>
                <a:avLst/>
                <a:gdLst>
                  <a:gd name="connsiteX0" fmla="*/ 44067 w 52654"/>
                  <a:gd name="connsiteY0" fmla="*/ 26003 h 30241"/>
                  <a:gd name="connsiteX1" fmla="*/ 50925 w 52654"/>
                  <a:gd name="connsiteY1" fmla="*/ 19526 h 30241"/>
                  <a:gd name="connsiteX2" fmla="*/ 51877 w 52654"/>
                  <a:gd name="connsiteY2" fmla="*/ 9239 h 30241"/>
                  <a:gd name="connsiteX3" fmla="*/ 48258 w 52654"/>
                  <a:gd name="connsiteY3" fmla="*/ 4096 h 30241"/>
                  <a:gd name="connsiteX4" fmla="*/ 46258 w 52654"/>
                  <a:gd name="connsiteY4" fmla="*/ 7334 h 30241"/>
                  <a:gd name="connsiteX5" fmla="*/ 48830 w 52654"/>
                  <a:gd name="connsiteY5" fmla="*/ 12668 h 30241"/>
                  <a:gd name="connsiteX6" fmla="*/ 42257 w 52654"/>
                  <a:gd name="connsiteY6" fmla="*/ 22765 h 30241"/>
                  <a:gd name="connsiteX7" fmla="*/ 10063 w 52654"/>
                  <a:gd name="connsiteY7" fmla="*/ 22765 h 30241"/>
                  <a:gd name="connsiteX8" fmla="*/ 3138 w 52654"/>
                  <a:gd name="connsiteY8" fmla="*/ 11210 h 30241"/>
                  <a:gd name="connsiteX9" fmla="*/ 10063 w 52654"/>
                  <a:gd name="connsiteY9" fmla="*/ 4286 h 30241"/>
                  <a:gd name="connsiteX10" fmla="*/ 10063 w 52654"/>
                  <a:gd name="connsiteY10" fmla="*/ 0 h 30241"/>
                  <a:gd name="connsiteX11" fmla="*/ 8443 w 52654"/>
                  <a:gd name="connsiteY11" fmla="*/ 952 h 30241"/>
                  <a:gd name="connsiteX12" fmla="*/ 1585 w 52654"/>
                  <a:gd name="connsiteY12" fmla="*/ 7429 h 30241"/>
                  <a:gd name="connsiteX13" fmla="*/ 1585 w 52654"/>
                  <a:gd name="connsiteY13" fmla="*/ 7429 h 30241"/>
                  <a:gd name="connsiteX14" fmla="*/ 824 w 52654"/>
                  <a:gd name="connsiteY14" fmla="*/ 17621 h 30241"/>
                  <a:gd name="connsiteX15" fmla="*/ 8539 w 52654"/>
                  <a:gd name="connsiteY15" fmla="*/ 25908 h 30241"/>
                  <a:gd name="connsiteX16" fmla="*/ 44067 w 52654"/>
                  <a:gd name="connsiteY16" fmla="*/ 26003 h 3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654" h="30241">
                    <a:moveTo>
                      <a:pt x="44067" y="26003"/>
                    </a:moveTo>
                    <a:cubicBezTo>
                      <a:pt x="46886" y="24489"/>
                      <a:pt x="49248" y="22253"/>
                      <a:pt x="50925" y="19526"/>
                    </a:cubicBezTo>
                    <a:cubicBezTo>
                      <a:pt x="52830" y="16434"/>
                      <a:pt x="53183" y="12628"/>
                      <a:pt x="51877" y="9239"/>
                    </a:cubicBezTo>
                    <a:cubicBezTo>
                      <a:pt x="51087" y="7269"/>
                      <a:pt x="49849" y="5509"/>
                      <a:pt x="48258" y="4096"/>
                    </a:cubicBezTo>
                    <a:cubicBezTo>
                      <a:pt x="47324" y="4986"/>
                      <a:pt x="46639" y="6101"/>
                      <a:pt x="46258" y="7334"/>
                    </a:cubicBezTo>
                    <a:cubicBezTo>
                      <a:pt x="47724" y="8745"/>
                      <a:pt x="48639" y="10638"/>
                      <a:pt x="48830" y="12668"/>
                    </a:cubicBezTo>
                    <a:cubicBezTo>
                      <a:pt x="48906" y="17059"/>
                      <a:pt x="46305" y="21055"/>
                      <a:pt x="42257" y="22765"/>
                    </a:cubicBezTo>
                    <a:cubicBezTo>
                      <a:pt x="32142" y="27906"/>
                      <a:pt x="20178" y="27906"/>
                      <a:pt x="10063" y="22765"/>
                    </a:cubicBezTo>
                    <a:cubicBezTo>
                      <a:pt x="4957" y="21486"/>
                      <a:pt x="1862" y="16313"/>
                      <a:pt x="3138" y="11210"/>
                    </a:cubicBezTo>
                    <a:cubicBezTo>
                      <a:pt x="3995" y="7802"/>
                      <a:pt x="6653" y="5141"/>
                      <a:pt x="10063" y="4286"/>
                    </a:cubicBezTo>
                    <a:lnTo>
                      <a:pt x="10063" y="0"/>
                    </a:lnTo>
                    <a:lnTo>
                      <a:pt x="8443" y="952"/>
                    </a:lnTo>
                    <a:cubicBezTo>
                      <a:pt x="5624" y="2467"/>
                      <a:pt x="3262" y="4702"/>
                      <a:pt x="1585" y="7429"/>
                    </a:cubicBezTo>
                    <a:lnTo>
                      <a:pt x="1585" y="7429"/>
                    </a:lnTo>
                    <a:cubicBezTo>
                      <a:pt x="-215" y="10531"/>
                      <a:pt x="-501" y="14287"/>
                      <a:pt x="824" y="17621"/>
                    </a:cubicBezTo>
                    <a:cubicBezTo>
                      <a:pt x="2366" y="21190"/>
                      <a:pt x="5091" y="24117"/>
                      <a:pt x="8539" y="25908"/>
                    </a:cubicBezTo>
                    <a:cubicBezTo>
                      <a:pt x="19674" y="31653"/>
                      <a:pt x="32894" y="31688"/>
                      <a:pt x="44067" y="26003"/>
                    </a:cubicBez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94" name="Freeform: Shape 91">
                <a:extLst>
                  <a:ext uri="{FF2B5EF4-FFF2-40B4-BE49-F238E27FC236}">
                    <a16:creationId xmlns:a16="http://schemas.microsoft.com/office/drawing/2014/main" id="{E7DBCF58-B649-4C55-01B9-9D0BD4A8252C}"/>
                  </a:ext>
                </a:extLst>
              </p:cNvPr>
              <p:cNvSpPr/>
              <p:nvPr/>
            </p:nvSpPr>
            <p:spPr>
              <a:xfrm>
                <a:off x="10754391" y="1589886"/>
                <a:ext cx="235458" cy="158141"/>
              </a:xfrm>
              <a:custGeom>
                <a:avLst/>
                <a:gdLst>
                  <a:gd name="connsiteX0" fmla="*/ 4858 w 235458"/>
                  <a:gd name="connsiteY0" fmla="*/ 158142 h 158141"/>
                  <a:gd name="connsiteX1" fmla="*/ 235458 w 235458"/>
                  <a:gd name="connsiteY1" fmla="*/ 2884 h 158141"/>
                  <a:gd name="connsiteX2" fmla="*/ 231934 w 235458"/>
                  <a:gd name="connsiteY2" fmla="*/ 789 h 158141"/>
                  <a:gd name="connsiteX3" fmla="*/ 225362 w 235458"/>
                  <a:gd name="connsiteY3" fmla="*/ 789 h 158141"/>
                  <a:gd name="connsiteX4" fmla="*/ 0 w 235458"/>
                  <a:gd name="connsiteY4" fmla="*/ 155284 h 158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458" h="158141">
                    <a:moveTo>
                      <a:pt x="4858" y="158142"/>
                    </a:moveTo>
                    <a:lnTo>
                      <a:pt x="235458" y="2884"/>
                    </a:lnTo>
                    <a:lnTo>
                      <a:pt x="231934" y="789"/>
                    </a:lnTo>
                    <a:cubicBezTo>
                      <a:pt x="229867" y="-263"/>
                      <a:pt x="227428" y="-263"/>
                      <a:pt x="225362" y="789"/>
                    </a:cubicBezTo>
                    <a:lnTo>
                      <a:pt x="0" y="155284"/>
                    </a:lnTo>
                    <a:close/>
                  </a:path>
                </a:pathLst>
              </a:custGeom>
              <a:solidFill>
                <a:srgbClr val="F5F5F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95" name="Freeform: Shape 92">
                <a:extLst>
                  <a:ext uri="{FF2B5EF4-FFF2-40B4-BE49-F238E27FC236}">
                    <a16:creationId xmlns:a16="http://schemas.microsoft.com/office/drawing/2014/main" id="{FDDC3BE5-D32F-BF40-FEB0-DA24DFA593F8}"/>
                  </a:ext>
                </a:extLst>
              </p:cNvPr>
              <p:cNvSpPr/>
              <p:nvPr/>
            </p:nvSpPr>
            <p:spPr>
              <a:xfrm>
                <a:off x="10754391" y="1589886"/>
                <a:ext cx="235458" cy="158141"/>
              </a:xfrm>
              <a:custGeom>
                <a:avLst/>
                <a:gdLst>
                  <a:gd name="connsiteX0" fmla="*/ 4858 w 235458"/>
                  <a:gd name="connsiteY0" fmla="*/ 158142 h 158141"/>
                  <a:gd name="connsiteX1" fmla="*/ 235458 w 235458"/>
                  <a:gd name="connsiteY1" fmla="*/ 2884 h 158141"/>
                  <a:gd name="connsiteX2" fmla="*/ 231934 w 235458"/>
                  <a:gd name="connsiteY2" fmla="*/ 789 h 158141"/>
                  <a:gd name="connsiteX3" fmla="*/ 225362 w 235458"/>
                  <a:gd name="connsiteY3" fmla="*/ 789 h 158141"/>
                  <a:gd name="connsiteX4" fmla="*/ 0 w 235458"/>
                  <a:gd name="connsiteY4" fmla="*/ 155284 h 158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458" h="158141">
                    <a:moveTo>
                      <a:pt x="4858" y="158142"/>
                    </a:moveTo>
                    <a:lnTo>
                      <a:pt x="235458" y="2884"/>
                    </a:lnTo>
                    <a:lnTo>
                      <a:pt x="231934" y="789"/>
                    </a:lnTo>
                    <a:cubicBezTo>
                      <a:pt x="229867" y="-263"/>
                      <a:pt x="227428" y="-263"/>
                      <a:pt x="225362" y="789"/>
                    </a:cubicBezTo>
                    <a:lnTo>
                      <a:pt x="0" y="155284"/>
                    </a:ln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96" name="Freeform: Shape 93">
                <a:extLst>
                  <a:ext uri="{FF2B5EF4-FFF2-40B4-BE49-F238E27FC236}">
                    <a16:creationId xmlns:a16="http://schemas.microsoft.com/office/drawing/2014/main" id="{72AC973C-13A5-390C-7898-D58D26AB307B}"/>
                  </a:ext>
                </a:extLst>
              </p:cNvPr>
              <p:cNvSpPr/>
              <p:nvPr/>
            </p:nvSpPr>
            <p:spPr>
              <a:xfrm>
                <a:off x="10755439" y="1592332"/>
                <a:ext cx="236315" cy="492213"/>
              </a:xfrm>
              <a:custGeom>
                <a:avLst/>
                <a:gdLst>
                  <a:gd name="connsiteX0" fmla="*/ 229838 w 236315"/>
                  <a:gd name="connsiteY0" fmla="*/ 914 h 492213"/>
                  <a:gd name="connsiteX1" fmla="*/ 236315 w 236315"/>
                  <a:gd name="connsiteY1" fmla="*/ 4629 h 492213"/>
                  <a:gd name="connsiteX2" fmla="*/ 236315 w 236315"/>
                  <a:gd name="connsiteY2" fmla="*/ 323907 h 492213"/>
                  <a:gd name="connsiteX3" fmla="*/ 229838 w 236315"/>
                  <a:gd name="connsiteY3" fmla="*/ 335146 h 492213"/>
                  <a:gd name="connsiteX4" fmla="*/ 0 w 236315"/>
                  <a:gd name="connsiteY4" fmla="*/ 492214 h 492213"/>
                  <a:gd name="connsiteX5" fmla="*/ 0 w 236315"/>
                  <a:gd name="connsiteY5" fmla="*/ 157886 h 49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315" h="492213">
                    <a:moveTo>
                      <a:pt x="229838" y="914"/>
                    </a:moveTo>
                    <a:cubicBezTo>
                      <a:pt x="233363" y="-1181"/>
                      <a:pt x="236315" y="438"/>
                      <a:pt x="236315" y="4629"/>
                    </a:cubicBezTo>
                    <a:lnTo>
                      <a:pt x="236315" y="323907"/>
                    </a:lnTo>
                    <a:cubicBezTo>
                      <a:pt x="236039" y="328461"/>
                      <a:pt x="233639" y="332620"/>
                      <a:pt x="229838" y="335146"/>
                    </a:cubicBezTo>
                    <a:lnTo>
                      <a:pt x="0" y="492214"/>
                    </a:lnTo>
                    <a:lnTo>
                      <a:pt x="0" y="157886"/>
                    </a:ln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97" name="Freeform: Shape 94">
                <a:extLst>
                  <a:ext uri="{FF2B5EF4-FFF2-40B4-BE49-F238E27FC236}">
                    <a16:creationId xmlns:a16="http://schemas.microsoft.com/office/drawing/2014/main" id="{FDEFCF9C-595F-55C1-BFD4-2BAA474BACD8}"/>
                  </a:ext>
                </a:extLst>
              </p:cNvPr>
              <p:cNvSpPr/>
              <p:nvPr/>
            </p:nvSpPr>
            <p:spPr>
              <a:xfrm>
                <a:off x="10691145" y="1713071"/>
                <a:ext cx="64389" cy="371475"/>
              </a:xfrm>
              <a:custGeom>
                <a:avLst/>
                <a:gdLst>
                  <a:gd name="connsiteX0" fmla="*/ 95 w 64389"/>
                  <a:gd name="connsiteY0" fmla="*/ 0 h 371475"/>
                  <a:gd name="connsiteX1" fmla="*/ 0 w 64389"/>
                  <a:gd name="connsiteY1" fmla="*/ 334232 h 371475"/>
                  <a:gd name="connsiteX2" fmla="*/ 64389 w 64389"/>
                  <a:gd name="connsiteY2" fmla="*/ 371475 h 371475"/>
                  <a:gd name="connsiteX3" fmla="*/ 64389 w 64389"/>
                  <a:gd name="connsiteY3" fmla="*/ 37148 h 371475"/>
                  <a:gd name="connsiteX4" fmla="*/ 95 w 64389"/>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89" h="371475">
                    <a:moveTo>
                      <a:pt x="95" y="0"/>
                    </a:moveTo>
                    <a:lnTo>
                      <a:pt x="0" y="334232"/>
                    </a:lnTo>
                    <a:lnTo>
                      <a:pt x="64389" y="371475"/>
                    </a:lnTo>
                    <a:lnTo>
                      <a:pt x="64389" y="37148"/>
                    </a:lnTo>
                    <a:lnTo>
                      <a:pt x="95" y="0"/>
                    </a:lnTo>
                    <a:close/>
                  </a:path>
                </a:pathLst>
              </a:custGeom>
              <a:solidFill>
                <a:srgbClr val="F5F5F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98" name="Freeform: Shape 95">
                <a:extLst>
                  <a:ext uri="{FF2B5EF4-FFF2-40B4-BE49-F238E27FC236}">
                    <a16:creationId xmlns:a16="http://schemas.microsoft.com/office/drawing/2014/main" id="{CDB2D414-ED5A-9414-5978-7945AC727346}"/>
                  </a:ext>
                </a:extLst>
              </p:cNvPr>
              <p:cNvSpPr/>
              <p:nvPr/>
            </p:nvSpPr>
            <p:spPr>
              <a:xfrm>
                <a:off x="10701796" y="1780397"/>
                <a:ext cx="39667" cy="49460"/>
              </a:xfrm>
              <a:custGeom>
                <a:avLst/>
                <a:gdLst>
                  <a:gd name="connsiteX0" fmla="*/ 2208 w 39667"/>
                  <a:gd name="connsiteY0" fmla="*/ 6016 h 49460"/>
                  <a:gd name="connsiteX1" fmla="*/ 10685 w 39667"/>
                  <a:gd name="connsiteY1" fmla="*/ 110 h 49460"/>
                  <a:gd name="connsiteX2" fmla="*/ 21734 w 39667"/>
                  <a:gd name="connsiteY2" fmla="*/ 2682 h 49460"/>
                  <a:gd name="connsiteX3" fmla="*/ 39641 w 39667"/>
                  <a:gd name="connsiteY3" fmla="*/ 33734 h 49460"/>
                  <a:gd name="connsiteX4" fmla="*/ 37451 w 39667"/>
                  <a:gd name="connsiteY4" fmla="*/ 43259 h 49460"/>
                  <a:gd name="connsiteX5" fmla="*/ 19048 w 39667"/>
                  <a:gd name="connsiteY5" fmla="*/ 47390 h 49460"/>
                  <a:gd name="connsiteX6" fmla="*/ 17924 w 39667"/>
                  <a:gd name="connsiteY6" fmla="*/ 46592 h 49460"/>
                  <a:gd name="connsiteX7" fmla="*/ 17 w 39667"/>
                  <a:gd name="connsiteY7" fmla="*/ 15446 h 49460"/>
                  <a:gd name="connsiteX8" fmla="*/ 2208 w 39667"/>
                  <a:gd name="connsiteY8" fmla="*/ 5921 h 49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67" h="49460">
                    <a:moveTo>
                      <a:pt x="2208" y="6016"/>
                    </a:moveTo>
                    <a:cubicBezTo>
                      <a:pt x="3922" y="2799"/>
                      <a:pt x="7075" y="602"/>
                      <a:pt x="10685" y="110"/>
                    </a:cubicBezTo>
                    <a:cubicBezTo>
                      <a:pt x="14552" y="-334"/>
                      <a:pt x="18458" y="574"/>
                      <a:pt x="21734" y="2682"/>
                    </a:cubicBezTo>
                    <a:cubicBezTo>
                      <a:pt x="32355" y="9543"/>
                      <a:pt x="39022" y="21103"/>
                      <a:pt x="39641" y="33734"/>
                    </a:cubicBezTo>
                    <a:cubicBezTo>
                      <a:pt x="39822" y="37051"/>
                      <a:pt x="39060" y="40352"/>
                      <a:pt x="37451" y="43259"/>
                    </a:cubicBezTo>
                    <a:cubicBezTo>
                      <a:pt x="33507" y="49480"/>
                      <a:pt x="25268" y="51330"/>
                      <a:pt x="19048" y="47390"/>
                    </a:cubicBezTo>
                    <a:cubicBezTo>
                      <a:pt x="18658" y="47144"/>
                      <a:pt x="18286" y="46877"/>
                      <a:pt x="17924" y="46592"/>
                    </a:cubicBezTo>
                    <a:cubicBezTo>
                      <a:pt x="7285" y="39701"/>
                      <a:pt x="617" y="28106"/>
                      <a:pt x="17" y="15446"/>
                    </a:cubicBezTo>
                    <a:cubicBezTo>
                      <a:pt x="-126" y="12131"/>
                      <a:pt x="627" y="8838"/>
                      <a:pt x="2208" y="5921"/>
                    </a:cubicBez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99" name="Freeform: Shape 96">
                <a:extLst>
                  <a:ext uri="{FF2B5EF4-FFF2-40B4-BE49-F238E27FC236}">
                    <a16:creationId xmlns:a16="http://schemas.microsoft.com/office/drawing/2014/main" id="{9821EFDD-6EC9-5034-289D-6993EC1CAE20}"/>
                  </a:ext>
                </a:extLst>
              </p:cNvPr>
              <p:cNvSpPr/>
              <p:nvPr/>
            </p:nvSpPr>
            <p:spPr>
              <a:xfrm>
                <a:off x="10705528" y="1784124"/>
                <a:ext cx="32194" cy="41821"/>
              </a:xfrm>
              <a:custGeom>
                <a:avLst/>
                <a:gdLst>
                  <a:gd name="connsiteX0" fmla="*/ 16097 w 32194"/>
                  <a:gd name="connsiteY0" fmla="*/ 2194 h 41821"/>
                  <a:gd name="connsiteX1" fmla="*/ 0 w 32194"/>
                  <a:gd name="connsiteY1" fmla="*/ 11719 h 41821"/>
                  <a:gd name="connsiteX2" fmla="*/ 16097 w 32194"/>
                  <a:gd name="connsiteY2" fmla="*/ 39627 h 41821"/>
                  <a:gd name="connsiteX3" fmla="*/ 32195 w 32194"/>
                  <a:gd name="connsiteY3" fmla="*/ 30102 h 41821"/>
                  <a:gd name="connsiteX4" fmla="*/ 16097 w 32194"/>
                  <a:gd name="connsiteY4" fmla="*/ 2194 h 41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94" h="41821">
                    <a:moveTo>
                      <a:pt x="16097" y="2194"/>
                    </a:moveTo>
                    <a:cubicBezTo>
                      <a:pt x="7239" y="-2949"/>
                      <a:pt x="0" y="1242"/>
                      <a:pt x="0" y="11719"/>
                    </a:cubicBezTo>
                    <a:cubicBezTo>
                      <a:pt x="629" y="23051"/>
                      <a:pt x="6601" y="33410"/>
                      <a:pt x="16097" y="39627"/>
                    </a:cubicBezTo>
                    <a:cubicBezTo>
                      <a:pt x="24955" y="44771"/>
                      <a:pt x="32195" y="40580"/>
                      <a:pt x="32195" y="30102"/>
                    </a:cubicBezTo>
                    <a:cubicBezTo>
                      <a:pt x="31566" y="18770"/>
                      <a:pt x="25594" y="8411"/>
                      <a:pt x="16097" y="2194"/>
                    </a:cubicBezTo>
                    <a:close/>
                  </a:path>
                </a:pathLst>
              </a:custGeom>
              <a:solidFill>
                <a:srgbClr val="F5F5F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00" name="Freeform: Shape 97">
                <a:extLst>
                  <a:ext uri="{FF2B5EF4-FFF2-40B4-BE49-F238E27FC236}">
                    <a16:creationId xmlns:a16="http://schemas.microsoft.com/office/drawing/2014/main" id="{DC5B8CA0-E3FA-866E-0574-8C4FFDEB38AD}"/>
                  </a:ext>
                </a:extLst>
              </p:cNvPr>
              <p:cNvSpPr/>
              <p:nvPr/>
            </p:nvSpPr>
            <p:spPr>
              <a:xfrm>
                <a:off x="10702671" y="1850303"/>
                <a:ext cx="40195" cy="193307"/>
              </a:xfrm>
              <a:custGeom>
                <a:avLst/>
                <a:gdLst>
                  <a:gd name="connsiteX0" fmla="*/ 22479 w 40195"/>
                  <a:gd name="connsiteY0" fmla="*/ 5166 h 193307"/>
                  <a:gd name="connsiteX1" fmla="*/ 17621 w 40195"/>
                  <a:gd name="connsiteY1" fmla="*/ 2404 h 193307"/>
                  <a:gd name="connsiteX2" fmla="*/ 0 w 40195"/>
                  <a:gd name="connsiteY2" fmla="*/ 12596 h 193307"/>
                  <a:gd name="connsiteX3" fmla="*/ 0 w 40195"/>
                  <a:gd name="connsiteY3" fmla="*/ 157471 h 193307"/>
                  <a:gd name="connsiteX4" fmla="*/ 17621 w 40195"/>
                  <a:gd name="connsiteY4" fmla="*/ 188046 h 193307"/>
                  <a:gd name="connsiteX5" fmla="*/ 22479 w 40195"/>
                  <a:gd name="connsiteY5" fmla="*/ 190904 h 193307"/>
                  <a:gd name="connsiteX6" fmla="*/ 40195 w 40195"/>
                  <a:gd name="connsiteY6" fmla="*/ 180712 h 193307"/>
                  <a:gd name="connsiteX7" fmla="*/ 40195 w 40195"/>
                  <a:gd name="connsiteY7" fmla="*/ 35646 h 193307"/>
                  <a:gd name="connsiteX8" fmla="*/ 22479 w 40195"/>
                  <a:gd name="connsiteY8" fmla="*/ 5166 h 193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95" h="193307">
                    <a:moveTo>
                      <a:pt x="22479" y="5166"/>
                    </a:moveTo>
                    <a:lnTo>
                      <a:pt x="17621" y="2404"/>
                    </a:lnTo>
                    <a:cubicBezTo>
                      <a:pt x="8096" y="-3216"/>
                      <a:pt x="0" y="1356"/>
                      <a:pt x="0" y="12596"/>
                    </a:cubicBezTo>
                    <a:lnTo>
                      <a:pt x="0" y="157471"/>
                    </a:lnTo>
                    <a:cubicBezTo>
                      <a:pt x="657" y="169891"/>
                      <a:pt x="7201" y="181255"/>
                      <a:pt x="17621" y="188046"/>
                    </a:cubicBezTo>
                    <a:lnTo>
                      <a:pt x="22479" y="190904"/>
                    </a:lnTo>
                    <a:cubicBezTo>
                      <a:pt x="32004" y="196523"/>
                      <a:pt x="40195" y="191951"/>
                      <a:pt x="40195" y="180712"/>
                    </a:cubicBezTo>
                    <a:lnTo>
                      <a:pt x="40195" y="35646"/>
                    </a:lnTo>
                    <a:cubicBezTo>
                      <a:pt x="39462" y="23251"/>
                      <a:pt x="32880" y="11941"/>
                      <a:pt x="22479" y="516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01" name="Freeform: Shape 98">
                <a:extLst>
                  <a:ext uri="{FF2B5EF4-FFF2-40B4-BE49-F238E27FC236}">
                    <a16:creationId xmlns:a16="http://schemas.microsoft.com/office/drawing/2014/main" id="{EEAED10A-1C51-07BA-C9CE-AAD7DAD65583}"/>
                  </a:ext>
                </a:extLst>
              </p:cNvPr>
              <p:cNvSpPr/>
              <p:nvPr/>
            </p:nvSpPr>
            <p:spPr>
              <a:xfrm>
                <a:off x="10691241" y="1710785"/>
                <a:ext cx="67913" cy="39433"/>
              </a:xfrm>
              <a:custGeom>
                <a:avLst/>
                <a:gdLst>
                  <a:gd name="connsiteX0" fmla="*/ 3810 w 67913"/>
                  <a:gd name="connsiteY0" fmla="*/ 0 h 39433"/>
                  <a:gd name="connsiteX1" fmla="*/ 67913 w 67913"/>
                  <a:gd name="connsiteY1" fmla="*/ 36957 h 39433"/>
                  <a:gd name="connsiteX2" fmla="*/ 64294 w 67913"/>
                  <a:gd name="connsiteY2" fmla="*/ 39433 h 39433"/>
                  <a:gd name="connsiteX3" fmla="*/ 0 w 67913"/>
                  <a:gd name="connsiteY3" fmla="*/ 2286 h 39433"/>
                  <a:gd name="connsiteX4" fmla="*/ 3810 w 67913"/>
                  <a:gd name="connsiteY4" fmla="*/ 0 h 3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13" h="39433">
                    <a:moveTo>
                      <a:pt x="3810" y="0"/>
                    </a:moveTo>
                    <a:lnTo>
                      <a:pt x="67913" y="36957"/>
                    </a:lnTo>
                    <a:lnTo>
                      <a:pt x="64294" y="39433"/>
                    </a:lnTo>
                    <a:lnTo>
                      <a:pt x="0" y="2286"/>
                    </a:lnTo>
                    <a:lnTo>
                      <a:pt x="3810" y="0"/>
                    </a:lnTo>
                    <a:close/>
                  </a:path>
                </a:pathLst>
              </a:custGeom>
              <a:solidFill>
                <a:srgbClr val="F5F5F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02" name="Freeform: Shape 99">
                <a:extLst>
                  <a:ext uri="{FF2B5EF4-FFF2-40B4-BE49-F238E27FC236}">
                    <a16:creationId xmlns:a16="http://schemas.microsoft.com/office/drawing/2014/main" id="{66EEB0AB-A769-CEB6-54E8-256DCC846325}"/>
                  </a:ext>
                </a:extLst>
              </p:cNvPr>
              <p:cNvSpPr/>
              <p:nvPr/>
            </p:nvSpPr>
            <p:spPr>
              <a:xfrm>
                <a:off x="10691241" y="1710785"/>
                <a:ext cx="67913" cy="39433"/>
              </a:xfrm>
              <a:custGeom>
                <a:avLst/>
                <a:gdLst>
                  <a:gd name="connsiteX0" fmla="*/ 3810 w 67913"/>
                  <a:gd name="connsiteY0" fmla="*/ 0 h 39433"/>
                  <a:gd name="connsiteX1" fmla="*/ 67913 w 67913"/>
                  <a:gd name="connsiteY1" fmla="*/ 36957 h 39433"/>
                  <a:gd name="connsiteX2" fmla="*/ 64294 w 67913"/>
                  <a:gd name="connsiteY2" fmla="*/ 39433 h 39433"/>
                  <a:gd name="connsiteX3" fmla="*/ 0 w 67913"/>
                  <a:gd name="connsiteY3" fmla="*/ 2286 h 39433"/>
                  <a:gd name="connsiteX4" fmla="*/ 3810 w 67913"/>
                  <a:gd name="connsiteY4" fmla="*/ 0 h 3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13" h="39433">
                    <a:moveTo>
                      <a:pt x="3810" y="0"/>
                    </a:moveTo>
                    <a:lnTo>
                      <a:pt x="67913" y="36957"/>
                    </a:lnTo>
                    <a:lnTo>
                      <a:pt x="64294" y="39433"/>
                    </a:lnTo>
                    <a:lnTo>
                      <a:pt x="0" y="2286"/>
                    </a:lnTo>
                    <a:lnTo>
                      <a:pt x="3810" y="0"/>
                    </a:ln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03" name="Freeform: Shape 100">
                <a:extLst>
                  <a:ext uri="{FF2B5EF4-FFF2-40B4-BE49-F238E27FC236}">
                    <a16:creationId xmlns:a16="http://schemas.microsoft.com/office/drawing/2014/main" id="{CB1AB71D-D71A-397D-95F6-69B1DFF40295}"/>
                  </a:ext>
                </a:extLst>
              </p:cNvPr>
              <p:cNvSpPr/>
              <p:nvPr/>
            </p:nvSpPr>
            <p:spPr>
              <a:xfrm>
                <a:off x="10768298" y="1596866"/>
                <a:ext cx="246507" cy="493750"/>
              </a:xfrm>
              <a:custGeom>
                <a:avLst/>
                <a:gdLst>
                  <a:gd name="connsiteX0" fmla="*/ 2477 w 246507"/>
                  <a:gd name="connsiteY0" fmla="*/ 493395 h 493750"/>
                  <a:gd name="connsiteX1" fmla="*/ 0 w 246507"/>
                  <a:gd name="connsiteY1" fmla="*/ 488632 h 493750"/>
                  <a:gd name="connsiteX2" fmla="*/ 0 w 246507"/>
                  <a:gd name="connsiteY2" fmla="*/ 160877 h 493750"/>
                  <a:gd name="connsiteX3" fmla="*/ 2857 w 246507"/>
                  <a:gd name="connsiteY3" fmla="*/ 156019 h 493750"/>
                  <a:gd name="connsiteX4" fmla="*/ 241649 w 246507"/>
                  <a:gd name="connsiteY4" fmla="*/ 0 h 493750"/>
                  <a:gd name="connsiteX5" fmla="*/ 246507 w 246507"/>
                  <a:gd name="connsiteY5" fmla="*/ 2762 h 493750"/>
                  <a:gd name="connsiteX6" fmla="*/ 246507 w 246507"/>
                  <a:gd name="connsiteY6" fmla="*/ 336709 h 493750"/>
                  <a:gd name="connsiteX7" fmla="*/ 7715 w 246507"/>
                  <a:gd name="connsiteY7" fmla="*/ 492728 h 493750"/>
                  <a:gd name="connsiteX8" fmla="*/ 2477 w 246507"/>
                  <a:gd name="connsiteY8" fmla="*/ 493395 h 49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507" h="493750">
                    <a:moveTo>
                      <a:pt x="2477" y="493395"/>
                    </a:moveTo>
                    <a:cubicBezTo>
                      <a:pt x="933" y="492300"/>
                      <a:pt x="19" y="490528"/>
                      <a:pt x="0" y="488632"/>
                    </a:cubicBezTo>
                    <a:lnTo>
                      <a:pt x="0" y="160877"/>
                    </a:lnTo>
                    <a:cubicBezTo>
                      <a:pt x="86" y="158884"/>
                      <a:pt x="1153" y="157063"/>
                      <a:pt x="2857" y="156019"/>
                    </a:cubicBezTo>
                    <a:lnTo>
                      <a:pt x="241649" y="0"/>
                    </a:lnTo>
                    <a:lnTo>
                      <a:pt x="246507" y="2762"/>
                    </a:lnTo>
                    <a:lnTo>
                      <a:pt x="246507" y="336709"/>
                    </a:lnTo>
                    <a:lnTo>
                      <a:pt x="7715" y="492728"/>
                    </a:lnTo>
                    <a:cubicBezTo>
                      <a:pt x="6182" y="493795"/>
                      <a:pt x="4229" y="494043"/>
                      <a:pt x="2477" y="493395"/>
                    </a:cubicBezTo>
                    <a:close/>
                  </a:path>
                </a:pathLst>
              </a:custGeom>
              <a:solidFill>
                <a:srgbClr val="F5F5F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04" name="Freeform: Shape 101">
                <a:extLst>
                  <a:ext uri="{FF2B5EF4-FFF2-40B4-BE49-F238E27FC236}">
                    <a16:creationId xmlns:a16="http://schemas.microsoft.com/office/drawing/2014/main" id="{82646104-1721-B7E5-C166-16D3E74B0CC1}"/>
                  </a:ext>
                </a:extLst>
              </p:cNvPr>
              <p:cNvSpPr/>
              <p:nvPr/>
            </p:nvSpPr>
            <p:spPr>
              <a:xfrm>
                <a:off x="10768393" y="1754981"/>
                <a:ext cx="7715" cy="336392"/>
              </a:xfrm>
              <a:custGeom>
                <a:avLst/>
                <a:gdLst>
                  <a:gd name="connsiteX0" fmla="*/ 5715 w 7715"/>
                  <a:gd name="connsiteY0" fmla="*/ 2858 h 336392"/>
                  <a:gd name="connsiteX1" fmla="*/ 857 w 7715"/>
                  <a:gd name="connsiteY1" fmla="*/ 0 h 336392"/>
                  <a:gd name="connsiteX2" fmla="*/ 0 w 7715"/>
                  <a:gd name="connsiteY2" fmla="*/ 2762 h 336392"/>
                  <a:gd name="connsiteX3" fmla="*/ 0 w 7715"/>
                  <a:gd name="connsiteY3" fmla="*/ 330994 h 336392"/>
                  <a:gd name="connsiteX4" fmla="*/ 2476 w 7715"/>
                  <a:gd name="connsiteY4" fmla="*/ 335756 h 336392"/>
                  <a:gd name="connsiteX5" fmla="*/ 7715 w 7715"/>
                  <a:gd name="connsiteY5" fmla="*/ 335756 h 336392"/>
                  <a:gd name="connsiteX6" fmla="*/ 4953 w 7715"/>
                  <a:gd name="connsiteY6" fmla="*/ 334137 h 336392"/>
                  <a:gd name="connsiteX7" fmla="*/ 4953 w 7715"/>
                  <a:gd name="connsiteY7" fmla="*/ 5620 h 336392"/>
                  <a:gd name="connsiteX8" fmla="*/ 5715 w 7715"/>
                  <a:gd name="connsiteY8" fmla="*/ 2858 h 336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5" h="336392">
                    <a:moveTo>
                      <a:pt x="5715" y="2858"/>
                    </a:moveTo>
                    <a:lnTo>
                      <a:pt x="857" y="0"/>
                    </a:lnTo>
                    <a:cubicBezTo>
                      <a:pt x="371" y="846"/>
                      <a:pt x="76" y="1790"/>
                      <a:pt x="0" y="2762"/>
                    </a:cubicBezTo>
                    <a:lnTo>
                      <a:pt x="0" y="330994"/>
                    </a:lnTo>
                    <a:cubicBezTo>
                      <a:pt x="0" y="332889"/>
                      <a:pt x="924" y="334670"/>
                      <a:pt x="2476" y="335756"/>
                    </a:cubicBezTo>
                    <a:cubicBezTo>
                      <a:pt x="4124" y="336604"/>
                      <a:pt x="6067" y="336604"/>
                      <a:pt x="7715" y="335756"/>
                    </a:cubicBezTo>
                    <a:cubicBezTo>
                      <a:pt x="6191" y="336709"/>
                      <a:pt x="4953" y="335756"/>
                      <a:pt x="4953" y="334137"/>
                    </a:cubicBezTo>
                    <a:lnTo>
                      <a:pt x="4953" y="5620"/>
                    </a:lnTo>
                    <a:cubicBezTo>
                      <a:pt x="4972" y="4650"/>
                      <a:pt x="5239" y="3701"/>
                      <a:pt x="5715" y="2858"/>
                    </a:cubicBezTo>
                    <a:close/>
                  </a:path>
                </a:pathLst>
              </a:custGeom>
              <a:solidFill>
                <a:srgbClr val="000000">
                  <a:alpha val="1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05" name="Freeform: Shape 102">
                <a:extLst>
                  <a:ext uri="{FF2B5EF4-FFF2-40B4-BE49-F238E27FC236}">
                    <a16:creationId xmlns:a16="http://schemas.microsoft.com/office/drawing/2014/main" id="{7DF77C07-128E-4E69-BB61-8513B1200044}"/>
                  </a:ext>
                </a:extLst>
              </p:cNvPr>
              <p:cNvSpPr/>
              <p:nvPr/>
            </p:nvSpPr>
            <p:spPr>
              <a:xfrm>
                <a:off x="10773251" y="1599628"/>
                <a:ext cx="241554" cy="490759"/>
              </a:xfrm>
              <a:custGeom>
                <a:avLst/>
                <a:gdLst>
                  <a:gd name="connsiteX0" fmla="*/ 241554 w 241554"/>
                  <a:gd name="connsiteY0" fmla="*/ 0 h 490759"/>
                  <a:gd name="connsiteX1" fmla="*/ 2858 w 241554"/>
                  <a:gd name="connsiteY1" fmla="*/ 156020 h 490759"/>
                  <a:gd name="connsiteX2" fmla="*/ 858 w 241554"/>
                  <a:gd name="connsiteY2" fmla="*/ 158210 h 490759"/>
                  <a:gd name="connsiteX3" fmla="*/ 0 w 241554"/>
                  <a:gd name="connsiteY3" fmla="*/ 160972 h 490759"/>
                  <a:gd name="connsiteX4" fmla="*/ 0 w 241554"/>
                  <a:gd name="connsiteY4" fmla="*/ 488728 h 490759"/>
                  <a:gd name="connsiteX5" fmla="*/ 2762 w 241554"/>
                  <a:gd name="connsiteY5" fmla="*/ 490347 h 490759"/>
                  <a:gd name="connsiteX6" fmla="*/ 241554 w 241554"/>
                  <a:gd name="connsiteY6" fmla="*/ 333947 h 490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554" h="490759">
                    <a:moveTo>
                      <a:pt x="241554" y="0"/>
                    </a:moveTo>
                    <a:lnTo>
                      <a:pt x="2858" y="156020"/>
                    </a:lnTo>
                    <a:cubicBezTo>
                      <a:pt x="2000" y="156554"/>
                      <a:pt x="1314" y="157311"/>
                      <a:pt x="858" y="158210"/>
                    </a:cubicBezTo>
                    <a:cubicBezTo>
                      <a:pt x="343" y="159046"/>
                      <a:pt x="57" y="159995"/>
                      <a:pt x="0" y="160972"/>
                    </a:cubicBezTo>
                    <a:lnTo>
                      <a:pt x="0" y="488728"/>
                    </a:lnTo>
                    <a:cubicBezTo>
                      <a:pt x="0" y="490538"/>
                      <a:pt x="1238" y="491299"/>
                      <a:pt x="2762" y="490347"/>
                    </a:cubicBezTo>
                    <a:lnTo>
                      <a:pt x="241554" y="333947"/>
                    </a:lnTo>
                    <a:close/>
                  </a:path>
                </a:pathLst>
              </a:custGeom>
              <a:solidFill>
                <a:srgbClr val="000000">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06" name="Freeform: Shape 103">
                <a:extLst>
                  <a:ext uri="{FF2B5EF4-FFF2-40B4-BE49-F238E27FC236}">
                    <a16:creationId xmlns:a16="http://schemas.microsoft.com/office/drawing/2014/main" id="{B77AA519-E041-C254-B97A-6BA77CB43805}"/>
                  </a:ext>
                </a:extLst>
              </p:cNvPr>
              <p:cNvSpPr/>
              <p:nvPr/>
            </p:nvSpPr>
            <p:spPr>
              <a:xfrm>
                <a:off x="10769250" y="1596866"/>
                <a:ext cx="245554" cy="160781"/>
              </a:xfrm>
              <a:custGeom>
                <a:avLst/>
                <a:gdLst>
                  <a:gd name="connsiteX0" fmla="*/ 245554 w 245554"/>
                  <a:gd name="connsiteY0" fmla="*/ 2762 h 160781"/>
                  <a:gd name="connsiteX1" fmla="*/ 240697 w 245554"/>
                  <a:gd name="connsiteY1" fmla="*/ 0 h 160781"/>
                  <a:gd name="connsiteX2" fmla="*/ 2000 w 245554"/>
                  <a:gd name="connsiteY2" fmla="*/ 155734 h 160781"/>
                  <a:gd name="connsiteX3" fmla="*/ 0 w 245554"/>
                  <a:gd name="connsiteY3" fmla="*/ 157925 h 160781"/>
                  <a:gd name="connsiteX4" fmla="*/ 4858 w 245554"/>
                  <a:gd name="connsiteY4" fmla="*/ 160782 h 160781"/>
                  <a:gd name="connsiteX5" fmla="*/ 6858 w 245554"/>
                  <a:gd name="connsiteY5" fmla="*/ 158591 h 160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554" h="160781">
                    <a:moveTo>
                      <a:pt x="245554" y="2762"/>
                    </a:moveTo>
                    <a:lnTo>
                      <a:pt x="240697" y="0"/>
                    </a:lnTo>
                    <a:lnTo>
                      <a:pt x="2000" y="155734"/>
                    </a:lnTo>
                    <a:cubicBezTo>
                      <a:pt x="1143" y="156268"/>
                      <a:pt x="457" y="157025"/>
                      <a:pt x="0" y="157925"/>
                    </a:cubicBezTo>
                    <a:lnTo>
                      <a:pt x="4858" y="160782"/>
                    </a:lnTo>
                    <a:cubicBezTo>
                      <a:pt x="5315" y="159883"/>
                      <a:pt x="6001" y="159126"/>
                      <a:pt x="6858" y="158591"/>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07" name="Freeform: Shape 104">
                <a:extLst>
                  <a:ext uri="{FF2B5EF4-FFF2-40B4-BE49-F238E27FC236}">
                    <a16:creationId xmlns:a16="http://schemas.microsoft.com/office/drawing/2014/main" id="{B9B5BC70-45F0-F8BE-8F0E-DCFD1D80FF11}"/>
                  </a:ext>
                </a:extLst>
              </p:cNvPr>
              <p:cNvSpPr/>
              <p:nvPr/>
            </p:nvSpPr>
            <p:spPr>
              <a:xfrm>
                <a:off x="11010804" y="1601914"/>
                <a:ext cx="64484" cy="371475"/>
              </a:xfrm>
              <a:custGeom>
                <a:avLst/>
                <a:gdLst>
                  <a:gd name="connsiteX0" fmla="*/ 95 w 64484"/>
                  <a:gd name="connsiteY0" fmla="*/ 0 h 371475"/>
                  <a:gd name="connsiteX1" fmla="*/ 0 w 64484"/>
                  <a:gd name="connsiteY1" fmla="*/ 334328 h 371475"/>
                  <a:gd name="connsiteX2" fmla="*/ 64484 w 64484"/>
                  <a:gd name="connsiteY2" fmla="*/ 371475 h 371475"/>
                  <a:gd name="connsiteX3" fmla="*/ 63818 w 64484"/>
                  <a:gd name="connsiteY3" fmla="*/ 36767 h 371475"/>
                  <a:gd name="connsiteX4" fmla="*/ 95 w 64484"/>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4" h="371475">
                    <a:moveTo>
                      <a:pt x="95" y="0"/>
                    </a:moveTo>
                    <a:lnTo>
                      <a:pt x="0" y="334328"/>
                    </a:lnTo>
                    <a:lnTo>
                      <a:pt x="64484" y="371475"/>
                    </a:lnTo>
                    <a:lnTo>
                      <a:pt x="63818" y="36767"/>
                    </a:lnTo>
                    <a:lnTo>
                      <a:pt x="95" y="0"/>
                    </a:lnTo>
                    <a:close/>
                  </a:path>
                </a:pathLst>
              </a:custGeom>
              <a:solidFill>
                <a:srgbClr val="F5F5F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08" name="Freeform: Shape 105">
                <a:extLst>
                  <a:ext uri="{FF2B5EF4-FFF2-40B4-BE49-F238E27FC236}">
                    <a16:creationId xmlns:a16="http://schemas.microsoft.com/office/drawing/2014/main" id="{0B46C639-EB32-B83D-5D97-0C550D2573C5}"/>
                  </a:ext>
                </a:extLst>
              </p:cNvPr>
              <p:cNvSpPr/>
              <p:nvPr/>
            </p:nvSpPr>
            <p:spPr>
              <a:xfrm>
                <a:off x="11010804" y="1601914"/>
                <a:ext cx="64484" cy="371475"/>
              </a:xfrm>
              <a:custGeom>
                <a:avLst/>
                <a:gdLst>
                  <a:gd name="connsiteX0" fmla="*/ 95 w 64484"/>
                  <a:gd name="connsiteY0" fmla="*/ 0 h 371475"/>
                  <a:gd name="connsiteX1" fmla="*/ 0 w 64484"/>
                  <a:gd name="connsiteY1" fmla="*/ 334328 h 371475"/>
                  <a:gd name="connsiteX2" fmla="*/ 64484 w 64484"/>
                  <a:gd name="connsiteY2" fmla="*/ 371475 h 371475"/>
                  <a:gd name="connsiteX3" fmla="*/ 63818 w 64484"/>
                  <a:gd name="connsiteY3" fmla="*/ 36767 h 371475"/>
                  <a:gd name="connsiteX4" fmla="*/ 95 w 64484"/>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4" h="371475">
                    <a:moveTo>
                      <a:pt x="95" y="0"/>
                    </a:moveTo>
                    <a:lnTo>
                      <a:pt x="0" y="334328"/>
                    </a:lnTo>
                    <a:lnTo>
                      <a:pt x="64484" y="371475"/>
                    </a:lnTo>
                    <a:lnTo>
                      <a:pt x="63818" y="36767"/>
                    </a:lnTo>
                    <a:lnTo>
                      <a:pt x="95" y="0"/>
                    </a:lnTo>
                    <a:close/>
                  </a:path>
                </a:pathLst>
              </a:custGeom>
              <a:solidFill>
                <a:srgbClr val="000000">
                  <a:alpha val="3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09" name="Freeform: Shape 106">
                <a:extLst>
                  <a:ext uri="{FF2B5EF4-FFF2-40B4-BE49-F238E27FC236}">
                    <a16:creationId xmlns:a16="http://schemas.microsoft.com/office/drawing/2014/main" id="{C8F7D803-EFC7-7774-3B35-1B6C8958693C}"/>
                  </a:ext>
                </a:extLst>
              </p:cNvPr>
              <p:cNvSpPr/>
              <p:nvPr/>
            </p:nvSpPr>
            <p:spPr>
              <a:xfrm>
                <a:off x="10783538" y="1632775"/>
                <a:ext cx="232505" cy="475290"/>
              </a:xfrm>
              <a:custGeom>
                <a:avLst/>
                <a:gdLst>
                  <a:gd name="connsiteX0" fmla="*/ 23622 w 232505"/>
                  <a:gd name="connsiteY0" fmla="*/ 474440 h 475290"/>
                  <a:gd name="connsiteX1" fmla="*/ 16573 w 232505"/>
                  <a:gd name="connsiteY1" fmla="*/ 474440 h 475290"/>
                  <a:gd name="connsiteX2" fmla="*/ 3524 w 232505"/>
                  <a:gd name="connsiteY2" fmla="*/ 466916 h 475290"/>
                  <a:gd name="connsiteX3" fmla="*/ 0 w 232505"/>
                  <a:gd name="connsiteY3" fmla="*/ 460724 h 475290"/>
                  <a:gd name="connsiteX4" fmla="*/ 0 w 232505"/>
                  <a:gd name="connsiteY4" fmla="*/ 134588 h 475290"/>
                  <a:gd name="connsiteX5" fmla="*/ 3524 w 232505"/>
                  <a:gd name="connsiteY5" fmla="*/ 128492 h 475290"/>
                  <a:gd name="connsiteX6" fmla="*/ 212407 w 232505"/>
                  <a:gd name="connsiteY6" fmla="*/ 0 h 475290"/>
                  <a:gd name="connsiteX7" fmla="*/ 232505 w 232505"/>
                  <a:gd name="connsiteY7" fmla="*/ 11621 h 475290"/>
                  <a:gd name="connsiteX8" fmla="*/ 232505 w 232505"/>
                  <a:gd name="connsiteY8" fmla="*/ 345853 h 47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505" h="475290">
                    <a:moveTo>
                      <a:pt x="23622" y="474440"/>
                    </a:moveTo>
                    <a:cubicBezTo>
                      <a:pt x="21412" y="475574"/>
                      <a:pt x="18783" y="475574"/>
                      <a:pt x="16573" y="474440"/>
                    </a:cubicBezTo>
                    <a:lnTo>
                      <a:pt x="3524" y="466916"/>
                    </a:lnTo>
                    <a:cubicBezTo>
                      <a:pt x="1419" y="465534"/>
                      <a:pt x="114" y="463239"/>
                      <a:pt x="0" y="460724"/>
                    </a:cubicBezTo>
                    <a:lnTo>
                      <a:pt x="0" y="134588"/>
                    </a:lnTo>
                    <a:cubicBezTo>
                      <a:pt x="172" y="132120"/>
                      <a:pt x="1467" y="129871"/>
                      <a:pt x="3524" y="128492"/>
                    </a:cubicBezTo>
                    <a:lnTo>
                      <a:pt x="212407" y="0"/>
                    </a:lnTo>
                    <a:lnTo>
                      <a:pt x="232505" y="11621"/>
                    </a:lnTo>
                    <a:lnTo>
                      <a:pt x="232505" y="345853"/>
                    </a:lnTo>
                    <a:close/>
                  </a:path>
                </a:pathLst>
              </a:custGeom>
              <a:solidFill>
                <a:srgbClr val="EBEBE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10" name="Freeform: Shape 107">
                <a:extLst>
                  <a:ext uri="{FF2B5EF4-FFF2-40B4-BE49-F238E27FC236}">
                    <a16:creationId xmlns:a16="http://schemas.microsoft.com/office/drawing/2014/main" id="{BEEEF0BD-B68B-2A65-6700-C80B840F6622}"/>
                  </a:ext>
                </a:extLst>
              </p:cNvPr>
              <p:cNvSpPr/>
              <p:nvPr/>
            </p:nvSpPr>
            <p:spPr>
              <a:xfrm>
                <a:off x="10803635" y="1644395"/>
                <a:ext cx="212502" cy="463271"/>
              </a:xfrm>
              <a:custGeom>
                <a:avLst/>
                <a:gdLst>
                  <a:gd name="connsiteX0" fmla="*/ 212503 w 212502"/>
                  <a:gd name="connsiteY0" fmla="*/ 334232 h 463271"/>
                  <a:gd name="connsiteX1" fmla="*/ 3524 w 212502"/>
                  <a:gd name="connsiteY1" fmla="*/ 462820 h 463271"/>
                  <a:gd name="connsiteX2" fmla="*/ 0 w 212502"/>
                  <a:gd name="connsiteY2" fmla="*/ 460724 h 463271"/>
                  <a:gd name="connsiteX3" fmla="*/ 0 w 212502"/>
                  <a:gd name="connsiteY3" fmla="*/ 134588 h 463271"/>
                  <a:gd name="connsiteX4" fmla="*/ 3524 w 212502"/>
                  <a:gd name="connsiteY4" fmla="*/ 128492 h 463271"/>
                  <a:gd name="connsiteX5" fmla="*/ 212408 w 212502"/>
                  <a:gd name="connsiteY5" fmla="*/ 0 h 463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502" h="463271">
                    <a:moveTo>
                      <a:pt x="212503" y="334232"/>
                    </a:moveTo>
                    <a:lnTo>
                      <a:pt x="3524" y="462820"/>
                    </a:lnTo>
                    <a:cubicBezTo>
                      <a:pt x="1524" y="463963"/>
                      <a:pt x="0" y="462820"/>
                      <a:pt x="0" y="460724"/>
                    </a:cubicBezTo>
                    <a:lnTo>
                      <a:pt x="0" y="134588"/>
                    </a:lnTo>
                    <a:cubicBezTo>
                      <a:pt x="143" y="132112"/>
                      <a:pt x="1448" y="129850"/>
                      <a:pt x="3524" y="128492"/>
                    </a:cubicBezTo>
                    <a:lnTo>
                      <a:pt x="212408" y="0"/>
                    </a:lnTo>
                    <a:close/>
                  </a:path>
                </a:pathLst>
              </a:custGeom>
              <a:solidFill>
                <a:srgbClr val="FAFAF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11" name="Freeform: Shape 108">
                <a:extLst>
                  <a:ext uri="{FF2B5EF4-FFF2-40B4-BE49-F238E27FC236}">
                    <a16:creationId xmlns:a16="http://schemas.microsoft.com/office/drawing/2014/main" id="{E60C88BF-4138-77DA-8F3A-25C9AB08734B}"/>
                  </a:ext>
                </a:extLst>
              </p:cNvPr>
              <p:cNvSpPr/>
              <p:nvPr/>
            </p:nvSpPr>
            <p:spPr>
              <a:xfrm>
                <a:off x="11000803" y="1659859"/>
                <a:ext cx="6858" cy="10160"/>
              </a:xfrm>
              <a:custGeom>
                <a:avLst/>
                <a:gdLst>
                  <a:gd name="connsiteX0" fmla="*/ 0 w 6858"/>
                  <a:gd name="connsiteY0" fmla="*/ 7015 h 10160"/>
                  <a:gd name="connsiteX1" fmla="*/ 476 w 6858"/>
                  <a:gd name="connsiteY1" fmla="*/ 4539 h 10160"/>
                  <a:gd name="connsiteX2" fmla="*/ 2477 w 6858"/>
                  <a:gd name="connsiteY2" fmla="*/ 1300 h 10160"/>
                  <a:gd name="connsiteX3" fmla="*/ 3429 w 6858"/>
                  <a:gd name="connsiteY3" fmla="*/ 443 h 10160"/>
                  <a:gd name="connsiteX4" fmla="*/ 6858 w 6858"/>
                  <a:gd name="connsiteY4" fmla="*/ 3015 h 10160"/>
                  <a:gd name="connsiteX5" fmla="*/ 6001 w 6858"/>
                  <a:gd name="connsiteY5" fmla="*/ 6444 h 10160"/>
                  <a:gd name="connsiteX6" fmla="*/ 3429 w 6858"/>
                  <a:gd name="connsiteY6" fmla="*/ 9587 h 10160"/>
                  <a:gd name="connsiteX7" fmla="*/ 2953 w 6858"/>
                  <a:gd name="connsiteY7" fmla="*/ 9587 h 10160"/>
                  <a:gd name="connsiteX8" fmla="*/ 0 w 6858"/>
                  <a:gd name="connsiteY8" fmla="*/ 7015 h 1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 h="10160">
                    <a:moveTo>
                      <a:pt x="0" y="7015"/>
                    </a:moveTo>
                    <a:cubicBezTo>
                      <a:pt x="19" y="6170"/>
                      <a:pt x="181" y="5332"/>
                      <a:pt x="476" y="4539"/>
                    </a:cubicBezTo>
                    <a:cubicBezTo>
                      <a:pt x="810" y="3288"/>
                      <a:pt x="1505" y="2162"/>
                      <a:pt x="2477" y="1300"/>
                    </a:cubicBezTo>
                    <a:cubicBezTo>
                      <a:pt x="2715" y="941"/>
                      <a:pt x="3048" y="647"/>
                      <a:pt x="3429" y="443"/>
                    </a:cubicBezTo>
                    <a:cubicBezTo>
                      <a:pt x="5334" y="-700"/>
                      <a:pt x="6858" y="443"/>
                      <a:pt x="6858" y="3015"/>
                    </a:cubicBezTo>
                    <a:cubicBezTo>
                      <a:pt x="6858" y="4210"/>
                      <a:pt x="6563" y="5388"/>
                      <a:pt x="6001" y="6444"/>
                    </a:cubicBezTo>
                    <a:cubicBezTo>
                      <a:pt x="5496" y="7737"/>
                      <a:pt x="4601" y="8837"/>
                      <a:pt x="3429" y="9587"/>
                    </a:cubicBezTo>
                    <a:lnTo>
                      <a:pt x="2953" y="9587"/>
                    </a:lnTo>
                    <a:cubicBezTo>
                      <a:pt x="1238" y="10921"/>
                      <a:pt x="0" y="9873"/>
                      <a:pt x="0" y="7015"/>
                    </a:cubicBez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12" name="Freeform: Shape 109">
                <a:extLst>
                  <a:ext uri="{FF2B5EF4-FFF2-40B4-BE49-F238E27FC236}">
                    <a16:creationId xmlns:a16="http://schemas.microsoft.com/office/drawing/2014/main" id="{13446868-6D89-097F-B9E1-548BF8247D5E}"/>
                  </a:ext>
                </a:extLst>
              </p:cNvPr>
              <p:cNvSpPr/>
              <p:nvPr/>
            </p:nvSpPr>
            <p:spPr>
              <a:xfrm>
                <a:off x="10783633" y="1763934"/>
                <a:ext cx="22764" cy="343895"/>
              </a:xfrm>
              <a:custGeom>
                <a:avLst/>
                <a:gdLst>
                  <a:gd name="connsiteX0" fmla="*/ 21241 w 22764"/>
                  <a:gd name="connsiteY0" fmla="*/ 11621 h 343895"/>
                  <a:gd name="connsiteX1" fmla="*/ 1048 w 22764"/>
                  <a:gd name="connsiteY1" fmla="*/ 0 h 343895"/>
                  <a:gd name="connsiteX2" fmla="*/ 0 w 22764"/>
                  <a:gd name="connsiteY2" fmla="*/ 3524 h 343895"/>
                  <a:gd name="connsiteX3" fmla="*/ 0 w 22764"/>
                  <a:gd name="connsiteY3" fmla="*/ 329565 h 343895"/>
                  <a:gd name="connsiteX4" fmla="*/ 3619 w 22764"/>
                  <a:gd name="connsiteY4" fmla="*/ 335661 h 343895"/>
                  <a:gd name="connsiteX5" fmla="*/ 16669 w 22764"/>
                  <a:gd name="connsiteY5" fmla="*/ 343281 h 343895"/>
                  <a:gd name="connsiteX6" fmla="*/ 22765 w 22764"/>
                  <a:gd name="connsiteY6" fmla="*/ 343281 h 343895"/>
                  <a:gd name="connsiteX7" fmla="*/ 20193 w 22764"/>
                  <a:gd name="connsiteY7" fmla="*/ 340900 h 343895"/>
                  <a:gd name="connsiteX8" fmla="*/ 20193 w 22764"/>
                  <a:gd name="connsiteY8" fmla="*/ 15145 h 343895"/>
                  <a:gd name="connsiteX9" fmla="*/ 21241 w 22764"/>
                  <a:gd name="connsiteY9" fmla="*/ 11621 h 34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64" h="343895">
                    <a:moveTo>
                      <a:pt x="21241" y="11621"/>
                    </a:moveTo>
                    <a:lnTo>
                      <a:pt x="1048" y="0"/>
                    </a:lnTo>
                    <a:cubicBezTo>
                      <a:pt x="400" y="1063"/>
                      <a:pt x="38" y="2278"/>
                      <a:pt x="0" y="3524"/>
                    </a:cubicBezTo>
                    <a:lnTo>
                      <a:pt x="0" y="329565"/>
                    </a:lnTo>
                    <a:cubicBezTo>
                      <a:pt x="162" y="332061"/>
                      <a:pt x="1505" y="334328"/>
                      <a:pt x="3619" y="335661"/>
                    </a:cubicBezTo>
                    <a:lnTo>
                      <a:pt x="16669" y="343281"/>
                    </a:lnTo>
                    <a:cubicBezTo>
                      <a:pt x="18621" y="344100"/>
                      <a:pt x="20812" y="344100"/>
                      <a:pt x="22765" y="343281"/>
                    </a:cubicBezTo>
                    <a:cubicBezTo>
                      <a:pt x="21241" y="343281"/>
                      <a:pt x="20193" y="343281"/>
                      <a:pt x="20193" y="340900"/>
                    </a:cubicBezTo>
                    <a:lnTo>
                      <a:pt x="20193" y="15145"/>
                    </a:lnTo>
                    <a:cubicBezTo>
                      <a:pt x="20174" y="13891"/>
                      <a:pt x="20545" y="12662"/>
                      <a:pt x="21241" y="11621"/>
                    </a:cubicBezTo>
                    <a:close/>
                  </a:path>
                </a:pathLst>
              </a:custGeom>
              <a:solidFill>
                <a:srgbClr val="F5F5F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13" name="Freeform: Shape 110">
                <a:extLst>
                  <a:ext uri="{FF2B5EF4-FFF2-40B4-BE49-F238E27FC236}">
                    <a16:creationId xmlns:a16="http://schemas.microsoft.com/office/drawing/2014/main" id="{C7DF6870-0DA6-F6B9-A160-4A279AF709A1}"/>
                  </a:ext>
                </a:extLst>
              </p:cNvPr>
              <p:cNvSpPr/>
              <p:nvPr/>
            </p:nvSpPr>
            <p:spPr>
              <a:xfrm>
                <a:off x="10977465" y="1626866"/>
                <a:ext cx="70105" cy="40675"/>
              </a:xfrm>
              <a:custGeom>
                <a:avLst/>
                <a:gdLst>
                  <a:gd name="connsiteX0" fmla="*/ 70106 w 70105"/>
                  <a:gd name="connsiteY0" fmla="*/ 23816 h 40675"/>
                  <a:gd name="connsiteX1" fmla="*/ 62010 w 70105"/>
                  <a:gd name="connsiteY1" fmla="*/ 36008 h 40675"/>
                  <a:gd name="connsiteX2" fmla="*/ 26481 w 70105"/>
                  <a:gd name="connsiteY2" fmla="*/ 38579 h 40675"/>
                  <a:gd name="connsiteX3" fmla="*/ 28196 w 70105"/>
                  <a:gd name="connsiteY3" fmla="*/ 34007 h 40675"/>
                  <a:gd name="connsiteX4" fmla="*/ 59628 w 70105"/>
                  <a:gd name="connsiteY4" fmla="*/ 31912 h 40675"/>
                  <a:gd name="connsiteX5" fmla="*/ 64296 w 70105"/>
                  <a:gd name="connsiteY5" fmla="*/ 27530 h 40675"/>
                  <a:gd name="connsiteX6" fmla="*/ 65343 w 70105"/>
                  <a:gd name="connsiteY6" fmla="*/ 23816 h 40675"/>
                  <a:gd name="connsiteX7" fmla="*/ 53913 w 70105"/>
                  <a:gd name="connsiteY7" fmla="*/ 10576 h 40675"/>
                  <a:gd name="connsiteX8" fmla="*/ 10479 w 70105"/>
                  <a:gd name="connsiteY8" fmla="*/ 8195 h 40675"/>
                  <a:gd name="connsiteX9" fmla="*/ 5241 w 70105"/>
                  <a:gd name="connsiteY9" fmla="*/ 13624 h 40675"/>
                  <a:gd name="connsiteX10" fmla="*/ 2 w 70105"/>
                  <a:gd name="connsiteY10" fmla="*/ 16672 h 40675"/>
                  <a:gd name="connsiteX11" fmla="*/ 2 w 70105"/>
                  <a:gd name="connsiteY11" fmla="*/ 16672 h 40675"/>
                  <a:gd name="connsiteX12" fmla="*/ 1621 w 70105"/>
                  <a:gd name="connsiteY12" fmla="*/ 10576 h 40675"/>
                  <a:gd name="connsiteX13" fmla="*/ 8003 w 70105"/>
                  <a:gd name="connsiteY13" fmla="*/ 4480 h 40675"/>
                  <a:gd name="connsiteX14" fmla="*/ 56200 w 70105"/>
                  <a:gd name="connsiteY14" fmla="*/ 6766 h 40675"/>
                  <a:gd name="connsiteX15" fmla="*/ 70106 w 70105"/>
                  <a:gd name="connsiteY15" fmla="*/ 23816 h 4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105" h="40675">
                    <a:moveTo>
                      <a:pt x="70106" y="23816"/>
                    </a:moveTo>
                    <a:cubicBezTo>
                      <a:pt x="69896" y="29072"/>
                      <a:pt x="66772" y="33773"/>
                      <a:pt x="62010" y="36008"/>
                    </a:cubicBezTo>
                    <a:cubicBezTo>
                      <a:pt x="50875" y="41171"/>
                      <a:pt x="38245" y="42086"/>
                      <a:pt x="26481" y="38579"/>
                    </a:cubicBezTo>
                    <a:cubicBezTo>
                      <a:pt x="27053" y="36865"/>
                      <a:pt x="27910" y="34865"/>
                      <a:pt x="28196" y="34007"/>
                    </a:cubicBezTo>
                    <a:cubicBezTo>
                      <a:pt x="38597" y="37038"/>
                      <a:pt x="49722" y="36295"/>
                      <a:pt x="59628" y="31912"/>
                    </a:cubicBezTo>
                    <a:cubicBezTo>
                      <a:pt x="61524" y="30868"/>
                      <a:pt x="63134" y="29361"/>
                      <a:pt x="64296" y="27530"/>
                    </a:cubicBezTo>
                    <a:cubicBezTo>
                      <a:pt x="65000" y="26420"/>
                      <a:pt x="65362" y="25129"/>
                      <a:pt x="65343" y="23816"/>
                    </a:cubicBezTo>
                    <a:cubicBezTo>
                      <a:pt x="65343" y="19339"/>
                      <a:pt x="60962" y="14291"/>
                      <a:pt x="53913" y="10576"/>
                    </a:cubicBezTo>
                    <a:cubicBezTo>
                      <a:pt x="40531" y="3279"/>
                      <a:pt x="24577" y="2404"/>
                      <a:pt x="10479" y="8195"/>
                    </a:cubicBezTo>
                    <a:cubicBezTo>
                      <a:pt x="8174" y="9371"/>
                      <a:pt x="6336" y="11282"/>
                      <a:pt x="5241" y="13624"/>
                    </a:cubicBezTo>
                    <a:lnTo>
                      <a:pt x="2" y="16672"/>
                    </a:lnTo>
                    <a:lnTo>
                      <a:pt x="2" y="16672"/>
                    </a:lnTo>
                    <a:cubicBezTo>
                      <a:pt x="-36" y="14528"/>
                      <a:pt x="516" y="12416"/>
                      <a:pt x="1621" y="10576"/>
                    </a:cubicBezTo>
                    <a:cubicBezTo>
                      <a:pt x="3155" y="8001"/>
                      <a:pt x="5365" y="5893"/>
                      <a:pt x="8003" y="4480"/>
                    </a:cubicBezTo>
                    <a:cubicBezTo>
                      <a:pt x="23567" y="-2213"/>
                      <a:pt x="41340" y="-1370"/>
                      <a:pt x="56200" y="6766"/>
                    </a:cubicBezTo>
                    <a:cubicBezTo>
                      <a:pt x="63515" y="9605"/>
                      <a:pt x="68792" y="16081"/>
                      <a:pt x="70106" y="23816"/>
                    </a:cubicBez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14" name="Freeform: Shape 111">
                <a:extLst>
                  <a:ext uri="{FF2B5EF4-FFF2-40B4-BE49-F238E27FC236}">
                    <a16:creationId xmlns:a16="http://schemas.microsoft.com/office/drawing/2014/main" id="{D4EB1605-F33E-BAF8-32C4-C9E552664D2A}"/>
                  </a:ext>
                </a:extLst>
              </p:cNvPr>
              <p:cNvSpPr/>
              <p:nvPr/>
            </p:nvSpPr>
            <p:spPr>
              <a:xfrm>
                <a:off x="10809160" y="1633632"/>
                <a:ext cx="269557" cy="480793"/>
              </a:xfrm>
              <a:custGeom>
                <a:avLst/>
                <a:gdLst>
                  <a:gd name="connsiteX0" fmla="*/ 2476 w 269557"/>
                  <a:gd name="connsiteY0" fmla="*/ 480251 h 480793"/>
                  <a:gd name="connsiteX1" fmla="*/ 0 w 269557"/>
                  <a:gd name="connsiteY1" fmla="*/ 475488 h 480793"/>
                  <a:gd name="connsiteX2" fmla="*/ 0 w 269557"/>
                  <a:gd name="connsiteY2" fmla="*/ 147733 h 480793"/>
                  <a:gd name="connsiteX3" fmla="*/ 2762 w 269557"/>
                  <a:gd name="connsiteY3" fmla="*/ 142875 h 480793"/>
                  <a:gd name="connsiteX4" fmla="*/ 264700 w 269557"/>
                  <a:gd name="connsiteY4" fmla="*/ 0 h 480793"/>
                  <a:gd name="connsiteX5" fmla="*/ 269557 w 269557"/>
                  <a:gd name="connsiteY5" fmla="*/ 2858 h 480793"/>
                  <a:gd name="connsiteX6" fmla="*/ 269557 w 269557"/>
                  <a:gd name="connsiteY6" fmla="*/ 337280 h 480793"/>
                  <a:gd name="connsiteX7" fmla="*/ 7620 w 269557"/>
                  <a:gd name="connsiteY7" fmla="*/ 480155 h 480793"/>
                  <a:gd name="connsiteX8" fmla="*/ 2476 w 269557"/>
                  <a:gd name="connsiteY8" fmla="*/ 480251 h 48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557" h="480793">
                    <a:moveTo>
                      <a:pt x="2476" y="480251"/>
                    </a:moveTo>
                    <a:cubicBezTo>
                      <a:pt x="971" y="479127"/>
                      <a:pt x="57" y="477374"/>
                      <a:pt x="0" y="475488"/>
                    </a:cubicBezTo>
                    <a:lnTo>
                      <a:pt x="0" y="147733"/>
                    </a:lnTo>
                    <a:cubicBezTo>
                      <a:pt x="76" y="145762"/>
                      <a:pt x="1114" y="143952"/>
                      <a:pt x="2762" y="142875"/>
                    </a:cubicBezTo>
                    <a:lnTo>
                      <a:pt x="264700" y="0"/>
                    </a:lnTo>
                    <a:lnTo>
                      <a:pt x="269557" y="2858"/>
                    </a:lnTo>
                    <a:lnTo>
                      <a:pt x="269557" y="337280"/>
                    </a:lnTo>
                    <a:lnTo>
                      <a:pt x="7620" y="480155"/>
                    </a:lnTo>
                    <a:cubicBezTo>
                      <a:pt x="6010" y="480974"/>
                      <a:pt x="4115" y="481003"/>
                      <a:pt x="2476" y="480251"/>
                    </a:cubicBezTo>
                    <a:close/>
                  </a:path>
                </a:pathLst>
              </a:custGeom>
              <a:solidFill>
                <a:srgbClr val="F5F5F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15" name="Freeform: Shape 112">
                <a:extLst>
                  <a:ext uri="{FF2B5EF4-FFF2-40B4-BE49-F238E27FC236}">
                    <a16:creationId xmlns:a16="http://schemas.microsoft.com/office/drawing/2014/main" id="{9DB6327B-7CFE-379F-B64C-E209BA5A8826}"/>
                  </a:ext>
                </a:extLst>
              </p:cNvPr>
              <p:cNvSpPr/>
              <p:nvPr/>
            </p:nvSpPr>
            <p:spPr>
              <a:xfrm>
                <a:off x="10809255" y="1778317"/>
                <a:ext cx="7810" cy="335915"/>
              </a:xfrm>
              <a:custGeom>
                <a:avLst/>
                <a:gdLst>
                  <a:gd name="connsiteX0" fmla="*/ 5810 w 7810"/>
                  <a:gd name="connsiteY0" fmla="*/ 2858 h 335915"/>
                  <a:gd name="connsiteX1" fmla="*/ 953 w 7810"/>
                  <a:gd name="connsiteY1" fmla="*/ 0 h 335915"/>
                  <a:gd name="connsiteX2" fmla="*/ 0 w 7810"/>
                  <a:gd name="connsiteY2" fmla="*/ 2762 h 335915"/>
                  <a:gd name="connsiteX3" fmla="*/ 0 w 7810"/>
                  <a:gd name="connsiteY3" fmla="*/ 330518 h 335915"/>
                  <a:gd name="connsiteX4" fmla="*/ 2477 w 7810"/>
                  <a:gd name="connsiteY4" fmla="*/ 335280 h 335915"/>
                  <a:gd name="connsiteX5" fmla="*/ 7811 w 7810"/>
                  <a:gd name="connsiteY5" fmla="*/ 335280 h 335915"/>
                  <a:gd name="connsiteX6" fmla="*/ 4953 w 7810"/>
                  <a:gd name="connsiteY6" fmla="*/ 333661 h 335915"/>
                  <a:gd name="connsiteX7" fmla="*/ 4953 w 7810"/>
                  <a:gd name="connsiteY7" fmla="*/ 5906 h 335915"/>
                  <a:gd name="connsiteX8" fmla="*/ 5810 w 7810"/>
                  <a:gd name="connsiteY8" fmla="*/ 2858 h 33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 h="335915">
                    <a:moveTo>
                      <a:pt x="5810" y="2858"/>
                    </a:moveTo>
                    <a:lnTo>
                      <a:pt x="953" y="0"/>
                    </a:lnTo>
                    <a:cubicBezTo>
                      <a:pt x="438" y="842"/>
                      <a:pt x="115" y="1784"/>
                      <a:pt x="0" y="2762"/>
                    </a:cubicBezTo>
                    <a:lnTo>
                      <a:pt x="0" y="330518"/>
                    </a:lnTo>
                    <a:cubicBezTo>
                      <a:pt x="48" y="332403"/>
                      <a:pt x="962" y="334166"/>
                      <a:pt x="2477" y="335280"/>
                    </a:cubicBezTo>
                    <a:cubicBezTo>
                      <a:pt x="4153" y="336128"/>
                      <a:pt x="6134" y="336128"/>
                      <a:pt x="7811" y="335280"/>
                    </a:cubicBezTo>
                    <a:cubicBezTo>
                      <a:pt x="6287" y="336233"/>
                      <a:pt x="4953" y="335280"/>
                      <a:pt x="4953" y="333661"/>
                    </a:cubicBezTo>
                    <a:lnTo>
                      <a:pt x="4953" y="5906"/>
                    </a:lnTo>
                    <a:cubicBezTo>
                      <a:pt x="4839" y="4818"/>
                      <a:pt x="5144" y="3727"/>
                      <a:pt x="5810" y="2858"/>
                    </a:cubicBezTo>
                    <a:close/>
                  </a:path>
                </a:pathLst>
              </a:custGeom>
              <a:solidFill>
                <a:srgbClr val="000000">
                  <a:alpha val="1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16" name="Freeform: Shape 113">
                <a:extLst>
                  <a:ext uri="{FF2B5EF4-FFF2-40B4-BE49-F238E27FC236}">
                    <a16:creationId xmlns:a16="http://schemas.microsoft.com/office/drawing/2014/main" id="{C271B3E1-F4EA-5C1F-5D6A-2593CCAED1DA}"/>
                  </a:ext>
                </a:extLst>
              </p:cNvPr>
              <p:cNvSpPr/>
              <p:nvPr/>
            </p:nvSpPr>
            <p:spPr>
              <a:xfrm>
                <a:off x="10814203" y="1636680"/>
                <a:ext cx="264799" cy="477614"/>
              </a:xfrm>
              <a:custGeom>
                <a:avLst/>
                <a:gdLst>
                  <a:gd name="connsiteX0" fmla="*/ 264705 w 264799"/>
                  <a:gd name="connsiteY0" fmla="*/ 0 h 477614"/>
                  <a:gd name="connsiteX1" fmla="*/ 2862 w 264799"/>
                  <a:gd name="connsiteY1" fmla="*/ 142875 h 477614"/>
                  <a:gd name="connsiteX2" fmla="*/ 862 w 264799"/>
                  <a:gd name="connsiteY2" fmla="*/ 145066 h 477614"/>
                  <a:gd name="connsiteX3" fmla="*/ 5 w 264799"/>
                  <a:gd name="connsiteY3" fmla="*/ 147828 h 477614"/>
                  <a:gd name="connsiteX4" fmla="*/ 5 w 264799"/>
                  <a:gd name="connsiteY4" fmla="*/ 475583 h 477614"/>
                  <a:gd name="connsiteX5" fmla="*/ 2862 w 264799"/>
                  <a:gd name="connsiteY5" fmla="*/ 477203 h 477614"/>
                  <a:gd name="connsiteX6" fmla="*/ 264800 w 264799"/>
                  <a:gd name="connsiteY6" fmla="*/ 334328 h 477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799" h="477614">
                    <a:moveTo>
                      <a:pt x="264705" y="0"/>
                    </a:moveTo>
                    <a:lnTo>
                      <a:pt x="2862" y="142875"/>
                    </a:lnTo>
                    <a:cubicBezTo>
                      <a:pt x="2005" y="143409"/>
                      <a:pt x="1319" y="144167"/>
                      <a:pt x="862" y="145066"/>
                    </a:cubicBezTo>
                    <a:cubicBezTo>
                      <a:pt x="262" y="145859"/>
                      <a:pt x="-43" y="146835"/>
                      <a:pt x="5" y="147828"/>
                    </a:cubicBezTo>
                    <a:lnTo>
                      <a:pt x="5" y="475583"/>
                    </a:lnTo>
                    <a:cubicBezTo>
                      <a:pt x="5" y="477393"/>
                      <a:pt x="1338" y="478155"/>
                      <a:pt x="2862" y="477203"/>
                    </a:cubicBezTo>
                    <a:lnTo>
                      <a:pt x="264800" y="334328"/>
                    </a:ln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17" name="Freeform: Shape 114">
                <a:extLst>
                  <a:ext uri="{FF2B5EF4-FFF2-40B4-BE49-F238E27FC236}">
                    <a16:creationId xmlns:a16="http://schemas.microsoft.com/office/drawing/2014/main" id="{F6427F84-370B-CD66-FD87-0C7A09DFE2EA}"/>
                  </a:ext>
                </a:extLst>
              </p:cNvPr>
              <p:cNvSpPr/>
              <p:nvPr/>
            </p:nvSpPr>
            <p:spPr>
              <a:xfrm>
                <a:off x="10810208" y="1633823"/>
                <a:ext cx="268700" cy="147923"/>
              </a:xfrm>
              <a:custGeom>
                <a:avLst/>
                <a:gdLst>
                  <a:gd name="connsiteX0" fmla="*/ 268700 w 268700"/>
                  <a:gd name="connsiteY0" fmla="*/ 2858 h 147923"/>
                  <a:gd name="connsiteX1" fmla="*/ 263843 w 268700"/>
                  <a:gd name="connsiteY1" fmla="*/ 0 h 147923"/>
                  <a:gd name="connsiteX2" fmla="*/ 1905 w 268700"/>
                  <a:gd name="connsiteY2" fmla="*/ 142875 h 147923"/>
                  <a:gd name="connsiteX3" fmla="*/ 0 w 268700"/>
                  <a:gd name="connsiteY3" fmla="*/ 145066 h 147923"/>
                  <a:gd name="connsiteX4" fmla="*/ 4858 w 268700"/>
                  <a:gd name="connsiteY4" fmla="*/ 147923 h 147923"/>
                  <a:gd name="connsiteX5" fmla="*/ 6858 w 268700"/>
                  <a:gd name="connsiteY5" fmla="*/ 145733 h 14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700" h="147923">
                    <a:moveTo>
                      <a:pt x="268700" y="2858"/>
                    </a:moveTo>
                    <a:lnTo>
                      <a:pt x="263843" y="0"/>
                    </a:lnTo>
                    <a:lnTo>
                      <a:pt x="1905" y="142875"/>
                    </a:lnTo>
                    <a:cubicBezTo>
                      <a:pt x="1105" y="143441"/>
                      <a:pt x="448" y="144192"/>
                      <a:pt x="0" y="145066"/>
                    </a:cubicBezTo>
                    <a:lnTo>
                      <a:pt x="4858" y="147923"/>
                    </a:lnTo>
                    <a:cubicBezTo>
                      <a:pt x="5315" y="147024"/>
                      <a:pt x="6001" y="146267"/>
                      <a:pt x="6858" y="145733"/>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18" name="Freeform: Shape 115">
                <a:extLst>
                  <a:ext uri="{FF2B5EF4-FFF2-40B4-BE49-F238E27FC236}">
                    <a16:creationId xmlns:a16="http://schemas.microsoft.com/office/drawing/2014/main" id="{AD90943B-761C-B077-ADE2-341F4ACC6788}"/>
                  </a:ext>
                </a:extLst>
              </p:cNvPr>
              <p:cNvSpPr/>
              <p:nvPr/>
            </p:nvSpPr>
            <p:spPr>
              <a:xfrm>
                <a:off x="11010900" y="1599628"/>
                <a:ext cx="67913" cy="39052"/>
              </a:xfrm>
              <a:custGeom>
                <a:avLst/>
                <a:gdLst>
                  <a:gd name="connsiteX0" fmla="*/ 3905 w 67913"/>
                  <a:gd name="connsiteY0" fmla="*/ 0 h 39052"/>
                  <a:gd name="connsiteX1" fmla="*/ 67913 w 67913"/>
                  <a:gd name="connsiteY1" fmla="*/ 36957 h 39052"/>
                  <a:gd name="connsiteX2" fmla="*/ 63722 w 67913"/>
                  <a:gd name="connsiteY2" fmla="*/ 39053 h 39052"/>
                  <a:gd name="connsiteX3" fmla="*/ 0 w 67913"/>
                  <a:gd name="connsiteY3" fmla="*/ 2286 h 39052"/>
                  <a:gd name="connsiteX4" fmla="*/ 3905 w 67913"/>
                  <a:gd name="connsiteY4" fmla="*/ 0 h 39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13" h="39052">
                    <a:moveTo>
                      <a:pt x="3905" y="0"/>
                    </a:moveTo>
                    <a:lnTo>
                      <a:pt x="67913" y="36957"/>
                    </a:lnTo>
                    <a:lnTo>
                      <a:pt x="63722" y="39053"/>
                    </a:lnTo>
                    <a:lnTo>
                      <a:pt x="0" y="2286"/>
                    </a:lnTo>
                    <a:lnTo>
                      <a:pt x="3905" y="0"/>
                    </a:lnTo>
                    <a:close/>
                  </a:path>
                </a:pathLst>
              </a:custGeom>
              <a:solidFill>
                <a:srgbClr val="F5F5F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19" name="Freeform: Shape 116">
                <a:extLst>
                  <a:ext uri="{FF2B5EF4-FFF2-40B4-BE49-F238E27FC236}">
                    <a16:creationId xmlns:a16="http://schemas.microsoft.com/office/drawing/2014/main" id="{42F68238-BF84-5438-E994-8811BD5B9528}"/>
                  </a:ext>
                </a:extLst>
              </p:cNvPr>
              <p:cNvSpPr/>
              <p:nvPr/>
            </p:nvSpPr>
            <p:spPr>
              <a:xfrm>
                <a:off x="11010900" y="1599628"/>
                <a:ext cx="67913" cy="39052"/>
              </a:xfrm>
              <a:custGeom>
                <a:avLst/>
                <a:gdLst>
                  <a:gd name="connsiteX0" fmla="*/ 3905 w 67913"/>
                  <a:gd name="connsiteY0" fmla="*/ 0 h 39052"/>
                  <a:gd name="connsiteX1" fmla="*/ 67913 w 67913"/>
                  <a:gd name="connsiteY1" fmla="*/ 36957 h 39052"/>
                  <a:gd name="connsiteX2" fmla="*/ 63722 w 67913"/>
                  <a:gd name="connsiteY2" fmla="*/ 39053 h 39052"/>
                  <a:gd name="connsiteX3" fmla="*/ 0 w 67913"/>
                  <a:gd name="connsiteY3" fmla="*/ 2286 h 39052"/>
                  <a:gd name="connsiteX4" fmla="*/ 3905 w 67913"/>
                  <a:gd name="connsiteY4" fmla="*/ 0 h 39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13" h="39052">
                    <a:moveTo>
                      <a:pt x="3905" y="0"/>
                    </a:moveTo>
                    <a:lnTo>
                      <a:pt x="67913" y="36957"/>
                    </a:lnTo>
                    <a:lnTo>
                      <a:pt x="63722" y="39053"/>
                    </a:lnTo>
                    <a:lnTo>
                      <a:pt x="0" y="2286"/>
                    </a:lnTo>
                    <a:lnTo>
                      <a:pt x="3905" y="0"/>
                    </a:ln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20" name="Freeform: Shape 117">
                <a:extLst>
                  <a:ext uri="{FF2B5EF4-FFF2-40B4-BE49-F238E27FC236}">
                    <a16:creationId xmlns:a16="http://schemas.microsoft.com/office/drawing/2014/main" id="{3BB6766E-B12B-122B-7502-54F8645252AF}"/>
                  </a:ext>
                </a:extLst>
              </p:cNvPr>
              <p:cNvSpPr/>
              <p:nvPr/>
            </p:nvSpPr>
            <p:spPr>
              <a:xfrm>
                <a:off x="10824400" y="1644573"/>
                <a:ext cx="260508" cy="479501"/>
              </a:xfrm>
              <a:custGeom>
                <a:avLst/>
                <a:gdLst>
                  <a:gd name="connsiteX0" fmla="*/ 250888 w 260508"/>
                  <a:gd name="connsiteY0" fmla="*/ 584 h 479501"/>
                  <a:gd name="connsiteX1" fmla="*/ 255556 w 260508"/>
                  <a:gd name="connsiteY1" fmla="*/ 584 h 479501"/>
                  <a:gd name="connsiteX2" fmla="*/ 260509 w 260508"/>
                  <a:gd name="connsiteY2" fmla="*/ 3442 h 479501"/>
                  <a:gd name="connsiteX3" fmla="*/ 257365 w 260508"/>
                  <a:gd name="connsiteY3" fmla="*/ 323958 h 479501"/>
                  <a:gd name="connsiteX4" fmla="*/ 250888 w 260508"/>
                  <a:gd name="connsiteY4" fmla="*/ 335293 h 479501"/>
                  <a:gd name="connsiteX5" fmla="*/ 0 w 260508"/>
                  <a:gd name="connsiteY5" fmla="*/ 479501 h 479501"/>
                  <a:gd name="connsiteX6" fmla="*/ 0 w 260508"/>
                  <a:gd name="connsiteY6" fmla="*/ 145460 h 47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508" h="479501">
                    <a:moveTo>
                      <a:pt x="250888" y="584"/>
                    </a:moveTo>
                    <a:cubicBezTo>
                      <a:pt x="252346" y="-195"/>
                      <a:pt x="254098" y="-195"/>
                      <a:pt x="255556" y="584"/>
                    </a:cubicBezTo>
                    <a:lnTo>
                      <a:pt x="260509" y="3442"/>
                    </a:lnTo>
                    <a:lnTo>
                      <a:pt x="257365" y="323958"/>
                    </a:lnTo>
                    <a:cubicBezTo>
                      <a:pt x="257146" y="328555"/>
                      <a:pt x="254736" y="332769"/>
                      <a:pt x="250888" y="335293"/>
                    </a:cubicBezTo>
                    <a:lnTo>
                      <a:pt x="0" y="479501"/>
                    </a:lnTo>
                    <a:lnTo>
                      <a:pt x="0" y="145460"/>
                    </a:lnTo>
                    <a:close/>
                  </a:path>
                </a:pathLst>
              </a:custGeom>
              <a:solidFill>
                <a:srgbClr val="F5F5F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21" name="Freeform: Shape 118">
                <a:extLst>
                  <a:ext uri="{FF2B5EF4-FFF2-40B4-BE49-F238E27FC236}">
                    <a16:creationId xmlns:a16="http://schemas.microsoft.com/office/drawing/2014/main" id="{817BCD3F-EFD9-DE21-9453-368CE4054729}"/>
                  </a:ext>
                </a:extLst>
              </p:cNvPr>
              <p:cNvSpPr/>
              <p:nvPr/>
            </p:nvSpPr>
            <p:spPr>
              <a:xfrm>
                <a:off x="10824400" y="1644573"/>
                <a:ext cx="260508" cy="479501"/>
              </a:xfrm>
              <a:custGeom>
                <a:avLst/>
                <a:gdLst>
                  <a:gd name="connsiteX0" fmla="*/ 250888 w 260508"/>
                  <a:gd name="connsiteY0" fmla="*/ 584 h 479501"/>
                  <a:gd name="connsiteX1" fmla="*/ 255556 w 260508"/>
                  <a:gd name="connsiteY1" fmla="*/ 584 h 479501"/>
                  <a:gd name="connsiteX2" fmla="*/ 260509 w 260508"/>
                  <a:gd name="connsiteY2" fmla="*/ 3442 h 479501"/>
                  <a:gd name="connsiteX3" fmla="*/ 257365 w 260508"/>
                  <a:gd name="connsiteY3" fmla="*/ 323958 h 479501"/>
                  <a:gd name="connsiteX4" fmla="*/ 250888 w 260508"/>
                  <a:gd name="connsiteY4" fmla="*/ 335293 h 479501"/>
                  <a:gd name="connsiteX5" fmla="*/ 0 w 260508"/>
                  <a:gd name="connsiteY5" fmla="*/ 479501 h 479501"/>
                  <a:gd name="connsiteX6" fmla="*/ 0 w 260508"/>
                  <a:gd name="connsiteY6" fmla="*/ 145460 h 47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508" h="479501">
                    <a:moveTo>
                      <a:pt x="250888" y="584"/>
                    </a:moveTo>
                    <a:cubicBezTo>
                      <a:pt x="252346" y="-195"/>
                      <a:pt x="254098" y="-195"/>
                      <a:pt x="255556" y="584"/>
                    </a:cubicBezTo>
                    <a:lnTo>
                      <a:pt x="260509" y="3442"/>
                    </a:lnTo>
                    <a:lnTo>
                      <a:pt x="257365" y="323958"/>
                    </a:lnTo>
                    <a:cubicBezTo>
                      <a:pt x="257146" y="328555"/>
                      <a:pt x="254736" y="332769"/>
                      <a:pt x="250888" y="335293"/>
                    </a:cubicBezTo>
                    <a:lnTo>
                      <a:pt x="0" y="479501"/>
                    </a:lnTo>
                    <a:lnTo>
                      <a:pt x="0" y="145460"/>
                    </a:ln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22" name="Freeform: Shape 119">
                <a:extLst>
                  <a:ext uri="{FF2B5EF4-FFF2-40B4-BE49-F238E27FC236}">
                    <a16:creationId xmlns:a16="http://schemas.microsoft.com/office/drawing/2014/main" id="{5F1A51DA-49F7-60EF-94C8-3699AC920CC6}"/>
                  </a:ext>
                </a:extLst>
              </p:cNvPr>
              <p:cNvSpPr/>
              <p:nvPr/>
            </p:nvSpPr>
            <p:spPr>
              <a:xfrm>
                <a:off x="10829258" y="1646993"/>
                <a:ext cx="257460" cy="480129"/>
              </a:xfrm>
              <a:custGeom>
                <a:avLst/>
                <a:gdLst>
                  <a:gd name="connsiteX0" fmla="*/ 250984 w 257460"/>
                  <a:gd name="connsiteY0" fmla="*/ 831 h 480129"/>
                  <a:gd name="connsiteX1" fmla="*/ 257461 w 257460"/>
                  <a:gd name="connsiteY1" fmla="*/ 4546 h 480129"/>
                  <a:gd name="connsiteX2" fmla="*/ 257461 w 257460"/>
                  <a:gd name="connsiteY2" fmla="*/ 324015 h 480129"/>
                  <a:gd name="connsiteX3" fmla="*/ 250888 w 257460"/>
                  <a:gd name="connsiteY3" fmla="*/ 335254 h 480129"/>
                  <a:gd name="connsiteX4" fmla="*/ 0 w 257460"/>
                  <a:gd name="connsiteY4" fmla="*/ 480130 h 480129"/>
                  <a:gd name="connsiteX5" fmla="*/ 0 w 257460"/>
                  <a:gd name="connsiteY5" fmla="*/ 145802 h 48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460" h="480129">
                    <a:moveTo>
                      <a:pt x="250984" y="831"/>
                    </a:moveTo>
                    <a:cubicBezTo>
                      <a:pt x="254508" y="-1264"/>
                      <a:pt x="257461" y="831"/>
                      <a:pt x="257461" y="4546"/>
                    </a:cubicBezTo>
                    <a:lnTo>
                      <a:pt x="257461" y="324015"/>
                    </a:lnTo>
                    <a:cubicBezTo>
                      <a:pt x="257175" y="328591"/>
                      <a:pt x="254737" y="332760"/>
                      <a:pt x="250888" y="335254"/>
                    </a:cubicBezTo>
                    <a:lnTo>
                      <a:pt x="0" y="480130"/>
                    </a:lnTo>
                    <a:lnTo>
                      <a:pt x="0" y="145802"/>
                    </a:lnTo>
                    <a:close/>
                  </a:path>
                </a:pathLst>
              </a:custGeom>
              <a:solidFill>
                <a:srgbClr val="F5F5F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23" name="Freeform: Shape 120">
                <a:extLst>
                  <a:ext uri="{FF2B5EF4-FFF2-40B4-BE49-F238E27FC236}">
                    <a16:creationId xmlns:a16="http://schemas.microsoft.com/office/drawing/2014/main" id="{1BAF607A-968A-0F3F-F780-FDD2B0ED1148}"/>
                  </a:ext>
                </a:extLst>
              </p:cNvPr>
              <p:cNvSpPr/>
              <p:nvPr/>
            </p:nvSpPr>
            <p:spPr>
              <a:xfrm>
                <a:off x="10829258" y="1646993"/>
                <a:ext cx="257460" cy="480129"/>
              </a:xfrm>
              <a:custGeom>
                <a:avLst/>
                <a:gdLst>
                  <a:gd name="connsiteX0" fmla="*/ 250984 w 257460"/>
                  <a:gd name="connsiteY0" fmla="*/ 831 h 480129"/>
                  <a:gd name="connsiteX1" fmla="*/ 257461 w 257460"/>
                  <a:gd name="connsiteY1" fmla="*/ 4546 h 480129"/>
                  <a:gd name="connsiteX2" fmla="*/ 257461 w 257460"/>
                  <a:gd name="connsiteY2" fmla="*/ 324015 h 480129"/>
                  <a:gd name="connsiteX3" fmla="*/ 250888 w 257460"/>
                  <a:gd name="connsiteY3" fmla="*/ 335254 h 480129"/>
                  <a:gd name="connsiteX4" fmla="*/ 0 w 257460"/>
                  <a:gd name="connsiteY4" fmla="*/ 480130 h 480129"/>
                  <a:gd name="connsiteX5" fmla="*/ 0 w 257460"/>
                  <a:gd name="connsiteY5" fmla="*/ 145802 h 48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460" h="480129">
                    <a:moveTo>
                      <a:pt x="250984" y="831"/>
                    </a:moveTo>
                    <a:cubicBezTo>
                      <a:pt x="254508" y="-1264"/>
                      <a:pt x="257461" y="831"/>
                      <a:pt x="257461" y="4546"/>
                    </a:cubicBezTo>
                    <a:lnTo>
                      <a:pt x="257461" y="324015"/>
                    </a:lnTo>
                    <a:cubicBezTo>
                      <a:pt x="257175" y="328591"/>
                      <a:pt x="254737" y="332760"/>
                      <a:pt x="250888" y="335254"/>
                    </a:cubicBezTo>
                    <a:lnTo>
                      <a:pt x="0" y="480130"/>
                    </a:lnTo>
                    <a:lnTo>
                      <a:pt x="0" y="145802"/>
                    </a:lnTo>
                    <a:close/>
                  </a:path>
                </a:pathLst>
              </a:custGeom>
              <a:solidFill>
                <a:srgbClr val="000000">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24" name="Freeform: Shape 121">
                <a:extLst>
                  <a:ext uri="{FF2B5EF4-FFF2-40B4-BE49-F238E27FC236}">
                    <a16:creationId xmlns:a16="http://schemas.microsoft.com/office/drawing/2014/main" id="{25045FE4-1307-6D56-469A-7D6718007044}"/>
                  </a:ext>
                </a:extLst>
              </p:cNvPr>
              <p:cNvSpPr/>
              <p:nvPr/>
            </p:nvSpPr>
            <p:spPr>
              <a:xfrm>
                <a:off x="10863929" y="1653398"/>
                <a:ext cx="243458" cy="473915"/>
              </a:xfrm>
              <a:custGeom>
                <a:avLst/>
                <a:gdLst>
                  <a:gd name="connsiteX0" fmla="*/ 27051 w 243458"/>
                  <a:gd name="connsiteY0" fmla="*/ 442673 h 473915"/>
                  <a:gd name="connsiteX1" fmla="*/ 212693 w 243458"/>
                  <a:gd name="connsiteY1" fmla="*/ 335326 h 473915"/>
                  <a:gd name="connsiteX2" fmla="*/ 219265 w 243458"/>
                  <a:gd name="connsiteY2" fmla="*/ 324087 h 473915"/>
                  <a:gd name="connsiteX3" fmla="*/ 219265 w 243458"/>
                  <a:gd name="connsiteY3" fmla="*/ 29669 h 473915"/>
                  <a:gd name="connsiteX4" fmla="*/ 243459 w 243458"/>
                  <a:gd name="connsiteY4" fmla="*/ 15763 h 473915"/>
                  <a:gd name="connsiteX5" fmla="*/ 218694 w 243458"/>
                  <a:gd name="connsiteY5" fmla="*/ 1475 h 473915"/>
                  <a:gd name="connsiteX6" fmla="*/ 218694 w 243458"/>
                  <a:gd name="connsiteY6" fmla="*/ 1475 h 473915"/>
                  <a:gd name="connsiteX7" fmla="*/ 213170 w 243458"/>
                  <a:gd name="connsiteY7" fmla="*/ 808 h 473915"/>
                  <a:gd name="connsiteX8" fmla="*/ 0 w 243458"/>
                  <a:gd name="connsiteY8" fmla="*/ 123967 h 473915"/>
                  <a:gd name="connsiteX9" fmla="*/ 0 w 243458"/>
                  <a:gd name="connsiteY9" fmla="*/ 458294 h 473915"/>
                  <a:gd name="connsiteX10" fmla="*/ 27051 w 243458"/>
                  <a:gd name="connsiteY10" fmla="*/ 473915 h 47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458" h="473915">
                    <a:moveTo>
                      <a:pt x="27051" y="442673"/>
                    </a:moveTo>
                    <a:lnTo>
                      <a:pt x="212693" y="335326"/>
                    </a:lnTo>
                    <a:cubicBezTo>
                      <a:pt x="216570" y="332865"/>
                      <a:pt x="219027" y="328677"/>
                      <a:pt x="219265" y="324087"/>
                    </a:cubicBezTo>
                    <a:lnTo>
                      <a:pt x="219265" y="29669"/>
                    </a:lnTo>
                    <a:lnTo>
                      <a:pt x="243459" y="15763"/>
                    </a:lnTo>
                    <a:lnTo>
                      <a:pt x="218694" y="1475"/>
                    </a:lnTo>
                    <a:lnTo>
                      <a:pt x="218694" y="1475"/>
                    </a:lnTo>
                    <a:cubicBezTo>
                      <a:pt x="217646" y="-144"/>
                      <a:pt x="215646" y="-525"/>
                      <a:pt x="213170" y="808"/>
                    </a:cubicBezTo>
                    <a:lnTo>
                      <a:pt x="0" y="123967"/>
                    </a:lnTo>
                    <a:lnTo>
                      <a:pt x="0" y="458294"/>
                    </a:lnTo>
                    <a:lnTo>
                      <a:pt x="27051" y="473915"/>
                    </a:lnTo>
                    <a:close/>
                  </a:path>
                </a:pathLst>
              </a:custGeom>
              <a:solidFill>
                <a:srgbClr val="EBEBE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25" name="Freeform: Shape 122">
                <a:extLst>
                  <a:ext uri="{FF2B5EF4-FFF2-40B4-BE49-F238E27FC236}">
                    <a16:creationId xmlns:a16="http://schemas.microsoft.com/office/drawing/2014/main" id="{0FD0B205-58CC-17E6-08E7-F02BCEA45EA4}"/>
                  </a:ext>
                </a:extLst>
              </p:cNvPr>
              <p:cNvSpPr/>
              <p:nvPr/>
            </p:nvSpPr>
            <p:spPr>
              <a:xfrm>
                <a:off x="10890884" y="1669325"/>
                <a:ext cx="219360" cy="457988"/>
              </a:xfrm>
              <a:custGeom>
                <a:avLst/>
                <a:gdLst>
                  <a:gd name="connsiteX0" fmla="*/ 212884 w 219360"/>
                  <a:gd name="connsiteY0" fmla="*/ 788 h 457988"/>
                  <a:gd name="connsiteX1" fmla="*/ 219361 w 219360"/>
                  <a:gd name="connsiteY1" fmla="*/ 4598 h 457988"/>
                  <a:gd name="connsiteX2" fmla="*/ 219361 w 219360"/>
                  <a:gd name="connsiteY2" fmla="*/ 323781 h 457988"/>
                  <a:gd name="connsiteX3" fmla="*/ 212884 w 219360"/>
                  <a:gd name="connsiteY3" fmla="*/ 335021 h 457988"/>
                  <a:gd name="connsiteX4" fmla="*/ 0 w 219360"/>
                  <a:gd name="connsiteY4" fmla="*/ 457988 h 457988"/>
                  <a:gd name="connsiteX5" fmla="*/ 0 w 219360"/>
                  <a:gd name="connsiteY5" fmla="*/ 123661 h 45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360" h="457988">
                    <a:moveTo>
                      <a:pt x="212884" y="788"/>
                    </a:moveTo>
                    <a:cubicBezTo>
                      <a:pt x="216408" y="-1212"/>
                      <a:pt x="219361" y="788"/>
                      <a:pt x="219361" y="4598"/>
                    </a:cubicBezTo>
                    <a:lnTo>
                      <a:pt x="219361" y="323781"/>
                    </a:lnTo>
                    <a:cubicBezTo>
                      <a:pt x="219123" y="328348"/>
                      <a:pt x="216713" y="332525"/>
                      <a:pt x="212884" y="335021"/>
                    </a:cubicBezTo>
                    <a:lnTo>
                      <a:pt x="0" y="457988"/>
                    </a:lnTo>
                    <a:lnTo>
                      <a:pt x="0" y="123661"/>
                    </a:lnTo>
                    <a:close/>
                  </a:path>
                </a:pathLst>
              </a:custGeom>
              <a:solidFill>
                <a:srgbClr val="FAFAF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26" name="Freeform: Shape 123">
                <a:extLst>
                  <a:ext uri="{FF2B5EF4-FFF2-40B4-BE49-F238E27FC236}">
                    <a16:creationId xmlns:a16="http://schemas.microsoft.com/office/drawing/2014/main" id="{76AEAEEE-2CA4-9C92-7C83-3295D80F21B4}"/>
                  </a:ext>
                </a:extLst>
              </p:cNvPr>
              <p:cNvSpPr/>
              <p:nvPr/>
            </p:nvSpPr>
            <p:spPr>
              <a:xfrm>
                <a:off x="10863833" y="1777364"/>
                <a:ext cx="27241" cy="349948"/>
              </a:xfrm>
              <a:custGeom>
                <a:avLst/>
                <a:gdLst>
                  <a:gd name="connsiteX0" fmla="*/ 27242 w 27241"/>
                  <a:gd name="connsiteY0" fmla="*/ 15621 h 349948"/>
                  <a:gd name="connsiteX1" fmla="*/ 95 w 27241"/>
                  <a:gd name="connsiteY1" fmla="*/ 0 h 349948"/>
                  <a:gd name="connsiteX2" fmla="*/ 0 w 27241"/>
                  <a:gd name="connsiteY2" fmla="*/ 334328 h 349948"/>
                  <a:gd name="connsiteX3" fmla="*/ 27051 w 27241"/>
                  <a:gd name="connsiteY3" fmla="*/ 349948 h 349948"/>
                  <a:gd name="connsiteX4" fmla="*/ 27242 w 27241"/>
                  <a:gd name="connsiteY4" fmla="*/ 15621 h 349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1" h="349948">
                    <a:moveTo>
                      <a:pt x="27242" y="15621"/>
                    </a:moveTo>
                    <a:lnTo>
                      <a:pt x="95" y="0"/>
                    </a:lnTo>
                    <a:lnTo>
                      <a:pt x="0" y="334328"/>
                    </a:lnTo>
                    <a:lnTo>
                      <a:pt x="27051" y="349948"/>
                    </a:lnTo>
                    <a:lnTo>
                      <a:pt x="27242" y="15621"/>
                    </a:ln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27" name="Freeform: Shape 124">
                <a:extLst>
                  <a:ext uri="{FF2B5EF4-FFF2-40B4-BE49-F238E27FC236}">
                    <a16:creationId xmlns:a16="http://schemas.microsoft.com/office/drawing/2014/main" id="{13F71DFE-6D05-AD3B-953B-AD312F8DCEA2}"/>
                  </a:ext>
                </a:extLst>
              </p:cNvPr>
              <p:cNvSpPr/>
              <p:nvPr/>
            </p:nvSpPr>
            <p:spPr>
              <a:xfrm>
                <a:off x="10899805" y="1795021"/>
                <a:ext cx="6510" cy="9975"/>
              </a:xfrm>
              <a:custGeom>
                <a:avLst/>
                <a:gdLst>
                  <a:gd name="connsiteX0" fmla="*/ 129 w 6510"/>
                  <a:gd name="connsiteY0" fmla="*/ 7014 h 9975"/>
                  <a:gd name="connsiteX1" fmla="*/ 129 w 6510"/>
                  <a:gd name="connsiteY1" fmla="*/ 4537 h 9975"/>
                  <a:gd name="connsiteX2" fmla="*/ 2033 w 6510"/>
                  <a:gd name="connsiteY2" fmla="*/ 1299 h 9975"/>
                  <a:gd name="connsiteX3" fmla="*/ 3081 w 6510"/>
                  <a:gd name="connsiteY3" fmla="*/ 441 h 9975"/>
                  <a:gd name="connsiteX4" fmla="*/ 6510 w 6510"/>
                  <a:gd name="connsiteY4" fmla="*/ 3108 h 9975"/>
                  <a:gd name="connsiteX5" fmla="*/ 5653 w 6510"/>
                  <a:gd name="connsiteY5" fmla="*/ 6442 h 9975"/>
                  <a:gd name="connsiteX6" fmla="*/ 3081 w 6510"/>
                  <a:gd name="connsiteY6" fmla="*/ 9681 h 9975"/>
                  <a:gd name="connsiteX7" fmla="*/ 3081 w 6510"/>
                  <a:gd name="connsiteY7" fmla="*/ 9681 h 9975"/>
                  <a:gd name="connsiteX8" fmla="*/ 129 w 6510"/>
                  <a:gd name="connsiteY8" fmla="*/ 7014 h 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0" h="9975">
                    <a:moveTo>
                      <a:pt x="129" y="7014"/>
                    </a:moveTo>
                    <a:cubicBezTo>
                      <a:pt x="-43" y="6197"/>
                      <a:pt x="-43" y="5353"/>
                      <a:pt x="129" y="4537"/>
                    </a:cubicBezTo>
                    <a:cubicBezTo>
                      <a:pt x="471" y="3310"/>
                      <a:pt x="1129" y="2194"/>
                      <a:pt x="2033" y="1299"/>
                    </a:cubicBezTo>
                    <a:cubicBezTo>
                      <a:pt x="2338" y="962"/>
                      <a:pt x="2691" y="674"/>
                      <a:pt x="3081" y="441"/>
                    </a:cubicBezTo>
                    <a:cubicBezTo>
                      <a:pt x="4986" y="-702"/>
                      <a:pt x="6510" y="441"/>
                      <a:pt x="6510" y="3108"/>
                    </a:cubicBezTo>
                    <a:cubicBezTo>
                      <a:pt x="6501" y="4272"/>
                      <a:pt x="6206" y="5416"/>
                      <a:pt x="5653" y="6442"/>
                    </a:cubicBezTo>
                    <a:cubicBezTo>
                      <a:pt x="5148" y="7760"/>
                      <a:pt x="4253" y="8891"/>
                      <a:pt x="3081" y="9681"/>
                    </a:cubicBezTo>
                    <a:cubicBezTo>
                      <a:pt x="3081" y="9681"/>
                      <a:pt x="3081" y="9681"/>
                      <a:pt x="3081" y="9681"/>
                    </a:cubicBezTo>
                    <a:cubicBezTo>
                      <a:pt x="1367" y="10538"/>
                      <a:pt x="33" y="9490"/>
                      <a:pt x="129" y="7014"/>
                    </a:cubicBez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28" name="Freeform: Shape 125">
                <a:extLst>
                  <a:ext uri="{FF2B5EF4-FFF2-40B4-BE49-F238E27FC236}">
                    <a16:creationId xmlns:a16="http://schemas.microsoft.com/office/drawing/2014/main" id="{665FD62E-90BE-3D25-599D-A0006FCC55A6}"/>
                  </a:ext>
                </a:extLst>
              </p:cNvPr>
              <p:cNvSpPr/>
              <p:nvPr/>
            </p:nvSpPr>
            <p:spPr>
              <a:xfrm>
                <a:off x="10853970" y="1792224"/>
                <a:ext cx="52779" cy="30266"/>
              </a:xfrm>
              <a:custGeom>
                <a:avLst/>
                <a:gdLst>
                  <a:gd name="connsiteX0" fmla="*/ 44249 w 52779"/>
                  <a:gd name="connsiteY0" fmla="*/ 26003 h 30266"/>
                  <a:gd name="connsiteX1" fmla="*/ 51107 w 52779"/>
                  <a:gd name="connsiteY1" fmla="*/ 19526 h 30266"/>
                  <a:gd name="connsiteX2" fmla="*/ 51965 w 52779"/>
                  <a:gd name="connsiteY2" fmla="*/ 9239 h 30266"/>
                  <a:gd name="connsiteX3" fmla="*/ 48345 w 52779"/>
                  <a:gd name="connsiteY3" fmla="*/ 4096 h 30266"/>
                  <a:gd name="connsiteX4" fmla="*/ 46440 w 52779"/>
                  <a:gd name="connsiteY4" fmla="*/ 7334 h 30266"/>
                  <a:gd name="connsiteX5" fmla="*/ 48916 w 52779"/>
                  <a:gd name="connsiteY5" fmla="*/ 12573 h 30266"/>
                  <a:gd name="connsiteX6" fmla="*/ 42344 w 52779"/>
                  <a:gd name="connsiteY6" fmla="*/ 22765 h 30266"/>
                  <a:gd name="connsiteX7" fmla="*/ 10245 w 52779"/>
                  <a:gd name="connsiteY7" fmla="*/ 22765 h 30266"/>
                  <a:gd name="connsiteX8" fmla="*/ 10245 w 52779"/>
                  <a:gd name="connsiteY8" fmla="*/ 4286 h 30266"/>
                  <a:gd name="connsiteX9" fmla="*/ 10245 w 52779"/>
                  <a:gd name="connsiteY9" fmla="*/ 0 h 30266"/>
                  <a:gd name="connsiteX10" fmla="*/ 8531 w 52779"/>
                  <a:gd name="connsiteY10" fmla="*/ 952 h 30266"/>
                  <a:gd name="connsiteX11" fmla="*/ 1673 w 52779"/>
                  <a:gd name="connsiteY11" fmla="*/ 7429 h 30266"/>
                  <a:gd name="connsiteX12" fmla="*/ 1673 w 52779"/>
                  <a:gd name="connsiteY12" fmla="*/ 7429 h 30266"/>
                  <a:gd name="connsiteX13" fmla="*/ 815 w 52779"/>
                  <a:gd name="connsiteY13" fmla="*/ 17621 h 30266"/>
                  <a:gd name="connsiteX14" fmla="*/ 8531 w 52779"/>
                  <a:gd name="connsiteY14" fmla="*/ 25908 h 30266"/>
                  <a:gd name="connsiteX15" fmla="*/ 44249 w 52779"/>
                  <a:gd name="connsiteY15" fmla="*/ 26003 h 3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79" h="30266">
                    <a:moveTo>
                      <a:pt x="44249" y="26003"/>
                    </a:moveTo>
                    <a:cubicBezTo>
                      <a:pt x="47040" y="24454"/>
                      <a:pt x="49402" y="22226"/>
                      <a:pt x="51107" y="19526"/>
                    </a:cubicBezTo>
                    <a:cubicBezTo>
                      <a:pt x="52984" y="16419"/>
                      <a:pt x="53298" y="12614"/>
                      <a:pt x="51965" y="9239"/>
                    </a:cubicBezTo>
                    <a:cubicBezTo>
                      <a:pt x="51193" y="7255"/>
                      <a:pt x="49955" y="5489"/>
                      <a:pt x="48345" y="4096"/>
                    </a:cubicBezTo>
                    <a:cubicBezTo>
                      <a:pt x="47440" y="4991"/>
                      <a:pt x="46783" y="6107"/>
                      <a:pt x="46440" y="7334"/>
                    </a:cubicBezTo>
                    <a:cubicBezTo>
                      <a:pt x="47830" y="8753"/>
                      <a:pt x="48697" y="10598"/>
                      <a:pt x="48916" y="12573"/>
                    </a:cubicBezTo>
                    <a:cubicBezTo>
                      <a:pt x="49088" y="17013"/>
                      <a:pt x="46459" y="21086"/>
                      <a:pt x="42344" y="22765"/>
                    </a:cubicBezTo>
                    <a:cubicBezTo>
                      <a:pt x="32257" y="27904"/>
                      <a:pt x="20332" y="27904"/>
                      <a:pt x="10245" y="22765"/>
                    </a:cubicBezTo>
                    <a:cubicBezTo>
                      <a:pt x="1387" y="17621"/>
                      <a:pt x="1291" y="9430"/>
                      <a:pt x="10245" y="4286"/>
                    </a:cubicBezTo>
                    <a:lnTo>
                      <a:pt x="10245" y="0"/>
                    </a:lnTo>
                    <a:lnTo>
                      <a:pt x="8531" y="952"/>
                    </a:lnTo>
                    <a:cubicBezTo>
                      <a:pt x="5711" y="2467"/>
                      <a:pt x="3349" y="4702"/>
                      <a:pt x="1673" y="7429"/>
                    </a:cubicBezTo>
                    <a:lnTo>
                      <a:pt x="1673" y="7429"/>
                    </a:lnTo>
                    <a:cubicBezTo>
                      <a:pt x="-204" y="10502"/>
                      <a:pt x="-518" y="14279"/>
                      <a:pt x="815" y="17621"/>
                    </a:cubicBezTo>
                    <a:cubicBezTo>
                      <a:pt x="2358" y="21190"/>
                      <a:pt x="5082" y="24117"/>
                      <a:pt x="8531" y="25908"/>
                    </a:cubicBezTo>
                    <a:cubicBezTo>
                      <a:pt x="19732" y="31686"/>
                      <a:pt x="33019" y="31722"/>
                      <a:pt x="44249" y="26003"/>
                    </a:cubicBez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29" name="Freeform: Shape 126">
                <a:extLst>
                  <a:ext uri="{FF2B5EF4-FFF2-40B4-BE49-F238E27FC236}">
                    <a16:creationId xmlns:a16="http://schemas.microsoft.com/office/drawing/2014/main" id="{5A9BD3DB-ACBA-7BCB-AA4C-C04C39E4E27C}"/>
                  </a:ext>
                </a:extLst>
              </p:cNvPr>
              <p:cNvSpPr/>
              <p:nvPr/>
            </p:nvSpPr>
            <p:spPr>
              <a:xfrm>
                <a:off x="10887646" y="1666849"/>
                <a:ext cx="235458" cy="158045"/>
              </a:xfrm>
              <a:custGeom>
                <a:avLst/>
                <a:gdLst>
                  <a:gd name="connsiteX0" fmla="*/ 4953 w 235458"/>
                  <a:gd name="connsiteY0" fmla="*/ 158046 h 158045"/>
                  <a:gd name="connsiteX1" fmla="*/ 235458 w 235458"/>
                  <a:gd name="connsiteY1" fmla="*/ 2883 h 158045"/>
                  <a:gd name="connsiteX2" fmla="*/ 231934 w 235458"/>
                  <a:gd name="connsiteY2" fmla="*/ 788 h 158045"/>
                  <a:gd name="connsiteX3" fmla="*/ 225457 w 235458"/>
                  <a:gd name="connsiteY3" fmla="*/ 788 h 158045"/>
                  <a:gd name="connsiteX4" fmla="*/ 0 w 235458"/>
                  <a:gd name="connsiteY4" fmla="*/ 155283 h 15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458" h="158045">
                    <a:moveTo>
                      <a:pt x="4953" y="158046"/>
                    </a:moveTo>
                    <a:lnTo>
                      <a:pt x="235458" y="2883"/>
                    </a:lnTo>
                    <a:lnTo>
                      <a:pt x="231934" y="788"/>
                    </a:lnTo>
                    <a:cubicBezTo>
                      <a:pt x="229905" y="-263"/>
                      <a:pt x="227486" y="-263"/>
                      <a:pt x="225457" y="788"/>
                    </a:cubicBezTo>
                    <a:lnTo>
                      <a:pt x="0" y="155283"/>
                    </a:lnTo>
                    <a:close/>
                  </a:path>
                </a:pathLst>
              </a:custGeom>
              <a:solidFill>
                <a:srgbClr val="F5F5F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30" name="Freeform: Shape 127">
                <a:extLst>
                  <a:ext uri="{FF2B5EF4-FFF2-40B4-BE49-F238E27FC236}">
                    <a16:creationId xmlns:a16="http://schemas.microsoft.com/office/drawing/2014/main" id="{1D717EA6-6794-6341-A7C5-F8C6B423EA5D}"/>
                  </a:ext>
                </a:extLst>
              </p:cNvPr>
              <p:cNvSpPr/>
              <p:nvPr/>
            </p:nvSpPr>
            <p:spPr>
              <a:xfrm>
                <a:off x="10887646" y="1666849"/>
                <a:ext cx="235458" cy="158045"/>
              </a:xfrm>
              <a:custGeom>
                <a:avLst/>
                <a:gdLst>
                  <a:gd name="connsiteX0" fmla="*/ 4953 w 235458"/>
                  <a:gd name="connsiteY0" fmla="*/ 158046 h 158045"/>
                  <a:gd name="connsiteX1" fmla="*/ 235458 w 235458"/>
                  <a:gd name="connsiteY1" fmla="*/ 2883 h 158045"/>
                  <a:gd name="connsiteX2" fmla="*/ 231934 w 235458"/>
                  <a:gd name="connsiteY2" fmla="*/ 788 h 158045"/>
                  <a:gd name="connsiteX3" fmla="*/ 225457 w 235458"/>
                  <a:gd name="connsiteY3" fmla="*/ 788 h 158045"/>
                  <a:gd name="connsiteX4" fmla="*/ 0 w 235458"/>
                  <a:gd name="connsiteY4" fmla="*/ 155283 h 15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458" h="158045">
                    <a:moveTo>
                      <a:pt x="4953" y="158046"/>
                    </a:moveTo>
                    <a:lnTo>
                      <a:pt x="235458" y="2883"/>
                    </a:lnTo>
                    <a:lnTo>
                      <a:pt x="231934" y="788"/>
                    </a:lnTo>
                    <a:cubicBezTo>
                      <a:pt x="229905" y="-263"/>
                      <a:pt x="227486" y="-263"/>
                      <a:pt x="225457" y="788"/>
                    </a:cubicBezTo>
                    <a:lnTo>
                      <a:pt x="0" y="155283"/>
                    </a:ln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31" name="Freeform: Shape 128">
                <a:extLst>
                  <a:ext uri="{FF2B5EF4-FFF2-40B4-BE49-F238E27FC236}">
                    <a16:creationId xmlns:a16="http://schemas.microsoft.com/office/drawing/2014/main" id="{F19F052B-57CD-6FD0-C893-92A1D39EA142}"/>
                  </a:ext>
                </a:extLst>
              </p:cNvPr>
              <p:cNvSpPr/>
              <p:nvPr/>
            </p:nvSpPr>
            <p:spPr>
              <a:xfrm>
                <a:off x="10888789" y="1669325"/>
                <a:ext cx="236220" cy="492183"/>
              </a:xfrm>
              <a:custGeom>
                <a:avLst/>
                <a:gdLst>
                  <a:gd name="connsiteX0" fmla="*/ 229743 w 236220"/>
                  <a:gd name="connsiteY0" fmla="*/ 788 h 492183"/>
                  <a:gd name="connsiteX1" fmla="*/ 236220 w 236220"/>
                  <a:gd name="connsiteY1" fmla="*/ 4598 h 492183"/>
                  <a:gd name="connsiteX2" fmla="*/ 236220 w 236220"/>
                  <a:gd name="connsiteY2" fmla="*/ 323781 h 492183"/>
                  <a:gd name="connsiteX3" fmla="*/ 229743 w 236220"/>
                  <a:gd name="connsiteY3" fmla="*/ 335116 h 492183"/>
                  <a:gd name="connsiteX4" fmla="*/ 0 w 236220"/>
                  <a:gd name="connsiteY4" fmla="*/ 492183 h 492183"/>
                  <a:gd name="connsiteX5" fmla="*/ 0 w 236220"/>
                  <a:gd name="connsiteY5" fmla="*/ 157856 h 492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220" h="492183">
                    <a:moveTo>
                      <a:pt x="229743" y="788"/>
                    </a:moveTo>
                    <a:cubicBezTo>
                      <a:pt x="233363" y="-1212"/>
                      <a:pt x="236220" y="788"/>
                      <a:pt x="236220" y="4598"/>
                    </a:cubicBezTo>
                    <a:lnTo>
                      <a:pt x="236220" y="323781"/>
                    </a:lnTo>
                    <a:cubicBezTo>
                      <a:pt x="236001" y="328378"/>
                      <a:pt x="233591" y="332592"/>
                      <a:pt x="229743" y="335116"/>
                    </a:cubicBezTo>
                    <a:lnTo>
                      <a:pt x="0" y="492183"/>
                    </a:lnTo>
                    <a:lnTo>
                      <a:pt x="0" y="157856"/>
                    </a:ln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32" name="Freeform: Shape 129">
                <a:extLst>
                  <a:ext uri="{FF2B5EF4-FFF2-40B4-BE49-F238E27FC236}">
                    <a16:creationId xmlns:a16="http://schemas.microsoft.com/office/drawing/2014/main" id="{6BD6D772-061F-E00C-EF09-0A87137742A1}"/>
                  </a:ext>
                </a:extLst>
              </p:cNvPr>
              <p:cNvSpPr/>
              <p:nvPr/>
            </p:nvSpPr>
            <p:spPr>
              <a:xfrm>
                <a:off x="10824400" y="1790033"/>
                <a:ext cx="64484" cy="371475"/>
              </a:xfrm>
              <a:custGeom>
                <a:avLst/>
                <a:gdLst>
                  <a:gd name="connsiteX0" fmla="*/ 95 w 64484"/>
                  <a:gd name="connsiteY0" fmla="*/ 0 h 371475"/>
                  <a:gd name="connsiteX1" fmla="*/ 0 w 64484"/>
                  <a:gd name="connsiteY1" fmla="*/ 334328 h 371475"/>
                  <a:gd name="connsiteX2" fmla="*/ 64484 w 64484"/>
                  <a:gd name="connsiteY2" fmla="*/ 371475 h 371475"/>
                  <a:gd name="connsiteX3" fmla="*/ 64484 w 64484"/>
                  <a:gd name="connsiteY3" fmla="*/ 37148 h 371475"/>
                  <a:gd name="connsiteX4" fmla="*/ 95 w 64484"/>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4" h="371475">
                    <a:moveTo>
                      <a:pt x="95" y="0"/>
                    </a:moveTo>
                    <a:lnTo>
                      <a:pt x="0" y="334328"/>
                    </a:lnTo>
                    <a:lnTo>
                      <a:pt x="64484" y="371475"/>
                    </a:lnTo>
                    <a:lnTo>
                      <a:pt x="64484" y="37148"/>
                    </a:lnTo>
                    <a:lnTo>
                      <a:pt x="95" y="0"/>
                    </a:lnTo>
                    <a:close/>
                  </a:path>
                </a:pathLst>
              </a:custGeom>
              <a:solidFill>
                <a:srgbClr val="F5F5F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33" name="Freeform: Shape 130">
                <a:extLst>
                  <a:ext uri="{FF2B5EF4-FFF2-40B4-BE49-F238E27FC236}">
                    <a16:creationId xmlns:a16="http://schemas.microsoft.com/office/drawing/2014/main" id="{99FAD6D9-B094-5B18-CAD7-91D82C2307F7}"/>
                  </a:ext>
                </a:extLst>
              </p:cNvPr>
              <p:cNvSpPr/>
              <p:nvPr/>
            </p:nvSpPr>
            <p:spPr>
              <a:xfrm>
                <a:off x="10835049" y="1857365"/>
                <a:ext cx="39749" cy="49454"/>
              </a:xfrm>
              <a:custGeom>
                <a:avLst/>
                <a:gdLst>
                  <a:gd name="connsiteX0" fmla="*/ 2210 w 39749"/>
                  <a:gd name="connsiteY0" fmla="*/ 6010 h 49454"/>
                  <a:gd name="connsiteX1" fmla="*/ 10782 w 39749"/>
                  <a:gd name="connsiteY1" fmla="*/ 104 h 49454"/>
                  <a:gd name="connsiteX2" fmla="*/ 21736 w 39749"/>
                  <a:gd name="connsiteY2" fmla="*/ 2676 h 49454"/>
                  <a:gd name="connsiteX3" fmla="*/ 39738 w 39749"/>
                  <a:gd name="connsiteY3" fmla="*/ 33728 h 49454"/>
                  <a:gd name="connsiteX4" fmla="*/ 37548 w 39749"/>
                  <a:gd name="connsiteY4" fmla="*/ 43253 h 49454"/>
                  <a:gd name="connsiteX5" fmla="*/ 19145 w 39749"/>
                  <a:gd name="connsiteY5" fmla="*/ 47384 h 49454"/>
                  <a:gd name="connsiteX6" fmla="*/ 18021 w 39749"/>
                  <a:gd name="connsiteY6" fmla="*/ 46586 h 49454"/>
                  <a:gd name="connsiteX7" fmla="*/ 19 w 39749"/>
                  <a:gd name="connsiteY7" fmla="*/ 15440 h 49454"/>
                  <a:gd name="connsiteX8" fmla="*/ 2210 w 39749"/>
                  <a:gd name="connsiteY8" fmla="*/ 5915 h 4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749" h="49454">
                    <a:moveTo>
                      <a:pt x="2210" y="6010"/>
                    </a:moveTo>
                    <a:cubicBezTo>
                      <a:pt x="3963" y="2790"/>
                      <a:pt x="7144" y="597"/>
                      <a:pt x="10782" y="104"/>
                    </a:cubicBezTo>
                    <a:cubicBezTo>
                      <a:pt x="14621" y="-326"/>
                      <a:pt x="18488" y="583"/>
                      <a:pt x="21736" y="2676"/>
                    </a:cubicBezTo>
                    <a:cubicBezTo>
                      <a:pt x="32423" y="9492"/>
                      <a:pt x="39129" y="21069"/>
                      <a:pt x="39738" y="33728"/>
                    </a:cubicBezTo>
                    <a:cubicBezTo>
                      <a:pt x="39852" y="37040"/>
                      <a:pt x="39091" y="40322"/>
                      <a:pt x="37548" y="43253"/>
                    </a:cubicBezTo>
                    <a:cubicBezTo>
                      <a:pt x="33604" y="49474"/>
                      <a:pt x="25365" y="51324"/>
                      <a:pt x="19145" y="47384"/>
                    </a:cubicBezTo>
                    <a:cubicBezTo>
                      <a:pt x="18755" y="47138"/>
                      <a:pt x="18383" y="46871"/>
                      <a:pt x="18021" y="46586"/>
                    </a:cubicBezTo>
                    <a:cubicBezTo>
                      <a:pt x="7334" y="39728"/>
                      <a:pt x="629" y="28123"/>
                      <a:pt x="19" y="15440"/>
                    </a:cubicBezTo>
                    <a:cubicBezTo>
                      <a:pt x="-133" y="12125"/>
                      <a:pt x="629" y="8832"/>
                      <a:pt x="2210" y="5915"/>
                    </a:cubicBez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34" name="Freeform: Shape 131">
                <a:extLst>
                  <a:ext uri="{FF2B5EF4-FFF2-40B4-BE49-F238E27FC236}">
                    <a16:creationId xmlns:a16="http://schemas.microsoft.com/office/drawing/2014/main" id="{BF7E788F-7814-12EA-971A-303E71B4C00B}"/>
                  </a:ext>
                </a:extLst>
              </p:cNvPr>
              <p:cNvSpPr/>
              <p:nvPr/>
            </p:nvSpPr>
            <p:spPr>
              <a:xfrm>
                <a:off x="10838878" y="1861069"/>
                <a:ext cx="32099" cy="41838"/>
              </a:xfrm>
              <a:custGeom>
                <a:avLst/>
                <a:gdLst>
                  <a:gd name="connsiteX0" fmla="*/ 16002 w 32099"/>
                  <a:gd name="connsiteY0" fmla="*/ 2211 h 41838"/>
                  <a:gd name="connsiteX1" fmla="*/ 0 w 32099"/>
                  <a:gd name="connsiteY1" fmla="*/ 11736 h 41838"/>
                  <a:gd name="connsiteX2" fmla="*/ 16002 w 32099"/>
                  <a:gd name="connsiteY2" fmla="*/ 39644 h 41838"/>
                  <a:gd name="connsiteX3" fmla="*/ 32099 w 32099"/>
                  <a:gd name="connsiteY3" fmla="*/ 30119 h 41838"/>
                  <a:gd name="connsiteX4" fmla="*/ 16002 w 32099"/>
                  <a:gd name="connsiteY4" fmla="*/ 2211 h 41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99" h="41838">
                    <a:moveTo>
                      <a:pt x="16002" y="2211"/>
                    </a:moveTo>
                    <a:cubicBezTo>
                      <a:pt x="7144" y="-2932"/>
                      <a:pt x="0" y="1163"/>
                      <a:pt x="0" y="11736"/>
                    </a:cubicBezTo>
                    <a:cubicBezTo>
                      <a:pt x="591" y="23055"/>
                      <a:pt x="6534" y="33417"/>
                      <a:pt x="16002" y="39644"/>
                    </a:cubicBezTo>
                    <a:cubicBezTo>
                      <a:pt x="24955" y="44788"/>
                      <a:pt x="32099" y="40597"/>
                      <a:pt x="32099" y="30119"/>
                    </a:cubicBezTo>
                    <a:cubicBezTo>
                      <a:pt x="31547" y="18765"/>
                      <a:pt x="25555" y="8373"/>
                      <a:pt x="16002" y="2211"/>
                    </a:cubicBezTo>
                    <a:close/>
                  </a:path>
                </a:pathLst>
              </a:custGeom>
              <a:solidFill>
                <a:srgbClr val="F5F5F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35" name="Freeform: Shape 132">
                <a:extLst>
                  <a:ext uri="{FF2B5EF4-FFF2-40B4-BE49-F238E27FC236}">
                    <a16:creationId xmlns:a16="http://schemas.microsoft.com/office/drawing/2014/main" id="{CDA966BC-FE21-F279-9171-00F35F0FEB65}"/>
                  </a:ext>
                </a:extLst>
              </p:cNvPr>
              <p:cNvSpPr/>
              <p:nvPr/>
            </p:nvSpPr>
            <p:spPr>
              <a:xfrm>
                <a:off x="10835925" y="1927265"/>
                <a:ext cx="40195" cy="193307"/>
              </a:xfrm>
              <a:custGeom>
                <a:avLst/>
                <a:gdLst>
                  <a:gd name="connsiteX0" fmla="*/ 22574 w 40195"/>
                  <a:gd name="connsiteY0" fmla="*/ 5166 h 193307"/>
                  <a:gd name="connsiteX1" fmla="*/ 17621 w 40195"/>
                  <a:gd name="connsiteY1" fmla="*/ 2404 h 193307"/>
                  <a:gd name="connsiteX2" fmla="*/ 0 w 40195"/>
                  <a:gd name="connsiteY2" fmla="*/ 12596 h 193307"/>
                  <a:gd name="connsiteX3" fmla="*/ 0 w 40195"/>
                  <a:gd name="connsiteY3" fmla="*/ 157471 h 193307"/>
                  <a:gd name="connsiteX4" fmla="*/ 17621 w 40195"/>
                  <a:gd name="connsiteY4" fmla="*/ 188046 h 193307"/>
                  <a:gd name="connsiteX5" fmla="*/ 22574 w 40195"/>
                  <a:gd name="connsiteY5" fmla="*/ 190903 h 193307"/>
                  <a:gd name="connsiteX6" fmla="*/ 40196 w 40195"/>
                  <a:gd name="connsiteY6" fmla="*/ 180712 h 193307"/>
                  <a:gd name="connsiteX7" fmla="*/ 40196 w 40195"/>
                  <a:gd name="connsiteY7" fmla="*/ 35837 h 193307"/>
                  <a:gd name="connsiteX8" fmla="*/ 22574 w 40195"/>
                  <a:gd name="connsiteY8" fmla="*/ 5166 h 193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95" h="193307">
                    <a:moveTo>
                      <a:pt x="22574" y="5166"/>
                    </a:moveTo>
                    <a:lnTo>
                      <a:pt x="17621" y="2404"/>
                    </a:lnTo>
                    <a:cubicBezTo>
                      <a:pt x="8096" y="-3216"/>
                      <a:pt x="0" y="1356"/>
                      <a:pt x="0" y="12596"/>
                    </a:cubicBezTo>
                    <a:lnTo>
                      <a:pt x="0" y="157471"/>
                    </a:lnTo>
                    <a:cubicBezTo>
                      <a:pt x="676" y="169891"/>
                      <a:pt x="7210" y="181245"/>
                      <a:pt x="17621" y="188046"/>
                    </a:cubicBezTo>
                    <a:lnTo>
                      <a:pt x="22574" y="190903"/>
                    </a:lnTo>
                    <a:cubicBezTo>
                      <a:pt x="32099" y="196523"/>
                      <a:pt x="40196" y="191951"/>
                      <a:pt x="40196" y="180712"/>
                    </a:cubicBezTo>
                    <a:lnTo>
                      <a:pt x="40196" y="35837"/>
                    </a:lnTo>
                    <a:cubicBezTo>
                      <a:pt x="39519" y="23395"/>
                      <a:pt x="32985" y="12013"/>
                      <a:pt x="22574" y="516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36" name="Freeform: Shape 133">
                <a:extLst>
                  <a:ext uri="{FF2B5EF4-FFF2-40B4-BE49-F238E27FC236}">
                    <a16:creationId xmlns:a16="http://schemas.microsoft.com/office/drawing/2014/main" id="{432B8EA1-0F94-9B82-A47F-B09692EC7D1B}"/>
                  </a:ext>
                </a:extLst>
              </p:cNvPr>
              <p:cNvSpPr/>
              <p:nvPr/>
            </p:nvSpPr>
            <p:spPr>
              <a:xfrm>
                <a:off x="10824495" y="1787747"/>
                <a:ext cx="67913" cy="39433"/>
              </a:xfrm>
              <a:custGeom>
                <a:avLst/>
                <a:gdLst>
                  <a:gd name="connsiteX0" fmla="*/ 3905 w 67913"/>
                  <a:gd name="connsiteY0" fmla="*/ 0 h 39433"/>
                  <a:gd name="connsiteX1" fmla="*/ 67913 w 67913"/>
                  <a:gd name="connsiteY1" fmla="*/ 36957 h 39433"/>
                  <a:gd name="connsiteX2" fmla="*/ 64389 w 67913"/>
                  <a:gd name="connsiteY2" fmla="*/ 39433 h 39433"/>
                  <a:gd name="connsiteX3" fmla="*/ 0 w 67913"/>
                  <a:gd name="connsiteY3" fmla="*/ 2286 h 39433"/>
                  <a:gd name="connsiteX4" fmla="*/ 3905 w 67913"/>
                  <a:gd name="connsiteY4" fmla="*/ 0 h 3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13" h="39433">
                    <a:moveTo>
                      <a:pt x="3905" y="0"/>
                    </a:moveTo>
                    <a:lnTo>
                      <a:pt x="67913" y="36957"/>
                    </a:lnTo>
                    <a:lnTo>
                      <a:pt x="64389" y="39433"/>
                    </a:lnTo>
                    <a:lnTo>
                      <a:pt x="0" y="2286"/>
                    </a:lnTo>
                    <a:lnTo>
                      <a:pt x="3905" y="0"/>
                    </a:lnTo>
                    <a:close/>
                  </a:path>
                </a:pathLst>
              </a:custGeom>
              <a:solidFill>
                <a:srgbClr val="F5F5F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537" name="Freeform: Shape 134">
                <a:extLst>
                  <a:ext uri="{FF2B5EF4-FFF2-40B4-BE49-F238E27FC236}">
                    <a16:creationId xmlns:a16="http://schemas.microsoft.com/office/drawing/2014/main" id="{BC6925B5-E3BA-1CF1-3AB3-38D2A4402EB2}"/>
                  </a:ext>
                </a:extLst>
              </p:cNvPr>
              <p:cNvSpPr/>
              <p:nvPr/>
            </p:nvSpPr>
            <p:spPr>
              <a:xfrm>
                <a:off x="10824495" y="1787747"/>
                <a:ext cx="67913" cy="39433"/>
              </a:xfrm>
              <a:custGeom>
                <a:avLst/>
                <a:gdLst>
                  <a:gd name="connsiteX0" fmla="*/ 3905 w 67913"/>
                  <a:gd name="connsiteY0" fmla="*/ 0 h 39433"/>
                  <a:gd name="connsiteX1" fmla="*/ 67913 w 67913"/>
                  <a:gd name="connsiteY1" fmla="*/ 36957 h 39433"/>
                  <a:gd name="connsiteX2" fmla="*/ 64389 w 67913"/>
                  <a:gd name="connsiteY2" fmla="*/ 39433 h 39433"/>
                  <a:gd name="connsiteX3" fmla="*/ 0 w 67913"/>
                  <a:gd name="connsiteY3" fmla="*/ 2286 h 39433"/>
                  <a:gd name="connsiteX4" fmla="*/ 3905 w 67913"/>
                  <a:gd name="connsiteY4" fmla="*/ 0 h 3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13" h="39433">
                    <a:moveTo>
                      <a:pt x="3905" y="0"/>
                    </a:moveTo>
                    <a:lnTo>
                      <a:pt x="67913" y="36957"/>
                    </a:lnTo>
                    <a:lnTo>
                      <a:pt x="64389" y="39433"/>
                    </a:lnTo>
                    <a:lnTo>
                      <a:pt x="0" y="2286"/>
                    </a:lnTo>
                    <a:lnTo>
                      <a:pt x="3905" y="0"/>
                    </a:ln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grpSp>
      </p:grpSp>
      <p:grpSp>
        <p:nvGrpSpPr>
          <p:cNvPr id="222" name="Graphic 15">
            <a:extLst>
              <a:ext uri="{FF2B5EF4-FFF2-40B4-BE49-F238E27FC236}">
                <a16:creationId xmlns:a16="http://schemas.microsoft.com/office/drawing/2014/main" id="{250B4148-DF91-3BFD-BA85-788AB041A69B}"/>
              </a:ext>
            </a:extLst>
          </p:cNvPr>
          <p:cNvGrpSpPr/>
          <p:nvPr/>
        </p:nvGrpSpPr>
        <p:grpSpPr>
          <a:xfrm>
            <a:off x="8488474" y="1363528"/>
            <a:ext cx="833392" cy="588142"/>
            <a:chOff x="8005354" y="1302794"/>
            <a:chExt cx="1098021" cy="774897"/>
          </a:xfrm>
          <a:solidFill>
            <a:srgbClr val="E0E0E0"/>
          </a:solidFill>
        </p:grpSpPr>
        <p:sp>
          <p:nvSpPr>
            <p:cNvPr id="477" name="Freeform: Shape 136">
              <a:extLst>
                <a:ext uri="{FF2B5EF4-FFF2-40B4-BE49-F238E27FC236}">
                  <a16:creationId xmlns:a16="http://schemas.microsoft.com/office/drawing/2014/main" id="{422F7FD6-D788-E5D3-0847-09BAB5FF29C2}"/>
                </a:ext>
              </a:extLst>
            </p:cNvPr>
            <p:cNvSpPr/>
            <p:nvPr/>
          </p:nvSpPr>
          <p:spPr>
            <a:xfrm>
              <a:off x="8005354" y="1302794"/>
              <a:ext cx="610520" cy="774897"/>
            </a:xfrm>
            <a:custGeom>
              <a:avLst/>
              <a:gdLst>
                <a:gd name="connsiteX0" fmla="*/ 125090 w 610520"/>
                <a:gd name="connsiteY0" fmla="*/ 774894 h 774897"/>
                <a:gd name="connsiteX1" fmla="*/ 115565 w 610520"/>
                <a:gd name="connsiteY1" fmla="*/ 772417 h 774897"/>
                <a:gd name="connsiteX2" fmla="*/ 66702 w 610520"/>
                <a:gd name="connsiteY2" fmla="*/ 743842 h 774897"/>
                <a:gd name="connsiteX3" fmla="*/ 59463 w 610520"/>
                <a:gd name="connsiteY3" fmla="*/ 719554 h 774897"/>
                <a:gd name="connsiteX4" fmla="*/ 104421 w 610520"/>
                <a:gd name="connsiteY4" fmla="*/ 628780 h 774897"/>
                <a:gd name="connsiteX5" fmla="*/ 103755 w 610520"/>
                <a:gd name="connsiteY5" fmla="*/ 620589 h 774897"/>
                <a:gd name="connsiteX6" fmla="*/ 87848 w 610520"/>
                <a:gd name="connsiteY6" fmla="*/ 585251 h 774897"/>
                <a:gd name="connsiteX7" fmla="*/ 20601 w 610520"/>
                <a:gd name="connsiteY7" fmla="*/ 615636 h 774897"/>
                <a:gd name="connsiteX8" fmla="*/ 1656 w 610520"/>
                <a:gd name="connsiteY8" fmla="*/ 609889 h 774897"/>
                <a:gd name="connsiteX9" fmla="*/ 27 w 610520"/>
                <a:gd name="connsiteY9" fmla="*/ 602396 h 774897"/>
                <a:gd name="connsiteX10" fmla="*/ 27 w 610520"/>
                <a:gd name="connsiteY10" fmla="*/ 514766 h 774897"/>
                <a:gd name="connsiteX11" fmla="*/ 11362 w 610520"/>
                <a:gd name="connsiteY11" fmla="*/ 492954 h 774897"/>
                <a:gd name="connsiteX12" fmla="*/ 81371 w 610520"/>
                <a:gd name="connsiteY12" fmla="*/ 444567 h 774897"/>
                <a:gd name="connsiteX13" fmla="*/ 87657 w 610520"/>
                <a:gd name="connsiteY13" fmla="*/ 435042 h 774897"/>
                <a:gd name="connsiteX14" fmla="*/ 105564 w 610520"/>
                <a:gd name="connsiteY14" fmla="*/ 375130 h 774897"/>
                <a:gd name="connsiteX15" fmla="*/ 104135 w 610520"/>
                <a:gd name="connsiteY15" fmla="*/ 369510 h 774897"/>
                <a:gd name="connsiteX16" fmla="*/ 64702 w 610520"/>
                <a:gd name="connsiteY16" fmla="*/ 335506 h 774897"/>
                <a:gd name="connsiteX17" fmla="*/ 60511 w 610520"/>
                <a:gd name="connsiteY17" fmla="*/ 310550 h 774897"/>
                <a:gd name="connsiteX18" fmla="*/ 116232 w 610520"/>
                <a:gd name="connsiteY18" fmla="*/ 213871 h 774897"/>
                <a:gd name="connsiteX19" fmla="*/ 140045 w 610520"/>
                <a:gd name="connsiteY19" fmla="*/ 205108 h 774897"/>
                <a:gd name="connsiteX20" fmla="*/ 188718 w 610520"/>
                <a:gd name="connsiteY20" fmla="*/ 222063 h 774897"/>
                <a:gd name="connsiteX21" fmla="*/ 194337 w 610520"/>
                <a:gd name="connsiteY21" fmla="*/ 220444 h 774897"/>
                <a:gd name="connsiteX22" fmla="*/ 237295 w 610520"/>
                <a:gd name="connsiteY22" fmla="*/ 175009 h 774897"/>
                <a:gd name="connsiteX23" fmla="*/ 242534 w 610520"/>
                <a:gd name="connsiteY23" fmla="*/ 164722 h 774897"/>
                <a:gd name="connsiteX24" fmla="*/ 250059 w 610520"/>
                <a:gd name="connsiteY24" fmla="*/ 80331 h 774897"/>
                <a:gd name="connsiteX25" fmla="*/ 263298 w 610520"/>
                <a:gd name="connsiteY25" fmla="*/ 59281 h 774897"/>
                <a:gd name="connsiteX26" fmla="*/ 339498 w 610520"/>
                <a:gd name="connsiteY26" fmla="*/ 15466 h 774897"/>
                <a:gd name="connsiteX27" fmla="*/ 353595 w 610520"/>
                <a:gd name="connsiteY27" fmla="*/ 14704 h 774897"/>
                <a:gd name="connsiteX28" fmla="*/ 361215 w 610520"/>
                <a:gd name="connsiteY28" fmla="*/ 26610 h 774897"/>
                <a:gd name="connsiteX29" fmla="*/ 368645 w 610520"/>
                <a:gd name="connsiteY29" fmla="*/ 100333 h 774897"/>
                <a:gd name="connsiteX30" fmla="*/ 406745 w 610520"/>
                <a:gd name="connsiteY30" fmla="*/ 96142 h 774897"/>
                <a:gd name="connsiteX31" fmla="*/ 414174 w 610520"/>
                <a:gd name="connsiteY31" fmla="*/ 92618 h 774897"/>
                <a:gd name="connsiteX32" fmla="*/ 470277 w 610520"/>
                <a:gd name="connsiteY32" fmla="*/ 8227 h 774897"/>
                <a:gd name="connsiteX33" fmla="*/ 494946 w 610520"/>
                <a:gd name="connsiteY33" fmla="*/ 2512 h 774897"/>
                <a:gd name="connsiteX34" fmla="*/ 543810 w 610520"/>
                <a:gd name="connsiteY34" fmla="*/ 31087 h 774897"/>
                <a:gd name="connsiteX35" fmla="*/ 551144 w 610520"/>
                <a:gd name="connsiteY35" fmla="*/ 55375 h 774897"/>
                <a:gd name="connsiteX36" fmla="*/ 506186 w 610520"/>
                <a:gd name="connsiteY36" fmla="*/ 146149 h 774897"/>
                <a:gd name="connsiteX37" fmla="*/ 506852 w 610520"/>
                <a:gd name="connsiteY37" fmla="*/ 154340 h 774897"/>
                <a:gd name="connsiteX38" fmla="*/ 522759 w 610520"/>
                <a:gd name="connsiteY38" fmla="*/ 189678 h 774897"/>
                <a:gd name="connsiteX39" fmla="*/ 590006 w 610520"/>
                <a:gd name="connsiteY39" fmla="*/ 159293 h 774897"/>
                <a:gd name="connsiteX40" fmla="*/ 608846 w 610520"/>
                <a:gd name="connsiteY40" fmla="*/ 164920 h 774897"/>
                <a:gd name="connsiteX41" fmla="*/ 610485 w 610520"/>
                <a:gd name="connsiteY41" fmla="*/ 172533 h 774897"/>
                <a:gd name="connsiteX42" fmla="*/ 610485 w 610520"/>
                <a:gd name="connsiteY42" fmla="*/ 260163 h 774897"/>
                <a:gd name="connsiteX43" fmla="*/ 599150 w 610520"/>
                <a:gd name="connsiteY43" fmla="*/ 281975 h 774897"/>
                <a:gd name="connsiteX44" fmla="*/ 529903 w 610520"/>
                <a:gd name="connsiteY44" fmla="*/ 330838 h 774897"/>
                <a:gd name="connsiteX45" fmla="*/ 523521 w 610520"/>
                <a:gd name="connsiteY45" fmla="*/ 340363 h 774897"/>
                <a:gd name="connsiteX46" fmla="*/ 505710 w 610520"/>
                <a:gd name="connsiteY46" fmla="*/ 400276 h 774897"/>
                <a:gd name="connsiteX47" fmla="*/ 507043 w 610520"/>
                <a:gd name="connsiteY47" fmla="*/ 405895 h 774897"/>
                <a:gd name="connsiteX48" fmla="*/ 546191 w 610520"/>
                <a:gd name="connsiteY48" fmla="*/ 439614 h 774897"/>
                <a:gd name="connsiteX49" fmla="*/ 550382 w 610520"/>
                <a:gd name="connsiteY49" fmla="*/ 464569 h 774897"/>
                <a:gd name="connsiteX50" fmla="*/ 494565 w 610520"/>
                <a:gd name="connsiteY50" fmla="*/ 561248 h 774897"/>
                <a:gd name="connsiteX51" fmla="*/ 470848 w 610520"/>
                <a:gd name="connsiteY51" fmla="*/ 570011 h 774897"/>
                <a:gd name="connsiteX52" fmla="*/ 422080 w 610520"/>
                <a:gd name="connsiteY52" fmla="*/ 553057 h 774897"/>
                <a:gd name="connsiteX53" fmla="*/ 416460 w 610520"/>
                <a:gd name="connsiteY53" fmla="*/ 554676 h 774897"/>
                <a:gd name="connsiteX54" fmla="*/ 373598 w 610520"/>
                <a:gd name="connsiteY54" fmla="*/ 600110 h 774897"/>
                <a:gd name="connsiteX55" fmla="*/ 368359 w 610520"/>
                <a:gd name="connsiteY55" fmla="*/ 610397 h 774897"/>
                <a:gd name="connsiteX56" fmla="*/ 360834 w 610520"/>
                <a:gd name="connsiteY56" fmla="*/ 694789 h 774897"/>
                <a:gd name="connsiteX57" fmla="*/ 347499 w 610520"/>
                <a:gd name="connsiteY57" fmla="*/ 715553 h 774897"/>
                <a:gd name="connsiteX58" fmla="*/ 271299 w 610520"/>
                <a:gd name="connsiteY58" fmla="*/ 759368 h 774897"/>
                <a:gd name="connsiteX59" fmla="*/ 257107 w 610520"/>
                <a:gd name="connsiteY59" fmla="*/ 760130 h 774897"/>
                <a:gd name="connsiteX60" fmla="*/ 249487 w 610520"/>
                <a:gd name="connsiteY60" fmla="*/ 748224 h 774897"/>
                <a:gd name="connsiteX61" fmla="*/ 242153 w 610520"/>
                <a:gd name="connsiteY61" fmla="*/ 674500 h 774897"/>
                <a:gd name="connsiteX62" fmla="*/ 204053 w 610520"/>
                <a:gd name="connsiteY62" fmla="*/ 678691 h 774897"/>
                <a:gd name="connsiteX63" fmla="*/ 196623 w 610520"/>
                <a:gd name="connsiteY63" fmla="*/ 682216 h 774897"/>
                <a:gd name="connsiteX64" fmla="*/ 140521 w 610520"/>
                <a:gd name="connsiteY64" fmla="*/ 766512 h 774897"/>
                <a:gd name="connsiteX65" fmla="*/ 125090 w 610520"/>
                <a:gd name="connsiteY65" fmla="*/ 774894 h 774897"/>
                <a:gd name="connsiteX66" fmla="*/ 88514 w 610520"/>
                <a:gd name="connsiteY66" fmla="*/ 568678 h 774897"/>
                <a:gd name="connsiteX67" fmla="*/ 95087 w 610520"/>
                <a:gd name="connsiteY67" fmla="*/ 570011 h 774897"/>
                <a:gd name="connsiteX68" fmla="*/ 104612 w 610520"/>
                <a:gd name="connsiteY68" fmla="*/ 580584 h 774897"/>
                <a:gd name="connsiteX69" fmla="*/ 118804 w 610520"/>
                <a:gd name="connsiteY69" fmla="*/ 612207 h 774897"/>
                <a:gd name="connsiteX70" fmla="*/ 120233 w 610520"/>
                <a:gd name="connsiteY70" fmla="*/ 636686 h 774897"/>
                <a:gd name="connsiteX71" fmla="*/ 75180 w 610520"/>
                <a:gd name="connsiteY71" fmla="*/ 727459 h 774897"/>
                <a:gd name="connsiteX72" fmla="*/ 75846 w 610520"/>
                <a:gd name="connsiteY72" fmla="*/ 729650 h 774897"/>
                <a:gd name="connsiteX73" fmla="*/ 124710 w 610520"/>
                <a:gd name="connsiteY73" fmla="*/ 758225 h 774897"/>
                <a:gd name="connsiteX74" fmla="*/ 126900 w 610520"/>
                <a:gd name="connsiteY74" fmla="*/ 757654 h 774897"/>
                <a:gd name="connsiteX75" fmla="*/ 183002 w 610520"/>
                <a:gd name="connsiteY75" fmla="*/ 673357 h 774897"/>
                <a:gd name="connsiteX76" fmla="*/ 204910 w 610520"/>
                <a:gd name="connsiteY76" fmla="*/ 662213 h 774897"/>
                <a:gd name="connsiteX77" fmla="*/ 239390 w 610520"/>
                <a:gd name="connsiteY77" fmla="*/ 658784 h 774897"/>
                <a:gd name="connsiteX78" fmla="*/ 253106 w 610520"/>
                <a:gd name="connsiteY78" fmla="*/ 661451 h 774897"/>
                <a:gd name="connsiteX79" fmla="*/ 259774 w 610520"/>
                <a:gd name="connsiteY79" fmla="*/ 673262 h 774897"/>
                <a:gd name="connsiteX80" fmla="*/ 266822 w 610520"/>
                <a:gd name="connsiteY80" fmla="*/ 743366 h 774897"/>
                <a:gd name="connsiteX81" fmla="*/ 339593 w 610520"/>
                <a:gd name="connsiteY81" fmla="*/ 701361 h 774897"/>
                <a:gd name="connsiteX82" fmla="*/ 344451 w 610520"/>
                <a:gd name="connsiteY82" fmla="*/ 693836 h 774897"/>
                <a:gd name="connsiteX83" fmla="*/ 352071 w 610520"/>
                <a:gd name="connsiteY83" fmla="*/ 609349 h 774897"/>
                <a:gd name="connsiteX84" fmla="*/ 362644 w 610520"/>
                <a:gd name="connsiteY84" fmla="*/ 588109 h 774897"/>
                <a:gd name="connsiteX85" fmla="*/ 403982 w 610520"/>
                <a:gd name="connsiteY85" fmla="*/ 544389 h 774897"/>
                <a:gd name="connsiteX86" fmla="*/ 428176 w 610520"/>
                <a:gd name="connsiteY86" fmla="*/ 537531 h 774897"/>
                <a:gd name="connsiteX87" fmla="*/ 476468 w 610520"/>
                <a:gd name="connsiteY87" fmla="*/ 554581 h 774897"/>
                <a:gd name="connsiteX88" fmla="*/ 480087 w 610520"/>
                <a:gd name="connsiteY88" fmla="*/ 553247 h 774897"/>
                <a:gd name="connsiteX89" fmla="*/ 535809 w 610520"/>
                <a:gd name="connsiteY89" fmla="*/ 456664 h 774897"/>
                <a:gd name="connsiteX90" fmla="*/ 535237 w 610520"/>
                <a:gd name="connsiteY90" fmla="*/ 452854 h 774897"/>
                <a:gd name="connsiteX91" fmla="*/ 496089 w 610520"/>
                <a:gd name="connsiteY91" fmla="*/ 419230 h 774897"/>
                <a:gd name="connsiteX92" fmla="*/ 489898 w 610520"/>
                <a:gd name="connsiteY92" fmla="*/ 394846 h 774897"/>
                <a:gd name="connsiteX93" fmla="*/ 507138 w 610520"/>
                <a:gd name="connsiteY93" fmla="*/ 337125 h 774897"/>
                <a:gd name="connsiteX94" fmla="*/ 520283 w 610520"/>
                <a:gd name="connsiteY94" fmla="*/ 317313 h 774897"/>
                <a:gd name="connsiteX95" fmla="*/ 589530 w 610520"/>
                <a:gd name="connsiteY95" fmla="*/ 268545 h 774897"/>
                <a:gd name="connsiteX96" fmla="*/ 593720 w 610520"/>
                <a:gd name="connsiteY96" fmla="*/ 260544 h 774897"/>
                <a:gd name="connsiteX97" fmla="*/ 593720 w 610520"/>
                <a:gd name="connsiteY97" fmla="*/ 176152 h 774897"/>
                <a:gd name="connsiteX98" fmla="*/ 529522 w 610520"/>
                <a:gd name="connsiteY98" fmla="*/ 204727 h 774897"/>
                <a:gd name="connsiteX99" fmla="*/ 515901 w 610520"/>
                <a:gd name="connsiteY99" fmla="*/ 204727 h 774897"/>
                <a:gd name="connsiteX100" fmla="*/ 506376 w 610520"/>
                <a:gd name="connsiteY100" fmla="*/ 194155 h 774897"/>
                <a:gd name="connsiteX101" fmla="*/ 492184 w 610520"/>
                <a:gd name="connsiteY101" fmla="*/ 162532 h 774897"/>
                <a:gd name="connsiteX102" fmla="*/ 490851 w 610520"/>
                <a:gd name="connsiteY102" fmla="*/ 138052 h 774897"/>
                <a:gd name="connsiteX103" fmla="*/ 535809 w 610520"/>
                <a:gd name="connsiteY103" fmla="*/ 47279 h 774897"/>
                <a:gd name="connsiteX104" fmla="*/ 535142 w 610520"/>
                <a:gd name="connsiteY104" fmla="*/ 45184 h 774897"/>
                <a:gd name="connsiteX105" fmla="*/ 486374 w 610520"/>
                <a:gd name="connsiteY105" fmla="*/ 16609 h 774897"/>
                <a:gd name="connsiteX106" fmla="*/ 484183 w 610520"/>
                <a:gd name="connsiteY106" fmla="*/ 17180 h 774897"/>
                <a:gd name="connsiteX107" fmla="*/ 428081 w 610520"/>
                <a:gd name="connsiteY107" fmla="*/ 101476 h 774897"/>
                <a:gd name="connsiteX108" fmla="*/ 406078 w 610520"/>
                <a:gd name="connsiteY108" fmla="*/ 112621 h 774897"/>
                <a:gd name="connsiteX109" fmla="*/ 371597 w 610520"/>
                <a:gd name="connsiteY109" fmla="*/ 116050 h 774897"/>
                <a:gd name="connsiteX110" fmla="*/ 357977 w 610520"/>
                <a:gd name="connsiteY110" fmla="*/ 113383 h 774897"/>
                <a:gd name="connsiteX111" fmla="*/ 351309 w 610520"/>
                <a:gd name="connsiteY111" fmla="*/ 101572 h 774897"/>
                <a:gd name="connsiteX112" fmla="*/ 344261 w 610520"/>
                <a:gd name="connsiteY112" fmla="*/ 31468 h 774897"/>
                <a:gd name="connsiteX113" fmla="*/ 271871 w 610520"/>
                <a:gd name="connsiteY113" fmla="*/ 74330 h 774897"/>
                <a:gd name="connsiteX114" fmla="*/ 267013 w 610520"/>
                <a:gd name="connsiteY114" fmla="*/ 81855 h 774897"/>
                <a:gd name="connsiteX115" fmla="*/ 259393 w 610520"/>
                <a:gd name="connsiteY115" fmla="*/ 166342 h 774897"/>
                <a:gd name="connsiteX116" fmla="*/ 248820 w 610520"/>
                <a:gd name="connsiteY116" fmla="*/ 187582 h 774897"/>
                <a:gd name="connsiteX117" fmla="*/ 207482 w 610520"/>
                <a:gd name="connsiteY117" fmla="*/ 231302 h 774897"/>
                <a:gd name="connsiteX118" fmla="*/ 183288 w 610520"/>
                <a:gd name="connsiteY118" fmla="*/ 238160 h 774897"/>
                <a:gd name="connsiteX119" fmla="*/ 134425 w 610520"/>
                <a:gd name="connsiteY119" fmla="*/ 221206 h 774897"/>
                <a:gd name="connsiteX120" fmla="*/ 130901 w 610520"/>
                <a:gd name="connsiteY120" fmla="*/ 222539 h 774897"/>
                <a:gd name="connsiteX121" fmla="*/ 75084 w 610520"/>
                <a:gd name="connsiteY121" fmla="*/ 319123 h 774897"/>
                <a:gd name="connsiteX122" fmla="*/ 75751 w 610520"/>
                <a:gd name="connsiteY122" fmla="*/ 322933 h 774897"/>
                <a:gd name="connsiteX123" fmla="*/ 114803 w 610520"/>
                <a:gd name="connsiteY123" fmla="*/ 356556 h 774897"/>
                <a:gd name="connsiteX124" fmla="*/ 120995 w 610520"/>
                <a:gd name="connsiteY124" fmla="*/ 380940 h 774897"/>
                <a:gd name="connsiteX125" fmla="*/ 103755 w 610520"/>
                <a:gd name="connsiteY125" fmla="*/ 438661 h 774897"/>
                <a:gd name="connsiteX126" fmla="*/ 90896 w 610520"/>
                <a:gd name="connsiteY126" fmla="*/ 458378 h 774897"/>
                <a:gd name="connsiteX127" fmla="*/ 21363 w 610520"/>
                <a:gd name="connsiteY127" fmla="*/ 506956 h 774897"/>
                <a:gd name="connsiteX128" fmla="*/ 17268 w 610520"/>
                <a:gd name="connsiteY128" fmla="*/ 514957 h 774897"/>
                <a:gd name="connsiteX129" fmla="*/ 17268 w 610520"/>
                <a:gd name="connsiteY129" fmla="*/ 598967 h 774897"/>
                <a:gd name="connsiteX130" fmla="*/ 81466 w 610520"/>
                <a:gd name="connsiteY130" fmla="*/ 570392 h 774897"/>
                <a:gd name="connsiteX131" fmla="*/ 88514 w 610520"/>
                <a:gd name="connsiteY131" fmla="*/ 568678 h 774897"/>
                <a:gd name="connsiteX132" fmla="*/ 248249 w 610520"/>
                <a:gd name="connsiteY132" fmla="*/ 561724 h 774897"/>
                <a:gd name="connsiteX133" fmla="*/ 210149 w 610520"/>
                <a:gd name="connsiteY133" fmla="*/ 552199 h 774897"/>
                <a:gd name="connsiteX134" fmla="*/ 168334 w 610520"/>
                <a:gd name="connsiteY134" fmla="*/ 461902 h 774897"/>
                <a:gd name="connsiteX135" fmla="*/ 300827 w 610520"/>
                <a:gd name="connsiteY135" fmla="*/ 232636 h 774897"/>
                <a:gd name="connsiteX136" fmla="*/ 399887 w 610520"/>
                <a:gd name="connsiteY136" fmla="*/ 223682 h 774897"/>
                <a:gd name="connsiteX137" fmla="*/ 441606 w 610520"/>
                <a:gd name="connsiteY137" fmla="*/ 313979 h 774897"/>
                <a:gd name="connsiteX138" fmla="*/ 309209 w 610520"/>
                <a:gd name="connsiteY138" fmla="*/ 543246 h 774897"/>
                <a:gd name="connsiteX139" fmla="*/ 309209 w 610520"/>
                <a:gd name="connsiteY139" fmla="*/ 543246 h 774897"/>
                <a:gd name="connsiteX140" fmla="*/ 248249 w 610520"/>
                <a:gd name="connsiteY140" fmla="*/ 561724 h 774897"/>
                <a:gd name="connsiteX141" fmla="*/ 362549 w 610520"/>
                <a:gd name="connsiteY141" fmla="*/ 230540 h 774897"/>
                <a:gd name="connsiteX142" fmla="*/ 309971 w 610520"/>
                <a:gd name="connsiteY142" fmla="*/ 247018 h 774897"/>
                <a:gd name="connsiteX143" fmla="*/ 186146 w 610520"/>
                <a:gd name="connsiteY143" fmla="*/ 461617 h 774897"/>
                <a:gd name="connsiteX144" fmla="*/ 219483 w 610520"/>
                <a:gd name="connsiteY144" fmla="*/ 537817 h 774897"/>
                <a:gd name="connsiteX145" fmla="*/ 301684 w 610520"/>
                <a:gd name="connsiteY145" fmla="*/ 528863 h 774897"/>
                <a:gd name="connsiteX146" fmla="*/ 301684 w 610520"/>
                <a:gd name="connsiteY146" fmla="*/ 528863 h 774897"/>
                <a:gd name="connsiteX147" fmla="*/ 425509 w 610520"/>
                <a:gd name="connsiteY147" fmla="*/ 314170 h 774897"/>
                <a:gd name="connsiteX148" fmla="*/ 392172 w 610520"/>
                <a:gd name="connsiteY148" fmla="*/ 237970 h 774897"/>
                <a:gd name="connsiteX149" fmla="*/ 362644 w 610520"/>
                <a:gd name="connsiteY149" fmla="*/ 230731 h 77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610520" h="774897">
                  <a:moveTo>
                    <a:pt x="125090" y="774894"/>
                  </a:moveTo>
                  <a:cubicBezTo>
                    <a:pt x="121747" y="774961"/>
                    <a:pt x="118452" y="774103"/>
                    <a:pt x="115565" y="772417"/>
                  </a:cubicBezTo>
                  <a:lnTo>
                    <a:pt x="66702" y="743842"/>
                  </a:lnTo>
                  <a:cubicBezTo>
                    <a:pt x="58473" y="738756"/>
                    <a:pt x="55358" y="728317"/>
                    <a:pt x="59463" y="719554"/>
                  </a:cubicBezTo>
                  <a:lnTo>
                    <a:pt x="104421" y="628780"/>
                  </a:lnTo>
                  <a:cubicBezTo>
                    <a:pt x="105336" y="626074"/>
                    <a:pt x="105097" y="623111"/>
                    <a:pt x="103755" y="620589"/>
                  </a:cubicBezTo>
                  <a:cubicBezTo>
                    <a:pt x="97058" y="609488"/>
                    <a:pt x="91715" y="597625"/>
                    <a:pt x="87848" y="585251"/>
                  </a:cubicBezTo>
                  <a:lnTo>
                    <a:pt x="20601" y="615636"/>
                  </a:lnTo>
                  <a:cubicBezTo>
                    <a:pt x="13781" y="619281"/>
                    <a:pt x="5295" y="616708"/>
                    <a:pt x="1656" y="609889"/>
                  </a:cubicBezTo>
                  <a:cubicBezTo>
                    <a:pt x="427" y="607591"/>
                    <a:pt x="-135" y="604996"/>
                    <a:pt x="27" y="602396"/>
                  </a:cubicBezTo>
                  <a:lnTo>
                    <a:pt x="27" y="514766"/>
                  </a:lnTo>
                  <a:cubicBezTo>
                    <a:pt x="322" y="506158"/>
                    <a:pt x="4494" y="498145"/>
                    <a:pt x="11362" y="492954"/>
                  </a:cubicBezTo>
                  <a:lnTo>
                    <a:pt x="81371" y="444567"/>
                  </a:lnTo>
                  <a:cubicBezTo>
                    <a:pt x="84333" y="442059"/>
                    <a:pt x="86514" y="438753"/>
                    <a:pt x="87657" y="435042"/>
                  </a:cubicBezTo>
                  <a:cubicBezTo>
                    <a:pt x="92343" y="414710"/>
                    <a:pt x="98325" y="394698"/>
                    <a:pt x="105564" y="375130"/>
                  </a:cubicBezTo>
                  <a:cubicBezTo>
                    <a:pt x="106088" y="373135"/>
                    <a:pt x="105545" y="371014"/>
                    <a:pt x="104135" y="369510"/>
                  </a:cubicBezTo>
                  <a:lnTo>
                    <a:pt x="64702" y="335506"/>
                  </a:lnTo>
                  <a:cubicBezTo>
                    <a:pt x="57653" y="329184"/>
                    <a:pt x="55910" y="318827"/>
                    <a:pt x="60511" y="310550"/>
                  </a:cubicBezTo>
                  <a:lnTo>
                    <a:pt x="116232" y="213871"/>
                  </a:lnTo>
                  <a:cubicBezTo>
                    <a:pt x="121166" y="205764"/>
                    <a:pt x="131034" y="202131"/>
                    <a:pt x="140045" y="205108"/>
                  </a:cubicBezTo>
                  <a:lnTo>
                    <a:pt x="188718" y="222063"/>
                  </a:lnTo>
                  <a:cubicBezTo>
                    <a:pt x="190746" y="222515"/>
                    <a:pt x="192861" y="221906"/>
                    <a:pt x="194337" y="220444"/>
                  </a:cubicBezTo>
                  <a:cubicBezTo>
                    <a:pt x="207625" y="204356"/>
                    <a:pt x="221979" y="189177"/>
                    <a:pt x="237295" y="175009"/>
                  </a:cubicBezTo>
                  <a:cubicBezTo>
                    <a:pt x="240010" y="172166"/>
                    <a:pt x="241829" y="168590"/>
                    <a:pt x="242534" y="164722"/>
                  </a:cubicBezTo>
                  <a:lnTo>
                    <a:pt x="250059" y="80331"/>
                  </a:lnTo>
                  <a:cubicBezTo>
                    <a:pt x="251030" y="71661"/>
                    <a:pt x="255907" y="63909"/>
                    <a:pt x="263298" y="59281"/>
                  </a:cubicBezTo>
                  <a:lnTo>
                    <a:pt x="339498" y="15466"/>
                  </a:lnTo>
                  <a:cubicBezTo>
                    <a:pt x="343756" y="12819"/>
                    <a:pt x="349071" y="12531"/>
                    <a:pt x="353595" y="14704"/>
                  </a:cubicBezTo>
                  <a:cubicBezTo>
                    <a:pt x="358062" y="17050"/>
                    <a:pt x="360958" y="21575"/>
                    <a:pt x="361215" y="26610"/>
                  </a:cubicBezTo>
                  <a:lnTo>
                    <a:pt x="368645" y="100333"/>
                  </a:lnTo>
                  <a:cubicBezTo>
                    <a:pt x="381113" y="97325"/>
                    <a:pt x="393915" y="95917"/>
                    <a:pt x="406745" y="96142"/>
                  </a:cubicBezTo>
                  <a:cubicBezTo>
                    <a:pt x="409574" y="95948"/>
                    <a:pt x="412231" y="94689"/>
                    <a:pt x="414174" y="92618"/>
                  </a:cubicBezTo>
                  <a:lnTo>
                    <a:pt x="470277" y="8227"/>
                  </a:lnTo>
                  <a:cubicBezTo>
                    <a:pt x="475696" y="101"/>
                    <a:pt x="486507" y="-2403"/>
                    <a:pt x="494946" y="2512"/>
                  </a:cubicBezTo>
                  <a:lnTo>
                    <a:pt x="543810" y="31087"/>
                  </a:lnTo>
                  <a:cubicBezTo>
                    <a:pt x="552306" y="35960"/>
                    <a:pt x="555525" y="46615"/>
                    <a:pt x="551144" y="55375"/>
                  </a:cubicBezTo>
                  <a:lnTo>
                    <a:pt x="506186" y="146149"/>
                  </a:lnTo>
                  <a:cubicBezTo>
                    <a:pt x="505157" y="148839"/>
                    <a:pt x="505405" y="151851"/>
                    <a:pt x="506852" y="154340"/>
                  </a:cubicBezTo>
                  <a:cubicBezTo>
                    <a:pt x="513549" y="165441"/>
                    <a:pt x="518892" y="177304"/>
                    <a:pt x="522759" y="189678"/>
                  </a:cubicBezTo>
                  <a:lnTo>
                    <a:pt x="590006" y="159293"/>
                  </a:lnTo>
                  <a:cubicBezTo>
                    <a:pt x="596759" y="155643"/>
                    <a:pt x="605198" y="158162"/>
                    <a:pt x="608846" y="164920"/>
                  </a:cubicBezTo>
                  <a:cubicBezTo>
                    <a:pt x="610113" y="167250"/>
                    <a:pt x="610675" y="169892"/>
                    <a:pt x="610485" y="172533"/>
                  </a:cubicBezTo>
                  <a:lnTo>
                    <a:pt x="610485" y="260163"/>
                  </a:lnTo>
                  <a:cubicBezTo>
                    <a:pt x="610189" y="268771"/>
                    <a:pt x="606017" y="276784"/>
                    <a:pt x="599150" y="281975"/>
                  </a:cubicBezTo>
                  <a:lnTo>
                    <a:pt x="529903" y="330838"/>
                  </a:lnTo>
                  <a:cubicBezTo>
                    <a:pt x="526912" y="333341"/>
                    <a:pt x="524702" y="336646"/>
                    <a:pt x="523521" y="340363"/>
                  </a:cubicBezTo>
                  <a:cubicBezTo>
                    <a:pt x="518930" y="360709"/>
                    <a:pt x="512977" y="380725"/>
                    <a:pt x="505710" y="400276"/>
                  </a:cubicBezTo>
                  <a:cubicBezTo>
                    <a:pt x="505167" y="402254"/>
                    <a:pt x="505671" y="404373"/>
                    <a:pt x="507043" y="405895"/>
                  </a:cubicBezTo>
                  <a:lnTo>
                    <a:pt x="546191" y="439614"/>
                  </a:lnTo>
                  <a:cubicBezTo>
                    <a:pt x="553239" y="445936"/>
                    <a:pt x="554982" y="456292"/>
                    <a:pt x="550382" y="464569"/>
                  </a:cubicBezTo>
                  <a:lnTo>
                    <a:pt x="494565" y="561248"/>
                  </a:lnTo>
                  <a:cubicBezTo>
                    <a:pt x="489669" y="569341"/>
                    <a:pt x="479830" y="572976"/>
                    <a:pt x="470848" y="570011"/>
                  </a:cubicBezTo>
                  <a:lnTo>
                    <a:pt x="422080" y="553057"/>
                  </a:lnTo>
                  <a:cubicBezTo>
                    <a:pt x="420051" y="552621"/>
                    <a:pt x="417946" y="553230"/>
                    <a:pt x="416460" y="554676"/>
                  </a:cubicBezTo>
                  <a:cubicBezTo>
                    <a:pt x="403201" y="570762"/>
                    <a:pt x="388885" y="585941"/>
                    <a:pt x="373598" y="600110"/>
                  </a:cubicBezTo>
                  <a:cubicBezTo>
                    <a:pt x="370883" y="602953"/>
                    <a:pt x="369064" y="606529"/>
                    <a:pt x="368359" y="610397"/>
                  </a:cubicBezTo>
                  <a:lnTo>
                    <a:pt x="360834" y="694789"/>
                  </a:lnTo>
                  <a:cubicBezTo>
                    <a:pt x="359758" y="703371"/>
                    <a:pt x="354862" y="711010"/>
                    <a:pt x="347499" y="715553"/>
                  </a:cubicBezTo>
                  <a:lnTo>
                    <a:pt x="271299" y="759368"/>
                  </a:lnTo>
                  <a:cubicBezTo>
                    <a:pt x="267042" y="762121"/>
                    <a:pt x="261641" y="762416"/>
                    <a:pt x="257107" y="760130"/>
                  </a:cubicBezTo>
                  <a:cubicBezTo>
                    <a:pt x="252697" y="757730"/>
                    <a:pt x="249820" y="753234"/>
                    <a:pt x="249487" y="748224"/>
                  </a:cubicBezTo>
                  <a:lnTo>
                    <a:pt x="242153" y="674500"/>
                  </a:lnTo>
                  <a:cubicBezTo>
                    <a:pt x="229684" y="677513"/>
                    <a:pt x="216883" y="678922"/>
                    <a:pt x="204053" y="678691"/>
                  </a:cubicBezTo>
                  <a:cubicBezTo>
                    <a:pt x="201233" y="678947"/>
                    <a:pt x="198604" y="680195"/>
                    <a:pt x="196623" y="682216"/>
                  </a:cubicBezTo>
                  <a:lnTo>
                    <a:pt x="140521" y="766512"/>
                  </a:lnTo>
                  <a:cubicBezTo>
                    <a:pt x="137121" y="771732"/>
                    <a:pt x="131320" y="774875"/>
                    <a:pt x="125090" y="774894"/>
                  </a:cubicBezTo>
                  <a:close/>
                  <a:moveTo>
                    <a:pt x="88514" y="568678"/>
                  </a:moveTo>
                  <a:cubicBezTo>
                    <a:pt x="90772" y="568688"/>
                    <a:pt x="93001" y="569141"/>
                    <a:pt x="95087" y="570011"/>
                  </a:cubicBezTo>
                  <a:cubicBezTo>
                    <a:pt x="99621" y="572020"/>
                    <a:pt x="103088" y="575865"/>
                    <a:pt x="104612" y="580584"/>
                  </a:cubicBezTo>
                  <a:cubicBezTo>
                    <a:pt x="108098" y="591639"/>
                    <a:pt x="112860" y="602250"/>
                    <a:pt x="118804" y="612207"/>
                  </a:cubicBezTo>
                  <a:cubicBezTo>
                    <a:pt x="123195" y="619660"/>
                    <a:pt x="123728" y="628773"/>
                    <a:pt x="120233" y="636686"/>
                  </a:cubicBezTo>
                  <a:lnTo>
                    <a:pt x="75180" y="727459"/>
                  </a:lnTo>
                  <a:cubicBezTo>
                    <a:pt x="74894" y="728259"/>
                    <a:pt x="75160" y="729145"/>
                    <a:pt x="75846" y="729650"/>
                  </a:cubicBezTo>
                  <a:lnTo>
                    <a:pt x="124710" y="758225"/>
                  </a:lnTo>
                  <a:cubicBezTo>
                    <a:pt x="125481" y="758568"/>
                    <a:pt x="126395" y="758330"/>
                    <a:pt x="126900" y="757654"/>
                  </a:cubicBezTo>
                  <a:lnTo>
                    <a:pt x="183002" y="673357"/>
                  </a:lnTo>
                  <a:cubicBezTo>
                    <a:pt x="188194" y="666465"/>
                    <a:pt x="196280" y="662353"/>
                    <a:pt x="204910" y="662213"/>
                  </a:cubicBezTo>
                  <a:cubicBezTo>
                    <a:pt x="216502" y="662456"/>
                    <a:pt x="228075" y="661305"/>
                    <a:pt x="239390" y="658784"/>
                  </a:cubicBezTo>
                  <a:cubicBezTo>
                    <a:pt x="244134" y="657697"/>
                    <a:pt x="249115" y="658666"/>
                    <a:pt x="253106" y="661451"/>
                  </a:cubicBezTo>
                  <a:cubicBezTo>
                    <a:pt x="256945" y="664231"/>
                    <a:pt x="259374" y="668543"/>
                    <a:pt x="259774" y="673262"/>
                  </a:cubicBezTo>
                  <a:lnTo>
                    <a:pt x="266822" y="743366"/>
                  </a:lnTo>
                  <a:lnTo>
                    <a:pt x="339593" y="701361"/>
                  </a:lnTo>
                  <a:cubicBezTo>
                    <a:pt x="342080" y="699532"/>
                    <a:pt x="343813" y="696856"/>
                    <a:pt x="344451" y="693836"/>
                  </a:cubicBezTo>
                  <a:lnTo>
                    <a:pt x="352071" y="609349"/>
                  </a:lnTo>
                  <a:cubicBezTo>
                    <a:pt x="353071" y="601271"/>
                    <a:pt x="356805" y="593777"/>
                    <a:pt x="362644" y="588109"/>
                  </a:cubicBezTo>
                  <a:cubicBezTo>
                    <a:pt x="377398" y="574490"/>
                    <a:pt x="391210" y="559882"/>
                    <a:pt x="403982" y="544389"/>
                  </a:cubicBezTo>
                  <a:cubicBezTo>
                    <a:pt x="409983" y="537518"/>
                    <a:pt x="419461" y="534830"/>
                    <a:pt x="428176" y="537531"/>
                  </a:cubicBezTo>
                  <a:lnTo>
                    <a:pt x="476468" y="554581"/>
                  </a:lnTo>
                  <a:cubicBezTo>
                    <a:pt x="477830" y="554869"/>
                    <a:pt x="479239" y="554351"/>
                    <a:pt x="480087" y="553247"/>
                  </a:cubicBezTo>
                  <a:lnTo>
                    <a:pt x="535809" y="456664"/>
                  </a:lnTo>
                  <a:cubicBezTo>
                    <a:pt x="536389" y="455393"/>
                    <a:pt x="536170" y="453898"/>
                    <a:pt x="535237" y="452854"/>
                  </a:cubicBezTo>
                  <a:lnTo>
                    <a:pt x="496089" y="419230"/>
                  </a:lnTo>
                  <a:cubicBezTo>
                    <a:pt x="489403" y="413031"/>
                    <a:pt x="486983" y="403485"/>
                    <a:pt x="489898" y="394846"/>
                  </a:cubicBezTo>
                  <a:cubicBezTo>
                    <a:pt x="496985" y="376032"/>
                    <a:pt x="502747" y="356744"/>
                    <a:pt x="507138" y="337125"/>
                  </a:cubicBezTo>
                  <a:cubicBezTo>
                    <a:pt x="509167" y="329232"/>
                    <a:pt x="513796" y="322253"/>
                    <a:pt x="520283" y="317313"/>
                  </a:cubicBezTo>
                  <a:lnTo>
                    <a:pt x="589530" y="268545"/>
                  </a:lnTo>
                  <a:cubicBezTo>
                    <a:pt x="591911" y="266526"/>
                    <a:pt x="593416" y="263655"/>
                    <a:pt x="593720" y="260544"/>
                  </a:cubicBezTo>
                  <a:lnTo>
                    <a:pt x="593720" y="176152"/>
                  </a:lnTo>
                  <a:lnTo>
                    <a:pt x="529522" y="204727"/>
                  </a:lnTo>
                  <a:cubicBezTo>
                    <a:pt x="525188" y="206679"/>
                    <a:pt x="520235" y="206679"/>
                    <a:pt x="515901" y="204727"/>
                  </a:cubicBezTo>
                  <a:cubicBezTo>
                    <a:pt x="511358" y="202729"/>
                    <a:pt x="507891" y="198880"/>
                    <a:pt x="506376" y="194155"/>
                  </a:cubicBezTo>
                  <a:cubicBezTo>
                    <a:pt x="502966" y="183068"/>
                    <a:pt x="498204" y="172447"/>
                    <a:pt x="492184" y="162532"/>
                  </a:cubicBezTo>
                  <a:cubicBezTo>
                    <a:pt x="487869" y="155049"/>
                    <a:pt x="487374" y="145960"/>
                    <a:pt x="490851" y="138052"/>
                  </a:cubicBezTo>
                  <a:lnTo>
                    <a:pt x="535809" y="47279"/>
                  </a:lnTo>
                  <a:cubicBezTo>
                    <a:pt x="536123" y="46511"/>
                    <a:pt x="535837" y="45628"/>
                    <a:pt x="535142" y="45184"/>
                  </a:cubicBezTo>
                  <a:lnTo>
                    <a:pt x="486374" y="16609"/>
                  </a:lnTo>
                  <a:cubicBezTo>
                    <a:pt x="485602" y="16221"/>
                    <a:pt x="484669" y="16466"/>
                    <a:pt x="484183" y="17180"/>
                  </a:cubicBezTo>
                  <a:lnTo>
                    <a:pt x="428081" y="101476"/>
                  </a:lnTo>
                  <a:cubicBezTo>
                    <a:pt x="422909" y="108441"/>
                    <a:pt x="414755" y="112568"/>
                    <a:pt x="406078" y="112621"/>
                  </a:cubicBezTo>
                  <a:cubicBezTo>
                    <a:pt x="394486" y="112343"/>
                    <a:pt x="382904" y="113495"/>
                    <a:pt x="371597" y="116050"/>
                  </a:cubicBezTo>
                  <a:cubicBezTo>
                    <a:pt x="366883" y="117170"/>
                    <a:pt x="361920" y="116197"/>
                    <a:pt x="357977" y="113383"/>
                  </a:cubicBezTo>
                  <a:cubicBezTo>
                    <a:pt x="354138" y="110602"/>
                    <a:pt x="351709" y="106290"/>
                    <a:pt x="351309" y="101572"/>
                  </a:cubicBezTo>
                  <a:lnTo>
                    <a:pt x="344261" y="31468"/>
                  </a:lnTo>
                  <a:lnTo>
                    <a:pt x="271871" y="74330"/>
                  </a:lnTo>
                  <a:cubicBezTo>
                    <a:pt x="269347" y="76125"/>
                    <a:pt x="267613" y="78817"/>
                    <a:pt x="267013" y="81855"/>
                  </a:cubicBezTo>
                  <a:lnTo>
                    <a:pt x="259393" y="166342"/>
                  </a:lnTo>
                  <a:cubicBezTo>
                    <a:pt x="258355" y="174408"/>
                    <a:pt x="254630" y="181891"/>
                    <a:pt x="248820" y="187582"/>
                  </a:cubicBezTo>
                  <a:cubicBezTo>
                    <a:pt x="234047" y="201178"/>
                    <a:pt x="220226" y="215787"/>
                    <a:pt x="207482" y="231302"/>
                  </a:cubicBezTo>
                  <a:cubicBezTo>
                    <a:pt x="201481" y="238173"/>
                    <a:pt x="192004" y="240861"/>
                    <a:pt x="183288" y="238160"/>
                  </a:cubicBezTo>
                  <a:lnTo>
                    <a:pt x="134425" y="221206"/>
                  </a:lnTo>
                  <a:cubicBezTo>
                    <a:pt x="133091" y="220907"/>
                    <a:pt x="131701" y="221431"/>
                    <a:pt x="130901" y="222539"/>
                  </a:cubicBezTo>
                  <a:lnTo>
                    <a:pt x="75084" y="319123"/>
                  </a:lnTo>
                  <a:cubicBezTo>
                    <a:pt x="74579" y="320417"/>
                    <a:pt x="74837" y="321888"/>
                    <a:pt x="75751" y="322933"/>
                  </a:cubicBezTo>
                  <a:lnTo>
                    <a:pt x="114803" y="356556"/>
                  </a:lnTo>
                  <a:cubicBezTo>
                    <a:pt x="121490" y="362755"/>
                    <a:pt x="123909" y="372302"/>
                    <a:pt x="120995" y="380940"/>
                  </a:cubicBezTo>
                  <a:cubicBezTo>
                    <a:pt x="114022" y="399792"/>
                    <a:pt x="108260" y="419072"/>
                    <a:pt x="103755" y="438661"/>
                  </a:cubicBezTo>
                  <a:cubicBezTo>
                    <a:pt x="101783" y="446482"/>
                    <a:pt x="97258" y="453422"/>
                    <a:pt x="90896" y="458378"/>
                  </a:cubicBezTo>
                  <a:lnTo>
                    <a:pt x="21363" y="506956"/>
                  </a:lnTo>
                  <a:cubicBezTo>
                    <a:pt x="19049" y="509016"/>
                    <a:pt x="17582" y="511870"/>
                    <a:pt x="17268" y="514957"/>
                  </a:cubicBezTo>
                  <a:lnTo>
                    <a:pt x="17268" y="598967"/>
                  </a:lnTo>
                  <a:lnTo>
                    <a:pt x="81466" y="570392"/>
                  </a:lnTo>
                  <a:cubicBezTo>
                    <a:pt x="83666" y="569313"/>
                    <a:pt x="86067" y="568728"/>
                    <a:pt x="88514" y="568678"/>
                  </a:cubicBezTo>
                  <a:close/>
                  <a:moveTo>
                    <a:pt x="248249" y="561724"/>
                  </a:moveTo>
                  <a:cubicBezTo>
                    <a:pt x="234923" y="562067"/>
                    <a:pt x="221750" y="558774"/>
                    <a:pt x="210149" y="552199"/>
                  </a:cubicBezTo>
                  <a:cubicBezTo>
                    <a:pt x="183193" y="536674"/>
                    <a:pt x="168334" y="504574"/>
                    <a:pt x="168334" y="461902"/>
                  </a:cubicBezTo>
                  <a:cubicBezTo>
                    <a:pt x="168334" y="377606"/>
                    <a:pt x="227770" y="274736"/>
                    <a:pt x="300827" y="232636"/>
                  </a:cubicBezTo>
                  <a:cubicBezTo>
                    <a:pt x="337784" y="211300"/>
                    <a:pt x="372931" y="208061"/>
                    <a:pt x="399887" y="223682"/>
                  </a:cubicBezTo>
                  <a:cubicBezTo>
                    <a:pt x="426843" y="239303"/>
                    <a:pt x="441606" y="271307"/>
                    <a:pt x="441606" y="313979"/>
                  </a:cubicBezTo>
                  <a:cubicBezTo>
                    <a:pt x="441606" y="398275"/>
                    <a:pt x="382265" y="501145"/>
                    <a:pt x="309209" y="543246"/>
                  </a:cubicBezTo>
                  <a:lnTo>
                    <a:pt x="309209" y="543246"/>
                  </a:lnTo>
                  <a:cubicBezTo>
                    <a:pt x="290845" y="554616"/>
                    <a:pt x="269832" y="560986"/>
                    <a:pt x="248249" y="561724"/>
                  </a:cubicBezTo>
                  <a:close/>
                  <a:moveTo>
                    <a:pt x="362549" y="230540"/>
                  </a:moveTo>
                  <a:cubicBezTo>
                    <a:pt x="343889" y="231387"/>
                    <a:pt x="325773" y="237065"/>
                    <a:pt x="309971" y="247018"/>
                  </a:cubicBezTo>
                  <a:cubicBezTo>
                    <a:pt x="241391" y="286452"/>
                    <a:pt x="186146" y="383131"/>
                    <a:pt x="186146" y="461617"/>
                  </a:cubicBezTo>
                  <a:cubicBezTo>
                    <a:pt x="186146" y="498002"/>
                    <a:pt x="197957" y="524958"/>
                    <a:pt x="219483" y="537817"/>
                  </a:cubicBezTo>
                  <a:cubicBezTo>
                    <a:pt x="241010" y="550675"/>
                    <a:pt x="270061" y="547342"/>
                    <a:pt x="301684" y="528863"/>
                  </a:cubicBezTo>
                  <a:lnTo>
                    <a:pt x="301684" y="528863"/>
                  </a:lnTo>
                  <a:cubicBezTo>
                    <a:pt x="369978" y="489334"/>
                    <a:pt x="425509" y="393037"/>
                    <a:pt x="425509" y="314170"/>
                  </a:cubicBezTo>
                  <a:cubicBezTo>
                    <a:pt x="425509" y="277784"/>
                    <a:pt x="413698" y="250828"/>
                    <a:pt x="392172" y="237970"/>
                  </a:cubicBezTo>
                  <a:cubicBezTo>
                    <a:pt x="383151" y="232966"/>
                    <a:pt x="372960" y="230467"/>
                    <a:pt x="362644" y="230731"/>
                  </a:cubicBez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78" name="Freeform: Shape 137">
              <a:extLst>
                <a:ext uri="{FF2B5EF4-FFF2-40B4-BE49-F238E27FC236}">
                  <a16:creationId xmlns:a16="http://schemas.microsoft.com/office/drawing/2014/main" id="{689CF5AE-F4F9-46A9-9375-E1425B72963D}"/>
                </a:ext>
              </a:extLst>
            </p:cNvPr>
            <p:cNvSpPr/>
            <p:nvPr/>
          </p:nvSpPr>
          <p:spPr>
            <a:xfrm>
              <a:off x="8712240" y="1312663"/>
              <a:ext cx="391135" cy="500134"/>
            </a:xfrm>
            <a:custGeom>
              <a:avLst/>
              <a:gdLst>
                <a:gd name="connsiteX0" fmla="*/ 105528 w 391135"/>
                <a:gd name="connsiteY0" fmla="*/ 500135 h 500134"/>
                <a:gd name="connsiteX1" fmla="*/ 100956 w 391135"/>
                <a:gd name="connsiteY1" fmla="*/ 499563 h 500134"/>
                <a:gd name="connsiteX2" fmla="*/ 74001 w 391135"/>
                <a:gd name="connsiteY2" fmla="*/ 493563 h 500134"/>
                <a:gd name="connsiteX3" fmla="*/ 60437 w 391135"/>
                <a:gd name="connsiteY3" fmla="*/ 473142 h 500134"/>
                <a:gd name="connsiteX4" fmla="*/ 61332 w 391135"/>
                <a:gd name="connsiteY4" fmla="*/ 470131 h 500134"/>
                <a:gd name="connsiteX5" fmla="*/ 79335 w 391135"/>
                <a:gd name="connsiteY5" fmla="*/ 420887 h 500134"/>
                <a:gd name="connsiteX6" fmla="*/ 76953 w 391135"/>
                <a:gd name="connsiteY6" fmla="*/ 412600 h 500134"/>
                <a:gd name="connsiteX7" fmla="*/ 69143 w 391135"/>
                <a:gd name="connsiteY7" fmla="*/ 403075 h 500134"/>
                <a:gd name="connsiteX8" fmla="*/ 66381 w 391135"/>
                <a:gd name="connsiteY8" fmla="*/ 402027 h 500134"/>
                <a:gd name="connsiteX9" fmla="*/ 30662 w 391135"/>
                <a:gd name="connsiteY9" fmla="*/ 425649 h 500134"/>
                <a:gd name="connsiteX10" fmla="*/ 15803 w 391135"/>
                <a:gd name="connsiteY10" fmla="*/ 427364 h 500134"/>
                <a:gd name="connsiteX11" fmla="*/ 6944 w 391135"/>
                <a:gd name="connsiteY11" fmla="*/ 415362 h 500134"/>
                <a:gd name="connsiteX12" fmla="*/ 277 w 391135"/>
                <a:gd name="connsiteY12" fmla="*/ 376310 h 500134"/>
                <a:gd name="connsiteX13" fmla="*/ 8850 w 391135"/>
                <a:gd name="connsiteY13" fmla="*/ 351069 h 500134"/>
                <a:gd name="connsiteX14" fmla="*/ 44664 w 391135"/>
                <a:gd name="connsiteY14" fmla="*/ 318112 h 500134"/>
                <a:gd name="connsiteX15" fmla="*/ 50760 w 391135"/>
                <a:gd name="connsiteY15" fmla="*/ 305634 h 500134"/>
                <a:gd name="connsiteX16" fmla="*/ 55427 w 391135"/>
                <a:gd name="connsiteY16" fmla="*/ 278583 h 500134"/>
                <a:gd name="connsiteX17" fmla="*/ 53141 w 391135"/>
                <a:gd name="connsiteY17" fmla="*/ 273821 h 500134"/>
                <a:gd name="connsiteX18" fmla="*/ 32186 w 391135"/>
                <a:gd name="connsiteY18" fmla="*/ 264867 h 500134"/>
                <a:gd name="connsiteX19" fmla="*/ 21994 w 391135"/>
                <a:gd name="connsiteY19" fmla="*/ 254390 h 500134"/>
                <a:gd name="connsiteX20" fmla="*/ 22185 w 391135"/>
                <a:gd name="connsiteY20" fmla="*/ 239912 h 500134"/>
                <a:gd name="connsiteX21" fmla="*/ 46664 w 391135"/>
                <a:gd name="connsiteY21" fmla="*/ 185143 h 500134"/>
                <a:gd name="connsiteX22" fmla="*/ 69810 w 391135"/>
                <a:gd name="connsiteY22" fmla="*/ 170760 h 500134"/>
                <a:gd name="connsiteX23" fmla="*/ 95718 w 391135"/>
                <a:gd name="connsiteY23" fmla="*/ 172094 h 500134"/>
                <a:gd name="connsiteX24" fmla="*/ 104766 w 391135"/>
                <a:gd name="connsiteY24" fmla="*/ 167427 h 500134"/>
                <a:gd name="connsiteX25" fmla="*/ 123816 w 391135"/>
                <a:gd name="connsiteY25" fmla="*/ 141900 h 500134"/>
                <a:gd name="connsiteX26" fmla="*/ 128198 w 391135"/>
                <a:gd name="connsiteY26" fmla="*/ 129327 h 500134"/>
                <a:gd name="connsiteX27" fmla="*/ 125817 w 391135"/>
                <a:gd name="connsiteY27" fmla="*/ 91227 h 500134"/>
                <a:gd name="connsiteX28" fmla="*/ 136675 w 391135"/>
                <a:gd name="connsiteY28" fmla="*/ 66938 h 500134"/>
                <a:gd name="connsiteX29" fmla="*/ 177061 w 391135"/>
                <a:gd name="connsiteY29" fmla="*/ 35124 h 500134"/>
                <a:gd name="connsiteX30" fmla="*/ 191634 w 391135"/>
                <a:gd name="connsiteY30" fmla="*/ 32076 h 500134"/>
                <a:gd name="connsiteX31" fmla="*/ 201731 w 391135"/>
                <a:gd name="connsiteY31" fmla="*/ 42935 h 500134"/>
                <a:gd name="connsiteX32" fmla="*/ 211256 w 391135"/>
                <a:gd name="connsiteY32" fmla="*/ 73224 h 500134"/>
                <a:gd name="connsiteX33" fmla="*/ 212780 w 391135"/>
                <a:gd name="connsiteY33" fmla="*/ 73224 h 500134"/>
                <a:gd name="connsiteX34" fmla="*/ 230401 w 391135"/>
                <a:gd name="connsiteY34" fmla="*/ 67414 h 500134"/>
                <a:gd name="connsiteX35" fmla="*/ 239926 w 391135"/>
                <a:gd name="connsiteY35" fmla="*/ 60175 h 500134"/>
                <a:gd name="connsiteX36" fmla="*/ 265263 w 391135"/>
                <a:gd name="connsiteY36" fmla="*/ 11883 h 500134"/>
                <a:gd name="connsiteX37" fmla="*/ 289837 w 391135"/>
                <a:gd name="connsiteY37" fmla="*/ 453 h 500134"/>
                <a:gd name="connsiteX38" fmla="*/ 316793 w 391135"/>
                <a:gd name="connsiteY38" fmla="*/ 6454 h 500134"/>
                <a:gd name="connsiteX39" fmla="*/ 331080 w 391135"/>
                <a:gd name="connsiteY39" fmla="*/ 26705 h 500134"/>
                <a:gd name="connsiteX40" fmla="*/ 330033 w 391135"/>
                <a:gd name="connsiteY40" fmla="*/ 30362 h 500134"/>
                <a:gd name="connsiteX41" fmla="*/ 311745 w 391135"/>
                <a:gd name="connsiteY41" fmla="*/ 79797 h 500134"/>
                <a:gd name="connsiteX42" fmla="*/ 314126 w 391135"/>
                <a:gd name="connsiteY42" fmla="*/ 87988 h 500134"/>
                <a:gd name="connsiteX43" fmla="*/ 321936 w 391135"/>
                <a:gd name="connsiteY43" fmla="*/ 97513 h 500134"/>
                <a:gd name="connsiteX44" fmla="*/ 324794 w 391135"/>
                <a:gd name="connsiteY44" fmla="*/ 98561 h 500134"/>
                <a:gd name="connsiteX45" fmla="*/ 360513 w 391135"/>
                <a:gd name="connsiteY45" fmla="*/ 75034 h 500134"/>
                <a:gd name="connsiteX46" fmla="*/ 375276 w 391135"/>
                <a:gd name="connsiteY46" fmla="*/ 73320 h 500134"/>
                <a:gd name="connsiteX47" fmla="*/ 384135 w 391135"/>
                <a:gd name="connsiteY47" fmla="*/ 85321 h 500134"/>
                <a:gd name="connsiteX48" fmla="*/ 390897 w 391135"/>
                <a:gd name="connsiteY48" fmla="*/ 124278 h 500134"/>
                <a:gd name="connsiteX49" fmla="*/ 382230 w 391135"/>
                <a:gd name="connsiteY49" fmla="*/ 149615 h 500134"/>
                <a:gd name="connsiteX50" fmla="*/ 346035 w 391135"/>
                <a:gd name="connsiteY50" fmla="*/ 182095 h 500134"/>
                <a:gd name="connsiteX51" fmla="*/ 340034 w 391135"/>
                <a:gd name="connsiteY51" fmla="*/ 194478 h 500134"/>
                <a:gd name="connsiteX52" fmla="*/ 335367 w 391135"/>
                <a:gd name="connsiteY52" fmla="*/ 221529 h 500134"/>
                <a:gd name="connsiteX53" fmla="*/ 337653 w 391135"/>
                <a:gd name="connsiteY53" fmla="*/ 226386 h 500134"/>
                <a:gd name="connsiteX54" fmla="*/ 358608 w 391135"/>
                <a:gd name="connsiteY54" fmla="*/ 235340 h 500134"/>
                <a:gd name="connsiteX55" fmla="*/ 368133 w 391135"/>
                <a:gd name="connsiteY55" fmla="*/ 260391 h 500134"/>
                <a:gd name="connsiteX56" fmla="*/ 343749 w 391135"/>
                <a:gd name="connsiteY56" fmla="*/ 315064 h 500134"/>
                <a:gd name="connsiteX57" fmla="*/ 320698 w 391135"/>
                <a:gd name="connsiteY57" fmla="*/ 329256 h 500134"/>
                <a:gd name="connsiteX58" fmla="*/ 294695 w 391135"/>
                <a:gd name="connsiteY58" fmla="*/ 328018 h 500134"/>
                <a:gd name="connsiteX59" fmla="*/ 285170 w 391135"/>
                <a:gd name="connsiteY59" fmla="*/ 332685 h 500134"/>
                <a:gd name="connsiteX60" fmla="*/ 266120 w 391135"/>
                <a:gd name="connsiteY60" fmla="*/ 358117 h 500134"/>
                <a:gd name="connsiteX61" fmla="*/ 261834 w 391135"/>
                <a:gd name="connsiteY61" fmla="*/ 370785 h 500134"/>
                <a:gd name="connsiteX62" fmla="*/ 264215 w 391135"/>
                <a:gd name="connsiteY62" fmla="*/ 408885 h 500134"/>
                <a:gd name="connsiteX63" fmla="*/ 253356 w 391135"/>
                <a:gd name="connsiteY63" fmla="*/ 433174 h 500134"/>
                <a:gd name="connsiteX64" fmla="*/ 212875 w 391135"/>
                <a:gd name="connsiteY64" fmla="*/ 464892 h 500134"/>
                <a:gd name="connsiteX65" fmla="*/ 198397 w 391135"/>
                <a:gd name="connsiteY65" fmla="*/ 468036 h 500134"/>
                <a:gd name="connsiteX66" fmla="*/ 188205 w 391135"/>
                <a:gd name="connsiteY66" fmla="*/ 457082 h 500134"/>
                <a:gd name="connsiteX67" fmla="*/ 178680 w 391135"/>
                <a:gd name="connsiteY67" fmla="*/ 426888 h 500134"/>
                <a:gd name="connsiteX68" fmla="*/ 177337 w 391135"/>
                <a:gd name="connsiteY68" fmla="*/ 426803 h 500134"/>
                <a:gd name="connsiteX69" fmla="*/ 177252 w 391135"/>
                <a:gd name="connsiteY69" fmla="*/ 426888 h 500134"/>
                <a:gd name="connsiteX70" fmla="*/ 159535 w 391135"/>
                <a:gd name="connsiteY70" fmla="*/ 432698 h 500134"/>
                <a:gd name="connsiteX71" fmla="*/ 150010 w 391135"/>
                <a:gd name="connsiteY71" fmla="*/ 440032 h 500134"/>
                <a:gd name="connsiteX72" fmla="*/ 124673 w 391135"/>
                <a:gd name="connsiteY72" fmla="*/ 488324 h 500134"/>
                <a:gd name="connsiteX73" fmla="*/ 105528 w 391135"/>
                <a:gd name="connsiteY73" fmla="*/ 500135 h 500134"/>
                <a:gd name="connsiteX74" fmla="*/ 67428 w 391135"/>
                <a:gd name="connsiteY74" fmla="*/ 384787 h 500134"/>
                <a:gd name="connsiteX75" fmla="*/ 83240 w 391135"/>
                <a:gd name="connsiteY75" fmla="*/ 393264 h 500134"/>
                <a:gd name="connsiteX76" fmla="*/ 89336 w 391135"/>
                <a:gd name="connsiteY76" fmla="*/ 400884 h 500134"/>
                <a:gd name="connsiteX77" fmla="*/ 95432 w 391135"/>
                <a:gd name="connsiteY77" fmla="*/ 426697 h 500134"/>
                <a:gd name="connsiteX78" fmla="*/ 77144 w 391135"/>
                <a:gd name="connsiteY78" fmla="*/ 476037 h 500134"/>
                <a:gd name="connsiteX79" fmla="*/ 75906 w 391135"/>
                <a:gd name="connsiteY79" fmla="*/ 485562 h 500134"/>
                <a:gd name="connsiteX80" fmla="*/ 77715 w 391135"/>
                <a:gd name="connsiteY80" fmla="*/ 477275 h 500134"/>
                <a:gd name="connsiteX81" fmla="*/ 104671 w 391135"/>
                <a:gd name="connsiteY81" fmla="*/ 483276 h 500134"/>
                <a:gd name="connsiteX82" fmla="*/ 110672 w 391135"/>
                <a:gd name="connsiteY82" fmla="*/ 480513 h 500134"/>
                <a:gd name="connsiteX83" fmla="*/ 136485 w 391135"/>
                <a:gd name="connsiteY83" fmla="*/ 432031 h 500134"/>
                <a:gd name="connsiteX84" fmla="*/ 157154 w 391135"/>
                <a:gd name="connsiteY84" fmla="*/ 416315 h 500134"/>
                <a:gd name="connsiteX85" fmla="*/ 172680 w 391135"/>
                <a:gd name="connsiteY85" fmla="*/ 411171 h 500134"/>
                <a:gd name="connsiteX86" fmla="*/ 187539 w 391135"/>
                <a:gd name="connsiteY86" fmla="*/ 411171 h 500134"/>
                <a:gd name="connsiteX87" fmla="*/ 197064 w 391135"/>
                <a:gd name="connsiteY87" fmla="*/ 422125 h 500134"/>
                <a:gd name="connsiteX88" fmla="*/ 205636 w 391135"/>
                <a:gd name="connsiteY88" fmla="*/ 450700 h 500134"/>
                <a:gd name="connsiteX89" fmla="*/ 244689 w 391135"/>
                <a:gd name="connsiteY89" fmla="*/ 420030 h 500134"/>
                <a:gd name="connsiteX90" fmla="*/ 249165 w 391135"/>
                <a:gd name="connsiteY90" fmla="*/ 410505 h 500134"/>
                <a:gd name="connsiteX91" fmla="*/ 246784 w 391135"/>
                <a:gd name="connsiteY91" fmla="*/ 372405 h 500134"/>
                <a:gd name="connsiteX92" fmla="*/ 254976 w 391135"/>
                <a:gd name="connsiteY92" fmla="*/ 347830 h 500134"/>
                <a:gd name="connsiteX93" fmla="*/ 273264 w 391135"/>
                <a:gd name="connsiteY93" fmla="*/ 323732 h 500134"/>
                <a:gd name="connsiteX94" fmla="*/ 297076 w 391135"/>
                <a:gd name="connsiteY94" fmla="*/ 311730 h 500134"/>
                <a:gd name="connsiteX95" fmla="*/ 323079 w 391135"/>
                <a:gd name="connsiteY95" fmla="*/ 312969 h 500134"/>
                <a:gd name="connsiteX96" fmla="*/ 329842 w 391135"/>
                <a:gd name="connsiteY96" fmla="*/ 308778 h 500134"/>
                <a:gd name="connsiteX97" fmla="*/ 354226 w 391135"/>
                <a:gd name="connsiteY97" fmla="*/ 254104 h 500134"/>
                <a:gd name="connsiteX98" fmla="*/ 354226 w 391135"/>
                <a:gd name="connsiteY98" fmla="*/ 252485 h 500134"/>
                <a:gd name="connsiteX99" fmla="*/ 353083 w 391135"/>
                <a:gd name="connsiteY99" fmla="*/ 251437 h 500134"/>
                <a:gd name="connsiteX100" fmla="*/ 332128 w 391135"/>
                <a:gd name="connsiteY100" fmla="*/ 242484 h 500134"/>
                <a:gd name="connsiteX101" fmla="*/ 320031 w 391135"/>
                <a:gd name="connsiteY101" fmla="*/ 218385 h 500134"/>
                <a:gd name="connsiteX102" fmla="*/ 324318 w 391135"/>
                <a:gd name="connsiteY102" fmla="*/ 193144 h 500134"/>
                <a:gd name="connsiteX103" fmla="*/ 335748 w 391135"/>
                <a:gd name="connsiteY103" fmla="*/ 170189 h 500134"/>
                <a:gd name="connsiteX104" fmla="*/ 371561 w 391135"/>
                <a:gd name="connsiteY104" fmla="*/ 137232 h 500134"/>
                <a:gd name="connsiteX105" fmla="*/ 374990 w 391135"/>
                <a:gd name="connsiteY105" fmla="*/ 127707 h 500134"/>
                <a:gd name="connsiteX106" fmla="*/ 368609 w 391135"/>
                <a:gd name="connsiteY106" fmla="*/ 90941 h 500134"/>
                <a:gd name="connsiteX107" fmla="*/ 334795 w 391135"/>
                <a:gd name="connsiteY107" fmla="*/ 113134 h 500134"/>
                <a:gd name="connsiteX108" fmla="*/ 308468 w 391135"/>
                <a:gd name="connsiteY108" fmla="*/ 107434 h 500134"/>
                <a:gd name="connsiteX109" fmla="*/ 307935 w 391135"/>
                <a:gd name="connsiteY109" fmla="*/ 106562 h 500134"/>
                <a:gd name="connsiteX110" fmla="*/ 301743 w 391135"/>
                <a:gd name="connsiteY110" fmla="*/ 99037 h 500134"/>
                <a:gd name="connsiteX111" fmla="*/ 295743 w 391135"/>
                <a:gd name="connsiteY111" fmla="*/ 73224 h 500134"/>
                <a:gd name="connsiteX112" fmla="*/ 314031 w 391135"/>
                <a:gd name="connsiteY112" fmla="*/ 23885 h 500134"/>
                <a:gd name="connsiteX113" fmla="*/ 315269 w 391135"/>
                <a:gd name="connsiteY113" fmla="*/ 14360 h 500134"/>
                <a:gd name="connsiteX114" fmla="*/ 313364 w 391135"/>
                <a:gd name="connsiteY114" fmla="*/ 22551 h 500134"/>
                <a:gd name="connsiteX115" fmla="*/ 286408 w 391135"/>
                <a:gd name="connsiteY115" fmla="*/ 16551 h 500134"/>
                <a:gd name="connsiteX116" fmla="*/ 280503 w 391135"/>
                <a:gd name="connsiteY116" fmla="*/ 19313 h 500134"/>
                <a:gd name="connsiteX117" fmla="*/ 255357 w 391135"/>
                <a:gd name="connsiteY117" fmla="*/ 68462 h 500134"/>
                <a:gd name="connsiteX118" fmla="*/ 234592 w 391135"/>
                <a:gd name="connsiteY118" fmla="*/ 84273 h 500134"/>
                <a:gd name="connsiteX119" fmla="*/ 219066 w 391135"/>
                <a:gd name="connsiteY119" fmla="*/ 89417 h 500134"/>
                <a:gd name="connsiteX120" fmla="*/ 204303 w 391135"/>
                <a:gd name="connsiteY120" fmla="*/ 89417 h 500134"/>
                <a:gd name="connsiteX121" fmla="*/ 194778 w 391135"/>
                <a:gd name="connsiteY121" fmla="*/ 78463 h 500134"/>
                <a:gd name="connsiteX122" fmla="*/ 186205 w 391135"/>
                <a:gd name="connsiteY122" fmla="*/ 49888 h 500134"/>
                <a:gd name="connsiteX123" fmla="*/ 147153 w 391135"/>
                <a:gd name="connsiteY123" fmla="*/ 80463 h 500134"/>
                <a:gd name="connsiteX124" fmla="*/ 142771 w 391135"/>
                <a:gd name="connsiteY124" fmla="*/ 90465 h 500134"/>
                <a:gd name="connsiteX125" fmla="*/ 145152 w 391135"/>
                <a:gd name="connsiteY125" fmla="*/ 128565 h 500134"/>
                <a:gd name="connsiteX126" fmla="*/ 136961 w 391135"/>
                <a:gd name="connsiteY126" fmla="*/ 153139 h 500134"/>
                <a:gd name="connsiteX127" fmla="*/ 118673 w 391135"/>
                <a:gd name="connsiteY127" fmla="*/ 177333 h 500134"/>
                <a:gd name="connsiteX128" fmla="*/ 94765 w 391135"/>
                <a:gd name="connsiteY128" fmla="*/ 189334 h 500134"/>
                <a:gd name="connsiteX129" fmla="*/ 68857 w 391135"/>
                <a:gd name="connsiteY129" fmla="*/ 188096 h 500134"/>
                <a:gd name="connsiteX130" fmla="*/ 68857 w 391135"/>
                <a:gd name="connsiteY130" fmla="*/ 188096 h 500134"/>
                <a:gd name="connsiteX131" fmla="*/ 62285 w 391135"/>
                <a:gd name="connsiteY131" fmla="*/ 192192 h 500134"/>
                <a:gd name="connsiteX132" fmla="*/ 37806 w 391135"/>
                <a:gd name="connsiteY132" fmla="*/ 246960 h 500134"/>
                <a:gd name="connsiteX133" fmla="*/ 37806 w 391135"/>
                <a:gd name="connsiteY133" fmla="*/ 248484 h 500134"/>
                <a:gd name="connsiteX134" fmla="*/ 38853 w 391135"/>
                <a:gd name="connsiteY134" fmla="*/ 249627 h 500134"/>
                <a:gd name="connsiteX135" fmla="*/ 59904 w 391135"/>
                <a:gd name="connsiteY135" fmla="*/ 258581 h 500134"/>
                <a:gd name="connsiteX136" fmla="*/ 72000 w 391135"/>
                <a:gd name="connsiteY136" fmla="*/ 282679 h 500134"/>
                <a:gd name="connsiteX137" fmla="*/ 67619 w 391135"/>
                <a:gd name="connsiteY137" fmla="*/ 307825 h 500134"/>
                <a:gd name="connsiteX138" fmla="*/ 56189 w 391135"/>
                <a:gd name="connsiteY138" fmla="*/ 330876 h 500134"/>
                <a:gd name="connsiteX139" fmla="*/ 20470 w 391135"/>
                <a:gd name="connsiteY139" fmla="*/ 363737 h 500134"/>
                <a:gd name="connsiteX140" fmla="*/ 17136 w 391135"/>
                <a:gd name="connsiteY140" fmla="*/ 373738 h 500134"/>
                <a:gd name="connsiteX141" fmla="*/ 23423 w 391135"/>
                <a:gd name="connsiteY141" fmla="*/ 410505 h 500134"/>
                <a:gd name="connsiteX142" fmla="*/ 57332 w 391135"/>
                <a:gd name="connsiteY142" fmla="*/ 388216 h 500134"/>
                <a:gd name="connsiteX143" fmla="*/ 67428 w 391135"/>
                <a:gd name="connsiteY143" fmla="*/ 384787 h 500134"/>
                <a:gd name="connsiteX144" fmla="*/ 159630 w 391135"/>
                <a:gd name="connsiteY144" fmla="*/ 362499 h 500134"/>
                <a:gd name="connsiteX145" fmla="*/ 140580 w 391135"/>
                <a:gd name="connsiteY145" fmla="*/ 359165 h 500134"/>
                <a:gd name="connsiteX146" fmla="*/ 107910 w 391135"/>
                <a:gd name="connsiteY146" fmla="*/ 313826 h 500134"/>
                <a:gd name="connsiteX147" fmla="*/ 175918 w 391135"/>
                <a:gd name="connsiteY147" fmla="*/ 160092 h 500134"/>
                <a:gd name="connsiteX148" fmla="*/ 250118 w 391135"/>
                <a:gd name="connsiteY148" fmla="*/ 141042 h 500134"/>
                <a:gd name="connsiteX149" fmla="*/ 283074 w 391135"/>
                <a:gd name="connsiteY149" fmla="*/ 186381 h 500134"/>
                <a:gd name="connsiteX150" fmla="*/ 215066 w 391135"/>
                <a:gd name="connsiteY150" fmla="*/ 340020 h 500134"/>
                <a:gd name="connsiteX151" fmla="*/ 159630 w 391135"/>
                <a:gd name="connsiteY151" fmla="*/ 362499 h 500134"/>
                <a:gd name="connsiteX152" fmla="*/ 231735 w 391135"/>
                <a:gd name="connsiteY152" fmla="*/ 154187 h 500134"/>
                <a:gd name="connsiteX153" fmla="*/ 186777 w 391135"/>
                <a:gd name="connsiteY153" fmla="*/ 173237 h 500134"/>
                <a:gd name="connsiteX154" fmla="*/ 124864 w 391135"/>
                <a:gd name="connsiteY154" fmla="*/ 310778 h 500134"/>
                <a:gd name="connsiteX155" fmla="*/ 147248 w 391135"/>
                <a:gd name="connsiteY155" fmla="*/ 343163 h 500134"/>
                <a:gd name="connsiteX156" fmla="*/ 204969 w 391135"/>
                <a:gd name="connsiteY156" fmla="*/ 326494 h 500134"/>
                <a:gd name="connsiteX157" fmla="*/ 266786 w 391135"/>
                <a:gd name="connsiteY157" fmla="*/ 188953 h 500134"/>
                <a:gd name="connsiteX158" fmla="*/ 244403 w 391135"/>
                <a:gd name="connsiteY158" fmla="*/ 156473 h 500134"/>
                <a:gd name="connsiteX159" fmla="*/ 231735 w 391135"/>
                <a:gd name="connsiteY159" fmla="*/ 154187 h 50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391135" h="500134">
                  <a:moveTo>
                    <a:pt x="105528" y="500135"/>
                  </a:moveTo>
                  <a:cubicBezTo>
                    <a:pt x="103985" y="500130"/>
                    <a:pt x="102452" y="499938"/>
                    <a:pt x="100956" y="499563"/>
                  </a:cubicBezTo>
                  <a:lnTo>
                    <a:pt x="74001" y="493563"/>
                  </a:lnTo>
                  <a:cubicBezTo>
                    <a:pt x="64618" y="491670"/>
                    <a:pt x="58541" y="482527"/>
                    <a:pt x="60437" y="473142"/>
                  </a:cubicBezTo>
                  <a:cubicBezTo>
                    <a:pt x="60646" y="472113"/>
                    <a:pt x="60942" y="471106"/>
                    <a:pt x="61332" y="470131"/>
                  </a:cubicBezTo>
                  <a:lnTo>
                    <a:pt x="79335" y="420887"/>
                  </a:lnTo>
                  <a:cubicBezTo>
                    <a:pt x="79906" y="417903"/>
                    <a:pt x="79020" y="414824"/>
                    <a:pt x="76953" y="412600"/>
                  </a:cubicBezTo>
                  <a:cubicBezTo>
                    <a:pt x="74096" y="409639"/>
                    <a:pt x="71486" y="406454"/>
                    <a:pt x="69143" y="403075"/>
                  </a:cubicBezTo>
                  <a:cubicBezTo>
                    <a:pt x="69143" y="403075"/>
                    <a:pt x="67809" y="401170"/>
                    <a:pt x="66381" y="402027"/>
                  </a:cubicBezTo>
                  <a:lnTo>
                    <a:pt x="30662" y="425649"/>
                  </a:lnTo>
                  <a:cubicBezTo>
                    <a:pt x="26309" y="428676"/>
                    <a:pt x="20727" y="429319"/>
                    <a:pt x="15803" y="427364"/>
                  </a:cubicBezTo>
                  <a:cubicBezTo>
                    <a:pt x="11012" y="425123"/>
                    <a:pt x="7678" y="420605"/>
                    <a:pt x="6944" y="415362"/>
                  </a:cubicBezTo>
                  <a:lnTo>
                    <a:pt x="277" y="376310"/>
                  </a:lnTo>
                  <a:cubicBezTo>
                    <a:pt x="-999" y="367016"/>
                    <a:pt x="2182" y="357665"/>
                    <a:pt x="8850" y="351069"/>
                  </a:cubicBezTo>
                  <a:lnTo>
                    <a:pt x="44664" y="318112"/>
                  </a:lnTo>
                  <a:cubicBezTo>
                    <a:pt x="47835" y="314617"/>
                    <a:pt x="49950" y="310288"/>
                    <a:pt x="50760" y="305634"/>
                  </a:cubicBezTo>
                  <a:cubicBezTo>
                    <a:pt x="51836" y="296542"/>
                    <a:pt x="53398" y="287512"/>
                    <a:pt x="55427" y="278583"/>
                  </a:cubicBezTo>
                  <a:cubicBezTo>
                    <a:pt x="55779" y="276668"/>
                    <a:pt x="54855" y="274742"/>
                    <a:pt x="53141" y="273821"/>
                  </a:cubicBezTo>
                  <a:lnTo>
                    <a:pt x="32186" y="264867"/>
                  </a:lnTo>
                  <a:cubicBezTo>
                    <a:pt x="27490" y="262934"/>
                    <a:pt x="23794" y="259141"/>
                    <a:pt x="21994" y="254390"/>
                  </a:cubicBezTo>
                  <a:cubicBezTo>
                    <a:pt x="20146" y="249726"/>
                    <a:pt x="20222" y="244525"/>
                    <a:pt x="22185" y="239912"/>
                  </a:cubicBezTo>
                  <a:lnTo>
                    <a:pt x="46664" y="185143"/>
                  </a:lnTo>
                  <a:cubicBezTo>
                    <a:pt x="50788" y="176136"/>
                    <a:pt x="59904" y="170472"/>
                    <a:pt x="69810" y="170760"/>
                  </a:cubicBezTo>
                  <a:lnTo>
                    <a:pt x="95718" y="172094"/>
                  </a:lnTo>
                  <a:cubicBezTo>
                    <a:pt x="99223" y="171766"/>
                    <a:pt x="102471" y="170094"/>
                    <a:pt x="104766" y="167427"/>
                  </a:cubicBezTo>
                  <a:cubicBezTo>
                    <a:pt x="110862" y="158568"/>
                    <a:pt x="117339" y="149996"/>
                    <a:pt x="123816" y="141900"/>
                  </a:cubicBezTo>
                  <a:cubicBezTo>
                    <a:pt x="126531" y="138259"/>
                    <a:pt x="128064" y="133868"/>
                    <a:pt x="128198" y="129327"/>
                  </a:cubicBezTo>
                  <a:lnTo>
                    <a:pt x="125817" y="91227"/>
                  </a:lnTo>
                  <a:cubicBezTo>
                    <a:pt x="125569" y="81903"/>
                    <a:pt x="129560" y="72970"/>
                    <a:pt x="136675" y="66938"/>
                  </a:cubicBezTo>
                  <a:lnTo>
                    <a:pt x="177061" y="35124"/>
                  </a:lnTo>
                  <a:cubicBezTo>
                    <a:pt x="181119" y="31757"/>
                    <a:pt x="186567" y="30616"/>
                    <a:pt x="191634" y="32076"/>
                  </a:cubicBezTo>
                  <a:cubicBezTo>
                    <a:pt x="196606" y="33781"/>
                    <a:pt x="200388" y="37855"/>
                    <a:pt x="201731" y="42935"/>
                  </a:cubicBezTo>
                  <a:lnTo>
                    <a:pt x="211256" y="73224"/>
                  </a:lnTo>
                  <a:cubicBezTo>
                    <a:pt x="211694" y="73612"/>
                    <a:pt x="212342" y="73612"/>
                    <a:pt x="212780" y="73224"/>
                  </a:cubicBezTo>
                  <a:cubicBezTo>
                    <a:pt x="218523" y="70917"/>
                    <a:pt x="224410" y="68976"/>
                    <a:pt x="230401" y="67414"/>
                  </a:cubicBezTo>
                  <a:cubicBezTo>
                    <a:pt x="234268" y="66086"/>
                    <a:pt x="237612" y="63548"/>
                    <a:pt x="239926" y="60175"/>
                  </a:cubicBezTo>
                  <a:lnTo>
                    <a:pt x="265263" y="11883"/>
                  </a:lnTo>
                  <a:cubicBezTo>
                    <a:pt x="270073" y="3105"/>
                    <a:pt x="280026" y="-1527"/>
                    <a:pt x="289837" y="453"/>
                  </a:cubicBezTo>
                  <a:lnTo>
                    <a:pt x="316793" y="6454"/>
                  </a:lnTo>
                  <a:cubicBezTo>
                    <a:pt x="326327" y="8100"/>
                    <a:pt x="332728" y="17167"/>
                    <a:pt x="331080" y="26705"/>
                  </a:cubicBezTo>
                  <a:cubicBezTo>
                    <a:pt x="330871" y="27959"/>
                    <a:pt x="330518" y="29185"/>
                    <a:pt x="330033" y="30362"/>
                  </a:cubicBezTo>
                  <a:lnTo>
                    <a:pt x="311745" y="79797"/>
                  </a:lnTo>
                  <a:cubicBezTo>
                    <a:pt x="311202" y="82749"/>
                    <a:pt x="312088" y="85786"/>
                    <a:pt x="314126" y="87988"/>
                  </a:cubicBezTo>
                  <a:cubicBezTo>
                    <a:pt x="316964" y="90966"/>
                    <a:pt x="319574" y="94149"/>
                    <a:pt x="321936" y="97513"/>
                  </a:cubicBezTo>
                  <a:cubicBezTo>
                    <a:pt x="321936" y="97513"/>
                    <a:pt x="323365" y="99418"/>
                    <a:pt x="324794" y="98561"/>
                  </a:cubicBezTo>
                  <a:lnTo>
                    <a:pt x="360513" y="75034"/>
                  </a:lnTo>
                  <a:cubicBezTo>
                    <a:pt x="364799" y="71921"/>
                    <a:pt x="370390" y="71271"/>
                    <a:pt x="375276" y="73320"/>
                  </a:cubicBezTo>
                  <a:cubicBezTo>
                    <a:pt x="380105" y="75518"/>
                    <a:pt x="383458" y="80058"/>
                    <a:pt x="384135" y="85321"/>
                  </a:cubicBezTo>
                  <a:lnTo>
                    <a:pt x="390897" y="124278"/>
                  </a:lnTo>
                  <a:cubicBezTo>
                    <a:pt x="392069" y="133609"/>
                    <a:pt x="388868" y="142959"/>
                    <a:pt x="382230" y="149615"/>
                  </a:cubicBezTo>
                  <a:lnTo>
                    <a:pt x="346035" y="182095"/>
                  </a:lnTo>
                  <a:cubicBezTo>
                    <a:pt x="342853" y="185539"/>
                    <a:pt x="340767" y="189848"/>
                    <a:pt x="340034" y="194478"/>
                  </a:cubicBezTo>
                  <a:cubicBezTo>
                    <a:pt x="338986" y="203336"/>
                    <a:pt x="337367" y="212480"/>
                    <a:pt x="335367" y="221529"/>
                  </a:cubicBezTo>
                  <a:cubicBezTo>
                    <a:pt x="334966" y="223476"/>
                    <a:pt x="335900" y="225455"/>
                    <a:pt x="337653" y="226386"/>
                  </a:cubicBezTo>
                  <a:lnTo>
                    <a:pt x="358608" y="235340"/>
                  </a:lnTo>
                  <a:cubicBezTo>
                    <a:pt x="368113" y="239667"/>
                    <a:pt x="372362" y="250841"/>
                    <a:pt x="368133" y="260391"/>
                  </a:cubicBezTo>
                  <a:lnTo>
                    <a:pt x="343749" y="315064"/>
                  </a:lnTo>
                  <a:cubicBezTo>
                    <a:pt x="339577" y="323964"/>
                    <a:pt x="330518" y="329540"/>
                    <a:pt x="320698" y="329256"/>
                  </a:cubicBezTo>
                  <a:lnTo>
                    <a:pt x="294695" y="328018"/>
                  </a:lnTo>
                  <a:cubicBezTo>
                    <a:pt x="290999" y="328131"/>
                    <a:pt x="287522" y="329832"/>
                    <a:pt x="285170" y="332685"/>
                  </a:cubicBezTo>
                  <a:cubicBezTo>
                    <a:pt x="279169" y="341544"/>
                    <a:pt x="272597" y="350116"/>
                    <a:pt x="266120" y="358117"/>
                  </a:cubicBezTo>
                  <a:cubicBezTo>
                    <a:pt x="263396" y="361787"/>
                    <a:pt x="261900" y="366218"/>
                    <a:pt x="261834" y="370785"/>
                  </a:cubicBezTo>
                  <a:lnTo>
                    <a:pt x="264215" y="408885"/>
                  </a:lnTo>
                  <a:cubicBezTo>
                    <a:pt x="264386" y="418192"/>
                    <a:pt x="260405" y="427092"/>
                    <a:pt x="253356" y="433174"/>
                  </a:cubicBezTo>
                  <a:lnTo>
                    <a:pt x="212875" y="464892"/>
                  </a:lnTo>
                  <a:cubicBezTo>
                    <a:pt x="208894" y="468323"/>
                    <a:pt x="203445" y="469506"/>
                    <a:pt x="198397" y="468036"/>
                  </a:cubicBezTo>
                  <a:cubicBezTo>
                    <a:pt x="193368" y="466339"/>
                    <a:pt x="189539" y="462220"/>
                    <a:pt x="188205" y="457082"/>
                  </a:cubicBezTo>
                  <a:lnTo>
                    <a:pt x="178680" y="426888"/>
                  </a:lnTo>
                  <a:cubicBezTo>
                    <a:pt x="178328" y="426493"/>
                    <a:pt x="177728" y="426455"/>
                    <a:pt x="177337" y="426803"/>
                  </a:cubicBezTo>
                  <a:cubicBezTo>
                    <a:pt x="177309" y="426830"/>
                    <a:pt x="177280" y="426858"/>
                    <a:pt x="177252" y="426888"/>
                  </a:cubicBezTo>
                  <a:cubicBezTo>
                    <a:pt x="171489" y="429238"/>
                    <a:pt x="165574" y="431180"/>
                    <a:pt x="159535" y="432698"/>
                  </a:cubicBezTo>
                  <a:cubicBezTo>
                    <a:pt x="155630" y="434006"/>
                    <a:pt x="152277" y="436589"/>
                    <a:pt x="150010" y="440032"/>
                  </a:cubicBezTo>
                  <a:lnTo>
                    <a:pt x="124673" y="488324"/>
                  </a:lnTo>
                  <a:cubicBezTo>
                    <a:pt x="120778" y="495319"/>
                    <a:pt x="113529" y="499791"/>
                    <a:pt x="105528" y="500135"/>
                  </a:cubicBezTo>
                  <a:close/>
                  <a:moveTo>
                    <a:pt x="67428" y="384787"/>
                  </a:moveTo>
                  <a:cubicBezTo>
                    <a:pt x="73782" y="384799"/>
                    <a:pt x="79715" y="387978"/>
                    <a:pt x="83240" y="393264"/>
                  </a:cubicBezTo>
                  <a:cubicBezTo>
                    <a:pt x="85069" y="395963"/>
                    <a:pt x="87107" y="398511"/>
                    <a:pt x="89336" y="400884"/>
                  </a:cubicBezTo>
                  <a:cubicBezTo>
                    <a:pt x="95975" y="407707"/>
                    <a:pt x="98318" y="417627"/>
                    <a:pt x="95432" y="426697"/>
                  </a:cubicBezTo>
                  <a:lnTo>
                    <a:pt x="77144" y="476037"/>
                  </a:lnTo>
                  <a:lnTo>
                    <a:pt x="75906" y="485562"/>
                  </a:lnTo>
                  <a:lnTo>
                    <a:pt x="77715" y="477275"/>
                  </a:lnTo>
                  <a:lnTo>
                    <a:pt x="104671" y="483276"/>
                  </a:lnTo>
                  <a:cubicBezTo>
                    <a:pt x="107033" y="483565"/>
                    <a:pt x="109357" y="482496"/>
                    <a:pt x="110672" y="480513"/>
                  </a:cubicBezTo>
                  <a:lnTo>
                    <a:pt x="136485" y="432031"/>
                  </a:lnTo>
                  <a:cubicBezTo>
                    <a:pt x="141104" y="424340"/>
                    <a:pt x="148505" y="418714"/>
                    <a:pt x="157154" y="416315"/>
                  </a:cubicBezTo>
                  <a:cubicBezTo>
                    <a:pt x="162440" y="414944"/>
                    <a:pt x="167622" y="413226"/>
                    <a:pt x="172680" y="411171"/>
                  </a:cubicBezTo>
                  <a:cubicBezTo>
                    <a:pt x="177413" y="409068"/>
                    <a:pt x="182805" y="409068"/>
                    <a:pt x="187539" y="411171"/>
                  </a:cubicBezTo>
                  <a:cubicBezTo>
                    <a:pt x="192168" y="413254"/>
                    <a:pt x="195644" y="417256"/>
                    <a:pt x="197064" y="422125"/>
                  </a:cubicBezTo>
                  <a:lnTo>
                    <a:pt x="205636" y="450700"/>
                  </a:lnTo>
                  <a:lnTo>
                    <a:pt x="244689" y="420030"/>
                  </a:lnTo>
                  <a:cubicBezTo>
                    <a:pt x="247327" y="417534"/>
                    <a:pt x="248927" y="414131"/>
                    <a:pt x="249165" y="410505"/>
                  </a:cubicBezTo>
                  <a:lnTo>
                    <a:pt x="246784" y="372405"/>
                  </a:lnTo>
                  <a:cubicBezTo>
                    <a:pt x="246565" y="363508"/>
                    <a:pt x="249461" y="354814"/>
                    <a:pt x="254976" y="347830"/>
                  </a:cubicBezTo>
                  <a:cubicBezTo>
                    <a:pt x="261357" y="340305"/>
                    <a:pt x="267453" y="332114"/>
                    <a:pt x="273264" y="323732"/>
                  </a:cubicBezTo>
                  <a:cubicBezTo>
                    <a:pt x="278731" y="316046"/>
                    <a:pt x="287646" y="311555"/>
                    <a:pt x="297076" y="311730"/>
                  </a:cubicBezTo>
                  <a:lnTo>
                    <a:pt x="323079" y="312969"/>
                  </a:lnTo>
                  <a:cubicBezTo>
                    <a:pt x="325899" y="312799"/>
                    <a:pt x="328432" y="311224"/>
                    <a:pt x="329842" y="308778"/>
                  </a:cubicBezTo>
                  <a:lnTo>
                    <a:pt x="354226" y="254104"/>
                  </a:lnTo>
                  <a:cubicBezTo>
                    <a:pt x="354407" y="253579"/>
                    <a:pt x="354407" y="253010"/>
                    <a:pt x="354226" y="252485"/>
                  </a:cubicBezTo>
                  <a:cubicBezTo>
                    <a:pt x="353969" y="252022"/>
                    <a:pt x="353569" y="251655"/>
                    <a:pt x="353083" y="251437"/>
                  </a:cubicBezTo>
                  <a:lnTo>
                    <a:pt x="332128" y="242484"/>
                  </a:lnTo>
                  <a:cubicBezTo>
                    <a:pt x="322860" y="238368"/>
                    <a:pt x="317793" y="228276"/>
                    <a:pt x="320031" y="218385"/>
                  </a:cubicBezTo>
                  <a:cubicBezTo>
                    <a:pt x="321908" y="210054"/>
                    <a:pt x="323337" y="201628"/>
                    <a:pt x="324318" y="193144"/>
                  </a:cubicBezTo>
                  <a:cubicBezTo>
                    <a:pt x="325546" y="184458"/>
                    <a:pt x="329556" y="176404"/>
                    <a:pt x="335748" y="170189"/>
                  </a:cubicBezTo>
                  <a:lnTo>
                    <a:pt x="371561" y="137232"/>
                  </a:lnTo>
                  <a:cubicBezTo>
                    <a:pt x="373886" y="134616"/>
                    <a:pt x="375114" y="131205"/>
                    <a:pt x="374990" y="127707"/>
                  </a:cubicBezTo>
                  <a:lnTo>
                    <a:pt x="368609" y="90941"/>
                  </a:lnTo>
                  <a:lnTo>
                    <a:pt x="334795" y="113134"/>
                  </a:lnTo>
                  <a:cubicBezTo>
                    <a:pt x="325946" y="118831"/>
                    <a:pt x="314164" y="116279"/>
                    <a:pt x="308468" y="107434"/>
                  </a:cubicBezTo>
                  <a:cubicBezTo>
                    <a:pt x="308277" y="107149"/>
                    <a:pt x="308106" y="106857"/>
                    <a:pt x="307935" y="106562"/>
                  </a:cubicBezTo>
                  <a:cubicBezTo>
                    <a:pt x="306049" y="103910"/>
                    <a:pt x="303982" y="101396"/>
                    <a:pt x="301743" y="99037"/>
                  </a:cubicBezTo>
                  <a:cubicBezTo>
                    <a:pt x="295181" y="92174"/>
                    <a:pt x="292876" y="82279"/>
                    <a:pt x="295743" y="73224"/>
                  </a:cubicBezTo>
                  <a:lnTo>
                    <a:pt x="314031" y="23885"/>
                  </a:lnTo>
                  <a:lnTo>
                    <a:pt x="315269" y="14360"/>
                  </a:lnTo>
                  <a:lnTo>
                    <a:pt x="313364" y="22551"/>
                  </a:lnTo>
                  <a:lnTo>
                    <a:pt x="286408" y="16551"/>
                  </a:lnTo>
                  <a:cubicBezTo>
                    <a:pt x="284084" y="16320"/>
                    <a:pt x="281817" y="17380"/>
                    <a:pt x="280503" y="19313"/>
                  </a:cubicBezTo>
                  <a:lnTo>
                    <a:pt x="255357" y="68462"/>
                  </a:lnTo>
                  <a:cubicBezTo>
                    <a:pt x="250727" y="76209"/>
                    <a:pt x="243288" y="81872"/>
                    <a:pt x="234592" y="84273"/>
                  </a:cubicBezTo>
                  <a:cubicBezTo>
                    <a:pt x="229315" y="85672"/>
                    <a:pt x="224134" y="87389"/>
                    <a:pt x="219066" y="89417"/>
                  </a:cubicBezTo>
                  <a:cubicBezTo>
                    <a:pt x="214370" y="91515"/>
                    <a:pt x="208998" y="91515"/>
                    <a:pt x="204303" y="89417"/>
                  </a:cubicBezTo>
                  <a:cubicBezTo>
                    <a:pt x="199712" y="87294"/>
                    <a:pt x="196244" y="83308"/>
                    <a:pt x="194778" y="78463"/>
                  </a:cubicBezTo>
                  <a:lnTo>
                    <a:pt x="186205" y="49888"/>
                  </a:lnTo>
                  <a:lnTo>
                    <a:pt x="147153" y="80463"/>
                  </a:lnTo>
                  <a:cubicBezTo>
                    <a:pt x="144457" y="83109"/>
                    <a:pt x="142895" y="86691"/>
                    <a:pt x="142771" y="90465"/>
                  </a:cubicBezTo>
                  <a:lnTo>
                    <a:pt x="145152" y="128565"/>
                  </a:lnTo>
                  <a:cubicBezTo>
                    <a:pt x="145333" y="137455"/>
                    <a:pt x="142438" y="146136"/>
                    <a:pt x="136961" y="153139"/>
                  </a:cubicBezTo>
                  <a:cubicBezTo>
                    <a:pt x="130455" y="160882"/>
                    <a:pt x="124350" y="168957"/>
                    <a:pt x="118673" y="177333"/>
                  </a:cubicBezTo>
                  <a:cubicBezTo>
                    <a:pt x="113186" y="185047"/>
                    <a:pt x="104233" y="189542"/>
                    <a:pt x="94765" y="189334"/>
                  </a:cubicBezTo>
                  <a:lnTo>
                    <a:pt x="68857" y="188096"/>
                  </a:lnTo>
                  <a:lnTo>
                    <a:pt x="68857" y="188096"/>
                  </a:lnTo>
                  <a:cubicBezTo>
                    <a:pt x="66133" y="188306"/>
                    <a:pt x="63675" y="189835"/>
                    <a:pt x="62285" y="192192"/>
                  </a:cubicBezTo>
                  <a:lnTo>
                    <a:pt x="37806" y="246960"/>
                  </a:lnTo>
                  <a:cubicBezTo>
                    <a:pt x="37548" y="247437"/>
                    <a:pt x="37548" y="248008"/>
                    <a:pt x="37806" y="248484"/>
                  </a:cubicBezTo>
                  <a:cubicBezTo>
                    <a:pt x="37948" y="249010"/>
                    <a:pt x="38339" y="249435"/>
                    <a:pt x="38853" y="249627"/>
                  </a:cubicBezTo>
                  <a:lnTo>
                    <a:pt x="59904" y="258581"/>
                  </a:lnTo>
                  <a:cubicBezTo>
                    <a:pt x="69143" y="262725"/>
                    <a:pt x="74201" y="272793"/>
                    <a:pt x="72000" y="282679"/>
                  </a:cubicBezTo>
                  <a:cubicBezTo>
                    <a:pt x="70057" y="290970"/>
                    <a:pt x="68590" y="299366"/>
                    <a:pt x="67619" y="307825"/>
                  </a:cubicBezTo>
                  <a:cubicBezTo>
                    <a:pt x="66390" y="316539"/>
                    <a:pt x="62380" y="324623"/>
                    <a:pt x="56189" y="330876"/>
                  </a:cubicBezTo>
                  <a:lnTo>
                    <a:pt x="20470" y="363737"/>
                  </a:lnTo>
                  <a:cubicBezTo>
                    <a:pt x="18022" y="366466"/>
                    <a:pt x="16812" y="370086"/>
                    <a:pt x="17136" y="373738"/>
                  </a:cubicBezTo>
                  <a:lnTo>
                    <a:pt x="23423" y="410505"/>
                  </a:lnTo>
                  <a:lnTo>
                    <a:pt x="57332" y="388216"/>
                  </a:lnTo>
                  <a:cubicBezTo>
                    <a:pt x="60275" y="386085"/>
                    <a:pt x="63799" y="384890"/>
                    <a:pt x="67428" y="384787"/>
                  </a:cubicBezTo>
                  <a:close/>
                  <a:moveTo>
                    <a:pt x="159630" y="362499"/>
                  </a:moveTo>
                  <a:cubicBezTo>
                    <a:pt x="153125" y="362583"/>
                    <a:pt x="146667" y="361453"/>
                    <a:pt x="140580" y="359165"/>
                  </a:cubicBezTo>
                  <a:cubicBezTo>
                    <a:pt x="122264" y="351113"/>
                    <a:pt x="109748" y="333753"/>
                    <a:pt x="107910" y="313826"/>
                  </a:cubicBezTo>
                  <a:cubicBezTo>
                    <a:pt x="99528" y="265153"/>
                    <a:pt x="130008" y="196192"/>
                    <a:pt x="175918" y="160092"/>
                  </a:cubicBezTo>
                  <a:cubicBezTo>
                    <a:pt x="201826" y="139804"/>
                    <a:pt x="228877" y="132756"/>
                    <a:pt x="250118" y="141042"/>
                  </a:cubicBezTo>
                  <a:cubicBezTo>
                    <a:pt x="268501" y="149080"/>
                    <a:pt x="281103" y="166419"/>
                    <a:pt x="283074" y="186381"/>
                  </a:cubicBezTo>
                  <a:cubicBezTo>
                    <a:pt x="291456" y="235054"/>
                    <a:pt x="260881" y="303920"/>
                    <a:pt x="215066" y="340020"/>
                  </a:cubicBezTo>
                  <a:cubicBezTo>
                    <a:pt x="199569" y="353421"/>
                    <a:pt x="180080" y="361325"/>
                    <a:pt x="159630" y="362499"/>
                  </a:cubicBezTo>
                  <a:close/>
                  <a:moveTo>
                    <a:pt x="231735" y="154187"/>
                  </a:moveTo>
                  <a:cubicBezTo>
                    <a:pt x="215066" y="155434"/>
                    <a:pt x="199264" y="162128"/>
                    <a:pt x="186777" y="173237"/>
                  </a:cubicBezTo>
                  <a:cubicBezTo>
                    <a:pt x="145248" y="205908"/>
                    <a:pt x="117435" y="267534"/>
                    <a:pt x="124864" y="310778"/>
                  </a:cubicBezTo>
                  <a:cubicBezTo>
                    <a:pt x="125902" y="324833"/>
                    <a:pt x="134465" y="337225"/>
                    <a:pt x="147248" y="343163"/>
                  </a:cubicBezTo>
                  <a:cubicBezTo>
                    <a:pt x="162869" y="349164"/>
                    <a:pt x="183824" y="343163"/>
                    <a:pt x="204969" y="326494"/>
                  </a:cubicBezTo>
                  <a:cubicBezTo>
                    <a:pt x="246498" y="293823"/>
                    <a:pt x="274216" y="232101"/>
                    <a:pt x="266786" y="188953"/>
                  </a:cubicBezTo>
                  <a:cubicBezTo>
                    <a:pt x="265824" y="174849"/>
                    <a:pt x="257242" y="162395"/>
                    <a:pt x="244403" y="156473"/>
                  </a:cubicBezTo>
                  <a:cubicBezTo>
                    <a:pt x="240355" y="154929"/>
                    <a:pt x="236059" y="154154"/>
                    <a:pt x="231735" y="154187"/>
                  </a:cubicBez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grpSp>
      <p:grpSp>
        <p:nvGrpSpPr>
          <p:cNvPr id="223" name="Graphic 15">
            <a:extLst>
              <a:ext uri="{FF2B5EF4-FFF2-40B4-BE49-F238E27FC236}">
                <a16:creationId xmlns:a16="http://schemas.microsoft.com/office/drawing/2014/main" id="{DF45851C-9A95-BC2F-CDEC-7C3D021C3271}"/>
              </a:ext>
            </a:extLst>
          </p:cNvPr>
          <p:cNvGrpSpPr/>
          <p:nvPr/>
        </p:nvGrpSpPr>
        <p:grpSpPr>
          <a:xfrm>
            <a:off x="8397115" y="1515313"/>
            <a:ext cx="2543744" cy="2770517"/>
            <a:chOff x="7884985" y="1502776"/>
            <a:chExt cx="3351466" cy="3650248"/>
          </a:xfrm>
        </p:grpSpPr>
        <p:grpSp>
          <p:nvGrpSpPr>
            <p:cNvPr id="379" name="Graphic 15">
              <a:extLst>
                <a:ext uri="{FF2B5EF4-FFF2-40B4-BE49-F238E27FC236}">
                  <a16:creationId xmlns:a16="http://schemas.microsoft.com/office/drawing/2014/main" id="{519AAB02-0E33-C887-63E9-F88F5A8E6947}"/>
                </a:ext>
              </a:extLst>
            </p:cNvPr>
            <p:cNvGrpSpPr/>
            <p:nvPr/>
          </p:nvGrpSpPr>
          <p:grpSpPr>
            <a:xfrm>
              <a:off x="9617678" y="3230499"/>
              <a:ext cx="1618773" cy="1040613"/>
              <a:chOff x="9617678" y="3230499"/>
              <a:chExt cx="1618773" cy="1040613"/>
            </a:xfrm>
          </p:grpSpPr>
          <p:sp>
            <p:nvSpPr>
              <p:cNvPr id="457" name="Freeform: Shape 140">
                <a:extLst>
                  <a:ext uri="{FF2B5EF4-FFF2-40B4-BE49-F238E27FC236}">
                    <a16:creationId xmlns:a16="http://schemas.microsoft.com/office/drawing/2014/main" id="{9A6D5BFD-F78F-A857-81BF-01D965F0B6F5}"/>
                  </a:ext>
                </a:extLst>
              </p:cNvPr>
              <p:cNvSpPr/>
              <p:nvPr/>
            </p:nvSpPr>
            <p:spPr>
              <a:xfrm>
                <a:off x="10077450" y="3644646"/>
                <a:ext cx="1157382" cy="625411"/>
              </a:xfrm>
              <a:custGeom>
                <a:avLst/>
                <a:gdLst>
                  <a:gd name="connsiteX0" fmla="*/ 578263 w 1157382"/>
                  <a:gd name="connsiteY0" fmla="*/ 625411 h 625411"/>
                  <a:gd name="connsiteX1" fmla="*/ 521970 w 1157382"/>
                  <a:gd name="connsiteY1" fmla="*/ 611695 h 625411"/>
                  <a:gd name="connsiteX2" fmla="*/ 520922 w 1157382"/>
                  <a:gd name="connsiteY2" fmla="*/ 611695 h 625411"/>
                  <a:gd name="connsiteX3" fmla="*/ 0 w 1157382"/>
                  <a:gd name="connsiteY3" fmla="*/ 310134 h 625411"/>
                  <a:gd name="connsiteX4" fmla="*/ 38957 w 1157382"/>
                  <a:gd name="connsiteY4" fmla="*/ 316420 h 625411"/>
                  <a:gd name="connsiteX5" fmla="*/ 101537 w 1157382"/>
                  <a:gd name="connsiteY5" fmla="*/ 299371 h 625411"/>
                  <a:gd name="connsiteX6" fmla="*/ 620173 w 1157382"/>
                  <a:gd name="connsiteY6" fmla="*/ 0 h 625411"/>
                  <a:gd name="connsiteX7" fmla="*/ 1157383 w 1157382"/>
                  <a:gd name="connsiteY7" fmla="*/ 310134 h 625411"/>
                  <a:gd name="connsiteX8" fmla="*/ 640080 w 1157382"/>
                  <a:gd name="connsiteY8" fmla="*/ 608838 h 625411"/>
                  <a:gd name="connsiteX9" fmla="*/ 578739 w 1157382"/>
                  <a:gd name="connsiteY9" fmla="*/ 625411 h 625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7382" h="625411">
                    <a:moveTo>
                      <a:pt x="578263" y="625411"/>
                    </a:moveTo>
                    <a:cubicBezTo>
                      <a:pt x="558670" y="625392"/>
                      <a:pt x="539372" y="620696"/>
                      <a:pt x="521970" y="611695"/>
                    </a:cubicBezTo>
                    <a:lnTo>
                      <a:pt x="520922" y="611695"/>
                    </a:lnTo>
                    <a:lnTo>
                      <a:pt x="0" y="310134"/>
                    </a:lnTo>
                    <a:cubicBezTo>
                      <a:pt x="12573" y="314258"/>
                      <a:pt x="25727" y="316382"/>
                      <a:pt x="38957" y="316420"/>
                    </a:cubicBezTo>
                    <a:cubicBezTo>
                      <a:pt x="60970" y="316430"/>
                      <a:pt x="82572" y="310544"/>
                      <a:pt x="101537" y="299371"/>
                    </a:cubicBezTo>
                    <a:lnTo>
                      <a:pt x="620173" y="0"/>
                    </a:lnTo>
                    <a:lnTo>
                      <a:pt x="1157383" y="310134"/>
                    </a:lnTo>
                    <a:lnTo>
                      <a:pt x="640080" y="608838"/>
                    </a:lnTo>
                    <a:cubicBezTo>
                      <a:pt x="621468" y="619715"/>
                      <a:pt x="600294" y="625430"/>
                      <a:pt x="578739" y="625411"/>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58" name="Freeform: Shape 141">
                <a:extLst>
                  <a:ext uri="{FF2B5EF4-FFF2-40B4-BE49-F238E27FC236}">
                    <a16:creationId xmlns:a16="http://schemas.microsoft.com/office/drawing/2014/main" id="{D5378DC3-8C45-68EF-EC22-F74C11790818}"/>
                  </a:ext>
                </a:extLst>
              </p:cNvPr>
              <p:cNvSpPr/>
              <p:nvPr/>
            </p:nvSpPr>
            <p:spPr>
              <a:xfrm>
                <a:off x="10058781" y="3642836"/>
                <a:ext cx="1177670" cy="628276"/>
              </a:xfrm>
              <a:custGeom>
                <a:avLst/>
                <a:gdLst>
                  <a:gd name="connsiteX0" fmla="*/ 638365 w 1177670"/>
                  <a:gd name="connsiteY0" fmla="*/ 3238 h 628276"/>
                  <a:gd name="connsiteX1" fmla="*/ 1173004 w 1177670"/>
                  <a:gd name="connsiteY1" fmla="*/ 311944 h 628276"/>
                  <a:gd name="connsiteX2" fmla="*/ 657606 w 1177670"/>
                  <a:gd name="connsiteY2" fmla="*/ 609505 h 628276"/>
                  <a:gd name="connsiteX3" fmla="*/ 596932 w 1177670"/>
                  <a:gd name="connsiteY3" fmla="*/ 625983 h 628276"/>
                  <a:gd name="connsiteX4" fmla="*/ 541020 w 1177670"/>
                  <a:gd name="connsiteY4" fmla="*/ 612362 h 628276"/>
                  <a:gd name="connsiteX5" fmla="*/ 540353 w 1177670"/>
                  <a:gd name="connsiteY5" fmla="*/ 612362 h 628276"/>
                  <a:gd name="connsiteX6" fmla="*/ 530828 w 1177670"/>
                  <a:gd name="connsiteY6" fmla="*/ 606552 h 628276"/>
                  <a:gd name="connsiteX7" fmla="*/ 530162 w 1177670"/>
                  <a:gd name="connsiteY7" fmla="*/ 606076 h 628276"/>
                  <a:gd name="connsiteX8" fmla="*/ 28194 w 1177670"/>
                  <a:gd name="connsiteY8" fmla="*/ 315944 h 628276"/>
                  <a:gd name="connsiteX9" fmla="*/ 56769 w 1177670"/>
                  <a:gd name="connsiteY9" fmla="*/ 319564 h 628276"/>
                  <a:gd name="connsiteX10" fmla="*/ 120015 w 1177670"/>
                  <a:gd name="connsiteY10" fmla="*/ 302419 h 628276"/>
                  <a:gd name="connsiteX11" fmla="*/ 473107 w 1177670"/>
                  <a:gd name="connsiteY11" fmla="*/ 98488 h 628276"/>
                  <a:gd name="connsiteX12" fmla="*/ 637984 w 1177670"/>
                  <a:gd name="connsiteY12" fmla="*/ 3238 h 628276"/>
                  <a:gd name="connsiteX13" fmla="*/ 637984 w 1177670"/>
                  <a:gd name="connsiteY13" fmla="*/ 286 h 628276"/>
                  <a:gd name="connsiteX14" fmla="*/ 471868 w 1177670"/>
                  <a:gd name="connsiteY14" fmla="*/ 96202 h 628276"/>
                  <a:gd name="connsiteX15" fmla="*/ 119158 w 1177670"/>
                  <a:gd name="connsiteY15" fmla="*/ 300514 h 628276"/>
                  <a:gd name="connsiteX16" fmla="*/ 57150 w 1177670"/>
                  <a:gd name="connsiteY16" fmla="*/ 317373 h 628276"/>
                  <a:gd name="connsiteX17" fmla="*/ 0 w 1177670"/>
                  <a:gd name="connsiteY17" fmla="*/ 303657 h 628276"/>
                  <a:gd name="connsiteX18" fmla="*/ 527971 w 1177670"/>
                  <a:gd name="connsiteY18" fmla="*/ 608457 h 628276"/>
                  <a:gd name="connsiteX19" fmla="*/ 528447 w 1177670"/>
                  <a:gd name="connsiteY19" fmla="*/ 608457 h 628276"/>
                  <a:gd name="connsiteX20" fmla="*/ 538639 w 1177670"/>
                  <a:gd name="connsiteY20" fmla="*/ 614363 h 628276"/>
                  <a:gd name="connsiteX21" fmla="*/ 539591 w 1177670"/>
                  <a:gd name="connsiteY21" fmla="*/ 614363 h 628276"/>
                  <a:gd name="connsiteX22" fmla="*/ 658368 w 1177670"/>
                  <a:gd name="connsiteY22" fmla="*/ 611410 h 628276"/>
                  <a:gd name="connsiteX23" fmla="*/ 1177671 w 1177670"/>
                  <a:gd name="connsiteY23" fmla="*/ 311658 h 628276"/>
                  <a:gd name="connsiteX24" fmla="*/ 637889 w 1177670"/>
                  <a:gd name="connsiteY24" fmla="*/ 0 h 62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77670" h="628276">
                    <a:moveTo>
                      <a:pt x="638365" y="3238"/>
                    </a:moveTo>
                    <a:lnTo>
                      <a:pt x="1173004" y="311944"/>
                    </a:lnTo>
                    <a:lnTo>
                      <a:pt x="657606" y="609505"/>
                    </a:lnTo>
                    <a:cubicBezTo>
                      <a:pt x="639204" y="620296"/>
                      <a:pt x="618258" y="625992"/>
                      <a:pt x="596932" y="625983"/>
                    </a:cubicBezTo>
                    <a:cubicBezTo>
                      <a:pt x="577482" y="625926"/>
                      <a:pt x="558317" y="621259"/>
                      <a:pt x="541020" y="612362"/>
                    </a:cubicBezTo>
                    <a:lnTo>
                      <a:pt x="540353" y="612362"/>
                    </a:lnTo>
                    <a:lnTo>
                      <a:pt x="530828" y="606552"/>
                    </a:lnTo>
                    <a:lnTo>
                      <a:pt x="530162" y="606076"/>
                    </a:lnTo>
                    <a:lnTo>
                      <a:pt x="28194" y="315944"/>
                    </a:lnTo>
                    <a:cubicBezTo>
                      <a:pt x="37557" y="318211"/>
                      <a:pt x="47139" y="319430"/>
                      <a:pt x="56769" y="319564"/>
                    </a:cubicBezTo>
                    <a:cubicBezTo>
                      <a:pt x="79000" y="319535"/>
                      <a:pt x="100822" y="313620"/>
                      <a:pt x="120015" y="302419"/>
                    </a:cubicBezTo>
                    <a:lnTo>
                      <a:pt x="473107" y="98488"/>
                    </a:lnTo>
                    <a:lnTo>
                      <a:pt x="637984" y="3238"/>
                    </a:lnTo>
                    <a:moveTo>
                      <a:pt x="637984" y="286"/>
                    </a:moveTo>
                    <a:lnTo>
                      <a:pt x="471868" y="96202"/>
                    </a:lnTo>
                    <a:lnTo>
                      <a:pt x="119158" y="300514"/>
                    </a:lnTo>
                    <a:cubicBezTo>
                      <a:pt x="100346" y="311525"/>
                      <a:pt x="78943" y="317335"/>
                      <a:pt x="57150" y="317373"/>
                    </a:cubicBezTo>
                    <a:cubicBezTo>
                      <a:pt x="37281" y="317420"/>
                      <a:pt x="17688" y="312715"/>
                      <a:pt x="0" y="303657"/>
                    </a:cubicBezTo>
                    <a:lnTo>
                      <a:pt x="527971" y="608457"/>
                    </a:lnTo>
                    <a:lnTo>
                      <a:pt x="528447" y="608457"/>
                    </a:lnTo>
                    <a:lnTo>
                      <a:pt x="538639" y="614363"/>
                    </a:lnTo>
                    <a:lnTo>
                      <a:pt x="539591" y="614363"/>
                    </a:lnTo>
                    <a:cubicBezTo>
                      <a:pt x="577044" y="633917"/>
                      <a:pt x="621935" y="632793"/>
                      <a:pt x="658368" y="611410"/>
                    </a:cubicBezTo>
                    <a:lnTo>
                      <a:pt x="1177671" y="311658"/>
                    </a:lnTo>
                    <a:lnTo>
                      <a:pt x="637889" y="0"/>
                    </a:ln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grpSp>
            <p:nvGrpSpPr>
              <p:cNvPr id="459" name="Graphic 15">
                <a:extLst>
                  <a:ext uri="{FF2B5EF4-FFF2-40B4-BE49-F238E27FC236}">
                    <a16:creationId xmlns:a16="http://schemas.microsoft.com/office/drawing/2014/main" id="{CFD9260E-90A2-F887-15EC-345245AB404F}"/>
                  </a:ext>
                </a:extLst>
              </p:cNvPr>
              <p:cNvGrpSpPr/>
              <p:nvPr/>
            </p:nvGrpSpPr>
            <p:grpSpPr>
              <a:xfrm>
                <a:off x="10645326" y="3939316"/>
                <a:ext cx="312376" cy="180552"/>
                <a:chOff x="10645326" y="3939316"/>
                <a:chExt cx="312376" cy="180552"/>
              </a:xfrm>
            </p:grpSpPr>
            <p:sp>
              <p:nvSpPr>
                <p:cNvPr id="470" name="Freeform: Shape 143">
                  <a:extLst>
                    <a:ext uri="{FF2B5EF4-FFF2-40B4-BE49-F238E27FC236}">
                      <a16:creationId xmlns:a16="http://schemas.microsoft.com/office/drawing/2014/main" id="{F2F79E13-540B-E467-5A28-77EA64C60EF4}"/>
                    </a:ext>
                  </a:extLst>
                </p:cNvPr>
                <p:cNvSpPr/>
                <p:nvPr/>
              </p:nvSpPr>
              <p:spPr>
                <a:xfrm>
                  <a:off x="10645326" y="3971163"/>
                  <a:ext cx="141736" cy="145922"/>
                </a:xfrm>
                <a:custGeom>
                  <a:avLst/>
                  <a:gdLst>
                    <a:gd name="connsiteX0" fmla="*/ 36961 w 141736"/>
                    <a:gd name="connsiteY0" fmla="*/ 0 h 145922"/>
                    <a:gd name="connsiteX1" fmla="*/ 141736 w 141736"/>
                    <a:gd name="connsiteY1" fmla="*/ 60198 h 145922"/>
                    <a:gd name="connsiteX2" fmla="*/ 121639 w 141736"/>
                    <a:gd name="connsiteY2" fmla="*/ 145923 h 145922"/>
                    <a:gd name="connsiteX3" fmla="*/ 1147 w 141736"/>
                    <a:gd name="connsiteY3" fmla="*/ 46958 h 145922"/>
                    <a:gd name="connsiteX4" fmla="*/ 36961 w 141736"/>
                    <a:gd name="connsiteY4" fmla="*/ 0 h 145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736" h="145922">
                      <a:moveTo>
                        <a:pt x="36961" y="0"/>
                      </a:moveTo>
                      <a:lnTo>
                        <a:pt x="141736" y="60198"/>
                      </a:lnTo>
                      <a:lnTo>
                        <a:pt x="121639" y="145923"/>
                      </a:lnTo>
                      <a:cubicBezTo>
                        <a:pt x="50106" y="139160"/>
                        <a:pt x="-9044" y="94964"/>
                        <a:pt x="1147" y="46958"/>
                      </a:cubicBezTo>
                      <a:cubicBezTo>
                        <a:pt x="5148" y="28003"/>
                        <a:pt x="14482" y="14097"/>
                        <a:pt x="36961" y="0"/>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71" name="Freeform: Shape 144">
                  <a:extLst>
                    <a:ext uri="{FF2B5EF4-FFF2-40B4-BE49-F238E27FC236}">
                      <a16:creationId xmlns:a16="http://schemas.microsoft.com/office/drawing/2014/main" id="{D1B6AD1F-0755-5ED9-D5FA-0C998F7F9F2D}"/>
                    </a:ext>
                  </a:extLst>
                </p:cNvPr>
                <p:cNvSpPr/>
                <p:nvPr/>
              </p:nvSpPr>
              <p:spPr>
                <a:xfrm>
                  <a:off x="10645326" y="3971163"/>
                  <a:ext cx="141736" cy="145922"/>
                </a:xfrm>
                <a:custGeom>
                  <a:avLst/>
                  <a:gdLst>
                    <a:gd name="connsiteX0" fmla="*/ 36961 w 141736"/>
                    <a:gd name="connsiteY0" fmla="*/ 0 h 145922"/>
                    <a:gd name="connsiteX1" fmla="*/ 141736 w 141736"/>
                    <a:gd name="connsiteY1" fmla="*/ 60198 h 145922"/>
                    <a:gd name="connsiteX2" fmla="*/ 121639 w 141736"/>
                    <a:gd name="connsiteY2" fmla="*/ 145923 h 145922"/>
                    <a:gd name="connsiteX3" fmla="*/ 1147 w 141736"/>
                    <a:gd name="connsiteY3" fmla="*/ 46958 h 145922"/>
                    <a:gd name="connsiteX4" fmla="*/ 36961 w 141736"/>
                    <a:gd name="connsiteY4" fmla="*/ 0 h 145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736" h="145922">
                      <a:moveTo>
                        <a:pt x="36961" y="0"/>
                      </a:moveTo>
                      <a:lnTo>
                        <a:pt x="141736" y="60198"/>
                      </a:lnTo>
                      <a:lnTo>
                        <a:pt x="121639" y="145923"/>
                      </a:lnTo>
                      <a:cubicBezTo>
                        <a:pt x="50106" y="139160"/>
                        <a:pt x="-9044" y="94964"/>
                        <a:pt x="1147" y="46958"/>
                      </a:cubicBezTo>
                      <a:cubicBezTo>
                        <a:pt x="5148" y="28003"/>
                        <a:pt x="14482" y="14097"/>
                        <a:pt x="36961" y="0"/>
                      </a:cubicBezTo>
                      <a:close/>
                    </a:path>
                  </a:pathLst>
                </a:custGeom>
                <a:solidFill>
                  <a:srgbClr val="FFFFFF">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72" name="Freeform: Shape 145">
                  <a:extLst>
                    <a:ext uri="{FF2B5EF4-FFF2-40B4-BE49-F238E27FC236}">
                      <a16:creationId xmlns:a16="http://schemas.microsoft.com/office/drawing/2014/main" id="{9FC8A95F-27A0-2A48-2765-B87C530AD908}"/>
                    </a:ext>
                  </a:extLst>
                </p:cNvPr>
                <p:cNvSpPr/>
                <p:nvPr/>
              </p:nvSpPr>
              <p:spPr>
                <a:xfrm>
                  <a:off x="10789443" y="3986688"/>
                  <a:ext cx="168258" cy="133181"/>
                </a:xfrm>
                <a:custGeom>
                  <a:avLst/>
                  <a:gdLst>
                    <a:gd name="connsiteX0" fmla="*/ 149543 w 168258"/>
                    <a:gd name="connsiteY0" fmla="*/ 0 h 133181"/>
                    <a:gd name="connsiteX1" fmla="*/ 92393 w 168258"/>
                    <a:gd name="connsiteY1" fmla="*/ 120110 h 133181"/>
                    <a:gd name="connsiteX2" fmla="*/ 0 w 168258"/>
                    <a:gd name="connsiteY2" fmla="*/ 132779 h 133181"/>
                    <a:gd name="connsiteX3" fmla="*/ 19050 w 168258"/>
                    <a:gd name="connsiteY3" fmla="*/ 45339 h 133181"/>
                  </a:gdLst>
                  <a:ahLst/>
                  <a:cxnLst>
                    <a:cxn ang="0">
                      <a:pos x="connsiteX0" y="connsiteY0"/>
                    </a:cxn>
                    <a:cxn ang="0">
                      <a:pos x="connsiteX1" y="connsiteY1"/>
                    </a:cxn>
                    <a:cxn ang="0">
                      <a:pos x="connsiteX2" y="connsiteY2"/>
                    </a:cxn>
                    <a:cxn ang="0">
                      <a:pos x="connsiteX3" y="connsiteY3"/>
                    </a:cxn>
                  </a:cxnLst>
                  <a:rect l="l" t="t" r="r" b="b"/>
                  <a:pathLst>
                    <a:path w="168258" h="133181">
                      <a:moveTo>
                        <a:pt x="149543" y="0"/>
                      </a:moveTo>
                      <a:cubicBezTo>
                        <a:pt x="188976" y="42101"/>
                        <a:pt x="164306" y="95250"/>
                        <a:pt x="92393" y="120110"/>
                      </a:cubicBezTo>
                      <a:cubicBezTo>
                        <a:pt x="62713" y="130283"/>
                        <a:pt x="31328" y="134588"/>
                        <a:pt x="0" y="132779"/>
                      </a:cubicBezTo>
                      <a:lnTo>
                        <a:pt x="19050" y="45339"/>
                      </a:ln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73" name="Freeform: Shape 146">
                  <a:extLst>
                    <a:ext uri="{FF2B5EF4-FFF2-40B4-BE49-F238E27FC236}">
                      <a16:creationId xmlns:a16="http://schemas.microsoft.com/office/drawing/2014/main" id="{15832F60-102A-82D6-559C-842751469142}"/>
                    </a:ext>
                  </a:extLst>
                </p:cNvPr>
                <p:cNvSpPr/>
                <p:nvPr/>
              </p:nvSpPr>
              <p:spPr>
                <a:xfrm>
                  <a:off x="10789443" y="3986688"/>
                  <a:ext cx="168258" cy="133181"/>
                </a:xfrm>
                <a:custGeom>
                  <a:avLst/>
                  <a:gdLst>
                    <a:gd name="connsiteX0" fmla="*/ 149543 w 168258"/>
                    <a:gd name="connsiteY0" fmla="*/ 0 h 133181"/>
                    <a:gd name="connsiteX1" fmla="*/ 92393 w 168258"/>
                    <a:gd name="connsiteY1" fmla="*/ 120110 h 133181"/>
                    <a:gd name="connsiteX2" fmla="*/ 0 w 168258"/>
                    <a:gd name="connsiteY2" fmla="*/ 132779 h 133181"/>
                    <a:gd name="connsiteX3" fmla="*/ 19050 w 168258"/>
                    <a:gd name="connsiteY3" fmla="*/ 45339 h 133181"/>
                  </a:gdLst>
                  <a:ahLst/>
                  <a:cxnLst>
                    <a:cxn ang="0">
                      <a:pos x="connsiteX0" y="connsiteY0"/>
                    </a:cxn>
                    <a:cxn ang="0">
                      <a:pos x="connsiteX1" y="connsiteY1"/>
                    </a:cxn>
                    <a:cxn ang="0">
                      <a:pos x="connsiteX2" y="connsiteY2"/>
                    </a:cxn>
                    <a:cxn ang="0">
                      <a:pos x="connsiteX3" y="connsiteY3"/>
                    </a:cxn>
                  </a:cxnLst>
                  <a:rect l="l" t="t" r="r" b="b"/>
                  <a:pathLst>
                    <a:path w="168258" h="133181">
                      <a:moveTo>
                        <a:pt x="149543" y="0"/>
                      </a:moveTo>
                      <a:cubicBezTo>
                        <a:pt x="188976" y="42101"/>
                        <a:pt x="164306" y="95250"/>
                        <a:pt x="92393" y="120110"/>
                      </a:cubicBezTo>
                      <a:cubicBezTo>
                        <a:pt x="62713" y="130283"/>
                        <a:pt x="31328" y="134588"/>
                        <a:pt x="0" y="132779"/>
                      </a:cubicBezTo>
                      <a:lnTo>
                        <a:pt x="19050" y="45339"/>
                      </a:lnTo>
                      <a:close/>
                    </a:path>
                  </a:pathLst>
                </a:custGeom>
                <a:solidFill>
                  <a:srgbClr val="FFFFFF">
                    <a:alpha val="3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74" name="Freeform: Shape 147">
                  <a:extLst>
                    <a:ext uri="{FF2B5EF4-FFF2-40B4-BE49-F238E27FC236}">
                      <a16:creationId xmlns:a16="http://schemas.microsoft.com/office/drawing/2014/main" id="{6712D1C8-06E8-2C76-C7CD-73204AE1FDFF}"/>
                    </a:ext>
                  </a:extLst>
                </p:cNvPr>
                <p:cNvSpPr/>
                <p:nvPr/>
              </p:nvSpPr>
              <p:spPr>
                <a:xfrm>
                  <a:off x="10775537" y="3939316"/>
                  <a:ext cx="155638" cy="83757"/>
                </a:xfrm>
                <a:custGeom>
                  <a:avLst/>
                  <a:gdLst>
                    <a:gd name="connsiteX0" fmla="*/ 155638 w 155638"/>
                    <a:gd name="connsiteY0" fmla="*/ 40323 h 83757"/>
                    <a:gd name="connsiteX1" fmla="*/ 30480 w 155638"/>
                    <a:gd name="connsiteY1" fmla="*/ 83757 h 83757"/>
                    <a:gd name="connsiteX2" fmla="*/ 0 w 155638"/>
                    <a:gd name="connsiteY2" fmla="*/ 1271 h 83757"/>
                    <a:gd name="connsiteX3" fmla="*/ 155638 w 155638"/>
                    <a:gd name="connsiteY3" fmla="*/ 40323 h 83757"/>
                  </a:gdLst>
                  <a:ahLst/>
                  <a:cxnLst>
                    <a:cxn ang="0">
                      <a:pos x="connsiteX0" y="connsiteY0"/>
                    </a:cxn>
                    <a:cxn ang="0">
                      <a:pos x="connsiteX1" y="connsiteY1"/>
                    </a:cxn>
                    <a:cxn ang="0">
                      <a:pos x="connsiteX2" y="connsiteY2"/>
                    </a:cxn>
                    <a:cxn ang="0">
                      <a:pos x="connsiteX3" y="connsiteY3"/>
                    </a:cxn>
                  </a:cxnLst>
                  <a:rect l="l" t="t" r="r" b="b"/>
                  <a:pathLst>
                    <a:path w="155638" h="83757">
                      <a:moveTo>
                        <a:pt x="155638" y="40323"/>
                      </a:moveTo>
                      <a:lnTo>
                        <a:pt x="30480" y="83757"/>
                      </a:lnTo>
                      <a:lnTo>
                        <a:pt x="0" y="1271"/>
                      </a:lnTo>
                      <a:cubicBezTo>
                        <a:pt x="61436" y="-4635"/>
                        <a:pt x="121063" y="10320"/>
                        <a:pt x="155638" y="40323"/>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75" name="Freeform: Shape 148">
                  <a:extLst>
                    <a:ext uri="{FF2B5EF4-FFF2-40B4-BE49-F238E27FC236}">
                      <a16:creationId xmlns:a16="http://schemas.microsoft.com/office/drawing/2014/main" id="{D5133698-5FFA-72ED-EA44-0950CEB3E3A8}"/>
                    </a:ext>
                  </a:extLst>
                </p:cNvPr>
                <p:cNvSpPr/>
                <p:nvPr/>
              </p:nvSpPr>
              <p:spPr>
                <a:xfrm>
                  <a:off x="10693908" y="3943350"/>
                  <a:ext cx="93154" cy="74390"/>
                </a:xfrm>
                <a:custGeom>
                  <a:avLst/>
                  <a:gdLst>
                    <a:gd name="connsiteX0" fmla="*/ 65722 w 93154"/>
                    <a:gd name="connsiteY0" fmla="*/ 0 h 74390"/>
                    <a:gd name="connsiteX1" fmla="*/ 93154 w 93154"/>
                    <a:gd name="connsiteY1" fmla="*/ 74390 h 74390"/>
                    <a:gd name="connsiteX2" fmla="*/ 0 w 93154"/>
                    <a:gd name="connsiteY2" fmla="*/ 20574 h 74390"/>
                    <a:gd name="connsiteX3" fmla="*/ 65722 w 93154"/>
                    <a:gd name="connsiteY3" fmla="*/ 0 h 74390"/>
                  </a:gdLst>
                  <a:ahLst/>
                  <a:cxnLst>
                    <a:cxn ang="0">
                      <a:pos x="connsiteX0" y="connsiteY0"/>
                    </a:cxn>
                    <a:cxn ang="0">
                      <a:pos x="connsiteX1" y="connsiteY1"/>
                    </a:cxn>
                    <a:cxn ang="0">
                      <a:pos x="connsiteX2" y="connsiteY2"/>
                    </a:cxn>
                    <a:cxn ang="0">
                      <a:pos x="connsiteX3" y="connsiteY3"/>
                    </a:cxn>
                  </a:cxnLst>
                  <a:rect l="l" t="t" r="r" b="b"/>
                  <a:pathLst>
                    <a:path w="93154" h="74390">
                      <a:moveTo>
                        <a:pt x="65722" y="0"/>
                      </a:moveTo>
                      <a:lnTo>
                        <a:pt x="93154" y="74390"/>
                      </a:lnTo>
                      <a:lnTo>
                        <a:pt x="0" y="20574"/>
                      </a:lnTo>
                      <a:cubicBezTo>
                        <a:pt x="20479" y="9782"/>
                        <a:pt x="42748" y="2810"/>
                        <a:pt x="65722" y="0"/>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76" name="Freeform: Shape 149">
                  <a:extLst>
                    <a:ext uri="{FF2B5EF4-FFF2-40B4-BE49-F238E27FC236}">
                      <a16:creationId xmlns:a16="http://schemas.microsoft.com/office/drawing/2014/main" id="{6066AEE3-88FE-F10A-9941-1C148D24A3B2}"/>
                    </a:ext>
                  </a:extLst>
                </p:cNvPr>
                <p:cNvSpPr/>
                <p:nvPr/>
              </p:nvSpPr>
              <p:spPr>
                <a:xfrm>
                  <a:off x="10693908" y="3943350"/>
                  <a:ext cx="93154" cy="74390"/>
                </a:xfrm>
                <a:custGeom>
                  <a:avLst/>
                  <a:gdLst>
                    <a:gd name="connsiteX0" fmla="*/ 65722 w 93154"/>
                    <a:gd name="connsiteY0" fmla="*/ 0 h 74390"/>
                    <a:gd name="connsiteX1" fmla="*/ 93154 w 93154"/>
                    <a:gd name="connsiteY1" fmla="*/ 74390 h 74390"/>
                    <a:gd name="connsiteX2" fmla="*/ 0 w 93154"/>
                    <a:gd name="connsiteY2" fmla="*/ 20574 h 74390"/>
                    <a:gd name="connsiteX3" fmla="*/ 65722 w 93154"/>
                    <a:gd name="connsiteY3" fmla="*/ 0 h 74390"/>
                  </a:gdLst>
                  <a:ahLst/>
                  <a:cxnLst>
                    <a:cxn ang="0">
                      <a:pos x="connsiteX0" y="connsiteY0"/>
                    </a:cxn>
                    <a:cxn ang="0">
                      <a:pos x="connsiteX1" y="connsiteY1"/>
                    </a:cxn>
                    <a:cxn ang="0">
                      <a:pos x="connsiteX2" y="connsiteY2"/>
                    </a:cxn>
                    <a:cxn ang="0">
                      <a:pos x="connsiteX3" y="connsiteY3"/>
                    </a:cxn>
                  </a:cxnLst>
                  <a:rect l="l" t="t" r="r" b="b"/>
                  <a:pathLst>
                    <a:path w="93154" h="74390">
                      <a:moveTo>
                        <a:pt x="65722" y="0"/>
                      </a:moveTo>
                      <a:lnTo>
                        <a:pt x="93154" y="74390"/>
                      </a:lnTo>
                      <a:lnTo>
                        <a:pt x="0" y="20574"/>
                      </a:lnTo>
                      <a:cubicBezTo>
                        <a:pt x="20479" y="9782"/>
                        <a:pt x="42748" y="2810"/>
                        <a:pt x="65722" y="0"/>
                      </a:cubicBezTo>
                      <a:close/>
                    </a:path>
                  </a:pathLst>
                </a:custGeom>
                <a:solidFill>
                  <a:srgbClr val="FFFFFF">
                    <a:alpha val="5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grpSp>
          <p:sp>
            <p:nvSpPr>
              <p:cNvPr id="460" name="Freeform: Shape 150">
                <a:extLst>
                  <a:ext uri="{FF2B5EF4-FFF2-40B4-BE49-F238E27FC236}">
                    <a16:creationId xmlns:a16="http://schemas.microsoft.com/office/drawing/2014/main" id="{DF97F3EA-2AE5-48FD-7224-ABE5B7499A87}"/>
                  </a:ext>
                </a:extLst>
              </p:cNvPr>
              <p:cNvSpPr/>
              <p:nvPr/>
            </p:nvSpPr>
            <p:spPr>
              <a:xfrm>
                <a:off x="10464608" y="3842066"/>
                <a:ext cx="176363" cy="106046"/>
              </a:xfrm>
              <a:custGeom>
                <a:avLst/>
                <a:gdLst>
                  <a:gd name="connsiteX0" fmla="*/ 171197 w 176363"/>
                  <a:gd name="connsiteY0" fmla="*/ 106046 h 106046"/>
                  <a:gd name="connsiteX1" fmla="*/ 168625 w 176363"/>
                  <a:gd name="connsiteY1" fmla="*/ 105379 h 106046"/>
                  <a:gd name="connsiteX2" fmla="*/ 2509 w 176363"/>
                  <a:gd name="connsiteY2" fmla="*/ 9462 h 106046"/>
                  <a:gd name="connsiteX3" fmla="*/ 699 w 176363"/>
                  <a:gd name="connsiteY3" fmla="*/ 2509 h 106046"/>
                  <a:gd name="connsiteX4" fmla="*/ 7652 w 176363"/>
                  <a:gd name="connsiteY4" fmla="*/ 699 h 106046"/>
                  <a:gd name="connsiteX5" fmla="*/ 173769 w 176363"/>
                  <a:gd name="connsiteY5" fmla="*/ 96521 h 106046"/>
                  <a:gd name="connsiteX6" fmla="*/ 175721 w 176363"/>
                  <a:gd name="connsiteY6" fmla="*/ 103388 h 106046"/>
                  <a:gd name="connsiteX7" fmla="*/ 175673 w 176363"/>
                  <a:gd name="connsiteY7" fmla="*/ 103474 h 106046"/>
                  <a:gd name="connsiteX8" fmla="*/ 171197 w 176363"/>
                  <a:gd name="connsiteY8" fmla="*/ 106046 h 10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363" h="106046">
                    <a:moveTo>
                      <a:pt x="171197" y="106046"/>
                    </a:moveTo>
                    <a:cubicBezTo>
                      <a:pt x="170292" y="106055"/>
                      <a:pt x="169406" y="105827"/>
                      <a:pt x="168625" y="105379"/>
                    </a:cubicBezTo>
                    <a:lnTo>
                      <a:pt x="2509" y="9462"/>
                    </a:lnTo>
                    <a:cubicBezTo>
                      <a:pt x="90" y="8043"/>
                      <a:pt x="-720" y="4928"/>
                      <a:pt x="699" y="2509"/>
                    </a:cubicBezTo>
                    <a:cubicBezTo>
                      <a:pt x="2118" y="90"/>
                      <a:pt x="5233" y="-720"/>
                      <a:pt x="7652" y="699"/>
                    </a:cubicBezTo>
                    <a:lnTo>
                      <a:pt x="173769" y="96521"/>
                    </a:lnTo>
                    <a:cubicBezTo>
                      <a:pt x="176207" y="97873"/>
                      <a:pt x="177083" y="100950"/>
                      <a:pt x="175721" y="103388"/>
                    </a:cubicBezTo>
                    <a:cubicBezTo>
                      <a:pt x="175711" y="103417"/>
                      <a:pt x="175693" y="103445"/>
                      <a:pt x="175673" y="103474"/>
                    </a:cubicBezTo>
                    <a:cubicBezTo>
                      <a:pt x="174740" y="105055"/>
                      <a:pt x="173035" y="106036"/>
                      <a:pt x="171197" y="106046"/>
                    </a:cubicBezTo>
                    <a:close/>
                  </a:path>
                </a:pathLst>
              </a:custGeom>
              <a:solidFill>
                <a:srgbClr val="455A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61" name="Freeform: Shape 151">
                <a:extLst>
                  <a:ext uri="{FF2B5EF4-FFF2-40B4-BE49-F238E27FC236}">
                    <a16:creationId xmlns:a16="http://schemas.microsoft.com/office/drawing/2014/main" id="{C6C1098A-1C27-A685-6C94-99DB584CB699}"/>
                  </a:ext>
                </a:extLst>
              </p:cNvPr>
              <p:cNvSpPr/>
              <p:nvPr/>
            </p:nvSpPr>
            <p:spPr>
              <a:xfrm>
                <a:off x="10422468" y="3865524"/>
                <a:ext cx="177109" cy="106406"/>
              </a:xfrm>
              <a:custGeom>
                <a:avLst/>
                <a:gdLst>
                  <a:gd name="connsiteX0" fmla="*/ 171808 w 177109"/>
                  <a:gd name="connsiteY0" fmla="*/ 106401 h 106406"/>
                  <a:gd name="connsiteX1" fmla="*/ 169331 w 177109"/>
                  <a:gd name="connsiteY1" fmla="*/ 105734 h 106406"/>
                  <a:gd name="connsiteX2" fmla="*/ 3215 w 177109"/>
                  <a:gd name="connsiteY2" fmla="*/ 9913 h 106406"/>
                  <a:gd name="connsiteX3" fmla="*/ 377 w 177109"/>
                  <a:gd name="connsiteY3" fmla="*/ 3217 h 106406"/>
                  <a:gd name="connsiteX4" fmla="*/ 7073 w 177109"/>
                  <a:gd name="connsiteY4" fmla="*/ 378 h 106406"/>
                  <a:gd name="connsiteX5" fmla="*/ 8264 w 177109"/>
                  <a:gd name="connsiteY5" fmla="*/ 1055 h 106406"/>
                  <a:gd name="connsiteX6" fmla="*/ 174380 w 177109"/>
                  <a:gd name="connsiteY6" fmla="*/ 96876 h 106406"/>
                  <a:gd name="connsiteX7" fmla="*/ 176542 w 177109"/>
                  <a:gd name="connsiteY7" fmla="*/ 103677 h 106406"/>
                  <a:gd name="connsiteX8" fmla="*/ 171808 w 177109"/>
                  <a:gd name="connsiteY8" fmla="*/ 106401 h 10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09" h="106406">
                    <a:moveTo>
                      <a:pt x="171808" y="106401"/>
                    </a:moveTo>
                    <a:cubicBezTo>
                      <a:pt x="170932" y="106420"/>
                      <a:pt x="170074" y="106191"/>
                      <a:pt x="169331" y="105734"/>
                    </a:cubicBezTo>
                    <a:lnTo>
                      <a:pt x="3215" y="9913"/>
                    </a:lnTo>
                    <a:cubicBezTo>
                      <a:pt x="586" y="8846"/>
                      <a:pt x="-690" y="5846"/>
                      <a:pt x="377" y="3217"/>
                    </a:cubicBezTo>
                    <a:cubicBezTo>
                      <a:pt x="1444" y="578"/>
                      <a:pt x="4444" y="-689"/>
                      <a:pt x="7073" y="378"/>
                    </a:cubicBezTo>
                    <a:cubicBezTo>
                      <a:pt x="7502" y="550"/>
                      <a:pt x="7902" y="778"/>
                      <a:pt x="8264" y="1055"/>
                    </a:cubicBezTo>
                    <a:lnTo>
                      <a:pt x="174380" y="96876"/>
                    </a:lnTo>
                    <a:cubicBezTo>
                      <a:pt x="176856" y="98162"/>
                      <a:pt x="177828" y="101200"/>
                      <a:pt x="176542" y="103677"/>
                    </a:cubicBezTo>
                    <a:cubicBezTo>
                      <a:pt x="175637" y="105439"/>
                      <a:pt x="173780" y="106496"/>
                      <a:pt x="171808" y="106401"/>
                    </a:cubicBezTo>
                    <a:close/>
                  </a:path>
                </a:pathLst>
              </a:custGeom>
              <a:solidFill>
                <a:srgbClr val="455A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62" name="Freeform: Shape 152">
                <a:extLst>
                  <a:ext uri="{FF2B5EF4-FFF2-40B4-BE49-F238E27FC236}">
                    <a16:creationId xmlns:a16="http://schemas.microsoft.com/office/drawing/2014/main" id="{65ED406B-89BF-77D0-E627-237EEF77302A}"/>
                  </a:ext>
                </a:extLst>
              </p:cNvPr>
              <p:cNvSpPr/>
              <p:nvPr/>
            </p:nvSpPr>
            <p:spPr>
              <a:xfrm>
                <a:off x="10506345" y="3818277"/>
                <a:ext cx="176155" cy="106023"/>
              </a:xfrm>
              <a:custGeom>
                <a:avLst/>
                <a:gdLst>
                  <a:gd name="connsiteX0" fmla="*/ 171180 w 176155"/>
                  <a:gd name="connsiteY0" fmla="*/ 106022 h 106023"/>
                  <a:gd name="connsiteX1" fmla="*/ 168703 w 176155"/>
                  <a:gd name="connsiteY1" fmla="*/ 105356 h 106023"/>
                  <a:gd name="connsiteX2" fmla="*/ 2492 w 176155"/>
                  <a:gd name="connsiteY2" fmla="*/ 9534 h 106023"/>
                  <a:gd name="connsiteX3" fmla="*/ 682 w 176155"/>
                  <a:gd name="connsiteY3" fmla="*/ 2486 h 106023"/>
                  <a:gd name="connsiteX4" fmla="*/ 7635 w 176155"/>
                  <a:gd name="connsiteY4" fmla="*/ 676 h 106023"/>
                  <a:gd name="connsiteX5" fmla="*/ 173561 w 176155"/>
                  <a:gd name="connsiteY5" fmla="*/ 96497 h 106023"/>
                  <a:gd name="connsiteX6" fmla="*/ 175513 w 176155"/>
                  <a:gd name="connsiteY6" fmla="*/ 103365 h 106023"/>
                  <a:gd name="connsiteX7" fmla="*/ 175466 w 176155"/>
                  <a:gd name="connsiteY7" fmla="*/ 103451 h 106023"/>
                  <a:gd name="connsiteX8" fmla="*/ 171180 w 176155"/>
                  <a:gd name="connsiteY8" fmla="*/ 106022 h 10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155" h="106023">
                    <a:moveTo>
                      <a:pt x="171180" y="106022"/>
                    </a:moveTo>
                    <a:cubicBezTo>
                      <a:pt x="170303" y="106042"/>
                      <a:pt x="169446" y="105813"/>
                      <a:pt x="168703" y="105356"/>
                    </a:cubicBezTo>
                    <a:lnTo>
                      <a:pt x="2492" y="9534"/>
                    </a:lnTo>
                    <a:cubicBezTo>
                      <a:pt x="92" y="8058"/>
                      <a:pt x="-708" y="4943"/>
                      <a:pt x="682" y="2486"/>
                    </a:cubicBezTo>
                    <a:cubicBezTo>
                      <a:pt x="2121" y="95"/>
                      <a:pt x="5207" y="-705"/>
                      <a:pt x="7635" y="676"/>
                    </a:cubicBezTo>
                    <a:lnTo>
                      <a:pt x="173561" y="96497"/>
                    </a:lnTo>
                    <a:cubicBezTo>
                      <a:pt x="175999" y="97850"/>
                      <a:pt x="176876" y="100926"/>
                      <a:pt x="175513" y="103365"/>
                    </a:cubicBezTo>
                    <a:cubicBezTo>
                      <a:pt x="175495" y="103393"/>
                      <a:pt x="175485" y="103422"/>
                      <a:pt x="175466" y="103451"/>
                    </a:cubicBezTo>
                    <a:cubicBezTo>
                      <a:pt x="174590" y="105003"/>
                      <a:pt x="172961" y="105984"/>
                      <a:pt x="171180" y="106022"/>
                    </a:cubicBezTo>
                    <a:close/>
                  </a:path>
                </a:pathLst>
              </a:custGeom>
              <a:solidFill>
                <a:srgbClr val="455A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63" name="Freeform: Shape 153">
                <a:extLst>
                  <a:ext uri="{FF2B5EF4-FFF2-40B4-BE49-F238E27FC236}">
                    <a16:creationId xmlns:a16="http://schemas.microsoft.com/office/drawing/2014/main" id="{D27C251B-CD4D-E52C-E3E3-C8F37ECAA245}"/>
                  </a:ext>
                </a:extLst>
              </p:cNvPr>
              <p:cNvSpPr/>
              <p:nvPr/>
            </p:nvSpPr>
            <p:spPr>
              <a:xfrm>
                <a:off x="10548245" y="3794385"/>
                <a:ext cx="175919" cy="105726"/>
              </a:xfrm>
              <a:custGeom>
                <a:avLst/>
                <a:gdLst>
                  <a:gd name="connsiteX0" fmla="*/ 170618 w 175919"/>
                  <a:gd name="connsiteY0" fmla="*/ 105721 h 105726"/>
                  <a:gd name="connsiteX1" fmla="*/ 168141 w 175919"/>
                  <a:gd name="connsiteY1" fmla="*/ 105054 h 105726"/>
                  <a:gd name="connsiteX2" fmla="*/ 2025 w 175919"/>
                  <a:gd name="connsiteY2" fmla="*/ 9232 h 105726"/>
                  <a:gd name="connsiteX3" fmla="*/ 1054 w 175919"/>
                  <a:gd name="connsiteY3" fmla="*/ 2022 h 105726"/>
                  <a:gd name="connsiteX4" fmla="*/ 7074 w 175919"/>
                  <a:gd name="connsiteY4" fmla="*/ 374 h 105726"/>
                  <a:gd name="connsiteX5" fmla="*/ 173189 w 175919"/>
                  <a:gd name="connsiteY5" fmla="*/ 96196 h 105726"/>
                  <a:gd name="connsiteX6" fmla="*/ 175352 w 175919"/>
                  <a:gd name="connsiteY6" fmla="*/ 102997 h 105726"/>
                  <a:gd name="connsiteX7" fmla="*/ 170618 w 175919"/>
                  <a:gd name="connsiteY7" fmla="*/ 105721 h 10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5919" h="105726">
                    <a:moveTo>
                      <a:pt x="170618" y="105721"/>
                    </a:moveTo>
                    <a:cubicBezTo>
                      <a:pt x="169741" y="105740"/>
                      <a:pt x="168884" y="105511"/>
                      <a:pt x="168141" y="105054"/>
                    </a:cubicBezTo>
                    <a:lnTo>
                      <a:pt x="2025" y="9232"/>
                    </a:lnTo>
                    <a:cubicBezTo>
                      <a:pt x="-232" y="7508"/>
                      <a:pt x="-670" y="4279"/>
                      <a:pt x="1054" y="2022"/>
                    </a:cubicBezTo>
                    <a:cubicBezTo>
                      <a:pt x="2454" y="184"/>
                      <a:pt x="4921" y="-493"/>
                      <a:pt x="7074" y="374"/>
                    </a:cubicBezTo>
                    <a:lnTo>
                      <a:pt x="173189" y="96196"/>
                    </a:lnTo>
                    <a:cubicBezTo>
                      <a:pt x="175666" y="97482"/>
                      <a:pt x="176638" y="100520"/>
                      <a:pt x="175352" y="102997"/>
                    </a:cubicBezTo>
                    <a:cubicBezTo>
                      <a:pt x="174447" y="104759"/>
                      <a:pt x="172590" y="105816"/>
                      <a:pt x="170618" y="105721"/>
                    </a:cubicBezTo>
                    <a:close/>
                  </a:path>
                </a:pathLst>
              </a:custGeom>
              <a:solidFill>
                <a:srgbClr val="455A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64" name="Freeform: Shape 154">
                <a:extLst>
                  <a:ext uri="{FF2B5EF4-FFF2-40B4-BE49-F238E27FC236}">
                    <a16:creationId xmlns:a16="http://schemas.microsoft.com/office/drawing/2014/main" id="{F7CDA5DD-294A-297D-74FC-F974D3C4C667}"/>
                  </a:ext>
                </a:extLst>
              </p:cNvPr>
              <p:cNvSpPr/>
              <p:nvPr/>
            </p:nvSpPr>
            <p:spPr>
              <a:xfrm>
                <a:off x="10631313" y="3746139"/>
                <a:ext cx="424750" cy="249502"/>
              </a:xfrm>
              <a:custGeom>
                <a:avLst/>
                <a:gdLst>
                  <a:gd name="connsiteX0" fmla="*/ 419687 w 424750"/>
                  <a:gd name="connsiteY0" fmla="*/ 249503 h 249502"/>
                  <a:gd name="connsiteX1" fmla="*/ 417115 w 424750"/>
                  <a:gd name="connsiteY1" fmla="*/ 248741 h 249502"/>
                  <a:gd name="connsiteX2" fmla="*/ 2492 w 424750"/>
                  <a:gd name="connsiteY2" fmla="*/ 9568 h 249502"/>
                  <a:gd name="connsiteX3" fmla="*/ 682 w 424750"/>
                  <a:gd name="connsiteY3" fmla="*/ 2520 h 249502"/>
                  <a:gd name="connsiteX4" fmla="*/ 7578 w 424750"/>
                  <a:gd name="connsiteY4" fmla="*/ 681 h 249502"/>
                  <a:gd name="connsiteX5" fmla="*/ 7636 w 424750"/>
                  <a:gd name="connsiteY5" fmla="*/ 710 h 249502"/>
                  <a:gd name="connsiteX6" fmla="*/ 422259 w 424750"/>
                  <a:gd name="connsiteY6" fmla="*/ 239883 h 249502"/>
                  <a:gd name="connsiteX7" fmla="*/ 424069 w 424750"/>
                  <a:gd name="connsiteY7" fmla="*/ 246931 h 249502"/>
                  <a:gd name="connsiteX8" fmla="*/ 419687 w 424750"/>
                  <a:gd name="connsiteY8" fmla="*/ 249503 h 24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4750" h="249502">
                    <a:moveTo>
                      <a:pt x="419687" y="249503"/>
                    </a:moveTo>
                    <a:cubicBezTo>
                      <a:pt x="418782" y="249474"/>
                      <a:pt x="417896" y="249208"/>
                      <a:pt x="417115" y="248741"/>
                    </a:cubicBezTo>
                    <a:lnTo>
                      <a:pt x="2492" y="9568"/>
                    </a:lnTo>
                    <a:cubicBezTo>
                      <a:pt x="92" y="8092"/>
                      <a:pt x="-708" y="4977"/>
                      <a:pt x="682" y="2520"/>
                    </a:cubicBezTo>
                    <a:cubicBezTo>
                      <a:pt x="2082" y="110"/>
                      <a:pt x="5169" y="-719"/>
                      <a:pt x="7578" y="681"/>
                    </a:cubicBezTo>
                    <a:cubicBezTo>
                      <a:pt x="7598" y="691"/>
                      <a:pt x="7616" y="700"/>
                      <a:pt x="7636" y="710"/>
                    </a:cubicBezTo>
                    <a:lnTo>
                      <a:pt x="422259" y="239883"/>
                    </a:lnTo>
                    <a:cubicBezTo>
                      <a:pt x="424659" y="241359"/>
                      <a:pt x="425459" y="244474"/>
                      <a:pt x="424069" y="246931"/>
                    </a:cubicBezTo>
                    <a:cubicBezTo>
                      <a:pt x="423173" y="248512"/>
                      <a:pt x="421506" y="249493"/>
                      <a:pt x="419687" y="249503"/>
                    </a:cubicBezTo>
                    <a:close/>
                  </a:path>
                </a:pathLst>
              </a:custGeom>
              <a:solidFill>
                <a:srgbClr val="455A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65" name="Freeform: Shape 155">
                <a:extLst>
                  <a:ext uri="{FF2B5EF4-FFF2-40B4-BE49-F238E27FC236}">
                    <a16:creationId xmlns:a16="http://schemas.microsoft.com/office/drawing/2014/main" id="{82D8EDB0-B42A-9E20-2F70-35A03F7719AC}"/>
                  </a:ext>
                </a:extLst>
              </p:cNvPr>
              <p:cNvSpPr/>
              <p:nvPr/>
            </p:nvSpPr>
            <p:spPr>
              <a:xfrm>
                <a:off x="10672832" y="3722376"/>
                <a:ext cx="424760" cy="249549"/>
              </a:xfrm>
              <a:custGeom>
                <a:avLst/>
                <a:gdLst>
                  <a:gd name="connsiteX0" fmla="*/ 419697 w 424760"/>
                  <a:gd name="connsiteY0" fmla="*/ 249548 h 249549"/>
                  <a:gd name="connsiteX1" fmla="*/ 417125 w 424760"/>
                  <a:gd name="connsiteY1" fmla="*/ 248881 h 249549"/>
                  <a:gd name="connsiteX2" fmla="*/ 2025 w 424760"/>
                  <a:gd name="connsiteY2" fmla="*/ 9232 h 249549"/>
                  <a:gd name="connsiteX3" fmla="*/ 1054 w 424760"/>
                  <a:gd name="connsiteY3" fmla="*/ 2022 h 249549"/>
                  <a:gd name="connsiteX4" fmla="*/ 7074 w 424760"/>
                  <a:gd name="connsiteY4" fmla="*/ 374 h 249549"/>
                  <a:gd name="connsiteX5" fmla="*/ 422268 w 424760"/>
                  <a:gd name="connsiteY5" fmla="*/ 240023 h 249549"/>
                  <a:gd name="connsiteX6" fmla="*/ 424078 w 424760"/>
                  <a:gd name="connsiteY6" fmla="*/ 247072 h 249549"/>
                  <a:gd name="connsiteX7" fmla="*/ 419697 w 424760"/>
                  <a:gd name="connsiteY7" fmla="*/ 249548 h 24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4760" h="249549">
                    <a:moveTo>
                      <a:pt x="419697" y="249548"/>
                    </a:moveTo>
                    <a:cubicBezTo>
                      <a:pt x="418792" y="249567"/>
                      <a:pt x="417906" y="249329"/>
                      <a:pt x="417125" y="248881"/>
                    </a:cubicBezTo>
                    <a:lnTo>
                      <a:pt x="2025" y="9232"/>
                    </a:lnTo>
                    <a:cubicBezTo>
                      <a:pt x="-232" y="7508"/>
                      <a:pt x="-670" y="4279"/>
                      <a:pt x="1054" y="2022"/>
                    </a:cubicBezTo>
                    <a:cubicBezTo>
                      <a:pt x="2454" y="184"/>
                      <a:pt x="4921" y="-493"/>
                      <a:pt x="7074" y="374"/>
                    </a:cubicBezTo>
                    <a:lnTo>
                      <a:pt x="422268" y="240023"/>
                    </a:lnTo>
                    <a:cubicBezTo>
                      <a:pt x="424669" y="241499"/>
                      <a:pt x="425469" y="244614"/>
                      <a:pt x="424078" y="247072"/>
                    </a:cubicBezTo>
                    <a:cubicBezTo>
                      <a:pt x="423164" y="248615"/>
                      <a:pt x="421497" y="249558"/>
                      <a:pt x="419697" y="249548"/>
                    </a:cubicBezTo>
                    <a:close/>
                  </a:path>
                </a:pathLst>
              </a:custGeom>
              <a:solidFill>
                <a:srgbClr val="455A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66" name="Freeform: Shape 156">
                <a:extLst>
                  <a:ext uri="{FF2B5EF4-FFF2-40B4-BE49-F238E27FC236}">
                    <a16:creationId xmlns:a16="http://schemas.microsoft.com/office/drawing/2014/main" id="{DE8C3E1C-B60C-D973-4D3F-3A7EEE80B5CD}"/>
                  </a:ext>
                </a:extLst>
              </p:cNvPr>
              <p:cNvSpPr/>
              <p:nvPr/>
            </p:nvSpPr>
            <p:spPr>
              <a:xfrm>
                <a:off x="9935051" y="3250977"/>
                <a:ext cx="652557" cy="999458"/>
              </a:xfrm>
              <a:custGeom>
                <a:avLst/>
                <a:gdLst>
                  <a:gd name="connsiteX0" fmla="*/ 595979 w 652557"/>
                  <a:gd name="connsiteY0" fmla="*/ 895826 h 999458"/>
                  <a:gd name="connsiteX1" fmla="*/ 595979 w 652557"/>
                  <a:gd name="connsiteY1" fmla="*/ 416147 h 999458"/>
                  <a:gd name="connsiteX2" fmla="*/ 539592 w 652557"/>
                  <a:gd name="connsiteY2" fmla="*/ 311372 h 999458"/>
                  <a:gd name="connsiteX3" fmla="*/ 528257 w 652557"/>
                  <a:gd name="connsiteY3" fmla="*/ 304800 h 999458"/>
                  <a:gd name="connsiteX4" fmla="*/ 0 w 652557"/>
                  <a:gd name="connsiteY4" fmla="*/ 0 h 999458"/>
                  <a:gd name="connsiteX5" fmla="*/ 56674 w 652557"/>
                  <a:gd name="connsiteY5" fmla="*/ 104108 h 999458"/>
                  <a:gd name="connsiteX6" fmla="*/ 56674 w 652557"/>
                  <a:gd name="connsiteY6" fmla="*/ 584168 h 999458"/>
                  <a:gd name="connsiteX7" fmla="*/ 112681 w 652557"/>
                  <a:gd name="connsiteY7" fmla="*/ 688181 h 999458"/>
                  <a:gd name="connsiteX8" fmla="*/ 113348 w 652557"/>
                  <a:gd name="connsiteY8" fmla="*/ 688181 h 999458"/>
                  <a:gd name="connsiteX9" fmla="*/ 124587 w 652557"/>
                  <a:gd name="connsiteY9" fmla="*/ 694658 h 999458"/>
                  <a:gd name="connsiteX10" fmla="*/ 652558 w 652557"/>
                  <a:gd name="connsiteY10" fmla="*/ 999458 h 999458"/>
                  <a:gd name="connsiteX11" fmla="*/ 595979 w 652557"/>
                  <a:gd name="connsiteY11" fmla="*/ 895826 h 99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2557" h="999458">
                    <a:moveTo>
                      <a:pt x="595979" y="895826"/>
                    </a:moveTo>
                    <a:lnTo>
                      <a:pt x="595979" y="416147"/>
                    </a:lnTo>
                    <a:cubicBezTo>
                      <a:pt x="596437" y="373856"/>
                      <a:pt x="575148" y="334289"/>
                      <a:pt x="539592" y="311372"/>
                    </a:cubicBezTo>
                    <a:lnTo>
                      <a:pt x="528257" y="304800"/>
                    </a:lnTo>
                    <a:lnTo>
                      <a:pt x="0" y="0"/>
                    </a:lnTo>
                    <a:cubicBezTo>
                      <a:pt x="35500" y="22679"/>
                      <a:pt x="56893" y="61979"/>
                      <a:pt x="56674" y="104108"/>
                    </a:cubicBezTo>
                    <a:lnTo>
                      <a:pt x="56674" y="584168"/>
                    </a:lnTo>
                    <a:cubicBezTo>
                      <a:pt x="56426" y="626107"/>
                      <a:pt x="77534" y="665302"/>
                      <a:pt x="112681" y="688181"/>
                    </a:cubicBezTo>
                    <a:lnTo>
                      <a:pt x="113348" y="688181"/>
                    </a:lnTo>
                    <a:lnTo>
                      <a:pt x="124587" y="694658"/>
                    </a:lnTo>
                    <a:lnTo>
                      <a:pt x="652558" y="999458"/>
                    </a:lnTo>
                    <a:cubicBezTo>
                      <a:pt x="617306" y="976779"/>
                      <a:pt x="595989" y="937746"/>
                      <a:pt x="595979" y="895826"/>
                    </a:cubicBez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67" name="Freeform: Shape 157">
                <a:extLst>
                  <a:ext uri="{FF2B5EF4-FFF2-40B4-BE49-F238E27FC236}">
                    <a16:creationId xmlns:a16="http://schemas.microsoft.com/office/drawing/2014/main" id="{7AF889CA-A476-6C18-FAC7-3F7F10838CB0}"/>
                  </a:ext>
                </a:extLst>
              </p:cNvPr>
              <p:cNvSpPr/>
              <p:nvPr/>
            </p:nvSpPr>
            <p:spPr>
              <a:xfrm>
                <a:off x="9935051" y="3250977"/>
                <a:ext cx="652557" cy="999458"/>
              </a:xfrm>
              <a:custGeom>
                <a:avLst/>
                <a:gdLst>
                  <a:gd name="connsiteX0" fmla="*/ 595979 w 652557"/>
                  <a:gd name="connsiteY0" fmla="*/ 895826 h 999458"/>
                  <a:gd name="connsiteX1" fmla="*/ 595979 w 652557"/>
                  <a:gd name="connsiteY1" fmla="*/ 416147 h 999458"/>
                  <a:gd name="connsiteX2" fmla="*/ 539592 w 652557"/>
                  <a:gd name="connsiteY2" fmla="*/ 311372 h 999458"/>
                  <a:gd name="connsiteX3" fmla="*/ 528257 w 652557"/>
                  <a:gd name="connsiteY3" fmla="*/ 304800 h 999458"/>
                  <a:gd name="connsiteX4" fmla="*/ 0 w 652557"/>
                  <a:gd name="connsiteY4" fmla="*/ 0 h 999458"/>
                  <a:gd name="connsiteX5" fmla="*/ 56674 w 652557"/>
                  <a:gd name="connsiteY5" fmla="*/ 104108 h 999458"/>
                  <a:gd name="connsiteX6" fmla="*/ 56674 w 652557"/>
                  <a:gd name="connsiteY6" fmla="*/ 584168 h 999458"/>
                  <a:gd name="connsiteX7" fmla="*/ 112681 w 652557"/>
                  <a:gd name="connsiteY7" fmla="*/ 688181 h 999458"/>
                  <a:gd name="connsiteX8" fmla="*/ 113348 w 652557"/>
                  <a:gd name="connsiteY8" fmla="*/ 688181 h 999458"/>
                  <a:gd name="connsiteX9" fmla="*/ 124587 w 652557"/>
                  <a:gd name="connsiteY9" fmla="*/ 694658 h 999458"/>
                  <a:gd name="connsiteX10" fmla="*/ 652558 w 652557"/>
                  <a:gd name="connsiteY10" fmla="*/ 999458 h 999458"/>
                  <a:gd name="connsiteX11" fmla="*/ 595979 w 652557"/>
                  <a:gd name="connsiteY11" fmla="*/ 895826 h 99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2557" h="999458">
                    <a:moveTo>
                      <a:pt x="595979" y="895826"/>
                    </a:moveTo>
                    <a:lnTo>
                      <a:pt x="595979" y="416147"/>
                    </a:lnTo>
                    <a:cubicBezTo>
                      <a:pt x="596437" y="373856"/>
                      <a:pt x="575148" y="334289"/>
                      <a:pt x="539592" y="311372"/>
                    </a:cubicBezTo>
                    <a:lnTo>
                      <a:pt x="528257" y="304800"/>
                    </a:lnTo>
                    <a:lnTo>
                      <a:pt x="0" y="0"/>
                    </a:lnTo>
                    <a:cubicBezTo>
                      <a:pt x="35500" y="22679"/>
                      <a:pt x="56893" y="61979"/>
                      <a:pt x="56674" y="104108"/>
                    </a:cubicBezTo>
                    <a:lnTo>
                      <a:pt x="56674" y="584168"/>
                    </a:lnTo>
                    <a:cubicBezTo>
                      <a:pt x="56426" y="626107"/>
                      <a:pt x="77534" y="665302"/>
                      <a:pt x="112681" y="688181"/>
                    </a:cubicBezTo>
                    <a:lnTo>
                      <a:pt x="113348" y="688181"/>
                    </a:lnTo>
                    <a:lnTo>
                      <a:pt x="124587" y="694658"/>
                    </a:lnTo>
                    <a:lnTo>
                      <a:pt x="652558" y="999458"/>
                    </a:lnTo>
                    <a:cubicBezTo>
                      <a:pt x="617306" y="976779"/>
                      <a:pt x="595989" y="937746"/>
                      <a:pt x="595979" y="895826"/>
                    </a:cubicBezTo>
                    <a:close/>
                  </a:path>
                </a:pathLst>
              </a:custGeom>
              <a:solidFill>
                <a:srgbClr val="000000">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68" name="Freeform: Shape 158">
                <a:extLst>
                  <a:ext uri="{FF2B5EF4-FFF2-40B4-BE49-F238E27FC236}">
                    <a16:creationId xmlns:a16="http://schemas.microsoft.com/office/drawing/2014/main" id="{B8BD72A8-79E4-80AB-8132-5D7FD929F087}"/>
                  </a:ext>
                </a:extLst>
              </p:cNvPr>
              <p:cNvSpPr/>
              <p:nvPr/>
            </p:nvSpPr>
            <p:spPr>
              <a:xfrm>
                <a:off x="9620250" y="3231927"/>
                <a:ext cx="825150" cy="433673"/>
              </a:xfrm>
              <a:custGeom>
                <a:avLst/>
                <a:gdLst>
                  <a:gd name="connsiteX0" fmla="*/ 0 w 825150"/>
                  <a:gd name="connsiteY0" fmla="*/ 123634 h 433673"/>
                  <a:gd name="connsiteX1" fmla="*/ 185261 w 825150"/>
                  <a:gd name="connsiteY1" fmla="*/ 16669 h 433673"/>
                  <a:gd name="connsiteX2" fmla="*/ 246697 w 825150"/>
                  <a:gd name="connsiteY2" fmla="*/ 0 h 433673"/>
                  <a:gd name="connsiteX3" fmla="*/ 301752 w 825150"/>
                  <a:gd name="connsiteY3" fmla="*/ 13145 h 433673"/>
                  <a:gd name="connsiteX4" fmla="*/ 825151 w 825150"/>
                  <a:gd name="connsiteY4" fmla="*/ 315278 h 433673"/>
                  <a:gd name="connsiteX5" fmla="*/ 786289 w 825150"/>
                  <a:gd name="connsiteY5" fmla="*/ 308991 h 433673"/>
                  <a:gd name="connsiteX6" fmla="*/ 723614 w 825150"/>
                  <a:gd name="connsiteY6" fmla="*/ 326136 h 433673"/>
                  <a:gd name="connsiteX7" fmla="*/ 537210 w 825150"/>
                  <a:gd name="connsiteY7" fmla="*/ 433673 h 43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5150" h="433673">
                    <a:moveTo>
                      <a:pt x="0" y="123634"/>
                    </a:moveTo>
                    <a:lnTo>
                      <a:pt x="185261" y="16669"/>
                    </a:lnTo>
                    <a:cubicBezTo>
                      <a:pt x="203892" y="5753"/>
                      <a:pt x="225104" y="0"/>
                      <a:pt x="246697" y="0"/>
                    </a:cubicBezTo>
                    <a:cubicBezTo>
                      <a:pt x="265814" y="76"/>
                      <a:pt x="284664" y="4572"/>
                      <a:pt x="301752" y="13145"/>
                    </a:cubicBezTo>
                    <a:lnTo>
                      <a:pt x="825151" y="315278"/>
                    </a:lnTo>
                    <a:cubicBezTo>
                      <a:pt x="812606" y="311153"/>
                      <a:pt x="799490" y="309029"/>
                      <a:pt x="786289" y="308991"/>
                    </a:cubicBezTo>
                    <a:cubicBezTo>
                      <a:pt x="764248" y="309029"/>
                      <a:pt x="742607" y="314944"/>
                      <a:pt x="723614" y="326136"/>
                    </a:cubicBezTo>
                    <a:lnTo>
                      <a:pt x="537210" y="433673"/>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69" name="Freeform: Shape 159">
                <a:extLst>
                  <a:ext uri="{FF2B5EF4-FFF2-40B4-BE49-F238E27FC236}">
                    <a16:creationId xmlns:a16="http://schemas.microsoft.com/office/drawing/2014/main" id="{9367884C-E9F4-A83D-1FEE-A8B3D8A0B091}"/>
                  </a:ext>
                </a:extLst>
              </p:cNvPr>
              <p:cNvSpPr/>
              <p:nvPr/>
            </p:nvSpPr>
            <p:spPr>
              <a:xfrm>
                <a:off x="9617678" y="3230499"/>
                <a:ext cx="845629" cy="436625"/>
              </a:xfrm>
              <a:custGeom>
                <a:avLst/>
                <a:gdLst>
                  <a:gd name="connsiteX0" fmla="*/ 249269 w 845629"/>
                  <a:gd name="connsiteY0" fmla="*/ 2667 h 436625"/>
                  <a:gd name="connsiteX1" fmla="*/ 303657 w 845629"/>
                  <a:gd name="connsiteY1" fmla="*/ 15621 h 436625"/>
                  <a:gd name="connsiteX2" fmla="*/ 316135 w 845629"/>
                  <a:gd name="connsiteY2" fmla="*/ 22765 h 436625"/>
                  <a:gd name="connsiteX3" fmla="*/ 818197 w 845629"/>
                  <a:gd name="connsiteY3" fmla="*/ 312801 h 436625"/>
                  <a:gd name="connsiteX4" fmla="*/ 788860 w 845629"/>
                  <a:gd name="connsiteY4" fmla="*/ 309277 h 436625"/>
                  <a:gd name="connsiteX5" fmla="*/ 725519 w 845629"/>
                  <a:gd name="connsiteY5" fmla="*/ 326517 h 436625"/>
                  <a:gd name="connsiteX6" fmla="*/ 539782 w 845629"/>
                  <a:gd name="connsiteY6" fmla="*/ 433673 h 436625"/>
                  <a:gd name="connsiteX7" fmla="*/ 374999 w 845629"/>
                  <a:gd name="connsiteY7" fmla="*/ 338423 h 436625"/>
                  <a:gd name="connsiteX8" fmla="*/ 5143 w 845629"/>
                  <a:gd name="connsiteY8" fmla="*/ 124968 h 436625"/>
                  <a:gd name="connsiteX9" fmla="*/ 188404 w 845629"/>
                  <a:gd name="connsiteY9" fmla="*/ 19145 h 436625"/>
                  <a:gd name="connsiteX10" fmla="*/ 249269 w 845629"/>
                  <a:gd name="connsiteY10" fmla="*/ 2572 h 436625"/>
                  <a:gd name="connsiteX11" fmla="*/ 249269 w 845629"/>
                  <a:gd name="connsiteY11" fmla="*/ 0 h 436625"/>
                  <a:gd name="connsiteX12" fmla="*/ 187166 w 845629"/>
                  <a:gd name="connsiteY12" fmla="*/ 16859 h 436625"/>
                  <a:gd name="connsiteX13" fmla="*/ 0 w 845629"/>
                  <a:gd name="connsiteY13" fmla="*/ 124968 h 436625"/>
                  <a:gd name="connsiteX14" fmla="*/ 374047 w 845629"/>
                  <a:gd name="connsiteY14" fmla="*/ 340709 h 436625"/>
                  <a:gd name="connsiteX15" fmla="*/ 539782 w 845629"/>
                  <a:gd name="connsiteY15" fmla="*/ 436626 h 436625"/>
                  <a:gd name="connsiteX16" fmla="*/ 726472 w 845629"/>
                  <a:gd name="connsiteY16" fmla="*/ 328613 h 436625"/>
                  <a:gd name="connsiteX17" fmla="*/ 788480 w 845629"/>
                  <a:gd name="connsiteY17" fmla="*/ 311753 h 436625"/>
                  <a:gd name="connsiteX18" fmla="*/ 845630 w 845629"/>
                  <a:gd name="connsiteY18" fmla="*/ 325564 h 436625"/>
                  <a:gd name="connsiteX19" fmla="*/ 317373 w 845629"/>
                  <a:gd name="connsiteY19" fmla="*/ 20764 h 436625"/>
                  <a:gd name="connsiteX20" fmla="*/ 304895 w 845629"/>
                  <a:gd name="connsiteY20" fmla="*/ 13621 h 436625"/>
                  <a:gd name="connsiteX21" fmla="*/ 249269 w 845629"/>
                  <a:gd name="connsiteY21" fmla="*/ 286 h 43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5629" h="436625">
                    <a:moveTo>
                      <a:pt x="249269" y="2667"/>
                    </a:moveTo>
                    <a:cubicBezTo>
                      <a:pt x="268157" y="2715"/>
                      <a:pt x="286779" y="7144"/>
                      <a:pt x="303657" y="15621"/>
                    </a:cubicBezTo>
                    <a:lnTo>
                      <a:pt x="316135" y="22765"/>
                    </a:lnTo>
                    <a:lnTo>
                      <a:pt x="818197" y="312801"/>
                    </a:lnTo>
                    <a:cubicBezTo>
                      <a:pt x="808596" y="310448"/>
                      <a:pt x="798747" y="309267"/>
                      <a:pt x="788860" y="309277"/>
                    </a:cubicBezTo>
                    <a:cubicBezTo>
                      <a:pt x="766591" y="309286"/>
                      <a:pt x="744721" y="315239"/>
                      <a:pt x="725519" y="326517"/>
                    </a:cubicBezTo>
                    <a:lnTo>
                      <a:pt x="539782" y="433673"/>
                    </a:lnTo>
                    <a:lnTo>
                      <a:pt x="374999" y="338423"/>
                    </a:lnTo>
                    <a:lnTo>
                      <a:pt x="5143" y="124968"/>
                    </a:lnTo>
                    <a:lnTo>
                      <a:pt x="188404" y="19145"/>
                    </a:lnTo>
                    <a:cubicBezTo>
                      <a:pt x="206864" y="8334"/>
                      <a:pt x="227876" y="2610"/>
                      <a:pt x="249269" y="2572"/>
                    </a:cubicBezTo>
                    <a:moveTo>
                      <a:pt x="249269" y="0"/>
                    </a:moveTo>
                    <a:cubicBezTo>
                      <a:pt x="227447" y="48"/>
                      <a:pt x="206016" y="5867"/>
                      <a:pt x="187166" y="16859"/>
                    </a:cubicBezTo>
                    <a:lnTo>
                      <a:pt x="0" y="124968"/>
                    </a:lnTo>
                    <a:lnTo>
                      <a:pt x="374047" y="340709"/>
                    </a:lnTo>
                    <a:lnTo>
                      <a:pt x="539782" y="436626"/>
                    </a:lnTo>
                    <a:lnTo>
                      <a:pt x="726472" y="328613"/>
                    </a:lnTo>
                    <a:cubicBezTo>
                      <a:pt x="745274" y="317583"/>
                      <a:pt x="766677" y="311763"/>
                      <a:pt x="788480" y="311753"/>
                    </a:cubicBezTo>
                    <a:cubicBezTo>
                      <a:pt x="808358" y="311706"/>
                      <a:pt x="827961" y="316439"/>
                      <a:pt x="845630" y="325564"/>
                    </a:cubicBezTo>
                    <a:lnTo>
                      <a:pt x="317373" y="20764"/>
                    </a:lnTo>
                    <a:lnTo>
                      <a:pt x="304895" y="13621"/>
                    </a:lnTo>
                    <a:cubicBezTo>
                      <a:pt x="287645" y="4896"/>
                      <a:pt x="268595" y="324"/>
                      <a:pt x="249269" y="286"/>
                    </a:cubicBez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grpSp>
        <p:sp>
          <p:nvSpPr>
            <p:cNvPr id="380" name="Freeform: Shape 160">
              <a:extLst>
                <a:ext uri="{FF2B5EF4-FFF2-40B4-BE49-F238E27FC236}">
                  <a16:creationId xmlns:a16="http://schemas.microsoft.com/office/drawing/2014/main" id="{9A5FF7D1-B9A8-BD3D-424F-03C7D4368B08}"/>
                </a:ext>
              </a:extLst>
            </p:cNvPr>
            <p:cNvSpPr/>
            <p:nvPr/>
          </p:nvSpPr>
          <p:spPr>
            <a:xfrm>
              <a:off x="9327070" y="4530375"/>
              <a:ext cx="996410" cy="622649"/>
            </a:xfrm>
            <a:custGeom>
              <a:avLst/>
              <a:gdLst>
                <a:gd name="connsiteX0" fmla="*/ 996410 w 996410"/>
                <a:gd name="connsiteY0" fmla="*/ 47625 h 622649"/>
                <a:gd name="connsiteX1" fmla="*/ 913447 w 996410"/>
                <a:gd name="connsiteY1" fmla="*/ 0 h 622649"/>
                <a:gd name="connsiteX2" fmla="*/ 0 w 996410"/>
                <a:gd name="connsiteY2" fmla="*/ 527399 h 622649"/>
                <a:gd name="connsiteX3" fmla="*/ 0 w 996410"/>
                <a:gd name="connsiteY3" fmla="*/ 622649 h 622649"/>
              </a:gdLst>
              <a:ahLst/>
              <a:cxnLst>
                <a:cxn ang="0">
                  <a:pos x="connsiteX0" y="connsiteY0"/>
                </a:cxn>
                <a:cxn ang="0">
                  <a:pos x="connsiteX1" y="connsiteY1"/>
                </a:cxn>
                <a:cxn ang="0">
                  <a:pos x="connsiteX2" y="connsiteY2"/>
                </a:cxn>
                <a:cxn ang="0">
                  <a:pos x="connsiteX3" y="connsiteY3"/>
                </a:cxn>
              </a:cxnLst>
              <a:rect l="l" t="t" r="r" b="b"/>
              <a:pathLst>
                <a:path w="996410" h="622649">
                  <a:moveTo>
                    <a:pt x="996410" y="47625"/>
                  </a:moveTo>
                  <a:cubicBezTo>
                    <a:pt x="987076" y="21022"/>
                    <a:pt x="959425" y="5144"/>
                    <a:pt x="913447" y="0"/>
                  </a:cubicBezTo>
                  <a:lnTo>
                    <a:pt x="0" y="527399"/>
                  </a:lnTo>
                  <a:lnTo>
                    <a:pt x="0" y="622649"/>
                  </a:lnTo>
                  <a:close/>
                </a:path>
              </a:pathLst>
            </a:custGeom>
            <a:solidFill>
              <a:srgbClr val="455A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81" name="Freeform: Shape 161">
              <a:extLst>
                <a:ext uri="{FF2B5EF4-FFF2-40B4-BE49-F238E27FC236}">
                  <a16:creationId xmlns:a16="http://schemas.microsoft.com/office/drawing/2014/main" id="{D9AE3A1F-D4C5-12DA-A868-94D75084F9A2}"/>
                </a:ext>
              </a:extLst>
            </p:cNvPr>
            <p:cNvSpPr/>
            <p:nvPr/>
          </p:nvSpPr>
          <p:spPr>
            <a:xfrm>
              <a:off x="8330660" y="4530375"/>
              <a:ext cx="996410" cy="622649"/>
            </a:xfrm>
            <a:custGeom>
              <a:avLst/>
              <a:gdLst>
                <a:gd name="connsiteX0" fmla="*/ 0 w 996410"/>
                <a:gd name="connsiteY0" fmla="*/ 47625 h 622649"/>
                <a:gd name="connsiteX1" fmla="*/ 83058 w 996410"/>
                <a:gd name="connsiteY1" fmla="*/ 0 h 622649"/>
                <a:gd name="connsiteX2" fmla="*/ 996410 w 996410"/>
                <a:gd name="connsiteY2" fmla="*/ 527399 h 622649"/>
                <a:gd name="connsiteX3" fmla="*/ 996410 w 996410"/>
                <a:gd name="connsiteY3" fmla="*/ 622649 h 622649"/>
              </a:gdLst>
              <a:ahLst/>
              <a:cxnLst>
                <a:cxn ang="0">
                  <a:pos x="connsiteX0" y="connsiteY0"/>
                </a:cxn>
                <a:cxn ang="0">
                  <a:pos x="connsiteX1" y="connsiteY1"/>
                </a:cxn>
                <a:cxn ang="0">
                  <a:pos x="connsiteX2" y="connsiteY2"/>
                </a:cxn>
                <a:cxn ang="0">
                  <a:pos x="connsiteX3" y="connsiteY3"/>
                </a:cxn>
              </a:cxnLst>
              <a:rect l="l" t="t" r="r" b="b"/>
              <a:pathLst>
                <a:path w="996410" h="622649">
                  <a:moveTo>
                    <a:pt x="0" y="47625"/>
                  </a:moveTo>
                  <a:cubicBezTo>
                    <a:pt x="9401" y="21022"/>
                    <a:pt x="37081" y="5144"/>
                    <a:pt x="83058" y="0"/>
                  </a:cubicBezTo>
                  <a:lnTo>
                    <a:pt x="996410" y="527399"/>
                  </a:lnTo>
                  <a:lnTo>
                    <a:pt x="996410" y="622649"/>
                  </a:lnTo>
                  <a:close/>
                </a:path>
              </a:pathLst>
            </a:custGeom>
            <a:solidFill>
              <a:srgbClr val="37474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82" name="Freeform: Shape 162">
              <a:extLst>
                <a:ext uri="{FF2B5EF4-FFF2-40B4-BE49-F238E27FC236}">
                  <a16:creationId xmlns:a16="http://schemas.microsoft.com/office/drawing/2014/main" id="{D32D4053-F32B-57A3-D2C0-8A39AC97B6E2}"/>
                </a:ext>
              </a:extLst>
            </p:cNvPr>
            <p:cNvSpPr/>
            <p:nvPr/>
          </p:nvSpPr>
          <p:spPr>
            <a:xfrm>
              <a:off x="8662796" y="3139725"/>
              <a:ext cx="664273" cy="1917668"/>
            </a:xfrm>
            <a:custGeom>
              <a:avLst/>
              <a:gdLst>
                <a:gd name="connsiteX0" fmla="*/ 664274 w 664273"/>
                <a:gd name="connsiteY0" fmla="*/ 1917668 h 1917668"/>
                <a:gd name="connsiteX1" fmla="*/ 664274 w 664273"/>
                <a:gd name="connsiteY1" fmla="*/ 527399 h 1917668"/>
                <a:gd name="connsiteX2" fmla="*/ 415195 w 664273"/>
                <a:gd name="connsiteY2" fmla="*/ 239744 h 1917668"/>
                <a:gd name="connsiteX3" fmla="*/ 0 w 664273"/>
                <a:gd name="connsiteY3" fmla="*/ 0 h 1917668"/>
                <a:gd name="connsiteX4" fmla="*/ 0 w 664273"/>
                <a:gd name="connsiteY4" fmla="*/ 1534097 h 1917668"/>
                <a:gd name="connsiteX5" fmla="*/ 664274 w 664273"/>
                <a:gd name="connsiteY5" fmla="*/ 1917668 h 191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273" h="1917668">
                  <a:moveTo>
                    <a:pt x="664274" y="1917668"/>
                  </a:moveTo>
                  <a:lnTo>
                    <a:pt x="664274" y="527399"/>
                  </a:lnTo>
                  <a:lnTo>
                    <a:pt x="415195" y="239744"/>
                  </a:lnTo>
                  <a:lnTo>
                    <a:pt x="0" y="0"/>
                  </a:lnTo>
                  <a:lnTo>
                    <a:pt x="0" y="1534097"/>
                  </a:lnTo>
                  <a:lnTo>
                    <a:pt x="664274" y="1917668"/>
                  </a:ln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83" name="Freeform: Shape 163">
              <a:extLst>
                <a:ext uri="{FF2B5EF4-FFF2-40B4-BE49-F238E27FC236}">
                  <a16:creationId xmlns:a16="http://schemas.microsoft.com/office/drawing/2014/main" id="{2B0DF7F7-8082-39FF-5CB3-DA0AB32D0202}"/>
                </a:ext>
              </a:extLst>
            </p:cNvPr>
            <p:cNvSpPr/>
            <p:nvPr/>
          </p:nvSpPr>
          <p:spPr>
            <a:xfrm>
              <a:off x="8662796" y="3139725"/>
              <a:ext cx="664273" cy="1917668"/>
            </a:xfrm>
            <a:custGeom>
              <a:avLst/>
              <a:gdLst>
                <a:gd name="connsiteX0" fmla="*/ 664274 w 664273"/>
                <a:gd name="connsiteY0" fmla="*/ 1917668 h 1917668"/>
                <a:gd name="connsiteX1" fmla="*/ 664274 w 664273"/>
                <a:gd name="connsiteY1" fmla="*/ 527399 h 1917668"/>
                <a:gd name="connsiteX2" fmla="*/ 415195 w 664273"/>
                <a:gd name="connsiteY2" fmla="*/ 239744 h 1917668"/>
                <a:gd name="connsiteX3" fmla="*/ 0 w 664273"/>
                <a:gd name="connsiteY3" fmla="*/ 0 h 1917668"/>
                <a:gd name="connsiteX4" fmla="*/ 0 w 664273"/>
                <a:gd name="connsiteY4" fmla="*/ 1534097 h 1917668"/>
                <a:gd name="connsiteX5" fmla="*/ 664274 w 664273"/>
                <a:gd name="connsiteY5" fmla="*/ 1917668 h 191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273" h="1917668">
                  <a:moveTo>
                    <a:pt x="664274" y="1917668"/>
                  </a:moveTo>
                  <a:lnTo>
                    <a:pt x="664274" y="527399"/>
                  </a:lnTo>
                  <a:lnTo>
                    <a:pt x="415195" y="239744"/>
                  </a:lnTo>
                  <a:lnTo>
                    <a:pt x="0" y="0"/>
                  </a:lnTo>
                  <a:lnTo>
                    <a:pt x="0" y="1534097"/>
                  </a:lnTo>
                  <a:lnTo>
                    <a:pt x="664274" y="1917668"/>
                  </a:lnTo>
                  <a:close/>
                </a:path>
              </a:pathLst>
            </a:custGeom>
            <a:solidFill>
              <a:srgbClr val="FFFFFF">
                <a:alpha val="4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84" name="Freeform: Shape 164">
              <a:extLst>
                <a:ext uri="{FF2B5EF4-FFF2-40B4-BE49-F238E27FC236}">
                  <a16:creationId xmlns:a16="http://schemas.microsoft.com/office/drawing/2014/main" id="{3806C99A-F0E2-EC98-C491-B99E88852D09}"/>
                </a:ext>
              </a:extLst>
            </p:cNvPr>
            <p:cNvSpPr/>
            <p:nvPr/>
          </p:nvSpPr>
          <p:spPr>
            <a:xfrm>
              <a:off x="9327070" y="3139725"/>
              <a:ext cx="913447" cy="1917668"/>
            </a:xfrm>
            <a:custGeom>
              <a:avLst/>
              <a:gdLst>
                <a:gd name="connsiteX0" fmla="*/ 0 w 913447"/>
                <a:gd name="connsiteY0" fmla="*/ 1917668 h 1917668"/>
                <a:gd name="connsiteX1" fmla="*/ 913447 w 913447"/>
                <a:gd name="connsiteY1" fmla="*/ 1390269 h 1917668"/>
                <a:gd name="connsiteX2" fmla="*/ 913447 w 913447"/>
                <a:gd name="connsiteY2" fmla="*/ 0 h 1917668"/>
                <a:gd name="connsiteX3" fmla="*/ 0 w 913447"/>
                <a:gd name="connsiteY3" fmla="*/ 527399 h 1917668"/>
                <a:gd name="connsiteX4" fmla="*/ 0 w 913447"/>
                <a:gd name="connsiteY4" fmla="*/ 1917668 h 1917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447" h="1917668">
                  <a:moveTo>
                    <a:pt x="0" y="1917668"/>
                  </a:moveTo>
                  <a:lnTo>
                    <a:pt x="913447" y="1390269"/>
                  </a:lnTo>
                  <a:lnTo>
                    <a:pt x="913447" y="0"/>
                  </a:lnTo>
                  <a:lnTo>
                    <a:pt x="0" y="527399"/>
                  </a:lnTo>
                  <a:lnTo>
                    <a:pt x="0" y="1917668"/>
                  </a:ln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85" name="Freeform: Shape 165">
              <a:extLst>
                <a:ext uri="{FF2B5EF4-FFF2-40B4-BE49-F238E27FC236}">
                  <a16:creationId xmlns:a16="http://schemas.microsoft.com/office/drawing/2014/main" id="{5ED53A64-546F-E73C-F130-2CE397CD4372}"/>
                </a:ext>
              </a:extLst>
            </p:cNvPr>
            <p:cNvSpPr/>
            <p:nvPr/>
          </p:nvSpPr>
          <p:spPr>
            <a:xfrm>
              <a:off x="9327070" y="3139725"/>
              <a:ext cx="913447" cy="1917668"/>
            </a:xfrm>
            <a:custGeom>
              <a:avLst/>
              <a:gdLst>
                <a:gd name="connsiteX0" fmla="*/ 0 w 913447"/>
                <a:gd name="connsiteY0" fmla="*/ 1917668 h 1917668"/>
                <a:gd name="connsiteX1" fmla="*/ 913447 w 913447"/>
                <a:gd name="connsiteY1" fmla="*/ 1390269 h 1917668"/>
                <a:gd name="connsiteX2" fmla="*/ 913447 w 913447"/>
                <a:gd name="connsiteY2" fmla="*/ 0 h 1917668"/>
                <a:gd name="connsiteX3" fmla="*/ 0 w 913447"/>
                <a:gd name="connsiteY3" fmla="*/ 527399 h 1917668"/>
                <a:gd name="connsiteX4" fmla="*/ 0 w 913447"/>
                <a:gd name="connsiteY4" fmla="*/ 1917668 h 1917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447" h="1917668">
                  <a:moveTo>
                    <a:pt x="0" y="1917668"/>
                  </a:moveTo>
                  <a:lnTo>
                    <a:pt x="913447" y="1390269"/>
                  </a:lnTo>
                  <a:lnTo>
                    <a:pt x="913447" y="0"/>
                  </a:lnTo>
                  <a:lnTo>
                    <a:pt x="0" y="527399"/>
                  </a:lnTo>
                  <a:lnTo>
                    <a:pt x="0" y="1917668"/>
                  </a:lnTo>
                  <a:close/>
                </a:path>
              </a:pathLst>
            </a:custGeom>
            <a:solidFill>
              <a:srgbClr val="FFFFFF">
                <a:alpha val="6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86" name="Freeform: Shape 166">
              <a:extLst>
                <a:ext uri="{FF2B5EF4-FFF2-40B4-BE49-F238E27FC236}">
                  <a16:creationId xmlns:a16="http://schemas.microsoft.com/office/drawing/2014/main" id="{E5D522BD-E7CD-F75E-7CDE-26F21DEBD4C2}"/>
                </a:ext>
              </a:extLst>
            </p:cNvPr>
            <p:cNvSpPr/>
            <p:nvPr/>
          </p:nvSpPr>
          <p:spPr>
            <a:xfrm>
              <a:off x="8662796" y="2612421"/>
              <a:ext cx="1577720" cy="1054703"/>
            </a:xfrm>
            <a:custGeom>
              <a:avLst/>
              <a:gdLst>
                <a:gd name="connsiteX0" fmla="*/ 1577721 w 1577720"/>
                <a:gd name="connsiteY0" fmla="*/ 527304 h 1054703"/>
                <a:gd name="connsiteX1" fmla="*/ 1328547 w 1577720"/>
                <a:gd name="connsiteY1" fmla="*/ 239744 h 1054703"/>
                <a:gd name="connsiteX2" fmla="*/ 913352 w 1577720"/>
                <a:gd name="connsiteY2" fmla="*/ 0 h 1054703"/>
                <a:gd name="connsiteX3" fmla="*/ 0 w 1577720"/>
                <a:gd name="connsiteY3" fmla="*/ 527304 h 1054703"/>
                <a:gd name="connsiteX4" fmla="*/ 415195 w 1577720"/>
                <a:gd name="connsiteY4" fmla="*/ 767048 h 1054703"/>
                <a:gd name="connsiteX5" fmla="*/ 664274 w 1577720"/>
                <a:gd name="connsiteY5" fmla="*/ 1054703 h 1054703"/>
                <a:gd name="connsiteX6" fmla="*/ 1577721 w 1577720"/>
                <a:gd name="connsiteY6" fmla="*/ 527304 h 105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7720" h="1054703">
                  <a:moveTo>
                    <a:pt x="1577721" y="527304"/>
                  </a:moveTo>
                  <a:lnTo>
                    <a:pt x="1328547" y="239744"/>
                  </a:lnTo>
                  <a:lnTo>
                    <a:pt x="913352" y="0"/>
                  </a:lnTo>
                  <a:lnTo>
                    <a:pt x="0" y="527304"/>
                  </a:lnTo>
                  <a:lnTo>
                    <a:pt x="415195" y="767048"/>
                  </a:lnTo>
                  <a:lnTo>
                    <a:pt x="664274" y="1054703"/>
                  </a:lnTo>
                  <a:lnTo>
                    <a:pt x="1577721" y="527304"/>
                  </a:ln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87" name="Freeform: Shape 167">
              <a:extLst>
                <a:ext uri="{FF2B5EF4-FFF2-40B4-BE49-F238E27FC236}">
                  <a16:creationId xmlns:a16="http://schemas.microsoft.com/office/drawing/2014/main" id="{3548B367-9610-0EB7-4B8E-9A15641CDBDC}"/>
                </a:ext>
              </a:extLst>
            </p:cNvPr>
            <p:cNvSpPr/>
            <p:nvPr/>
          </p:nvSpPr>
          <p:spPr>
            <a:xfrm>
              <a:off x="8662796" y="2612421"/>
              <a:ext cx="1577720" cy="1054703"/>
            </a:xfrm>
            <a:custGeom>
              <a:avLst/>
              <a:gdLst>
                <a:gd name="connsiteX0" fmla="*/ 1577721 w 1577720"/>
                <a:gd name="connsiteY0" fmla="*/ 527304 h 1054703"/>
                <a:gd name="connsiteX1" fmla="*/ 1328547 w 1577720"/>
                <a:gd name="connsiteY1" fmla="*/ 239744 h 1054703"/>
                <a:gd name="connsiteX2" fmla="*/ 913352 w 1577720"/>
                <a:gd name="connsiteY2" fmla="*/ 0 h 1054703"/>
                <a:gd name="connsiteX3" fmla="*/ 0 w 1577720"/>
                <a:gd name="connsiteY3" fmla="*/ 527304 h 1054703"/>
                <a:gd name="connsiteX4" fmla="*/ 415195 w 1577720"/>
                <a:gd name="connsiteY4" fmla="*/ 767048 h 1054703"/>
                <a:gd name="connsiteX5" fmla="*/ 664274 w 1577720"/>
                <a:gd name="connsiteY5" fmla="*/ 1054703 h 1054703"/>
                <a:gd name="connsiteX6" fmla="*/ 1577721 w 1577720"/>
                <a:gd name="connsiteY6" fmla="*/ 527304 h 105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7720" h="1054703">
                  <a:moveTo>
                    <a:pt x="1577721" y="527304"/>
                  </a:moveTo>
                  <a:lnTo>
                    <a:pt x="1328547" y="239744"/>
                  </a:lnTo>
                  <a:lnTo>
                    <a:pt x="913352" y="0"/>
                  </a:lnTo>
                  <a:lnTo>
                    <a:pt x="0" y="527304"/>
                  </a:lnTo>
                  <a:lnTo>
                    <a:pt x="415195" y="767048"/>
                  </a:lnTo>
                  <a:lnTo>
                    <a:pt x="664274" y="1054703"/>
                  </a:lnTo>
                  <a:lnTo>
                    <a:pt x="1577721" y="527304"/>
                  </a:lnTo>
                  <a:close/>
                </a:path>
              </a:pathLst>
            </a:custGeom>
            <a:solidFill>
              <a:srgbClr val="FFFFFF">
                <a:alpha val="7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88" name="Freeform: Shape 168">
              <a:extLst>
                <a:ext uri="{FF2B5EF4-FFF2-40B4-BE49-F238E27FC236}">
                  <a16:creationId xmlns:a16="http://schemas.microsoft.com/office/drawing/2014/main" id="{30B28856-4240-3679-8C00-01179CC9ACEA}"/>
                </a:ext>
              </a:extLst>
            </p:cNvPr>
            <p:cNvSpPr/>
            <p:nvPr/>
          </p:nvSpPr>
          <p:spPr>
            <a:xfrm>
              <a:off x="8662796" y="2612421"/>
              <a:ext cx="1328546" cy="767048"/>
            </a:xfrm>
            <a:custGeom>
              <a:avLst/>
              <a:gdLst>
                <a:gd name="connsiteX0" fmla="*/ 1328547 w 1328546"/>
                <a:gd name="connsiteY0" fmla="*/ 239744 h 767048"/>
                <a:gd name="connsiteX1" fmla="*/ 415195 w 1328546"/>
                <a:gd name="connsiteY1" fmla="*/ 767048 h 767048"/>
                <a:gd name="connsiteX2" fmla="*/ 0 w 1328546"/>
                <a:gd name="connsiteY2" fmla="*/ 527304 h 767048"/>
                <a:gd name="connsiteX3" fmla="*/ 913352 w 1328546"/>
                <a:gd name="connsiteY3" fmla="*/ 0 h 767048"/>
                <a:gd name="connsiteX4" fmla="*/ 1328547 w 1328546"/>
                <a:gd name="connsiteY4" fmla="*/ 239744 h 767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546" h="767048">
                  <a:moveTo>
                    <a:pt x="1328547" y="239744"/>
                  </a:moveTo>
                  <a:lnTo>
                    <a:pt x="415195" y="767048"/>
                  </a:lnTo>
                  <a:lnTo>
                    <a:pt x="0" y="527304"/>
                  </a:lnTo>
                  <a:lnTo>
                    <a:pt x="913352" y="0"/>
                  </a:lnTo>
                  <a:lnTo>
                    <a:pt x="1328547" y="239744"/>
                  </a:lnTo>
                  <a:close/>
                </a:path>
              </a:pathLst>
            </a:custGeom>
            <a:solidFill>
              <a:srgbClr val="FFFFFF">
                <a:alpha val="2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89" name="Freeform: Shape 169">
              <a:extLst>
                <a:ext uri="{FF2B5EF4-FFF2-40B4-BE49-F238E27FC236}">
                  <a16:creationId xmlns:a16="http://schemas.microsoft.com/office/drawing/2014/main" id="{347BCC52-3DFF-33D4-8DBC-5F97B8B75B5A}"/>
                </a:ext>
              </a:extLst>
            </p:cNvPr>
            <p:cNvSpPr/>
            <p:nvPr/>
          </p:nvSpPr>
          <p:spPr>
            <a:xfrm>
              <a:off x="9991058" y="3596706"/>
              <a:ext cx="153162" cy="183281"/>
            </a:xfrm>
            <a:custGeom>
              <a:avLst/>
              <a:gdLst>
                <a:gd name="connsiteX0" fmla="*/ 125444 w 153162"/>
                <a:gd name="connsiteY0" fmla="*/ 3743 h 183281"/>
                <a:gd name="connsiteX1" fmla="*/ 27718 w 153162"/>
                <a:gd name="connsiteY1" fmla="*/ 59845 h 183281"/>
                <a:gd name="connsiteX2" fmla="*/ 0 w 153162"/>
                <a:gd name="connsiteY2" fmla="*/ 107470 h 183281"/>
                <a:gd name="connsiteX3" fmla="*/ 0 w 153162"/>
                <a:gd name="connsiteY3" fmla="*/ 163477 h 183281"/>
                <a:gd name="connsiteX4" fmla="*/ 27718 w 153162"/>
                <a:gd name="connsiteY4" fmla="*/ 179479 h 183281"/>
                <a:gd name="connsiteX5" fmla="*/ 125444 w 153162"/>
                <a:gd name="connsiteY5" fmla="*/ 123377 h 183281"/>
                <a:gd name="connsiteX6" fmla="*/ 153162 w 153162"/>
                <a:gd name="connsiteY6" fmla="*/ 75752 h 183281"/>
                <a:gd name="connsiteX7" fmla="*/ 153162 w 153162"/>
                <a:gd name="connsiteY7" fmla="*/ 19745 h 183281"/>
                <a:gd name="connsiteX8" fmla="*/ 125444 w 153162"/>
                <a:gd name="connsiteY8" fmla="*/ 3743 h 183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162" h="183281">
                  <a:moveTo>
                    <a:pt x="125444" y="3743"/>
                  </a:moveTo>
                  <a:lnTo>
                    <a:pt x="27718" y="59845"/>
                  </a:lnTo>
                  <a:cubicBezTo>
                    <a:pt x="11478" y="70456"/>
                    <a:pt x="1200" y="88106"/>
                    <a:pt x="0" y="107470"/>
                  </a:cubicBezTo>
                  <a:lnTo>
                    <a:pt x="0" y="163477"/>
                  </a:lnTo>
                  <a:cubicBezTo>
                    <a:pt x="0" y="181194"/>
                    <a:pt x="12478" y="188338"/>
                    <a:pt x="27718" y="179479"/>
                  </a:cubicBezTo>
                  <a:lnTo>
                    <a:pt x="125444" y="123377"/>
                  </a:lnTo>
                  <a:cubicBezTo>
                    <a:pt x="141722" y="112804"/>
                    <a:pt x="152000" y="95126"/>
                    <a:pt x="153162" y="75752"/>
                  </a:cubicBezTo>
                  <a:lnTo>
                    <a:pt x="153162" y="19745"/>
                  </a:lnTo>
                  <a:cubicBezTo>
                    <a:pt x="153067" y="2124"/>
                    <a:pt x="140779" y="-5020"/>
                    <a:pt x="125444" y="3743"/>
                  </a:cubicBezTo>
                  <a:close/>
                </a:path>
              </a:pathLst>
            </a:custGeom>
            <a:solidFill>
              <a:srgbClr val="455A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90" name="Freeform: Shape 170">
              <a:extLst>
                <a:ext uri="{FF2B5EF4-FFF2-40B4-BE49-F238E27FC236}">
                  <a16:creationId xmlns:a16="http://schemas.microsoft.com/office/drawing/2014/main" id="{80FEDE72-9B1A-E9F7-8521-0B322CF47A8C}"/>
                </a:ext>
              </a:extLst>
            </p:cNvPr>
            <p:cNvSpPr/>
            <p:nvPr/>
          </p:nvSpPr>
          <p:spPr>
            <a:xfrm>
              <a:off x="10036398" y="3654847"/>
              <a:ext cx="53814" cy="67236"/>
            </a:xfrm>
            <a:custGeom>
              <a:avLst/>
              <a:gdLst>
                <a:gd name="connsiteX0" fmla="*/ 53815 w 53814"/>
                <a:gd name="connsiteY0" fmla="*/ 8849 h 67236"/>
                <a:gd name="connsiteX1" fmla="*/ 41051 w 53814"/>
                <a:gd name="connsiteY1" fmla="*/ 1514 h 67236"/>
                <a:gd name="connsiteX2" fmla="*/ 41051 w 53814"/>
                <a:gd name="connsiteY2" fmla="*/ 1514 h 67236"/>
                <a:gd name="connsiteX3" fmla="*/ 24097 w 53814"/>
                <a:gd name="connsiteY3" fmla="*/ 3229 h 67236"/>
                <a:gd name="connsiteX4" fmla="*/ 94 w 53814"/>
                <a:gd name="connsiteY4" fmla="*/ 44948 h 67236"/>
                <a:gd name="connsiteX5" fmla="*/ 7047 w 53814"/>
                <a:gd name="connsiteY5" fmla="*/ 60474 h 67236"/>
                <a:gd name="connsiteX6" fmla="*/ 7047 w 53814"/>
                <a:gd name="connsiteY6" fmla="*/ 60474 h 67236"/>
                <a:gd name="connsiteX7" fmla="*/ 18858 w 53814"/>
                <a:gd name="connsiteY7" fmla="*/ 67237 h 67236"/>
                <a:gd name="connsiteX8" fmla="*/ 20953 w 53814"/>
                <a:gd name="connsiteY8" fmla="*/ 63618 h 67236"/>
                <a:gd name="connsiteX9" fmla="*/ 27907 w 53814"/>
                <a:gd name="connsiteY9" fmla="*/ 60950 h 67236"/>
                <a:gd name="connsiteX10" fmla="*/ 51910 w 53814"/>
                <a:gd name="connsiteY10" fmla="*/ 19231 h 67236"/>
                <a:gd name="connsiteX11" fmla="*/ 51148 w 53814"/>
                <a:gd name="connsiteY11" fmla="*/ 13135 h 6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14" h="67236">
                  <a:moveTo>
                    <a:pt x="53815" y="8849"/>
                  </a:moveTo>
                  <a:lnTo>
                    <a:pt x="41051" y="1514"/>
                  </a:lnTo>
                  <a:lnTo>
                    <a:pt x="41051" y="1514"/>
                  </a:lnTo>
                  <a:cubicBezTo>
                    <a:pt x="35498" y="-1000"/>
                    <a:pt x="29031" y="-352"/>
                    <a:pt x="24097" y="3229"/>
                  </a:cubicBezTo>
                  <a:cubicBezTo>
                    <a:pt x="9933" y="12544"/>
                    <a:pt x="1027" y="28023"/>
                    <a:pt x="94" y="44948"/>
                  </a:cubicBezTo>
                  <a:cubicBezTo>
                    <a:pt x="-545" y="50997"/>
                    <a:pt x="2113" y="56921"/>
                    <a:pt x="7047" y="60474"/>
                  </a:cubicBezTo>
                  <a:lnTo>
                    <a:pt x="7047" y="60474"/>
                  </a:lnTo>
                  <a:lnTo>
                    <a:pt x="18858" y="67237"/>
                  </a:lnTo>
                  <a:lnTo>
                    <a:pt x="20953" y="63618"/>
                  </a:lnTo>
                  <a:cubicBezTo>
                    <a:pt x="23401" y="63103"/>
                    <a:pt x="25744" y="62208"/>
                    <a:pt x="27907" y="60950"/>
                  </a:cubicBezTo>
                  <a:cubicBezTo>
                    <a:pt x="42070" y="51635"/>
                    <a:pt x="50976" y="36157"/>
                    <a:pt x="51910" y="19231"/>
                  </a:cubicBezTo>
                  <a:cubicBezTo>
                    <a:pt x="51919" y="17174"/>
                    <a:pt x="51662" y="15126"/>
                    <a:pt x="51148" y="13135"/>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91" name="Freeform: Shape 171">
              <a:extLst>
                <a:ext uri="{FF2B5EF4-FFF2-40B4-BE49-F238E27FC236}">
                  <a16:creationId xmlns:a16="http://schemas.microsoft.com/office/drawing/2014/main" id="{0908562D-F17F-9AB2-ECF7-4BD05AC94886}"/>
                </a:ext>
              </a:extLst>
            </p:cNvPr>
            <p:cNvSpPr/>
            <p:nvPr/>
          </p:nvSpPr>
          <p:spPr>
            <a:xfrm>
              <a:off x="10036398" y="3654847"/>
              <a:ext cx="53814" cy="67236"/>
            </a:xfrm>
            <a:custGeom>
              <a:avLst/>
              <a:gdLst>
                <a:gd name="connsiteX0" fmla="*/ 53815 w 53814"/>
                <a:gd name="connsiteY0" fmla="*/ 8849 h 67236"/>
                <a:gd name="connsiteX1" fmla="*/ 41051 w 53814"/>
                <a:gd name="connsiteY1" fmla="*/ 1514 h 67236"/>
                <a:gd name="connsiteX2" fmla="*/ 41051 w 53814"/>
                <a:gd name="connsiteY2" fmla="*/ 1514 h 67236"/>
                <a:gd name="connsiteX3" fmla="*/ 24097 w 53814"/>
                <a:gd name="connsiteY3" fmla="*/ 3229 h 67236"/>
                <a:gd name="connsiteX4" fmla="*/ 94 w 53814"/>
                <a:gd name="connsiteY4" fmla="*/ 44948 h 67236"/>
                <a:gd name="connsiteX5" fmla="*/ 7047 w 53814"/>
                <a:gd name="connsiteY5" fmla="*/ 60474 h 67236"/>
                <a:gd name="connsiteX6" fmla="*/ 7047 w 53814"/>
                <a:gd name="connsiteY6" fmla="*/ 60474 h 67236"/>
                <a:gd name="connsiteX7" fmla="*/ 18858 w 53814"/>
                <a:gd name="connsiteY7" fmla="*/ 67237 h 67236"/>
                <a:gd name="connsiteX8" fmla="*/ 20953 w 53814"/>
                <a:gd name="connsiteY8" fmla="*/ 63618 h 67236"/>
                <a:gd name="connsiteX9" fmla="*/ 27907 w 53814"/>
                <a:gd name="connsiteY9" fmla="*/ 60950 h 67236"/>
                <a:gd name="connsiteX10" fmla="*/ 51910 w 53814"/>
                <a:gd name="connsiteY10" fmla="*/ 19231 h 67236"/>
                <a:gd name="connsiteX11" fmla="*/ 51148 w 53814"/>
                <a:gd name="connsiteY11" fmla="*/ 13135 h 6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14" h="67236">
                  <a:moveTo>
                    <a:pt x="53815" y="8849"/>
                  </a:moveTo>
                  <a:lnTo>
                    <a:pt x="41051" y="1514"/>
                  </a:lnTo>
                  <a:lnTo>
                    <a:pt x="41051" y="1514"/>
                  </a:lnTo>
                  <a:cubicBezTo>
                    <a:pt x="35498" y="-1000"/>
                    <a:pt x="29031" y="-352"/>
                    <a:pt x="24097" y="3229"/>
                  </a:cubicBezTo>
                  <a:cubicBezTo>
                    <a:pt x="9933" y="12544"/>
                    <a:pt x="1027" y="28023"/>
                    <a:pt x="94" y="44948"/>
                  </a:cubicBezTo>
                  <a:cubicBezTo>
                    <a:pt x="-545" y="50997"/>
                    <a:pt x="2113" y="56921"/>
                    <a:pt x="7047" y="60474"/>
                  </a:cubicBezTo>
                  <a:lnTo>
                    <a:pt x="7047" y="60474"/>
                  </a:lnTo>
                  <a:lnTo>
                    <a:pt x="18858" y="67237"/>
                  </a:lnTo>
                  <a:lnTo>
                    <a:pt x="20953" y="63618"/>
                  </a:lnTo>
                  <a:cubicBezTo>
                    <a:pt x="23401" y="63103"/>
                    <a:pt x="25744" y="62208"/>
                    <a:pt x="27907" y="60950"/>
                  </a:cubicBezTo>
                  <a:cubicBezTo>
                    <a:pt x="42070" y="51635"/>
                    <a:pt x="50976" y="36157"/>
                    <a:pt x="51910" y="19231"/>
                  </a:cubicBezTo>
                  <a:cubicBezTo>
                    <a:pt x="51919" y="17174"/>
                    <a:pt x="51662" y="15126"/>
                    <a:pt x="51148" y="13135"/>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92" name="Freeform: Shape 172">
              <a:extLst>
                <a:ext uri="{FF2B5EF4-FFF2-40B4-BE49-F238E27FC236}">
                  <a16:creationId xmlns:a16="http://schemas.microsoft.com/office/drawing/2014/main" id="{F3EA303A-9C96-886B-F36F-07976BCC5505}"/>
                </a:ext>
              </a:extLst>
            </p:cNvPr>
            <p:cNvSpPr/>
            <p:nvPr/>
          </p:nvSpPr>
          <p:spPr>
            <a:xfrm>
              <a:off x="10048589" y="3661890"/>
              <a:ext cx="48101" cy="62118"/>
            </a:xfrm>
            <a:custGeom>
              <a:avLst/>
              <a:gdLst>
                <a:gd name="connsiteX0" fmla="*/ 24098 w 48101"/>
                <a:gd name="connsiteY0" fmla="*/ 3234 h 62118"/>
                <a:gd name="connsiteX1" fmla="*/ 0 w 48101"/>
                <a:gd name="connsiteY1" fmla="*/ 44954 h 62118"/>
                <a:gd name="connsiteX2" fmla="*/ 24098 w 48101"/>
                <a:gd name="connsiteY2" fmla="*/ 58860 h 62118"/>
                <a:gd name="connsiteX3" fmla="*/ 48101 w 48101"/>
                <a:gd name="connsiteY3" fmla="*/ 17140 h 62118"/>
                <a:gd name="connsiteX4" fmla="*/ 24098 w 48101"/>
                <a:gd name="connsiteY4" fmla="*/ 3234 h 62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01" h="62118">
                  <a:moveTo>
                    <a:pt x="24098" y="3234"/>
                  </a:moveTo>
                  <a:cubicBezTo>
                    <a:pt x="9839" y="12473"/>
                    <a:pt x="876" y="27989"/>
                    <a:pt x="0" y="44954"/>
                  </a:cubicBezTo>
                  <a:cubicBezTo>
                    <a:pt x="0" y="60289"/>
                    <a:pt x="10763" y="66480"/>
                    <a:pt x="24098" y="58860"/>
                  </a:cubicBezTo>
                  <a:cubicBezTo>
                    <a:pt x="38262" y="49545"/>
                    <a:pt x="47168" y="34066"/>
                    <a:pt x="48101" y="17140"/>
                  </a:cubicBezTo>
                  <a:cubicBezTo>
                    <a:pt x="47911" y="1710"/>
                    <a:pt x="37338" y="-4291"/>
                    <a:pt x="24098" y="3234"/>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93" name="Freeform: Shape 173">
              <a:extLst>
                <a:ext uri="{FF2B5EF4-FFF2-40B4-BE49-F238E27FC236}">
                  <a16:creationId xmlns:a16="http://schemas.microsoft.com/office/drawing/2014/main" id="{7F7369CE-0C27-67D8-894C-2BA67F133AA4}"/>
                </a:ext>
              </a:extLst>
            </p:cNvPr>
            <p:cNvSpPr/>
            <p:nvPr/>
          </p:nvSpPr>
          <p:spPr>
            <a:xfrm>
              <a:off x="10048589" y="3661890"/>
              <a:ext cx="48101" cy="62118"/>
            </a:xfrm>
            <a:custGeom>
              <a:avLst/>
              <a:gdLst>
                <a:gd name="connsiteX0" fmla="*/ 24098 w 48101"/>
                <a:gd name="connsiteY0" fmla="*/ 3234 h 62118"/>
                <a:gd name="connsiteX1" fmla="*/ 0 w 48101"/>
                <a:gd name="connsiteY1" fmla="*/ 44954 h 62118"/>
                <a:gd name="connsiteX2" fmla="*/ 24098 w 48101"/>
                <a:gd name="connsiteY2" fmla="*/ 58860 h 62118"/>
                <a:gd name="connsiteX3" fmla="*/ 48101 w 48101"/>
                <a:gd name="connsiteY3" fmla="*/ 17140 h 62118"/>
                <a:gd name="connsiteX4" fmla="*/ 24098 w 48101"/>
                <a:gd name="connsiteY4" fmla="*/ 3234 h 62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01" h="62118">
                  <a:moveTo>
                    <a:pt x="24098" y="3234"/>
                  </a:moveTo>
                  <a:cubicBezTo>
                    <a:pt x="9839" y="12473"/>
                    <a:pt x="876" y="27989"/>
                    <a:pt x="0" y="44954"/>
                  </a:cubicBezTo>
                  <a:cubicBezTo>
                    <a:pt x="0" y="60289"/>
                    <a:pt x="10763" y="66480"/>
                    <a:pt x="24098" y="58860"/>
                  </a:cubicBezTo>
                  <a:cubicBezTo>
                    <a:pt x="38262" y="49545"/>
                    <a:pt x="47168" y="34066"/>
                    <a:pt x="48101" y="17140"/>
                  </a:cubicBezTo>
                  <a:cubicBezTo>
                    <a:pt x="47911" y="1710"/>
                    <a:pt x="37338" y="-4291"/>
                    <a:pt x="24098" y="3234"/>
                  </a:cubicBezTo>
                  <a:close/>
                </a:path>
              </a:pathLst>
            </a:custGeom>
            <a:solidFill>
              <a:srgbClr val="FFFFFF">
                <a:alpha val="2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94" name="Freeform: Shape 174">
              <a:extLst>
                <a:ext uri="{FF2B5EF4-FFF2-40B4-BE49-F238E27FC236}">
                  <a16:creationId xmlns:a16="http://schemas.microsoft.com/office/drawing/2014/main" id="{0FEAA682-32D3-7AAA-D8ED-9889895BDFB4}"/>
                </a:ext>
              </a:extLst>
            </p:cNvPr>
            <p:cNvSpPr/>
            <p:nvPr/>
          </p:nvSpPr>
          <p:spPr>
            <a:xfrm>
              <a:off x="9991058" y="3358464"/>
              <a:ext cx="153162" cy="183494"/>
            </a:xfrm>
            <a:custGeom>
              <a:avLst/>
              <a:gdLst>
                <a:gd name="connsiteX0" fmla="*/ 125444 w 153162"/>
                <a:gd name="connsiteY0" fmla="*/ 3861 h 183494"/>
                <a:gd name="connsiteX1" fmla="*/ 27718 w 153162"/>
                <a:gd name="connsiteY1" fmla="*/ 60058 h 183494"/>
                <a:gd name="connsiteX2" fmla="*/ 0 w 153162"/>
                <a:gd name="connsiteY2" fmla="*/ 107683 h 183494"/>
                <a:gd name="connsiteX3" fmla="*/ 0 w 153162"/>
                <a:gd name="connsiteY3" fmla="*/ 163690 h 183494"/>
                <a:gd name="connsiteX4" fmla="*/ 27718 w 153162"/>
                <a:gd name="connsiteY4" fmla="*/ 179692 h 183494"/>
                <a:gd name="connsiteX5" fmla="*/ 125444 w 153162"/>
                <a:gd name="connsiteY5" fmla="*/ 123590 h 183494"/>
                <a:gd name="connsiteX6" fmla="*/ 153162 w 153162"/>
                <a:gd name="connsiteY6" fmla="*/ 75965 h 183494"/>
                <a:gd name="connsiteX7" fmla="*/ 153162 w 153162"/>
                <a:gd name="connsiteY7" fmla="*/ 19863 h 183494"/>
                <a:gd name="connsiteX8" fmla="*/ 125444 w 153162"/>
                <a:gd name="connsiteY8" fmla="*/ 3861 h 183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162" h="183494">
                  <a:moveTo>
                    <a:pt x="125444" y="3861"/>
                  </a:moveTo>
                  <a:lnTo>
                    <a:pt x="27718" y="60058"/>
                  </a:lnTo>
                  <a:cubicBezTo>
                    <a:pt x="11478" y="70669"/>
                    <a:pt x="1200" y="88319"/>
                    <a:pt x="0" y="107683"/>
                  </a:cubicBezTo>
                  <a:lnTo>
                    <a:pt x="0" y="163690"/>
                  </a:lnTo>
                  <a:cubicBezTo>
                    <a:pt x="0" y="181407"/>
                    <a:pt x="12478" y="188551"/>
                    <a:pt x="27718" y="179692"/>
                  </a:cubicBezTo>
                  <a:lnTo>
                    <a:pt x="125444" y="123590"/>
                  </a:lnTo>
                  <a:cubicBezTo>
                    <a:pt x="141694" y="112989"/>
                    <a:pt x="151972" y="95329"/>
                    <a:pt x="153162" y="75965"/>
                  </a:cubicBezTo>
                  <a:lnTo>
                    <a:pt x="153162" y="19863"/>
                  </a:lnTo>
                  <a:cubicBezTo>
                    <a:pt x="153067" y="2051"/>
                    <a:pt x="140779" y="-5093"/>
                    <a:pt x="125444" y="3861"/>
                  </a:cubicBezTo>
                  <a:close/>
                </a:path>
              </a:pathLst>
            </a:custGeom>
            <a:solidFill>
              <a:srgbClr val="455A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95" name="Freeform: Shape 175">
              <a:extLst>
                <a:ext uri="{FF2B5EF4-FFF2-40B4-BE49-F238E27FC236}">
                  <a16:creationId xmlns:a16="http://schemas.microsoft.com/office/drawing/2014/main" id="{E3BA81A2-6FC0-57BB-2417-68ED4898B503}"/>
                </a:ext>
              </a:extLst>
            </p:cNvPr>
            <p:cNvSpPr/>
            <p:nvPr/>
          </p:nvSpPr>
          <p:spPr>
            <a:xfrm>
              <a:off x="10036398" y="3416534"/>
              <a:ext cx="53814" cy="67234"/>
            </a:xfrm>
            <a:custGeom>
              <a:avLst/>
              <a:gdLst>
                <a:gd name="connsiteX0" fmla="*/ 53815 w 53814"/>
                <a:gd name="connsiteY0" fmla="*/ 8846 h 67234"/>
                <a:gd name="connsiteX1" fmla="*/ 41051 w 53814"/>
                <a:gd name="connsiteY1" fmla="*/ 1512 h 67234"/>
                <a:gd name="connsiteX2" fmla="*/ 41051 w 53814"/>
                <a:gd name="connsiteY2" fmla="*/ 1512 h 67234"/>
                <a:gd name="connsiteX3" fmla="*/ 24097 w 53814"/>
                <a:gd name="connsiteY3" fmla="*/ 3226 h 67234"/>
                <a:gd name="connsiteX4" fmla="*/ 94 w 53814"/>
                <a:gd name="connsiteY4" fmla="*/ 44946 h 67234"/>
                <a:gd name="connsiteX5" fmla="*/ 7047 w 53814"/>
                <a:gd name="connsiteY5" fmla="*/ 60471 h 67234"/>
                <a:gd name="connsiteX6" fmla="*/ 7047 w 53814"/>
                <a:gd name="connsiteY6" fmla="*/ 60471 h 67234"/>
                <a:gd name="connsiteX7" fmla="*/ 18858 w 53814"/>
                <a:gd name="connsiteY7" fmla="*/ 67234 h 67234"/>
                <a:gd name="connsiteX8" fmla="*/ 20953 w 53814"/>
                <a:gd name="connsiteY8" fmla="*/ 63710 h 67234"/>
                <a:gd name="connsiteX9" fmla="*/ 27907 w 53814"/>
                <a:gd name="connsiteY9" fmla="*/ 61043 h 67234"/>
                <a:gd name="connsiteX10" fmla="*/ 51910 w 53814"/>
                <a:gd name="connsiteY10" fmla="*/ 19323 h 67234"/>
                <a:gd name="connsiteX11" fmla="*/ 51148 w 53814"/>
                <a:gd name="connsiteY11" fmla="*/ 13132 h 6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14" h="67234">
                  <a:moveTo>
                    <a:pt x="53815" y="8846"/>
                  </a:moveTo>
                  <a:lnTo>
                    <a:pt x="41051" y="1512"/>
                  </a:lnTo>
                  <a:lnTo>
                    <a:pt x="41051" y="1512"/>
                  </a:lnTo>
                  <a:cubicBezTo>
                    <a:pt x="35498" y="-1003"/>
                    <a:pt x="29031" y="-346"/>
                    <a:pt x="24097" y="3226"/>
                  </a:cubicBezTo>
                  <a:cubicBezTo>
                    <a:pt x="9904" y="12513"/>
                    <a:pt x="989" y="28010"/>
                    <a:pt x="94" y="44946"/>
                  </a:cubicBezTo>
                  <a:cubicBezTo>
                    <a:pt x="-545" y="50994"/>
                    <a:pt x="2113" y="56919"/>
                    <a:pt x="7047" y="60471"/>
                  </a:cubicBezTo>
                  <a:lnTo>
                    <a:pt x="7047" y="60471"/>
                  </a:lnTo>
                  <a:lnTo>
                    <a:pt x="18858" y="67234"/>
                  </a:lnTo>
                  <a:lnTo>
                    <a:pt x="20953" y="63710"/>
                  </a:lnTo>
                  <a:cubicBezTo>
                    <a:pt x="23401" y="63196"/>
                    <a:pt x="25744" y="62300"/>
                    <a:pt x="27907" y="61043"/>
                  </a:cubicBezTo>
                  <a:cubicBezTo>
                    <a:pt x="42070" y="51727"/>
                    <a:pt x="50976" y="36249"/>
                    <a:pt x="51910" y="19323"/>
                  </a:cubicBezTo>
                  <a:cubicBezTo>
                    <a:pt x="51919" y="17237"/>
                    <a:pt x="51662" y="15151"/>
                    <a:pt x="51148" y="13132"/>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96" name="Freeform: Shape 176">
              <a:extLst>
                <a:ext uri="{FF2B5EF4-FFF2-40B4-BE49-F238E27FC236}">
                  <a16:creationId xmlns:a16="http://schemas.microsoft.com/office/drawing/2014/main" id="{AA5FF10D-8CF1-C05C-9799-92055FA7E6A9}"/>
                </a:ext>
              </a:extLst>
            </p:cNvPr>
            <p:cNvSpPr/>
            <p:nvPr/>
          </p:nvSpPr>
          <p:spPr>
            <a:xfrm>
              <a:off x="10036398" y="3416534"/>
              <a:ext cx="53814" cy="67234"/>
            </a:xfrm>
            <a:custGeom>
              <a:avLst/>
              <a:gdLst>
                <a:gd name="connsiteX0" fmla="*/ 53815 w 53814"/>
                <a:gd name="connsiteY0" fmla="*/ 8846 h 67234"/>
                <a:gd name="connsiteX1" fmla="*/ 41051 w 53814"/>
                <a:gd name="connsiteY1" fmla="*/ 1512 h 67234"/>
                <a:gd name="connsiteX2" fmla="*/ 41051 w 53814"/>
                <a:gd name="connsiteY2" fmla="*/ 1512 h 67234"/>
                <a:gd name="connsiteX3" fmla="*/ 24097 w 53814"/>
                <a:gd name="connsiteY3" fmla="*/ 3226 h 67234"/>
                <a:gd name="connsiteX4" fmla="*/ 94 w 53814"/>
                <a:gd name="connsiteY4" fmla="*/ 44946 h 67234"/>
                <a:gd name="connsiteX5" fmla="*/ 7047 w 53814"/>
                <a:gd name="connsiteY5" fmla="*/ 60471 h 67234"/>
                <a:gd name="connsiteX6" fmla="*/ 7047 w 53814"/>
                <a:gd name="connsiteY6" fmla="*/ 60471 h 67234"/>
                <a:gd name="connsiteX7" fmla="*/ 18858 w 53814"/>
                <a:gd name="connsiteY7" fmla="*/ 67234 h 67234"/>
                <a:gd name="connsiteX8" fmla="*/ 20953 w 53814"/>
                <a:gd name="connsiteY8" fmla="*/ 63710 h 67234"/>
                <a:gd name="connsiteX9" fmla="*/ 27907 w 53814"/>
                <a:gd name="connsiteY9" fmla="*/ 61043 h 67234"/>
                <a:gd name="connsiteX10" fmla="*/ 51910 w 53814"/>
                <a:gd name="connsiteY10" fmla="*/ 19323 h 67234"/>
                <a:gd name="connsiteX11" fmla="*/ 51148 w 53814"/>
                <a:gd name="connsiteY11" fmla="*/ 13132 h 6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14" h="67234">
                  <a:moveTo>
                    <a:pt x="53815" y="8846"/>
                  </a:moveTo>
                  <a:lnTo>
                    <a:pt x="41051" y="1512"/>
                  </a:lnTo>
                  <a:lnTo>
                    <a:pt x="41051" y="1512"/>
                  </a:lnTo>
                  <a:cubicBezTo>
                    <a:pt x="35498" y="-1003"/>
                    <a:pt x="29031" y="-346"/>
                    <a:pt x="24097" y="3226"/>
                  </a:cubicBezTo>
                  <a:cubicBezTo>
                    <a:pt x="9904" y="12513"/>
                    <a:pt x="989" y="28010"/>
                    <a:pt x="94" y="44946"/>
                  </a:cubicBezTo>
                  <a:cubicBezTo>
                    <a:pt x="-545" y="50994"/>
                    <a:pt x="2113" y="56919"/>
                    <a:pt x="7047" y="60471"/>
                  </a:cubicBezTo>
                  <a:lnTo>
                    <a:pt x="7047" y="60471"/>
                  </a:lnTo>
                  <a:lnTo>
                    <a:pt x="18858" y="67234"/>
                  </a:lnTo>
                  <a:lnTo>
                    <a:pt x="20953" y="63710"/>
                  </a:lnTo>
                  <a:cubicBezTo>
                    <a:pt x="23401" y="63196"/>
                    <a:pt x="25744" y="62300"/>
                    <a:pt x="27907" y="61043"/>
                  </a:cubicBezTo>
                  <a:cubicBezTo>
                    <a:pt x="42070" y="51727"/>
                    <a:pt x="50976" y="36249"/>
                    <a:pt x="51910" y="19323"/>
                  </a:cubicBezTo>
                  <a:cubicBezTo>
                    <a:pt x="51919" y="17237"/>
                    <a:pt x="51662" y="15151"/>
                    <a:pt x="51148" y="13132"/>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97" name="Freeform: Shape 177">
              <a:extLst>
                <a:ext uri="{FF2B5EF4-FFF2-40B4-BE49-F238E27FC236}">
                  <a16:creationId xmlns:a16="http://schemas.microsoft.com/office/drawing/2014/main" id="{43973567-916B-ECD8-4B1A-5AE95BD783D6}"/>
                </a:ext>
              </a:extLst>
            </p:cNvPr>
            <p:cNvSpPr/>
            <p:nvPr/>
          </p:nvSpPr>
          <p:spPr>
            <a:xfrm>
              <a:off x="10048589" y="3423658"/>
              <a:ext cx="48101" cy="61998"/>
            </a:xfrm>
            <a:custGeom>
              <a:avLst/>
              <a:gdLst>
                <a:gd name="connsiteX0" fmla="*/ 24098 w 48101"/>
                <a:gd name="connsiteY0" fmla="*/ 3150 h 61998"/>
                <a:gd name="connsiteX1" fmla="*/ 0 w 48101"/>
                <a:gd name="connsiteY1" fmla="*/ 44775 h 61998"/>
                <a:gd name="connsiteX2" fmla="*/ 24098 w 48101"/>
                <a:gd name="connsiteY2" fmla="*/ 58681 h 61998"/>
                <a:gd name="connsiteX3" fmla="*/ 48101 w 48101"/>
                <a:gd name="connsiteY3" fmla="*/ 17057 h 61998"/>
                <a:gd name="connsiteX4" fmla="*/ 24098 w 48101"/>
                <a:gd name="connsiteY4" fmla="*/ 3150 h 61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01" h="61998">
                  <a:moveTo>
                    <a:pt x="24098" y="3150"/>
                  </a:moveTo>
                  <a:cubicBezTo>
                    <a:pt x="9868" y="12371"/>
                    <a:pt x="905" y="27839"/>
                    <a:pt x="0" y="44775"/>
                  </a:cubicBezTo>
                  <a:cubicBezTo>
                    <a:pt x="0" y="60205"/>
                    <a:pt x="10763" y="66396"/>
                    <a:pt x="24098" y="58681"/>
                  </a:cubicBezTo>
                  <a:cubicBezTo>
                    <a:pt x="38281" y="49432"/>
                    <a:pt x="47206" y="33964"/>
                    <a:pt x="48101" y="17057"/>
                  </a:cubicBezTo>
                  <a:cubicBezTo>
                    <a:pt x="47911" y="1626"/>
                    <a:pt x="37338" y="-4184"/>
                    <a:pt x="24098" y="3150"/>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98" name="Freeform: Shape 178">
              <a:extLst>
                <a:ext uri="{FF2B5EF4-FFF2-40B4-BE49-F238E27FC236}">
                  <a16:creationId xmlns:a16="http://schemas.microsoft.com/office/drawing/2014/main" id="{EFEAC8A7-A51B-0039-7F46-271EEF8EB1F9}"/>
                </a:ext>
              </a:extLst>
            </p:cNvPr>
            <p:cNvSpPr/>
            <p:nvPr/>
          </p:nvSpPr>
          <p:spPr>
            <a:xfrm>
              <a:off x="10048589" y="3423658"/>
              <a:ext cx="48101" cy="61998"/>
            </a:xfrm>
            <a:custGeom>
              <a:avLst/>
              <a:gdLst>
                <a:gd name="connsiteX0" fmla="*/ 24098 w 48101"/>
                <a:gd name="connsiteY0" fmla="*/ 3150 h 61998"/>
                <a:gd name="connsiteX1" fmla="*/ 0 w 48101"/>
                <a:gd name="connsiteY1" fmla="*/ 44775 h 61998"/>
                <a:gd name="connsiteX2" fmla="*/ 24098 w 48101"/>
                <a:gd name="connsiteY2" fmla="*/ 58681 h 61998"/>
                <a:gd name="connsiteX3" fmla="*/ 48101 w 48101"/>
                <a:gd name="connsiteY3" fmla="*/ 17057 h 61998"/>
                <a:gd name="connsiteX4" fmla="*/ 24098 w 48101"/>
                <a:gd name="connsiteY4" fmla="*/ 3150 h 61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01" h="61998">
                  <a:moveTo>
                    <a:pt x="24098" y="3150"/>
                  </a:moveTo>
                  <a:cubicBezTo>
                    <a:pt x="9868" y="12371"/>
                    <a:pt x="905" y="27839"/>
                    <a:pt x="0" y="44775"/>
                  </a:cubicBezTo>
                  <a:cubicBezTo>
                    <a:pt x="0" y="60205"/>
                    <a:pt x="10763" y="66396"/>
                    <a:pt x="24098" y="58681"/>
                  </a:cubicBezTo>
                  <a:cubicBezTo>
                    <a:pt x="38281" y="49432"/>
                    <a:pt x="47206" y="33964"/>
                    <a:pt x="48101" y="17057"/>
                  </a:cubicBezTo>
                  <a:cubicBezTo>
                    <a:pt x="47911" y="1626"/>
                    <a:pt x="37338" y="-4184"/>
                    <a:pt x="24098" y="3150"/>
                  </a:cubicBezTo>
                  <a:close/>
                </a:path>
              </a:pathLst>
            </a:custGeom>
            <a:solidFill>
              <a:srgbClr val="FFFFFF">
                <a:alpha val="2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99" name="Freeform: Shape 179">
              <a:extLst>
                <a:ext uri="{FF2B5EF4-FFF2-40B4-BE49-F238E27FC236}">
                  <a16:creationId xmlns:a16="http://schemas.microsoft.com/office/drawing/2014/main" id="{79963AFF-1C64-6E21-63F7-9F80DBC48871}"/>
                </a:ext>
              </a:extLst>
            </p:cNvPr>
            <p:cNvSpPr/>
            <p:nvPr/>
          </p:nvSpPr>
          <p:spPr>
            <a:xfrm>
              <a:off x="9423368" y="3456012"/>
              <a:ext cx="504539" cy="443747"/>
            </a:xfrm>
            <a:custGeom>
              <a:avLst/>
              <a:gdLst>
                <a:gd name="connsiteX0" fmla="*/ 489204 w 504539"/>
                <a:gd name="connsiteY0" fmla="*/ 2039 h 443747"/>
                <a:gd name="connsiteX1" fmla="*/ 15335 w 504539"/>
                <a:gd name="connsiteY1" fmla="*/ 275406 h 443747"/>
                <a:gd name="connsiteX2" fmla="*/ 0 w 504539"/>
                <a:gd name="connsiteY2" fmla="*/ 301981 h 443747"/>
                <a:gd name="connsiteX3" fmla="*/ 0 w 504539"/>
                <a:gd name="connsiteY3" fmla="*/ 432855 h 443747"/>
                <a:gd name="connsiteX4" fmla="*/ 15335 w 504539"/>
                <a:gd name="connsiteY4" fmla="*/ 441713 h 443747"/>
                <a:gd name="connsiteX5" fmla="*/ 489204 w 504539"/>
                <a:gd name="connsiteY5" fmla="*/ 168345 h 443747"/>
                <a:gd name="connsiteX6" fmla="*/ 504539 w 504539"/>
                <a:gd name="connsiteY6" fmla="*/ 141771 h 443747"/>
                <a:gd name="connsiteX7" fmla="*/ 504539 w 504539"/>
                <a:gd name="connsiteY7" fmla="*/ 11088 h 443747"/>
                <a:gd name="connsiteX8" fmla="*/ 489204 w 504539"/>
                <a:gd name="connsiteY8" fmla="*/ 2039 h 44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539" h="443747">
                  <a:moveTo>
                    <a:pt x="489204" y="2039"/>
                  </a:moveTo>
                  <a:lnTo>
                    <a:pt x="15335" y="275406"/>
                  </a:lnTo>
                  <a:cubicBezTo>
                    <a:pt x="6268" y="281302"/>
                    <a:pt x="572" y="291180"/>
                    <a:pt x="0" y="301981"/>
                  </a:cubicBezTo>
                  <a:lnTo>
                    <a:pt x="0" y="432855"/>
                  </a:lnTo>
                  <a:cubicBezTo>
                    <a:pt x="0" y="442380"/>
                    <a:pt x="6858" y="446571"/>
                    <a:pt x="15335" y="441713"/>
                  </a:cubicBezTo>
                  <a:lnTo>
                    <a:pt x="489204" y="168345"/>
                  </a:lnTo>
                  <a:cubicBezTo>
                    <a:pt x="498272" y="162449"/>
                    <a:pt x="503968" y="152572"/>
                    <a:pt x="504539" y="141771"/>
                  </a:cubicBezTo>
                  <a:lnTo>
                    <a:pt x="504539" y="11088"/>
                  </a:lnTo>
                  <a:cubicBezTo>
                    <a:pt x="504539" y="1563"/>
                    <a:pt x="497681" y="-2914"/>
                    <a:pt x="489204" y="2039"/>
                  </a:cubicBezTo>
                  <a:close/>
                </a:path>
              </a:pathLst>
            </a:custGeom>
            <a:solidFill>
              <a:srgbClr val="455A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00" name="Freeform: Shape 180">
              <a:extLst>
                <a:ext uri="{FF2B5EF4-FFF2-40B4-BE49-F238E27FC236}">
                  <a16:creationId xmlns:a16="http://schemas.microsoft.com/office/drawing/2014/main" id="{C4820F38-764A-F8AF-8762-A76FC367AB4D}"/>
                </a:ext>
              </a:extLst>
            </p:cNvPr>
            <p:cNvSpPr/>
            <p:nvPr/>
          </p:nvSpPr>
          <p:spPr>
            <a:xfrm>
              <a:off x="9452514" y="3505746"/>
              <a:ext cx="446627" cy="277863"/>
            </a:xfrm>
            <a:custGeom>
              <a:avLst/>
              <a:gdLst>
                <a:gd name="connsiteX0" fmla="*/ 446627 w 446627"/>
                <a:gd name="connsiteY0" fmla="*/ 9932 h 277863"/>
                <a:gd name="connsiteX1" fmla="*/ 431292 w 446627"/>
                <a:gd name="connsiteY1" fmla="*/ 35458 h 277863"/>
                <a:gd name="connsiteX2" fmla="*/ 15335 w 446627"/>
                <a:gd name="connsiteY2" fmla="*/ 275679 h 277863"/>
                <a:gd name="connsiteX3" fmla="*/ 0 w 446627"/>
                <a:gd name="connsiteY3" fmla="*/ 267868 h 277863"/>
                <a:gd name="connsiteX4" fmla="*/ 15335 w 446627"/>
                <a:gd name="connsiteY4" fmla="*/ 242341 h 277863"/>
                <a:gd name="connsiteX5" fmla="*/ 431673 w 446627"/>
                <a:gd name="connsiteY5" fmla="*/ 2311 h 277863"/>
                <a:gd name="connsiteX6" fmla="*/ 446627 w 446627"/>
                <a:gd name="connsiteY6" fmla="*/ 9932 h 27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6627" h="277863">
                  <a:moveTo>
                    <a:pt x="446627" y="9932"/>
                  </a:moveTo>
                  <a:cubicBezTo>
                    <a:pt x="445875" y="20399"/>
                    <a:pt x="440179" y="29877"/>
                    <a:pt x="431292" y="35458"/>
                  </a:cubicBezTo>
                  <a:lnTo>
                    <a:pt x="15335" y="275679"/>
                  </a:lnTo>
                  <a:cubicBezTo>
                    <a:pt x="6858" y="280537"/>
                    <a:pt x="0" y="277013"/>
                    <a:pt x="0" y="267868"/>
                  </a:cubicBezTo>
                  <a:cubicBezTo>
                    <a:pt x="790" y="257410"/>
                    <a:pt x="6477" y="247942"/>
                    <a:pt x="15335" y="242341"/>
                  </a:cubicBezTo>
                  <a:lnTo>
                    <a:pt x="431673" y="2311"/>
                  </a:lnTo>
                  <a:cubicBezTo>
                    <a:pt x="439769" y="-2737"/>
                    <a:pt x="446627" y="788"/>
                    <a:pt x="446627" y="9932"/>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01" name="Freeform: Shape 181">
              <a:extLst>
                <a:ext uri="{FF2B5EF4-FFF2-40B4-BE49-F238E27FC236}">
                  <a16:creationId xmlns:a16="http://schemas.microsoft.com/office/drawing/2014/main" id="{5A876530-897E-A1E2-F711-6582776D46ED}"/>
                </a:ext>
              </a:extLst>
            </p:cNvPr>
            <p:cNvSpPr/>
            <p:nvPr/>
          </p:nvSpPr>
          <p:spPr>
            <a:xfrm>
              <a:off x="9452514" y="3505746"/>
              <a:ext cx="446627" cy="277863"/>
            </a:xfrm>
            <a:custGeom>
              <a:avLst/>
              <a:gdLst>
                <a:gd name="connsiteX0" fmla="*/ 446627 w 446627"/>
                <a:gd name="connsiteY0" fmla="*/ 9932 h 277863"/>
                <a:gd name="connsiteX1" fmla="*/ 431292 w 446627"/>
                <a:gd name="connsiteY1" fmla="*/ 35458 h 277863"/>
                <a:gd name="connsiteX2" fmla="*/ 15335 w 446627"/>
                <a:gd name="connsiteY2" fmla="*/ 275679 h 277863"/>
                <a:gd name="connsiteX3" fmla="*/ 0 w 446627"/>
                <a:gd name="connsiteY3" fmla="*/ 267868 h 277863"/>
                <a:gd name="connsiteX4" fmla="*/ 15335 w 446627"/>
                <a:gd name="connsiteY4" fmla="*/ 242341 h 277863"/>
                <a:gd name="connsiteX5" fmla="*/ 431673 w 446627"/>
                <a:gd name="connsiteY5" fmla="*/ 2311 h 277863"/>
                <a:gd name="connsiteX6" fmla="*/ 446627 w 446627"/>
                <a:gd name="connsiteY6" fmla="*/ 9932 h 27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6627" h="277863">
                  <a:moveTo>
                    <a:pt x="446627" y="9932"/>
                  </a:moveTo>
                  <a:cubicBezTo>
                    <a:pt x="445875" y="20399"/>
                    <a:pt x="440179" y="29877"/>
                    <a:pt x="431292" y="35458"/>
                  </a:cubicBezTo>
                  <a:lnTo>
                    <a:pt x="15335" y="275679"/>
                  </a:lnTo>
                  <a:cubicBezTo>
                    <a:pt x="6858" y="280537"/>
                    <a:pt x="0" y="277013"/>
                    <a:pt x="0" y="267868"/>
                  </a:cubicBezTo>
                  <a:cubicBezTo>
                    <a:pt x="790" y="257410"/>
                    <a:pt x="6477" y="247942"/>
                    <a:pt x="15335" y="242341"/>
                  </a:cubicBezTo>
                  <a:lnTo>
                    <a:pt x="431673" y="2311"/>
                  </a:lnTo>
                  <a:cubicBezTo>
                    <a:pt x="439769" y="-2737"/>
                    <a:pt x="446627" y="788"/>
                    <a:pt x="446627" y="9932"/>
                  </a:cubicBezTo>
                  <a:close/>
                </a:path>
              </a:pathLst>
            </a:custGeom>
            <a:solidFill>
              <a:srgbClr val="FFFFFF">
                <a:alpha val="4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02" name="Freeform: Shape 182">
              <a:extLst>
                <a:ext uri="{FF2B5EF4-FFF2-40B4-BE49-F238E27FC236}">
                  <a16:creationId xmlns:a16="http://schemas.microsoft.com/office/drawing/2014/main" id="{F47BA0B2-B78A-F782-C251-D9419AD75075}"/>
                </a:ext>
              </a:extLst>
            </p:cNvPr>
            <p:cNvSpPr/>
            <p:nvPr/>
          </p:nvSpPr>
          <p:spPr>
            <a:xfrm>
              <a:off x="9452514" y="3707415"/>
              <a:ext cx="201644" cy="142931"/>
            </a:xfrm>
            <a:custGeom>
              <a:avLst/>
              <a:gdLst>
                <a:gd name="connsiteX0" fmla="*/ 15335 w 201644"/>
                <a:gd name="connsiteY0" fmla="*/ 140684 h 142931"/>
                <a:gd name="connsiteX1" fmla="*/ 0 w 201644"/>
                <a:gd name="connsiteY1" fmla="*/ 132969 h 142931"/>
                <a:gd name="connsiteX2" fmla="*/ 15335 w 201644"/>
                <a:gd name="connsiteY2" fmla="*/ 107347 h 142931"/>
                <a:gd name="connsiteX3" fmla="*/ 201644 w 201644"/>
                <a:gd name="connsiteY3" fmla="*/ 0 h 142931"/>
                <a:gd name="connsiteX4" fmla="*/ 201644 w 201644"/>
                <a:gd name="connsiteY4" fmla="*/ 33052 h 14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644" h="142931">
                  <a:moveTo>
                    <a:pt x="15335" y="140684"/>
                  </a:moveTo>
                  <a:cubicBezTo>
                    <a:pt x="6953" y="145637"/>
                    <a:pt x="0" y="142113"/>
                    <a:pt x="0" y="132969"/>
                  </a:cubicBezTo>
                  <a:cubicBezTo>
                    <a:pt x="800" y="122491"/>
                    <a:pt x="6477" y="113004"/>
                    <a:pt x="15335" y="107347"/>
                  </a:cubicBezTo>
                  <a:lnTo>
                    <a:pt x="201644" y="0"/>
                  </a:lnTo>
                  <a:lnTo>
                    <a:pt x="201644" y="33052"/>
                  </a:ln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03" name="Freeform: Shape 183">
              <a:extLst>
                <a:ext uri="{FF2B5EF4-FFF2-40B4-BE49-F238E27FC236}">
                  <a16:creationId xmlns:a16="http://schemas.microsoft.com/office/drawing/2014/main" id="{0FF8ED2E-C597-52E0-AE84-6E103AA81374}"/>
                </a:ext>
              </a:extLst>
            </p:cNvPr>
            <p:cNvSpPr/>
            <p:nvPr/>
          </p:nvSpPr>
          <p:spPr>
            <a:xfrm>
              <a:off x="9653777" y="3572199"/>
              <a:ext cx="245268" cy="167982"/>
            </a:xfrm>
            <a:custGeom>
              <a:avLst/>
              <a:gdLst>
                <a:gd name="connsiteX0" fmla="*/ 245269 w 245268"/>
                <a:gd name="connsiteY0" fmla="*/ 9963 h 167982"/>
                <a:gd name="connsiteX1" fmla="*/ 229934 w 245268"/>
                <a:gd name="connsiteY1" fmla="*/ 35585 h 167982"/>
                <a:gd name="connsiteX2" fmla="*/ 0 w 245268"/>
                <a:gd name="connsiteY2" fmla="*/ 167983 h 167982"/>
                <a:gd name="connsiteX3" fmla="*/ 0 w 245268"/>
                <a:gd name="connsiteY3" fmla="*/ 134836 h 167982"/>
                <a:gd name="connsiteX4" fmla="*/ 229934 w 245268"/>
                <a:gd name="connsiteY4" fmla="*/ 2247 h 167982"/>
                <a:gd name="connsiteX5" fmla="*/ 245269 w 245268"/>
                <a:gd name="connsiteY5" fmla="*/ 9963 h 16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268" h="167982">
                  <a:moveTo>
                    <a:pt x="245269" y="9963"/>
                  </a:moveTo>
                  <a:cubicBezTo>
                    <a:pt x="244555" y="20469"/>
                    <a:pt x="238858" y="29994"/>
                    <a:pt x="229934" y="35585"/>
                  </a:cubicBezTo>
                  <a:lnTo>
                    <a:pt x="0" y="167983"/>
                  </a:lnTo>
                  <a:lnTo>
                    <a:pt x="0" y="134836"/>
                  </a:lnTo>
                  <a:lnTo>
                    <a:pt x="229934" y="2247"/>
                  </a:lnTo>
                  <a:cubicBezTo>
                    <a:pt x="238506" y="-2705"/>
                    <a:pt x="245269" y="819"/>
                    <a:pt x="245269" y="9963"/>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04" name="Freeform: Shape 184">
              <a:extLst>
                <a:ext uri="{FF2B5EF4-FFF2-40B4-BE49-F238E27FC236}">
                  <a16:creationId xmlns:a16="http://schemas.microsoft.com/office/drawing/2014/main" id="{E800255D-870C-7226-B773-58CC13AF3759}"/>
                </a:ext>
              </a:extLst>
            </p:cNvPr>
            <p:cNvSpPr/>
            <p:nvPr/>
          </p:nvSpPr>
          <p:spPr>
            <a:xfrm>
              <a:off x="9423368" y="3695001"/>
              <a:ext cx="504539" cy="443835"/>
            </a:xfrm>
            <a:custGeom>
              <a:avLst/>
              <a:gdLst>
                <a:gd name="connsiteX0" fmla="*/ 489204 w 504539"/>
                <a:gd name="connsiteY0" fmla="*/ 2127 h 443835"/>
                <a:gd name="connsiteX1" fmla="*/ 15335 w 504539"/>
                <a:gd name="connsiteY1" fmla="*/ 275494 h 443835"/>
                <a:gd name="connsiteX2" fmla="*/ 0 w 504539"/>
                <a:gd name="connsiteY2" fmla="*/ 302069 h 443835"/>
                <a:gd name="connsiteX3" fmla="*/ 0 w 504539"/>
                <a:gd name="connsiteY3" fmla="*/ 432943 h 443835"/>
                <a:gd name="connsiteX4" fmla="*/ 15335 w 504539"/>
                <a:gd name="connsiteY4" fmla="*/ 441801 h 443835"/>
                <a:gd name="connsiteX5" fmla="*/ 489204 w 504539"/>
                <a:gd name="connsiteY5" fmla="*/ 168433 h 443835"/>
                <a:gd name="connsiteX6" fmla="*/ 504539 w 504539"/>
                <a:gd name="connsiteY6" fmla="*/ 141859 h 443835"/>
                <a:gd name="connsiteX7" fmla="*/ 504539 w 504539"/>
                <a:gd name="connsiteY7" fmla="*/ 10985 h 443835"/>
                <a:gd name="connsiteX8" fmla="*/ 489204 w 504539"/>
                <a:gd name="connsiteY8" fmla="*/ 2127 h 44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539" h="443835">
                  <a:moveTo>
                    <a:pt x="489204" y="2127"/>
                  </a:moveTo>
                  <a:lnTo>
                    <a:pt x="15335" y="275494"/>
                  </a:lnTo>
                  <a:cubicBezTo>
                    <a:pt x="6268" y="281390"/>
                    <a:pt x="572" y="291268"/>
                    <a:pt x="0" y="302069"/>
                  </a:cubicBezTo>
                  <a:lnTo>
                    <a:pt x="0" y="432943"/>
                  </a:lnTo>
                  <a:cubicBezTo>
                    <a:pt x="0" y="442468"/>
                    <a:pt x="6858" y="446659"/>
                    <a:pt x="15335" y="441801"/>
                  </a:cubicBezTo>
                  <a:lnTo>
                    <a:pt x="489204" y="168433"/>
                  </a:lnTo>
                  <a:cubicBezTo>
                    <a:pt x="498234" y="162509"/>
                    <a:pt x="503930" y="152650"/>
                    <a:pt x="504539" y="141859"/>
                  </a:cubicBezTo>
                  <a:lnTo>
                    <a:pt x="504539" y="10985"/>
                  </a:lnTo>
                  <a:cubicBezTo>
                    <a:pt x="504539" y="1174"/>
                    <a:pt x="497681" y="-2826"/>
                    <a:pt x="489204" y="2127"/>
                  </a:cubicBezTo>
                  <a:close/>
                </a:path>
              </a:pathLst>
            </a:custGeom>
            <a:solidFill>
              <a:srgbClr val="455A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05" name="Freeform: Shape 185">
              <a:extLst>
                <a:ext uri="{FF2B5EF4-FFF2-40B4-BE49-F238E27FC236}">
                  <a16:creationId xmlns:a16="http://schemas.microsoft.com/office/drawing/2014/main" id="{D979D5AC-054E-5405-707B-B2158728DD98}"/>
                </a:ext>
              </a:extLst>
            </p:cNvPr>
            <p:cNvSpPr/>
            <p:nvPr/>
          </p:nvSpPr>
          <p:spPr>
            <a:xfrm>
              <a:off x="9452514" y="3744760"/>
              <a:ext cx="446627" cy="277799"/>
            </a:xfrm>
            <a:custGeom>
              <a:avLst/>
              <a:gdLst>
                <a:gd name="connsiteX0" fmla="*/ 446627 w 446627"/>
                <a:gd name="connsiteY0" fmla="*/ 9995 h 277799"/>
                <a:gd name="connsiteX1" fmla="*/ 431292 w 446627"/>
                <a:gd name="connsiteY1" fmla="*/ 35522 h 277799"/>
                <a:gd name="connsiteX2" fmla="*/ 15335 w 446627"/>
                <a:gd name="connsiteY2" fmla="*/ 275551 h 277799"/>
                <a:gd name="connsiteX3" fmla="*/ 0 w 446627"/>
                <a:gd name="connsiteY3" fmla="*/ 267836 h 277799"/>
                <a:gd name="connsiteX4" fmla="*/ 15335 w 446627"/>
                <a:gd name="connsiteY4" fmla="*/ 242309 h 277799"/>
                <a:gd name="connsiteX5" fmla="*/ 431673 w 446627"/>
                <a:gd name="connsiteY5" fmla="*/ 2184 h 277799"/>
                <a:gd name="connsiteX6" fmla="*/ 446627 w 446627"/>
                <a:gd name="connsiteY6" fmla="*/ 9995 h 27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6627" h="277799">
                  <a:moveTo>
                    <a:pt x="446627" y="9995"/>
                  </a:moveTo>
                  <a:cubicBezTo>
                    <a:pt x="445836" y="20453"/>
                    <a:pt x="440150" y="29921"/>
                    <a:pt x="431292" y="35522"/>
                  </a:cubicBezTo>
                  <a:lnTo>
                    <a:pt x="15335" y="275551"/>
                  </a:lnTo>
                  <a:cubicBezTo>
                    <a:pt x="6858" y="280505"/>
                    <a:pt x="0" y="276980"/>
                    <a:pt x="0" y="267836"/>
                  </a:cubicBezTo>
                  <a:cubicBezTo>
                    <a:pt x="752" y="257368"/>
                    <a:pt x="6448" y="247891"/>
                    <a:pt x="15335" y="242309"/>
                  </a:cubicBezTo>
                  <a:lnTo>
                    <a:pt x="431673" y="2184"/>
                  </a:lnTo>
                  <a:cubicBezTo>
                    <a:pt x="439769" y="-2674"/>
                    <a:pt x="446627" y="850"/>
                    <a:pt x="446627" y="9995"/>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06" name="Freeform: Shape 186">
              <a:extLst>
                <a:ext uri="{FF2B5EF4-FFF2-40B4-BE49-F238E27FC236}">
                  <a16:creationId xmlns:a16="http://schemas.microsoft.com/office/drawing/2014/main" id="{B12A45FA-6CBB-7103-882B-FAD56C74A42C}"/>
                </a:ext>
              </a:extLst>
            </p:cNvPr>
            <p:cNvSpPr/>
            <p:nvPr/>
          </p:nvSpPr>
          <p:spPr>
            <a:xfrm>
              <a:off x="9452514" y="3744760"/>
              <a:ext cx="446627" cy="277799"/>
            </a:xfrm>
            <a:custGeom>
              <a:avLst/>
              <a:gdLst>
                <a:gd name="connsiteX0" fmla="*/ 446627 w 446627"/>
                <a:gd name="connsiteY0" fmla="*/ 9995 h 277799"/>
                <a:gd name="connsiteX1" fmla="*/ 431292 w 446627"/>
                <a:gd name="connsiteY1" fmla="*/ 35522 h 277799"/>
                <a:gd name="connsiteX2" fmla="*/ 15335 w 446627"/>
                <a:gd name="connsiteY2" fmla="*/ 275551 h 277799"/>
                <a:gd name="connsiteX3" fmla="*/ 0 w 446627"/>
                <a:gd name="connsiteY3" fmla="*/ 267836 h 277799"/>
                <a:gd name="connsiteX4" fmla="*/ 15335 w 446627"/>
                <a:gd name="connsiteY4" fmla="*/ 242309 h 277799"/>
                <a:gd name="connsiteX5" fmla="*/ 431673 w 446627"/>
                <a:gd name="connsiteY5" fmla="*/ 2184 h 277799"/>
                <a:gd name="connsiteX6" fmla="*/ 446627 w 446627"/>
                <a:gd name="connsiteY6" fmla="*/ 9995 h 27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6627" h="277799">
                  <a:moveTo>
                    <a:pt x="446627" y="9995"/>
                  </a:moveTo>
                  <a:cubicBezTo>
                    <a:pt x="445836" y="20453"/>
                    <a:pt x="440150" y="29921"/>
                    <a:pt x="431292" y="35522"/>
                  </a:cubicBezTo>
                  <a:lnTo>
                    <a:pt x="15335" y="275551"/>
                  </a:lnTo>
                  <a:cubicBezTo>
                    <a:pt x="6858" y="280505"/>
                    <a:pt x="0" y="276980"/>
                    <a:pt x="0" y="267836"/>
                  </a:cubicBezTo>
                  <a:cubicBezTo>
                    <a:pt x="752" y="257368"/>
                    <a:pt x="6448" y="247891"/>
                    <a:pt x="15335" y="242309"/>
                  </a:cubicBezTo>
                  <a:lnTo>
                    <a:pt x="431673" y="2184"/>
                  </a:lnTo>
                  <a:cubicBezTo>
                    <a:pt x="439769" y="-2674"/>
                    <a:pt x="446627" y="850"/>
                    <a:pt x="446627" y="9995"/>
                  </a:cubicBezTo>
                  <a:close/>
                </a:path>
              </a:pathLst>
            </a:custGeom>
            <a:solidFill>
              <a:srgbClr val="FFFFFF">
                <a:alpha val="4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07" name="Freeform: Shape 187">
              <a:extLst>
                <a:ext uri="{FF2B5EF4-FFF2-40B4-BE49-F238E27FC236}">
                  <a16:creationId xmlns:a16="http://schemas.microsoft.com/office/drawing/2014/main" id="{52E36452-861B-2660-DB06-9B9533589AD5}"/>
                </a:ext>
              </a:extLst>
            </p:cNvPr>
            <p:cNvSpPr/>
            <p:nvPr/>
          </p:nvSpPr>
          <p:spPr>
            <a:xfrm>
              <a:off x="9452514" y="3979354"/>
              <a:ext cx="144017" cy="109784"/>
            </a:xfrm>
            <a:custGeom>
              <a:avLst/>
              <a:gdLst>
                <a:gd name="connsiteX0" fmla="*/ 15335 w 144017"/>
                <a:gd name="connsiteY0" fmla="*/ 107537 h 109784"/>
                <a:gd name="connsiteX1" fmla="*/ 0 w 144017"/>
                <a:gd name="connsiteY1" fmla="*/ 99822 h 109784"/>
                <a:gd name="connsiteX2" fmla="*/ 15335 w 144017"/>
                <a:gd name="connsiteY2" fmla="*/ 74200 h 109784"/>
                <a:gd name="connsiteX3" fmla="*/ 144018 w 144017"/>
                <a:gd name="connsiteY3" fmla="*/ 0 h 109784"/>
                <a:gd name="connsiteX4" fmla="*/ 144018 w 144017"/>
                <a:gd name="connsiteY4" fmla="*/ 33242 h 109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17" h="109784">
                  <a:moveTo>
                    <a:pt x="15335" y="107537"/>
                  </a:moveTo>
                  <a:cubicBezTo>
                    <a:pt x="6953" y="112490"/>
                    <a:pt x="0" y="108966"/>
                    <a:pt x="0" y="99822"/>
                  </a:cubicBezTo>
                  <a:cubicBezTo>
                    <a:pt x="800" y="89345"/>
                    <a:pt x="6477" y="79858"/>
                    <a:pt x="15335" y="74200"/>
                  </a:cubicBezTo>
                  <a:lnTo>
                    <a:pt x="144018" y="0"/>
                  </a:lnTo>
                  <a:lnTo>
                    <a:pt x="144018" y="33242"/>
                  </a:ln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08" name="Freeform: Shape 188">
              <a:extLst>
                <a:ext uri="{FF2B5EF4-FFF2-40B4-BE49-F238E27FC236}">
                  <a16:creationId xmlns:a16="http://schemas.microsoft.com/office/drawing/2014/main" id="{E16BA87E-CE0F-5C0A-C328-2EF6C1BAFC15}"/>
                </a:ext>
              </a:extLst>
            </p:cNvPr>
            <p:cNvSpPr/>
            <p:nvPr/>
          </p:nvSpPr>
          <p:spPr>
            <a:xfrm>
              <a:off x="9596151" y="3811276"/>
              <a:ext cx="302894" cy="201319"/>
            </a:xfrm>
            <a:custGeom>
              <a:avLst/>
              <a:gdLst>
                <a:gd name="connsiteX0" fmla="*/ 302895 w 302894"/>
                <a:gd name="connsiteY0" fmla="*/ 9963 h 201319"/>
                <a:gd name="connsiteX1" fmla="*/ 287560 w 302894"/>
                <a:gd name="connsiteY1" fmla="*/ 35585 h 201319"/>
                <a:gd name="connsiteX2" fmla="*/ 0 w 302894"/>
                <a:gd name="connsiteY2" fmla="*/ 201320 h 201319"/>
                <a:gd name="connsiteX3" fmla="*/ 0 w 302894"/>
                <a:gd name="connsiteY3" fmla="*/ 168078 h 201319"/>
                <a:gd name="connsiteX4" fmla="*/ 287560 w 302894"/>
                <a:gd name="connsiteY4" fmla="*/ 2247 h 201319"/>
                <a:gd name="connsiteX5" fmla="*/ 302895 w 302894"/>
                <a:gd name="connsiteY5" fmla="*/ 9963 h 20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894" h="201319">
                  <a:moveTo>
                    <a:pt x="302895" y="9963"/>
                  </a:moveTo>
                  <a:cubicBezTo>
                    <a:pt x="302181" y="20469"/>
                    <a:pt x="296485" y="29994"/>
                    <a:pt x="287560" y="35585"/>
                  </a:cubicBezTo>
                  <a:lnTo>
                    <a:pt x="0" y="201320"/>
                  </a:lnTo>
                  <a:lnTo>
                    <a:pt x="0" y="168078"/>
                  </a:lnTo>
                  <a:lnTo>
                    <a:pt x="287560" y="2247"/>
                  </a:lnTo>
                  <a:cubicBezTo>
                    <a:pt x="296132" y="-2705"/>
                    <a:pt x="302895" y="819"/>
                    <a:pt x="302895" y="9963"/>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09" name="Freeform: Shape 189">
              <a:extLst>
                <a:ext uri="{FF2B5EF4-FFF2-40B4-BE49-F238E27FC236}">
                  <a16:creationId xmlns:a16="http://schemas.microsoft.com/office/drawing/2014/main" id="{C8690A1E-6432-7AD7-2821-FDDC91384E6A}"/>
                </a:ext>
              </a:extLst>
            </p:cNvPr>
            <p:cNvSpPr/>
            <p:nvPr/>
          </p:nvSpPr>
          <p:spPr>
            <a:xfrm>
              <a:off x="9432042" y="3881405"/>
              <a:ext cx="683975" cy="949947"/>
            </a:xfrm>
            <a:custGeom>
              <a:avLst/>
              <a:gdLst>
                <a:gd name="connsiteX0" fmla="*/ 657790 w 683975"/>
                <a:gd name="connsiteY0" fmla="*/ 1461 h 949947"/>
                <a:gd name="connsiteX1" fmla="*/ 642169 w 683975"/>
                <a:gd name="connsiteY1" fmla="*/ 2985 h 949947"/>
                <a:gd name="connsiteX2" fmla="*/ 22187 w 683975"/>
                <a:gd name="connsiteY2" fmla="*/ 360935 h 949947"/>
                <a:gd name="connsiteX3" fmla="*/ 89 w 683975"/>
                <a:gd name="connsiteY3" fmla="*/ 399035 h 949947"/>
                <a:gd name="connsiteX4" fmla="*/ 89 w 683975"/>
                <a:gd name="connsiteY4" fmla="*/ 922910 h 949947"/>
                <a:gd name="connsiteX5" fmla="*/ 6566 w 683975"/>
                <a:gd name="connsiteY5" fmla="*/ 937197 h 949947"/>
                <a:gd name="connsiteX6" fmla="*/ 26187 w 683975"/>
                <a:gd name="connsiteY6" fmla="*/ 948532 h 949947"/>
                <a:gd name="connsiteX7" fmla="*/ 41713 w 683975"/>
                <a:gd name="connsiteY7" fmla="*/ 947008 h 949947"/>
                <a:gd name="connsiteX8" fmla="*/ 661790 w 683975"/>
                <a:gd name="connsiteY8" fmla="*/ 589058 h 949947"/>
                <a:gd name="connsiteX9" fmla="*/ 683889 w 683975"/>
                <a:gd name="connsiteY9" fmla="*/ 550958 h 949947"/>
                <a:gd name="connsiteX10" fmla="*/ 683889 w 683975"/>
                <a:gd name="connsiteY10" fmla="*/ 27083 h 949947"/>
                <a:gd name="connsiteX11" fmla="*/ 677507 w 683975"/>
                <a:gd name="connsiteY11" fmla="*/ 12891 h 94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3975" h="949947">
                  <a:moveTo>
                    <a:pt x="657790" y="1461"/>
                  </a:moveTo>
                  <a:cubicBezTo>
                    <a:pt x="652694" y="-939"/>
                    <a:pt x="646703" y="-349"/>
                    <a:pt x="642169" y="2985"/>
                  </a:cubicBezTo>
                  <a:lnTo>
                    <a:pt x="22187" y="360935"/>
                  </a:lnTo>
                  <a:cubicBezTo>
                    <a:pt x="9195" y="369402"/>
                    <a:pt x="984" y="383547"/>
                    <a:pt x="89" y="399035"/>
                  </a:cubicBezTo>
                  <a:lnTo>
                    <a:pt x="89" y="922910"/>
                  </a:lnTo>
                  <a:cubicBezTo>
                    <a:pt x="-511" y="928501"/>
                    <a:pt x="1965" y="933968"/>
                    <a:pt x="6566" y="937197"/>
                  </a:cubicBezTo>
                  <a:lnTo>
                    <a:pt x="26187" y="948532"/>
                  </a:lnTo>
                  <a:cubicBezTo>
                    <a:pt x="31254" y="950866"/>
                    <a:pt x="37198" y="950285"/>
                    <a:pt x="41713" y="947008"/>
                  </a:cubicBezTo>
                  <a:lnTo>
                    <a:pt x="661790" y="589058"/>
                  </a:lnTo>
                  <a:cubicBezTo>
                    <a:pt x="674744" y="580543"/>
                    <a:pt x="682926" y="566427"/>
                    <a:pt x="683889" y="550958"/>
                  </a:cubicBezTo>
                  <a:lnTo>
                    <a:pt x="683889" y="27083"/>
                  </a:lnTo>
                  <a:cubicBezTo>
                    <a:pt x="684479" y="21549"/>
                    <a:pt x="682041" y="16120"/>
                    <a:pt x="677507" y="12891"/>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10" name="Freeform: Shape 190">
              <a:extLst>
                <a:ext uri="{FF2B5EF4-FFF2-40B4-BE49-F238E27FC236}">
                  <a16:creationId xmlns:a16="http://schemas.microsoft.com/office/drawing/2014/main" id="{92F57634-CA68-B597-BA9F-9D9E0025F8E0}"/>
                </a:ext>
              </a:extLst>
            </p:cNvPr>
            <p:cNvSpPr/>
            <p:nvPr/>
          </p:nvSpPr>
          <p:spPr>
            <a:xfrm>
              <a:off x="9432042" y="3881405"/>
              <a:ext cx="683975" cy="949947"/>
            </a:xfrm>
            <a:custGeom>
              <a:avLst/>
              <a:gdLst>
                <a:gd name="connsiteX0" fmla="*/ 657790 w 683975"/>
                <a:gd name="connsiteY0" fmla="*/ 1461 h 949947"/>
                <a:gd name="connsiteX1" fmla="*/ 642169 w 683975"/>
                <a:gd name="connsiteY1" fmla="*/ 2985 h 949947"/>
                <a:gd name="connsiteX2" fmla="*/ 22187 w 683975"/>
                <a:gd name="connsiteY2" fmla="*/ 360935 h 949947"/>
                <a:gd name="connsiteX3" fmla="*/ 89 w 683975"/>
                <a:gd name="connsiteY3" fmla="*/ 399035 h 949947"/>
                <a:gd name="connsiteX4" fmla="*/ 89 w 683975"/>
                <a:gd name="connsiteY4" fmla="*/ 922910 h 949947"/>
                <a:gd name="connsiteX5" fmla="*/ 6566 w 683975"/>
                <a:gd name="connsiteY5" fmla="*/ 937197 h 949947"/>
                <a:gd name="connsiteX6" fmla="*/ 26187 w 683975"/>
                <a:gd name="connsiteY6" fmla="*/ 948532 h 949947"/>
                <a:gd name="connsiteX7" fmla="*/ 41713 w 683975"/>
                <a:gd name="connsiteY7" fmla="*/ 947008 h 949947"/>
                <a:gd name="connsiteX8" fmla="*/ 661790 w 683975"/>
                <a:gd name="connsiteY8" fmla="*/ 589058 h 949947"/>
                <a:gd name="connsiteX9" fmla="*/ 683889 w 683975"/>
                <a:gd name="connsiteY9" fmla="*/ 550958 h 949947"/>
                <a:gd name="connsiteX10" fmla="*/ 683889 w 683975"/>
                <a:gd name="connsiteY10" fmla="*/ 27083 h 949947"/>
                <a:gd name="connsiteX11" fmla="*/ 677507 w 683975"/>
                <a:gd name="connsiteY11" fmla="*/ 12891 h 94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3975" h="949947">
                  <a:moveTo>
                    <a:pt x="657790" y="1461"/>
                  </a:moveTo>
                  <a:cubicBezTo>
                    <a:pt x="652694" y="-939"/>
                    <a:pt x="646703" y="-349"/>
                    <a:pt x="642169" y="2985"/>
                  </a:cubicBezTo>
                  <a:lnTo>
                    <a:pt x="22187" y="360935"/>
                  </a:lnTo>
                  <a:cubicBezTo>
                    <a:pt x="9195" y="369402"/>
                    <a:pt x="984" y="383547"/>
                    <a:pt x="89" y="399035"/>
                  </a:cubicBezTo>
                  <a:lnTo>
                    <a:pt x="89" y="922910"/>
                  </a:lnTo>
                  <a:cubicBezTo>
                    <a:pt x="-511" y="928501"/>
                    <a:pt x="1965" y="933968"/>
                    <a:pt x="6566" y="937197"/>
                  </a:cubicBezTo>
                  <a:lnTo>
                    <a:pt x="26187" y="948532"/>
                  </a:lnTo>
                  <a:cubicBezTo>
                    <a:pt x="31254" y="950866"/>
                    <a:pt x="37198" y="950285"/>
                    <a:pt x="41713" y="947008"/>
                  </a:cubicBezTo>
                  <a:lnTo>
                    <a:pt x="661790" y="589058"/>
                  </a:lnTo>
                  <a:cubicBezTo>
                    <a:pt x="674744" y="580543"/>
                    <a:pt x="682926" y="566427"/>
                    <a:pt x="683889" y="550958"/>
                  </a:cubicBezTo>
                  <a:lnTo>
                    <a:pt x="683889" y="27083"/>
                  </a:lnTo>
                  <a:cubicBezTo>
                    <a:pt x="684479" y="21549"/>
                    <a:pt x="682041" y="16120"/>
                    <a:pt x="677507" y="12891"/>
                  </a:cubicBezTo>
                  <a:close/>
                </a:path>
              </a:pathLst>
            </a:custGeom>
            <a:solidFill>
              <a:srgbClr val="FFFFFF">
                <a:alpha val="4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11" name="Freeform: Shape 191">
              <a:extLst>
                <a:ext uri="{FF2B5EF4-FFF2-40B4-BE49-F238E27FC236}">
                  <a16:creationId xmlns:a16="http://schemas.microsoft.com/office/drawing/2014/main" id="{CF9AEF7E-082D-63A1-4FDD-D9F3A16F9364}"/>
                </a:ext>
              </a:extLst>
            </p:cNvPr>
            <p:cNvSpPr/>
            <p:nvPr/>
          </p:nvSpPr>
          <p:spPr>
            <a:xfrm>
              <a:off x="9451657" y="3892706"/>
              <a:ext cx="664273" cy="939487"/>
            </a:xfrm>
            <a:custGeom>
              <a:avLst/>
              <a:gdLst>
                <a:gd name="connsiteX0" fmla="*/ 22098 w 664273"/>
                <a:gd name="connsiteY0" fmla="*/ 360873 h 939487"/>
                <a:gd name="connsiteX1" fmla="*/ 642176 w 664273"/>
                <a:gd name="connsiteY1" fmla="*/ 3019 h 939487"/>
                <a:gd name="connsiteX2" fmla="*/ 664274 w 664273"/>
                <a:gd name="connsiteY2" fmla="*/ 15782 h 939487"/>
                <a:gd name="connsiteX3" fmla="*/ 664274 w 664273"/>
                <a:gd name="connsiteY3" fmla="*/ 539657 h 939487"/>
                <a:gd name="connsiteX4" fmla="*/ 642176 w 664273"/>
                <a:gd name="connsiteY4" fmla="*/ 577757 h 939487"/>
                <a:gd name="connsiteX5" fmla="*/ 22098 w 664273"/>
                <a:gd name="connsiteY5" fmla="*/ 936469 h 939487"/>
                <a:gd name="connsiteX6" fmla="*/ 0 w 664273"/>
                <a:gd name="connsiteY6" fmla="*/ 923705 h 939487"/>
                <a:gd name="connsiteX7" fmla="*/ 0 w 664273"/>
                <a:gd name="connsiteY7" fmla="*/ 399830 h 939487"/>
                <a:gd name="connsiteX8" fmla="*/ 22098 w 664273"/>
                <a:gd name="connsiteY8" fmla="*/ 360873 h 93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273" h="939487">
                  <a:moveTo>
                    <a:pt x="22098" y="360873"/>
                  </a:moveTo>
                  <a:lnTo>
                    <a:pt x="642176" y="3019"/>
                  </a:lnTo>
                  <a:cubicBezTo>
                    <a:pt x="654368" y="-4030"/>
                    <a:pt x="664274" y="1685"/>
                    <a:pt x="664274" y="15782"/>
                  </a:cubicBezTo>
                  <a:lnTo>
                    <a:pt x="664274" y="539657"/>
                  </a:lnTo>
                  <a:cubicBezTo>
                    <a:pt x="663312" y="555126"/>
                    <a:pt x="655130" y="569242"/>
                    <a:pt x="642176" y="577757"/>
                  </a:cubicBezTo>
                  <a:lnTo>
                    <a:pt x="22098" y="936469"/>
                  </a:lnTo>
                  <a:cubicBezTo>
                    <a:pt x="9906" y="943517"/>
                    <a:pt x="0" y="937802"/>
                    <a:pt x="0" y="923705"/>
                  </a:cubicBezTo>
                  <a:lnTo>
                    <a:pt x="0" y="399830"/>
                  </a:lnTo>
                  <a:cubicBezTo>
                    <a:pt x="629" y="384038"/>
                    <a:pt x="8868" y="369522"/>
                    <a:pt x="22098" y="360873"/>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12" name="Freeform: Shape 192">
              <a:extLst>
                <a:ext uri="{FF2B5EF4-FFF2-40B4-BE49-F238E27FC236}">
                  <a16:creationId xmlns:a16="http://schemas.microsoft.com/office/drawing/2014/main" id="{8CEE2C27-FDCF-D42A-00B9-612D36D42D4F}"/>
                </a:ext>
              </a:extLst>
            </p:cNvPr>
            <p:cNvSpPr/>
            <p:nvPr/>
          </p:nvSpPr>
          <p:spPr>
            <a:xfrm>
              <a:off x="9451657" y="3892706"/>
              <a:ext cx="664273" cy="939487"/>
            </a:xfrm>
            <a:custGeom>
              <a:avLst/>
              <a:gdLst>
                <a:gd name="connsiteX0" fmla="*/ 22098 w 664273"/>
                <a:gd name="connsiteY0" fmla="*/ 360873 h 939487"/>
                <a:gd name="connsiteX1" fmla="*/ 642176 w 664273"/>
                <a:gd name="connsiteY1" fmla="*/ 3019 h 939487"/>
                <a:gd name="connsiteX2" fmla="*/ 664274 w 664273"/>
                <a:gd name="connsiteY2" fmla="*/ 15782 h 939487"/>
                <a:gd name="connsiteX3" fmla="*/ 664274 w 664273"/>
                <a:gd name="connsiteY3" fmla="*/ 539657 h 939487"/>
                <a:gd name="connsiteX4" fmla="*/ 642176 w 664273"/>
                <a:gd name="connsiteY4" fmla="*/ 577757 h 939487"/>
                <a:gd name="connsiteX5" fmla="*/ 22098 w 664273"/>
                <a:gd name="connsiteY5" fmla="*/ 936469 h 939487"/>
                <a:gd name="connsiteX6" fmla="*/ 0 w 664273"/>
                <a:gd name="connsiteY6" fmla="*/ 923705 h 939487"/>
                <a:gd name="connsiteX7" fmla="*/ 0 w 664273"/>
                <a:gd name="connsiteY7" fmla="*/ 399830 h 939487"/>
                <a:gd name="connsiteX8" fmla="*/ 22098 w 664273"/>
                <a:gd name="connsiteY8" fmla="*/ 360873 h 93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273" h="939487">
                  <a:moveTo>
                    <a:pt x="22098" y="360873"/>
                  </a:moveTo>
                  <a:lnTo>
                    <a:pt x="642176" y="3019"/>
                  </a:lnTo>
                  <a:cubicBezTo>
                    <a:pt x="654368" y="-4030"/>
                    <a:pt x="664274" y="1685"/>
                    <a:pt x="664274" y="15782"/>
                  </a:cubicBezTo>
                  <a:lnTo>
                    <a:pt x="664274" y="539657"/>
                  </a:lnTo>
                  <a:cubicBezTo>
                    <a:pt x="663312" y="555126"/>
                    <a:pt x="655130" y="569242"/>
                    <a:pt x="642176" y="577757"/>
                  </a:cubicBezTo>
                  <a:lnTo>
                    <a:pt x="22098" y="936469"/>
                  </a:lnTo>
                  <a:cubicBezTo>
                    <a:pt x="9906" y="943517"/>
                    <a:pt x="0" y="937802"/>
                    <a:pt x="0" y="923705"/>
                  </a:cubicBezTo>
                  <a:lnTo>
                    <a:pt x="0" y="399830"/>
                  </a:lnTo>
                  <a:cubicBezTo>
                    <a:pt x="629" y="384038"/>
                    <a:pt x="8868" y="369522"/>
                    <a:pt x="22098" y="360873"/>
                  </a:cubicBezTo>
                  <a:close/>
                </a:path>
              </a:pathLst>
            </a:custGeom>
            <a:solidFill>
              <a:srgbClr val="FFFFFF">
                <a:alpha val="3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13" name="Freeform: Shape 193">
              <a:extLst>
                <a:ext uri="{FF2B5EF4-FFF2-40B4-BE49-F238E27FC236}">
                  <a16:creationId xmlns:a16="http://schemas.microsoft.com/office/drawing/2014/main" id="{4926C0DF-B380-51CA-F604-303A5F2AD8D3}"/>
                </a:ext>
              </a:extLst>
            </p:cNvPr>
            <p:cNvSpPr/>
            <p:nvPr/>
          </p:nvSpPr>
          <p:spPr>
            <a:xfrm>
              <a:off x="9457563" y="4829936"/>
              <a:ext cx="3333" cy="1619"/>
            </a:xfrm>
            <a:custGeom>
              <a:avLst/>
              <a:gdLst>
                <a:gd name="connsiteX0" fmla="*/ 0 w 3333"/>
                <a:gd name="connsiteY0" fmla="*/ 0 h 1619"/>
                <a:gd name="connsiteX1" fmla="*/ 3334 w 3333"/>
                <a:gd name="connsiteY1" fmla="*/ 1619 h 1619"/>
                <a:gd name="connsiteX2" fmla="*/ 667 w 3333"/>
                <a:gd name="connsiteY2" fmla="*/ 476 h 1619"/>
              </a:gdLst>
              <a:ahLst/>
              <a:cxnLst>
                <a:cxn ang="0">
                  <a:pos x="connsiteX0" y="connsiteY0"/>
                </a:cxn>
                <a:cxn ang="0">
                  <a:pos x="connsiteX1" y="connsiteY1"/>
                </a:cxn>
                <a:cxn ang="0">
                  <a:pos x="connsiteX2" y="connsiteY2"/>
                </a:cxn>
              </a:cxnLst>
              <a:rect l="l" t="t" r="r" b="b"/>
              <a:pathLst>
                <a:path w="3333" h="1619">
                  <a:moveTo>
                    <a:pt x="0" y="0"/>
                  </a:moveTo>
                  <a:cubicBezTo>
                    <a:pt x="962" y="800"/>
                    <a:pt x="2105" y="1353"/>
                    <a:pt x="3334" y="1619"/>
                  </a:cubicBezTo>
                  <a:cubicBezTo>
                    <a:pt x="2410" y="1324"/>
                    <a:pt x="1524" y="934"/>
                    <a:pt x="667" y="476"/>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14" name="Freeform: Shape 194">
              <a:extLst>
                <a:ext uri="{FF2B5EF4-FFF2-40B4-BE49-F238E27FC236}">
                  <a16:creationId xmlns:a16="http://schemas.microsoft.com/office/drawing/2014/main" id="{BDCAF29C-5D3B-DDC0-CE31-9B2FFA1E237C}"/>
                </a:ext>
              </a:extLst>
            </p:cNvPr>
            <p:cNvSpPr/>
            <p:nvPr/>
          </p:nvSpPr>
          <p:spPr>
            <a:xfrm>
              <a:off x="9465373" y="4831080"/>
              <a:ext cx="3238" cy="761"/>
            </a:xfrm>
            <a:custGeom>
              <a:avLst/>
              <a:gdLst>
                <a:gd name="connsiteX0" fmla="*/ 0 w 3238"/>
                <a:gd name="connsiteY0" fmla="*/ 762 h 761"/>
                <a:gd name="connsiteX1" fmla="*/ 3238 w 3238"/>
                <a:gd name="connsiteY1" fmla="*/ 0 h 761"/>
                <a:gd name="connsiteX2" fmla="*/ 0 w 3238"/>
                <a:gd name="connsiteY2" fmla="*/ 762 h 761"/>
              </a:gdLst>
              <a:ahLst/>
              <a:cxnLst>
                <a:cxn ang="0">
                  <a:pos x="connsiteX0" y="connsiteY0"/>
                </a:cxn>
                <a:cxn ang="0">
                  <a:pos x="connsiteX1" y="connsiteY1"/>
                </a:cxn>
                <a:cxn ang="0">
                  <a:pos x="connsiteX2" y="connsiteY2"/>
                </a:cxn>
              </a:cxnLst>
              <a:rect l="l" t="t" r="r" b="b"/>
              <a:pathLst>
                <a:path w="3238" h="761">
                  <a:moveTo>
                    <a:pt x="0" y="762"/>
                  </a:moveTo>
                  <a:cubicBezTo>
                    <a:pt x="1096" y="590"/>
                    <a:pt x="2181" y="333"/>
                    <a:pt x="3238" y="0"/>
                  </a:cubicBezTo>
                  <a:cubicBezTo>
                    <a:pt x="2181" y="333"/>
                    <a:pt x="1096" y="590"/>
                    <a:pt x="0" y="762"/>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15" name="Freeform: Shape 195">
              <a:extLst>
                <a:ext uri="{FF2B5EF4-FFF2-40B4-BE49-F238E27FC236}">
                  <a16:creationId xmlns:a16="http://schemas.microsoft.com/office/drawing/2014/main" id="{29151018-A836-7598-CE30-30E56094BE52}"/>
                </a:ext>
              </a:extLst>
            </p:cNvPr>
            <p:cNvSpPr/>
            <p:nvPr/>
          </p:nvSpPr>
          <p:spPr>
            <a:xfrm>
              <a:off x="9462325" y="4831746"/>
              <a:ext cx="3047" cy="71"/>
            </a:xfrm>
            <a:custGeom>
              <a:avLst/>
              <a:gdLst>
                <a:gd name="connsiteX0" fmla="*/ 0 w 3047"/>
                <a:gd name="connsiteY0" fmla="*/ 0 h 71"/>
                <a:gd name="connsiteX1" fmla="*/ 3048 w 3047"/>
                <a:gd name="connsiteY1" fmla="*/ 0 h 71"/>
                <a:gd name="connsiteX2" fmla="*/ 0 w 3047"/>
                <a:gd name="connsiteY2" fmla="*/ 0 h 71"/>
              </a:gdLst>
              <a:ahLst/>
              <a:cxnLst>
                <a:cxn ang="0">
                  <a:pos x="connsiteX0" y="connsiteY0"/>
                </a:cxn>
                <a:cxn ang="0">
                  <a:pos x="connsiteX1" y="connsiteY1"/>
                </a:cxn>
                <a:cxn ang="0">
                  <a:pos x="connsiteX2" y="connsiteY2"/>
                </a:cxn>
              </a:cxnLst>
              <a:rect l="l" t="t" r="r" b="b"/>
              <a:pathLst>
                <a:path w="3047" h="71">
                  <a:moveTo>
                    <a:pt x="0" y="0"/>
                  </a:moveTo>
                  <a:cubicBezTo>
                    <a:pt x="1010" y="95"/>
                    <a:pt x="2038" y="95"/>
                    <a:pt x="3048" y="0"/>
                  </a:cubicBezTo>
                  <a:cubicBezTo>
                    <a:pt x="2038" y="95"/>
                    <a:pt x="1010" y="95"/>
                    <a:pt x="0" y="0"/>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16" name="Freeform: Shape 196">
              <a:extLst>
                <a:ext uri="{FF2B5EF4-FFF2-40B4-BE49-F238E27FC236}">
                  <a16:creationId xmlns:a16="http://schemas.microsoft.com/office/drawing/2014/main" id="{701A342D-DFAA-4A97-9F81-71159D3476C7}"/>
                </a:ext>
              </a:extLst>
            </p:cNvPr>
            <p:cNvSpPr/>
            <p:nvPr/>
          </p:nvSpPr>
          <p:spPr>
            <a:xfrm>
              <a:off x="9432033" y="4259199"/>
              <a:ext cx="25624" cy="570166"/>
            </a:xfrm>
            <a:custGeom>
              <a:avLst/>
              <a:gdLst>
                <a:gd name="connsiteX0" fmla="*/ 19624 w 25624"/>
                <a:gd name="connsiteY0" fmla="*/ 556927 h 570166"/>
                <a:gd name="connsiteX1" fmla="*/ 24481 w 25624"/>
                <a:gd name="connsiteY1" fmla="*/ 570166 h 570166"/>
                <a:gd name="connsiteX2" fmla="*/ 6479 w 25624"/>
                <a:gd name="connsiteY2" fmla="*/ 559880 h 570166"/>
                <a:gd name="connsiteX3" fmla="*/ 97 w 25624"/>
                <a:gd name="connsiteY3" fmla="*/ 545687 h 570166"/>
                <a:gd name="connsiteX4" fmla="*/ 97 w 25624"/>
                <a:gd name="connsiteY4" fmla="*/ 21812 h 570166"/>
                <a:gd name="connsiteX5" fmla="*/ 6574 w 25624"/>
                <a:gd name="connsiteY5" fmla="*/ 0 h 570166"/>
                <a:gd name="connsiteX6" fmla="*/ 25624 w 25624"/>
                <a:gd name="connsiteY6" fmla="*/ 11239 h 570166"/>
                <a:gd name="connsiteX7" fmla="*/ 19243 w 25624"/>
                <a:gd name="connsiteY7" fmla="*/ 33147 h 570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24" h="570166">
                  <a:moveTo>
                    <a:pt x="19624" y="556927"/>
                  </a:moveTo>
                  <a:cubicBezTo>
                    <a:pt x="19281" y="561832"/>
                    <a:pt x="21053" y="566652"/>
                    <a:pt x="24481" y="570166"/>
                  </a:cubicBezTo>
                  <a:lnTo>
                    <a:pt x="6479" y="559880"/>
                  </a:lnTo>
                  <a:cubicBezTo>
                    <a:pt x="1917" y="556670"/>
                    <a:pt x="-531" y="551231"/>
                    <a:pt x="97" y="545687"/>
                  </a:cubicBezTo>
                  <a:lnTo>
                    <a:pt x="97" y="21812"/>
                  </a:lnTo>
                  <a:cubicBezTo>
                    <a:pt x="326" y="14106"/>
                    <a:pt x="2555" y="6582"/>
                    <a:pt x="6574" y="0"/>
                  </a:cubicBezTo>
                  <a:lnTo>
                    <a:pt x="25624" y="11239"/>
                  </a:lnTo>
                  <a:cubicBezTo>
                    <a:pt x="21672" y="17878"/>
                    <a:pt x="19471" y="25422"/>
                    <a:pt x="19243" y="33147"/>
                  </a:cubicBezTo>
                  <a:close/>
                </a:path>
              </a:pathLst>
            </a:custGeom>
            <a:solidFill>
              <a:srgbClr val="32CD89">
                <a:alpha val="5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17" name="Freeform: Shape 197">
              <a:extLst>
                <a:ext uri="{FF2B5EF4-FFF2-40B4-BE49-F238E27FC236}">
                  <a16:creationId xmlns:a16="http://schemas.microsoft.com/office/drawing/2014/main" id="{1BFFB06D-361D-C2CA-837B-BA99589B84EA}"/>
                </a:ext>
              </a:extLst>
            </p:cNvPr>
            <p:cNvSpPr/>
            <p:nvPr/>
          </p:nvSpPr>
          <p:spPr>
            <a:xfrm>
              <a:off x="9588150" y="4127783"/>
              <a:ext cx="359379" cy="451935"/>
            </a:xfrm>
            <a:custGeom>
              <a:avLst/>
              <a:gdLst>
                <a:gd name="connsiteX0" fmla="*/ 302705 w 359379"/>
                <a:gd name="connsiteY0" fmla="*/ 13400 h 451935"/>
                <a:gd name="connsiteX1" fmla="*/ 169354 w 359379"/>
                <a:gd name="connsiteY1" fmla="*/ 24545 h 451935"/>
                <a:gd name="connsiteX2" fmla="*/ 0 w 359379"/>
                <a:gd name="connsiteY2" fmla="*/ 317820 h 451935"/>
                <a:gd name="connsiteX3" fmla="*/ 57150 w 359379"/>
                <a:gd name="connsiteY3" fmla="*/ 438501 h 451935"/>
                <a:gd name="connsiteX4" fmla="*/ 108680 w 359379"/>
                <a:gd name="connsiteY4" fmla="*/ 451932 h 451935"/>
                <a:gd name="connsiteX5" fmla="*/ 190024 w 359379"/>
                <a:gd name="connsiteY5" fmla="*/ 427357 h 451935"/>
                <a:gd name="connsiteX6" fmla="*/ 359378 w 359379"/>
                <a:gd name="connsiteY6" fmla="*/ 134082 h 451935"/>
                <a:gd name="connsiteX7" fmla="*/ 302705 w 359379"/>
                <a:gd name="connsiteY7" fmla="*/ 13400 h 451935"/>
                <a:gd name="connsiteX8" fmla="*/ 318706 w 359379"/>
                <a:gd name="connsiteY8" fmla="*/ 134082 h 451935"/>
                <a:gd name="connsiteX9" fmla="*/ 296894 w 359379"/>
                <a:gd name="connsiteY9" fmla="*/ 235809 h 451935"/>
                <a:gd name="connsiteX10" fmla="*/ 195834 w 359379"/>
                <a:gd name="connsiteY10" fmla="*/ 221808 h 451935"/>
                <a:gd name="connsiteX11" fmla="*/ 305276 w 359379"/>
                <a:gd name="connsiteY11" fmla="*/ 73217 h 451935"/>
                <a:gd name="connsiteX12" fmla="*/ 318706 w 359379"/>
                <a:gd name="connsiteY12" fmla="*/ 134082 h 451935"/>
                <a:gd name="connsiteX13" fmla="*/ 251174 w 359379"/>
                <a:gd name="connsiteY13" fmla="*/ 40928 h 451935"/>
                <a:gd name="connsiteX14" fmla="*/ 282512 w 359379"/>
                <a:gd name="connsiteY14" fmla="*/ 48833 h 451935"/>
                <a:gd name="connsiteX15" fmla="*/ 289750 w 359379"/>
                <a:gd name="connsiteY15" fmla="*/ 53882 h 451935"/>
                <a:gd name="connsiteX16" fmla="*/ 186785 w 359379"/>
                <a:gd name="connsiteY16" fmla="*/ 187232 h 451935"/>
                <a:gd name="connsiteX17" fmla="*/ 188976 w 359379"/>
                <a:gd name="connsiteY17" fmla="*/ 61216 h 451935"/>
                <a:gd name="connsiteX18" fmla="*/ 190405 w 359379"/>
                <a:gd name="connsiteY18" fmla="*/ 60264 h 451935"/>
                <a:gd name="connsiteX19" fmla="*/ 251174 w 359379"/>
                <a:gd name="connsiteY19" fmla="*/ 40928 h 451935"/>
                <a:gd name="connsiteX20" fmla="*/ 160877 w 359379"/>
                <a:gd name="connsiteY20" fmla="*/ 80457 h 451935"/>
                <a:gd name="connsiteX21" fmla="*/ 165354 w 359379"/>
                <a:gd name="connsiteY21" fmla="*/ 211901 h 451935"/>
                <a:gd name="connsiteX22" fmla="*/ 83915 w 359379"/>
                <a:gd name="connsiteY22" fmla="*/ 173801 h 451935"/>
                <a:gd name="connsiteX23" fmla="*/ 160687 w 359379"/>
                <a:gd name="connsiteY23" fmla="*/ 80457 h 451935"/>
                <a:gd name="connsiteX24" fmla="*/ 72295 w 359379"/>
                <a:gd name="connsiteY24" fmla="*/ 195899 h 451935"/>
                <a:gd name="connsiteX25" fmla="*/ 153448 w 359379"/>
                <a:gd name="connsiteY25" fmla="*/ 234762 h 451935"/>
                <a:gd name="connsiteX26" fmla="*/ 49721 w 359379"/>
                <a:gd name="connsiteY26" fmla="*/ 367350 h 451935"/>
                <a:gd name="connsiteX27" fmla="*/ 41529 w 359379"/>
                <a:gd name="connsiteY27" fmla="*/ 317820 h 451935"/>
                <a:gd name="connsiteX28" fmla="*/ 72104 w 359379"/>
                <a:gd name="connsiteY28" fmla="*/ 195899 h 451935"/>
                <a:gd name="connsiteX29" fmla="*/ 77914 w 359379"/>
                <a:gd name="connsiteY29" fmla="*/ 403068 h 451935"/>
                <a:gd name="connsiteX30" fmla="*/ 64008 w 359379"/>
                <a:gd name="connsiteY30" fmla="*/ 391543 h 451935"/>
                <a:gd name="connsiteX31" fmla="*/ 162306 w 359379"/>
                <a:gd name="connsiteY31" fmla="*/ 261336 h 451935"/>
                <a:gd name="connsiteX32" fmla="*/ 164402 w 359379"/>
                <a:gd name="connsiteY32" fmla="*/ 394686 h 451935"/>
                <a:gd name="connsiteX33" fmla="*/ 77724 w 359379"/>
                <a:gd name="connsiteY33" fmla="*/ 403068 h 451935"/>
                <a:gd name="connsiteX34" fmla="*/ 187071 w 359379"/>
                <a:gd name="connsiteY34" fmla="*/ 380875 h 451935"/>
                <a:gd name="connsiteX35" fmla="*/ 189452 w 359379"/>
                <a:gd name="connsiteY35" fmla="*/ 246191 h 451935"/>
                <a:gd name="connsiteX36" fmla="*/ 273463 w 359379"/>
                <a:gd name="connsiteY36" fmla="*/ 262098 h 451935"/>
                <a:gd name="connsiteX37" fmla="*/ 285464 w 359379"/>
                <a:gd name="connsiteY37" fmla="*/ 262098 h 451935"/>
                <a:gd name="connsiteX38" fmla="*/ 186880 w 359379"/>
                <a:gd name="connsiteY38" fmla="*/ 380875 h 45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59379" h="451935">
                  <a:moveTo>
                    <a:pt x="302705" y="13400"/>
                  </a:moveTo>
                  <a:cubicBezTo>
                    <a:pt x="266129" y="-7745"/>
                    <a:pt x="218884" y="-3744"/>
                    <a:pt x="169354" y="24545"/>
                  </a:cubicBezTo>
                  <a:cubicBezTo>
                    <a:pt x="74104" y="79409"/>
                    <a:pt x="0" y="208187"/>
                    <a:pt x="0" y="317820"/>
                  </a:cubicBezTo>
                  <a:cubicBezTo>
                    <a:pt x="0" y="374493"/>
                    <a:pt x="20193" y="417356"/>
                    <a:pt x="57150" y="438501"/>
                  </a:cubicBezTo>
                  <a:cubicBezTo>
                    <a:pt x="72838" y="447464"/>
                    <a:pt x="90621" y="452093"/>
                    <a:pt x="108680" y="451932"/>
                  </a:cubicBezTo>
                  <a:cubicBezTo>
                    <a:pt x="137474" y="450979"/>
                    <a:pt x="165516" y="442511"/>
                    <a:pt x="190024" y="427357"/>
                  </a:cubicBezTo>
                  <a:cubicBezTo>
                    <a:pt x="285274" y="372588"/>
                    <a:pt x="359378" y="243715"/>
                    <a:pt x="359378" y="134082"/>
                  </a:cubicBezTo>
                  <a:cubicBezTo>
                    <a:pt x="359569" y="77408"/>
                    <a:pt x="339376" y="34641"/>
                    <a:pt x="302705" y="13400"/>
                  </a:cubicBezTo>
                  <a:close/>
                  <a:moveTo>
                    <a:pt x="318706" y="134082"/>
                  </a:moveTo>
                  <a:cubicBezTo>
                    <a:pt x="317945" y="169068"/>
                    <a:pt x="310544" y="203586"/>
                    <a:pt x="296894" y="235809"/>
                  </a:cubicBezTo>
                  <a:cubicBezTo>
                    <a:pt x="267367" y="240476"/>
                    <a:pt x="218504" y="233904"/>
                    <a:pt x="195834" y="221808"/>
                  </a:cubicBezTo>
                  <a:cubicBezTo>
                    <a:pt x="224542" y="167001"/>
                    <a:pt x="261442" y="116890"/>
                    <a:pt x="305276" y="73217"/>
                  </a:cubicBezTo>
                  <a:cubicBezTo>
                    <a:pt x="314801" y="92049"/>
                    <a:pt x="319421" y="112984"/>
                    <a:pt x="318706" y="134082"/>
                  </a:cubicBezTo>
                  <a:close/>
                  <a:moveTo>
                    <a:pt x="251174" y="40928"/>
                  </a:moveTo>
                  <a:cubicBezTo>
                    <a:pt x="262137" y="40718"/>
                    <a:pt x="272958" y="43443"/>
                    <a:pt x="282512" y="48833"/>
                  </a:cubicBezTo>
                  <a:cubicBezTo>
                    <a:pt x="285055" y="50319"/>
                    <a:pt x="287474" y="52005"/>
                    <a:pt x="289750" y="53882"/>
                  </a:cubicBezTo>
                  <a:cubicBezTo>
                    <a:pt x="249793" y="93677"/>
                    <a:pt x="215179" y="138502"/>
                    <a:pt x="186785" y="187232"/>
                  </a:cubicBezTo>
                  <a:cubicBezTo>
                    <a:pt x="180908" y="145369"/>
                    <a:pt x="181642" y="102850"/>
                    <a:pt x="188976" y="61216"/>
                  </a:cubicBezTo>
                  <a:lnTo>
                    <a:pt x="190405" y="60264"/>
                  </a:lnTo>
                  <a:cubicBezTo>
                    <a:pt x="208645" y="48653"/>
                    <a:pt x="229581" y="41995"/>
                    <a:pt x="251174" y="40928"/>
                  </a:cubicBezTo>
                  <a:close/>
                  <a:moveTo>
                    <a:pt x="160877" y="80457"/>
                  </a:moveTo>
                  <a:cubicBezTo>
                    <a:pt x="156200" y="124262"/>
                    <a:pt x="157705" y="168515"/>
                    <a:pt x="165354" y="211901"/>
                  </a:cubicBezTo>
                  <a:cubicBezTo>
                    <a:pt x="135626" y="205682"/>
                    <a:pt x="107747" y="192633"/>
                    <a:pt x="83915" y="173801"/>
                  </a:cubicBezTo>
                  <a:cubicBezTo>
                    <a:pt x="103518" y="138216"/>
                    <a:pt x="129549" y="106565"/>
                    <a:pt x="160687" y="80457"/>
                  </a:cubicBezTo>
                  <a:close/>
                  <a:moveTo>
                    <a:pt x="72295" y="195899"/>
                  </a:moveTo>
                  <a:cubicBezTo>
                    <a:pt x="96526" y="214064"/>
                    <a:pt x="124101" y="227275"/>
                    <a:pt x="153448" y="234762"/>
                  </a:cubicBezTo>
                  <a:cubicBezTo>
                    <a:pt x="113967" y="274890"/>
                    <a:pt x="79162" y="319372"/>
                    <a:pt x="49721" y="367350"/>
                  </a:cubicBezTo>
                  <a:cubicBezTo>
                    <a:pt x="43977" y="351481"/>
                    <a:pt x="41195" y="334688"/>
                    <a:pt x="41529" y="317820"/>
                  </a:cubicBezTo>
                  <a:cubicBezTo>
                    <a:pt x="42681" y="275433"/>
                    <a:pt x="53121" y="233819"/>
                    <a:pt x="72104" y="195899"/>
                  </a:cubicBezTo>
                  <a:close/>
                  <a:moveTo>
                    <a:pt x="77914" y="403068"/>
                  </a:moveTo>
                  <a:cubicBezTo>
                    <a:pt x="72714" y="399963"/>
                    <a:pt x="68028" y="396077"/>
                    <a:pt x="64008" y="391543"/>
                  </a:cubicBezTo>
                  <a:cubicBezTo>
                    <a:pt x="91802" y="344604"/>
                    <a:pt x="124778" y="300932"/>
                    <a:pt x="162306" y="261336"/>
                  </a:cubicBezTo>
                  <a:cubicBezTo>
                    <a:pt x="156020" y="305618"/>
                    <a:pt x="156734" y="350624"/>
                    <a:pt x="164402" y="394686"/>
                  </a:cubicBezTo>
                  <a:cubicBezTo>
                    <a:pt x="130492" y="412879"/>
                    <a:pt x="100013" y="415641"/>
                    <a:pt x="77724" y="403068"/>
                  </a:cubicBezTo>
                  <a:close/>
                  <a:moveTo>
                    <a:pt x="187071" y="380875"/>
                  </a:moveTo>
                  <a:cubicBezTo>
                    <a:pt x="180832" y="336127"/>
                    <a:pt x="181642" y="290683"/>
                    <a:pt x="189452" y="246191"/>
                  </a:cubicBezTo>
                  <a:cubicBezTo>
                    <a:pt x="216113" y="257031"/>
                    <a:pt x="244678" y="262441"/>
                    <a:pt x="273463" y="262098"/>
                  </a:cubicBezTo>
                  <a:cubicBezTo>
                    <a:pt x="277558" y="262098"/>
                    <a:pt x="281559" y="262098"/>
                    <a:pt x="285464" y="262098"/>
                  </a:cubicBezTo>
                  <a:cubicBezTo>
                    <a:pt x="262528" y="308971"/>
                    <a:pt x="228724" y="349690"/>
                    <a:pt x="186880" y="380875"/>
                  </a:cubicBezTo>
                  <a:close/>
                </a:path>
              </a:pathLst>
            </a:custGeom>
            <a:solidFill>
              <a:srgbClr val="32CD89">
                <a:alpha val="5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18" name="Freeform: Shape 198">
              <a:extLst>
                <a:ext uri="{FF2B5EF4-FFF2-40B4-BE49-F238E27FC236}">
                  <a16:creationId xmlns:a16="http://schemas.microsoft.com/office/drawing/2014/main" id="{DE22D78A-9651-E58D-5098-725C514DD491}"/>
                </a:ext>
              </a:extLst>
            </p:cNvPr>
            <p:cNvSpPr/>
            <p:nvPr/>
          </p:nvSpPr>
          <p:spPr>
            <a:xfrm>
              <a:off x="9672447" y="4306728"/>
              <a:ext cx="126968" cy="76390"/>
            </a:xfrm>
            <a:custGeom>
              <a:avLst/>
              <a:gdLst>
                <a:gd name="connsiteX0" fmla="*/ 126968 w 126968"/>
                <a:gd name="connsiteY0" fmla="*/ 76391 h 76390"/>
                <a:gd name="connsiteX1" fmla="*/ 0 w 126968"/>
                <a:gd name="connsiteY1" fmla="*/ 17050 h 76390"/>
                <a:gd name="connsiteX2" fmla="*/ 17907 w 126968"/>
                <a:gd name="connsiteY2" fmla="*/ 0 h 76390"/>
                <a:gd name="connsiteX3" fmla="*/ 126968 w 126968"/>
                <a:gd name="connsiteY3" fmla="*/ 51626 h 76390"/>
              </a:gdLst>
              <a:ahLst/>
              <a:cxnLst>
                <a:cxn ang="0">
                  <a:pos x="connsiteX0" y="connsiteY0"/>
                </a:cxn>
                <a:cxn ang="0">
                  <a:pos x="connsiteX1" y="connsiteY1"/>
                </a:cxn>
                <a:cxn ang="0">
                  <a:pos x="connsiteX2" y="connsiteY2"/>
                </a:cxn>
                <a:cxn ang="0">
                  <a:pos x="connsiteX3" y="connsiteY3"/>
                </a:cxn>
              </a:cxnLst>
              <a:rect l="l" t="t" r="r" b="b"/>
              <a:pathLst>
                <a:path w="126968" h="76390">
                  <a:moveTo>
                    <a:pt x="126968" y="76391"/>
                  </a:moveTo>
                  <a:cubicBezTo>
                    <a:pt x="88868" y="76391"/>
                    <a:pt x="30480" y="49244"/>
                    <a:pt x="0" y="17050"/>
                  </a:cubicBezTo>
                  <a:lnTo>
                    <a:pt x="17907" y="0"/>
                  </a:lnTo>
                  <a:cubicBezTo>
                    <a:pt x="46482" y="30480"/>
                    <a:pt x="98488" y="51626"/>
                    <a:pt x="126968" y="51626"/>
                  </a:cubicBezTo>
                  <a:close/>
                </a:path>
              </a:pathLst>
            </a:custGeom>
            <a:solidFill>
              <a:srgbClr val="37474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19" name="Freeform: Shape 199">
              <a:extLst>
                <a:ext uri="{FF2B5EF4-FFF2-40B4-BE49-F238E27FC236}">
                  <a16:creationId xmlns:a16="http://schemas.microsoft.com/office/drawing/2014/main" id="{D7BF7693-C48D-9F98-F4E1-E5508A22659E}"/>
                </a:ext>
              </a:extLst>
            </p:cNvPr>
            <p:cNvSpPr/>
            <p:nvPr/>
          </p:nvSpPr>
          <p:spPr>
            <a:xfrm>
              <a:off x="9652920" y="4361783"/>
              <a:ext cx="154971" cy="189357"/>
            </a:xfrm>
            <a:custGeom>
              <a:avLst/>
              <a:gdLst>
                <a:gd name="connsiteX0" fmla="*/ 21431 w 154971"/>
                <a:gd name="connsiteY0" fmla="*/ 189357 h 189357"/>
                <a:gd name="connsiteX1" fmla="*/ 0 w 154971"/>
                <a:gd name="connsiteY1" fmla="*/ 177070 h 189357"/>
                <a:gd name="connsiteX2" fmla="*/ 137922 w 154971"/>
                <a:gd name="connsiteY2" fmla="*/ 0 h 189357"/>
                <a:gd name="connsiteX3" fmla="*/ 154972 w 154971"/>
                <a:gd name="connsiteY3" fmla="*/ 18002 h 189357"/>
                <a:gd name="connsiteX4" fmla="*/ 21431 w 154971"/>
                <a:gd name="connsiteY4" fmla="*/ 189357 h 189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71" h="189357">
                  <a:moveTo>
                    <a:pt x="21431" y="189357"/>
                  </a:moveTo>
                  <a:lnTo>
                    <a:pt x="0" y="177070"/>
                  </a:lnTo>
                  <a:cubicBezTo>
                    <a:pt x="36805" y="111443"/>
                    <a:pt x="83306" y="51749"/>
                    <a:pt x="137922" y="0"/>
                  </a:cubicBezTo>
                  <a:lnTo>
                    <a:pt x="154972" y="18002"/>
                  </a:lnTo>
                  <a:cubicBezTo>
                    <a:pt x="102127" y="68113"/>
                    <a:pt x="57112" y="125873"/>
                    <a:pt x="21431" y="189357"/>
                  </a:cubicBezTo>
                  <a:close/>
                </a:path>
              </a:pathLst>
            </a:custGeom>
            <a:solidFill>
              <a:srgbClr val="37474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20" name="Freeform: Shape 200">
              <a:extLst>
                <a:ext uri="{FF2B5EF4-FFF2-40B4-BE49-F238E27FC236}">
                  <a16:creationId xmlns:a16="http://schemas.microsoft.com/office/drawing/2014/main" id="{572A2F65-5352-3372-C254-561BC5DCEB23}"/>
                </a:ext>
              </a:extLst>
            </p:cNvPr>
            <p:cNvSpPr/>
            <p:nvPr/>
          </p:nvSpPr>
          <p:spPr>
            <a:xfrm>
              <a:off x="9777198" y="4368546"/>
              <a:ext cx="34504" cy="188880"/>
            </a:xfrm>
            <a:custGeom>
              <a:avLst/>
              <a:gdLst>
                <a:gd name="connsiteX0" fmla="*/ 10216 w 34504"/>
                <a:gd name="connsiteY0" fmla="*/ 188881 h 188880"/>
                <a:gd name="connsiteX1" fmla="*/ 10216 w 34504"/>
                <a:gd name="connsiteY1" fmla="*/ 0 h 188880"/>
                <a:gd name="connsiteX2" fmla="*/ 34504 w 34504"/>
                <a:gd name="connsiteY2" fmla="*/ 4476 h 188880"/>
                <a:gd name="connsiteX3" fmla="*/ 34504 w 34504"/>
                <a:gd name="connsiteY3" fmla="*/ 182880 h 188880"/>
              </a:gdLst>
              <a:ahLst/>
              <a:cxnLst>
                <a:cxn ang="0">
                  <a:pos x="connsiteX0" y="connsiteY0"/>
                </a:cxn>
                <a:cxn ang="0">
                  <a:pos x="connsiteX1" y="connsiteY1"/>
                </a:cxn>
                <a:cxn ang="0">
                  <a:pos x="connsiteX2" y="connsiteY2"/>
                </a:cxn>
                <a:cxn ang="0">
                  <a:pos x="connsiteX3" y="connsiteY3"/>
                </a:cxn>
              </a:cxnLst>
              <a:rect l="l" t="t" r="r" b="b"/>
              <a:pathLst>
                <a:path w="34504" h="188880">
                  <a:moveTo>
                    <a:pt x="10216" y="188881"/>
                  </a:moveTo>
                  <a:cubicBezTo>
                    <a:pt x="-3405" y="134779"/>
                    <a:pt x="-3405" y="72961"/>
                    <a:pt x="10216" y="0"/>
                  </a:cubicBezTo>
                  <a:lnTo>
                    <a:pt x="34504" y="4476"/>
                  </a:lnTo>
                  <a:cubicBezTo>
                    <a:pt x="21741" y="73819"/>
                    <a:pt x="21741" y="132207"/>
                    <a:pt x="34504" y="182880"/>
                  </a:cubicBezTo>
                  <a:close/>
                </a:path>
              </a:pathLst>
            </a:custGeom>
            <a:solidFill>
              <a:srgbClr val="37474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21" name="Freeform: Shape 201">
              <a:extLst>
                <a:ext uri="{FF2B5EF4-FFF2-40B4-BE49-F238E27FC236}">
                  <a16:creationId xmlns:a16="http://schemas.microsoft.com/office/drawing/2014/main" id="{DF91759F-3ED0-06CD-F42B-1DCEF8CFB1E2}"/>
                </a:ext>
              </a:extLst>
            </p:cNvPr>
            <p:cNvSpPr/>
            <p:nvPr/>
          </p:nvSpPr>
          <p:spPr>
            <a:xfrm>
              <a:off x="9791128" y="4361592"/>
              <a:ext cx="148590" cy="45416"/>
            </a:xfrm>
            <a:custGeom>
              <a:avLst/>
              <a:gdLst>
                <a:gd name="connsiteX0" fmla="*/ 101537 w 148590"/>
                <a:gd name="connsiteY0" fmla="*/ 45339 h 45416"/>
                <a:gd name="connsiteX1" fmla="*/ 0 w 148590"/>
                <a:gd name="connsiteY1" fmla="*/ 18383 h 45416"/>
                <a:gd name="connsiteX2" fmla="*/ 16573 w 148590"/>
                <a:gd name="connsiteY2" fmla="*/ 0 h 45416"/>
                <a:gd name="connsiteX3" fmla="*/ 139065 w 148590"/>
                <a:gd name="connsiteY3" fmla="*/ 15335 h 45416"/>
                <a:gd name="connsiteX4" fmla="*/ 148590 w 148590"/>
                <a:gd name="connsiteY4" fmla="*/ 38005 h 45416"/>
                <a:gd name="connsiteX5" fmla="*/ 101537 w 148590"/>
                <a:gd name="connsiteY5" fmla="*/ 45339 h 4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590" h="45416">
                  <a:moveTo>
                    <a:pt x="101537" y="45339"/>
                  </a:moveTo>
                  <a:cubicBezTo>
                    <a:pt x="63437" y="45339"/>
                    <a:pt x="19431" y="35814"/>
                    <a:pt x="0" y="18383"/>
                  </a:cubicBezTo>
                  <a:lnTo>
                    <a:pt x="16573" y="0"/>
                  </a:lnTo>
                  <a:cubicBezTo>
                    <a:pt x="36100" y="17716"/>
                    <a:pt x="111823" y="27146"/>
                    <a:pt x="139065" y="15335"/>
                  </a:cubicBezTo>
                  <a:lnTo>
                    <a:pt x="148590" y="38005"/>
                  </a:lnTo>
                  <a:cubicBezTo>
                    <a:pt x="133512" y="43415"/>
                    <a:pt x="117548" y="45901"/>
                    <a:pt x="101537" y="45339"/>
                  </a:cubicBezTo>
                  <a:close/>
                </a:path>
              </a:pathLst>
            </a:custGeom>
            <a:solidFill>
              <a:srgbClr val="37474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22" name="Freeform: Shape 202">
              <a:extLst>
                <a:ext uri="{FF2B5EF4-FFF2-40B4-BE49-F238E27FC236}">
                  <a16:creationId xmlns:a16="http://schemas.microsoft.com/office/drawing/2014/main" id="{F83B38C5-D1EE-3F80-EA80-94A49D410BEB}"/>
                </a:ext>
              </a:extLst>
            </p:cNvPr>
            <p:cNvSpPr/>
            <p:nvPr/>
          </p:nvSpPr>
          <p:spPr>
            <a:xfrm>
              <a:off x="9788366" y="4183570"/>
              <a:ext cx="153257" cy="192405"/>
            </a:xfrm>
            <a:custGeom>
              <a:avLst/>
              <a:gdLst>
                <a:gd name="connsiteX0" fmla="*/ 22384 w 153257"/>
                <a:gd name="connsiteY0" fmla="*/ 192405 h 192405"/>
                <a:gd name="connsiteX1" fmla="*/ 0 w 153257"/>
                <a:gd name="connsiteY1" fmla="*/ 181928 h 192405"/>
                <a:gd name="connsiteX2" fmla="*/ 137351 w 153257"/>
                <a:gd name="connsiteY2" fmla="*/ 0 h 192405"/>
                <a:gd name="connsiteX3" fmla="*/ 153257 w 153257"/>
                <a:gd name="connsiteY3" fmla="*/ 19050 h 192405"/>
                <a:gd name="connsiteX4" fmla="*/ 22384 w 153257"/>
                <a:gd name="connsiteY4" fmla="*/ 192405 h 192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57" h="192405">
                  <a:moveTo>
                    <a:pt x="22384" y="192405"/>
                  </a:moveTo>
                  <a:lnTo>
                    <a:pt x="0" y="181928"/>
                  </a:lnTo>
                  <a:cubicBezTo>
                    <a:pt x="34023" y="113243"/>
                    <a:pt x="80610" y="51530"/>
                    <a:pt x="137351" y="0"/>
                  </a:cubicBezTo>
                  <a:lnTo>
                    <a:pt x="153257" y="19050"/>
                  </a:lnTo>
                  <a:cubicBezTo>
                    <a:pt x="99222" y="68189"/>
                    <a:pt x="54845" y="126978"/>
                    <a:pt x="22384" y="192405"/>
                  </a:cubicBezTo>
                  <a:close/>
                </a:path>
              </a:pathLst>
            </a:custGeom>
            <a:solidFill>
              <a:srgbClr val="37474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23" name="Freeform: Shape 203">
              <a:extLst>
                <a:ext uri="{FF2B5EF4-FFF2-40B4-BE49-F238E27FC236}">
                  <a16:creationId xmlns:a16="http://schemas.microsoft.com/office/drawing/2014/main" id="{74CACEDF-7B7B-13CD-24D5-F2165322F36D}"/>
                </a:ext>
              </a:extLst>
            </p:cNvPr>
            <p:cNvSpPr/>
            <p:nvPr/>
          </p:nvSpPr>
          <p:spPr>
            <a:xfrm>
              <a:off x="9777186" y="4184141"/>
              <a:ext cx="34135" cy="188880"/>
            </a:xfrm>
            <a:custGeom>
              <a:avLst/>
              <a:gdLst>
                <a:gd name="connsiteX0" fmla="*/ 10037 w 34135"/>
                <a:gd name="connsiteY0" fmla="*/ 188881 h 188880"/>
                <a:gd name="connsiteX1" fmla="*/ 10037 w 34135"/>
                <a:gd name="connsiteY1" fmla="*/ 0 h 188880"/>
                <a:gd name="connsiteX2" fmla="*/ 34135 w 34135"/>
                <a:gd name="connsiteY2" fmla="*/ 5810 h 188880"/>
                <a:gd name="connsiteX3" fmla="*/ 34135 w 34135"/>
                <a:gd name="connsiteY3" fmla="*/ 184309 h 188880"/>
              </a:gdLst>
              <a:ahLst/>
              <a:cxnLst>
                <a:cxn ang="0">
                  <a:pos x="connsiteX0" y="connsiteY0"/>
                </a:cxn>
                <a:cxn ang="0">
                  <a:pos x="connsiteX1" y="connsiteY1"/>
                </a:cxn>
                <a:cxn ang="0">
                  <a:pos x="connsiteX2" y="connsiteY2"/>
                </a:cxn>
                <a:cxn ang="0">
                  <a:pos x="connsiteX3" y="connsiteY3"/>
                </a:cxn>
              </a:cxnLst>
              <a:rect l="l" t="t" r="r" b="b"/>
              <a:pathLst>
                <a:path w="34135" h="188880">
                  <a:moveTo>
                    <a:pt x="10037" y="188881"/>
                  </a:moveTo>
                  <a:cubicBezTo>
                    <a:pt x="-3393" y="117538"/>
                    <a:pt x="-3298" y="55531"/>
                    <a:pt x="10037" y="0"/>
                  </a:cubicBezTo>
                  <a:lnTo>
                    <a:pt x="34135" y="5810"/>
                  </a:lnTo>
                  <a:cubicBezTo>
                    <a:pt x="21467" y="58103"/>
                    <a:pt x="21562" y="116491"/>
                    <a:pt x="34135" y="184309"/>
                  </a:cubicBezTo>
                  <a:close/>
                </a:path>
              </a:pathLst>
            </a:custGeom>
            <a:solidFill>
              <a:srgbClr val="37474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24" name="Freeform: Shape 204">
              <a:extLst>
                <a:ext uri="{FF2B5EF4-FFF2-40B4-BE49-F238E27FC236}">
                  <a16:creationId xmlns:a16="http://schemas.microsoft.com/office/drawing/2014/main" id="{5A982F35-229D-CD57-ECEC-23EC8F2071E1}"/>
                </a:ext>
              </a:extLst>
            </p:cNvPr>
            <p:cNvSpPr/>
            <p:nvPr/>
          </p:nvSpPr>
          <p:spPr>
            <a:xfrm>
              <a:off x="9619488" y="4144744"/>
              <a:ext cx="359759" cy="451931"/>
            </a:xfrm>
            <a:custGeom>
              <a:avLst/>
              <a:gdLst>
                <a:gd name="connsiteX0" fmla="*/ 108775 w 359759"/>
                <a:gd name="connsiteY0" fmla="*/ 451925 h 451931"/>
                <a:gd name="connsiteX1" fmla="*/ 57150 w 359759"/>
                <a:gd name="connsiteY1" fmla="*/ 438590 h 451931"/>
                <a:gd name="connsiteX2" fmla="*/ 0 w 359759"/>
                <a:gd name="connsiteY2" fmla="*/ 317813 h 451931"/>
                <a:gd name="connsiteX3" fmla="*/ 169259 w 359759"/>
                <a:gd name="connsiteY3" fmla="*/ 24634 h 451931"/>
                <a:gd name="connsiteX4" fmla="*/ 302609 w 359759"/>
                <a:gd name="connsiteY4" fmla="*/ 13489 h 451931"/>
                <a:gd name="connsiteX5" fmla="*/ 359759 w 359759"/>
                <a:gd name="connsiteY5" fmla="*/ 134171 h 451931"/>
                <a:gd name="connsiteX6" fmla="*/ 190500 w 359759"/>
                <a:gd name="connsiteY6" fmla="*/ 427446 h 451931"/>
                <a:gd name="connsiteX7" fmla="*/ 108775 w 359759"/>
                <a:gd name="connsiteY7" fmla="*/ 451925 h 451931"/>
                <a:gd name="connsiteX8" fmla="*/ 250888 w 359759"/>
                <a:gd name="connsiteY8" fmla="*/ 40921 h 451931"/>
                <a:gd name="connsiteX9" fmla="*/ 190119 w 359759"/>
                <a:gd name="connsiteY9" fmla="*/ 59971 h 451931"/>
                <a:gd name="connsiteX10" fmla="*/ 41243 w 359759"/>
                <a:gd name="connsiteY10" fmla="*/ 317813 h 451931"/>
                <a:gd name="connsiteX11" fmla="*/ 77629 w 359759"/>
                <a:gd name="connsiteY11" fmla="*/ 403538 h 451931"/>
                <a:gd name="connsiteX12" fmla="*/ 169640 w 359759"/>
                <a:gd name="connsiteY12" fmla="*/ 392394 h 451931"/>
                <a:gd name="connsiteX13" fmla="*/ 169640 w 359759"/>
                <a:gd name="connsiteY13" fmla="*/ 392394 h 451931"/>
                <a:gd name="connsiteX14" fmla="*/ 318516 w 359759"/>
                <a:gd name="connsiteY14" fmla="*/ 134552 h 451931"/>
                <a:gd name="connsiteX15" fmla="*/ 282130 w 359759"/>
                <a:gd name="connsiteY15" fmla="*/ 48827 h 451931"/>
                <a:gd name="connsiteX16" fmla="*/ 250888 w 359759"/>
                <a:gd name="connsiteY16" fmla="*/ 40921 h 45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9759" h="451931">
                  <a:moveTo>
                    <a:pt x="108775" y="451925"/>
                  </a:moveTo>
                  <a:cubicBezTo>
                    <a:pt x="90687" y="452135"/>
                    <a:pt x="72876" y="447534"/>
                    <a:pt x="57150" y="438590"/>
                  </a:cubicBezTo>
                  <a:cubicBezTo>
                    <a:pt x="20574" y="417349"/>
                    <a:pt x="0" y="374487"/>
                    <a:pt x="0" y="317813"/>
                  </a:cubicBezTo>
                  <a:cubicBezTo>
                    <a:pt x="0" y="208180"/>
                    <a:pt x="74390" y="79688"/>
                    <a:pt x="169259" y="24634"/>
                  </a:cubicBezTo>
                  <a:cubicBezTo>
                    <a:pt x="218408" y="-3941"/>
                    <a:pt x="265557" y="-7656"/>
                    <a:pt x="302609" y="13489"/>
                  </a:cubicBezTo>
                  <a:cubicBezTo>
                    <a:pt x="339661" y="34635"/>
                    <a:pt x="359759" y="77497"/>
                    <a:pt x="359759" y="134171"/>
                  </a:cubicBezTo>
                  <a:cubicBezTo>
                    <a:pt x="359759" y="243804"/>
                    <a:pt x="285464" y="372296"/>
                    <a:pt x="190500" y="427446"/>
                  </a:cubicBezTo>
                  <a:cubicBezTo>
                    <a:pt x="165878" y="442638"/>
                    <a:pt x="137693" y="451077"/>
                    <a:pt x="108775" y="451925"/>
                  </a:cubicBezTo>
                  <a:close/>
                  <a:moveTo>
                    <a:pt x="250888" y="40921"/>
                  </a:moveTo>
                  <a:cubicBezTo>
                    <a:pt x="229333" y="41931"/>
                    <a:pt x="208397" y="48494"/>
                    <a:pt x="190119" y="59971"/>
                  </a:cubicBezTo>
                  <a:cubicBezTo>
                    <a:pt x="108013" y="107596"/>
                    <a:pt x="41243" y="223039"/>
                    <a:pt x="41243" y="317813"/>
                  </a:cubicBezTo>
                  <a:cubicBezTo>
                    <a:pt x="41243" y="359342"/>
                    <a:pt x="54197" y="389631"/>
                    <a:pt x="77629" y="403538"/>
                  </a:cubicBezTo>
                  <a:cubicBezTo>
                    <a:pt x="101060" y="417445"/>
                    <a:pt x="133731" y="413063"/>
                    <a:pt x="169640" y="392394"/>
                  </a:cubicBezTo>
                  <a:lnTo>
                    <a:pt x="169640" y="392394"/>
                  </a:lnTo>
                  <a:cubicBezTo>
                    <a:pt x="251746" y="344769"/>
                    <a:pt x="318516" y="229326"/>
                    <a:pt x="318516" y="134552"/>
                  </a:cubicBezTo>
                  <a:cubicBezTo>
                    <a:pt x="318516" y="93118"/>
                    <a:pt x="305657" y="62829"/>
                    <a:pt x="282130" y="48827"/>
                  </a:cubicBezTo>
                  <a:cubicBezTo>
                    <a:pt x="272596" y="43484"/>
                    <a:pt x="261814" y="40750"/>
                    <a:pt x="250888" y="40921"/>
                  </a:cubicBezTo>
                  <a:close/>
                </a:path>
              </a:pathLst>
            </a:custGeom>
            <a:solidFill>
              <a:srgbClr val="455A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25" name="Freeform: Shape 205">
              <a:extLst>
                <a:ext uri="{FF2B5EF4-FFF2-40B4-BE49-F238E27FC236}">
                  <a16:creationId xmlns:a16="http://schemas.microsoft.com/office/drawing/2014/main" id="{471DB6CE-022A-14BD-E156-F4F3F01F88D4}"/>
                </a:ext>
              </a:extLst>
            </p:cNvPr>
            <p:cNvSpPr/>
            <p:nvPr/>
          </p:nvSpPr>
          <p:spPr>
            <a:xfrm>
              <a:off x="9768531" y="4327357"/>
              <a:ext cx="98225" cy="102434"/>
            </a:xfrm>
            <a:custGeom>
              <a:avLst/>
              <a:gdLst>
                <a:gd name="connsiteX0" fmla="*/ 98226 w 98225"/>
                <a:gd name="connsiteY0" fmla="*/ 28806 h 102434"/>
                <a:gd name="connsiteX1" fmla="*/ 51744 w 98225"/>
                <a:gd name="connsiteY1" fmla="*/ 1850 h 102434"/>
                <a:gd name="connsiteX2" fmla="*/ 51744 w 98225"/>
                <a:gd name="connsiteY2" fmla="*/ 1850 h 102434"/>
                <a:gd name="connsiteX3" fmla="*/ 30408 w 98225"/>
                <a:gd name="connsiteY3" fmla="*/ 4041 h 102434"/>
                <a:gd name="connsiteX4" fmla="*/ 118 w 98225"/>
                <a:gd name="connsiteY4" fmla="*/ 56523 h 102434"/>
                <a:gd name="connsiteX5" fmla="*/ 8977 w 98225"/>
                <a:gd name="connsiteY5" fmla="*/ 76145 h 102434"/>
                <a:gd name="connsiteX6" fmla="*/ 8977 w 98225"/>
                <a:gd name="connsiteY6" fmla="*/ 76145 h 102434"/>
                <a:gd name="connsiteX7" fmla="*/ 54697 w 98225"/>
                <a:gd name="connsiteY7" fmla="*/ 102434 h 102434"/>
                <a:gd name="connsiteX8" fmla="*/ 57364 w 98225"/>
                <a:gd name="connsiteY8" fmla="*/ 97957 h 102434"/>
                <a:gd name="connsiteX9" fmla="*/ 66127 w 98225"/>
                <a:gd name="connsiteY9" fmla="*/ 94623 h 102434"/>
                <a:gd name="connsiteX10" fmla="*/ 96416 w 98225"/>
                <a:gd name="connsiteY10" fmla="*/ 42046 h 102434"/>
                <a:gd name="connsiteX11" fmla="*/ 95464 w 98225"/>
                <a:gd name="connsiteY11" fmla="*/ 34330 h 10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225" h="102434">
                  <a:moveTo>
                    <a:pt x="98226" y="28806"/>
                  </a:moveTo>
                  <a:lnTo>
                    <a:pt x="51744" y="1850"/>
                  </a:lnTo>
                  <a:lnTo>
                    <a:pt x="51744" y="1850"/>
                  </a:lnTo>
                  <a:cubicBezTo>
                    <a:pt x="44743" y="-1246"/>
                    <a:pt x="36628" y="-417"/>
                    <a:pt x="30408" y="4041"/>
                  </a:cubicBezTo>
                  <a:cubicBezTo>
                    <a:pt x="12482" y="15671"/>
                    <a:pt x="1223" y="35188"/>
                    <a:pt x="118" y="56523"/>
                  </a:cubicBezTo>
                  <a:cubicBezTo>
                    <a:pt x="-691" y="64181"/>
                    <a:pt x="2700" y="71687"/>
                    <a:pt x="8977" y="76145"/>
                  </a:cubicBezTo>
                  <a:lnTo>
                    <a:pt x="8977" y="76145"/>
                  </a:lnTo>
                  <a:lnTo>
                    <a:pt x="54697" y="102434"/>
                  </a:lnTo>
                  <a:lnTo>
                    <a:pt x="57364" y="97957"/>
                  </a:lnTo>
                  <a:cubicBezTo>
                    <a:pt x="60431" y="97262"/>
                    <a:pt x="63374" y="96138"/>
                    <a:pt x="66127" y="94623"/>
                  </a:cubicBezTo>
                  <a:cubicBezTo>
                    <a:pt x="83995" y="82898"/>
                    <a:pt x="95235" y="63381"/>
                    <a:pt x="96416" y="42046"/>
                  </a:cubicBezTo>
                  <a:cubicBezTo>
                    <a:pt x="96407" y="39445"/>
                    <a:pt x="96092" y="36854"/>
                    <a:pt x="95464" y="34330"/>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26" name="Freeform: Shape 206">
              <a:extLst>
                <a:ext uri="{FF2B5EF4-FFF2-40B4-BE49-F238E27FC236}">
                  <a16:creationId xmlns:a16="http://schemas.microsoft.com/office/drawing/2014/main" id="{4B0A7C86-312E-D52F-CFC9-7AEBCF0A3F77}"/>
                </a:ext>
              </a:extLst>
            </p:cNvPr>
            <p:cNvSpPr/>
            <p:nvPr/>
          </p:nvSpPr>
          <p:spPr>
            <a:xfrm>
              <a:off x="9814369" y="4353762"/>
              <a:ext cx="60674" cy="78231"/>
            </a:xfrm>
            <a:custGeom>
              <a:avLst/>
              <a:gdLst>
                <a:gd name="connsiteX0" fmla="*/ 30289 w 60674"/>
                <a:gd name="connsiteY0" fmla="*/ 4116 h 78231"/>
                <a:gd name="connsiteX1" fmla="*/ 0 w 60674"/>
                <a:gd name="connsiteY1" fmla="*/ 56599 h 78231"/>
                <a:gd name="connsiteX2" fmla="*/ 30289 w 60674"/>
                <a:gd name="connsiteY2" fmla="*/ 74125 h 78231"/>
                <a:gd name="connsiteX3" fmla="*/ 60674 w 60674"/>
                <a:gd name="connsiteY3" fmla="*/ 21642 h 78231"/>
                <a:gd name="connsiteX4" fmla="*/ 30289 w 60674"/>
                <a:gd name="connsiteY4" fmla="*/ 4116 h 78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74" h="78231">
                  <a:moveTo>
                    <a:pt x="30289" y="4116"/>
                  </a:moveTo>
                  <a:cubicBezTo>
                    <a:pt x="12440" y="15812"/>
                    <a:pt x="1200" y="35291"/>
                    <a:pt x="0" y="56599"/>
                  </a:cubicBezTo>
                  <a:cubicBezTo>
                    <a:pt x="0" y="75649"/>
                    <a:pt x="13621" y="83840"/>
                    <a:pt x="30289" y="74125"/>
                  </a:cubicBezTo>
                  <a:cubicBezTo>
                    <a:pt x="48244" y="62514"/>
                    <a:pt x="59550" y="42997"/>
                    <a:pt x="60674" y="21642"/>
                  </a:cubicBezTo>
                  <a:cubicBezTo>
                    <a:pt x="60674" y="2306"/>
                    <a:pt x="47054" y="-5504"/>
                    <a:pt x="30289" y="4116"/>
                  </a:cubicBezTo>
                  <a:close/>
                </a:path>
              </a:pathLst>
            </a:custGeom>
            <a:solidFill>
              <a:srgbClr val="455A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grpSp>
          <p:nvGrpSpPr>
            <p:cNvPr id="427" name="Graphic 15">
              <a:extLst>
                <a:ext uri="{FF2B5EF4-FFF2-40B4-BE49-F238E27FC236}">
                  <a16:creationId xmlns:a16="http://schemas.microsoft.com/office/drawing/2014/main" id="{EB65FEA5-B6B2-9327-410E-A9BE7BF4862E}"/>
                </a:ext>
              </a:extLst>
            </p:cNvPr>
            <p:cNvGrpSpPr/>
            <p:nvPr/>
          </p:nvGrpSpPr>
          <p:grpSpPr>
            <a:xfrm>
              <a:off x="9215541" y="2937373"/>
              <a:ext cx="897142" cy="638793"/>
              <a:chOff x="9215541" y="2937373"/>
              <a:chExt cx="897142" cy="638793"/>
            </a:xfrm>
          </p:grpSpPr>
          <p:sp>
            <p:nvSpPr>
              <p:cNvPr id="452" name="Freeform: Shape 208">
                <a:extLst>
                  <a:ext uri="{FF2B5EF4-FFF2-40B4-BE49-F238E27FC236}">
                    <a16:creationId xmlns:a16="http://schemas.microsoft.com/office/drawing/2014/main" id="{D80C44D0-A5A1-7DCB-F1B1-754E7F28CC18}"/>
                  </a:ext>
                </a:extLst>
              </p:cNvPr>
              <p:cNvSpPr/>
              <p:nvPr/>
            </p:nvSpPr>
            <p:spPr>
              <a:xfrm>
                <a:off x="9215541" y="2937658"/>
                <a:ext cx="897142" cy="638508"/>
              </a:xfrm>
              <a:custGeom>
                <a:avLst/>
                <a:gdLst>
                  <a:gd name="connsiteX0" fmla="*/ 896866 w 897142"/>
                  <a:gd name="connsiteY0" fmla="*/ 192066 h 638508"/>
                  <a:gd name="connsiteX1" fmla="*/ 894389 w 897142"/>
                  <a:gd name="connsiteY1" fmla="*/ 182541 h 638508"/>
                  <a:gd name="connsiteX2" fmla="*/ 740560 w 897142"/>
                  <a:gd name="connsiteY2" fmla="*/ 5280 h 638508"/>
                  <a:gd name="connsiteX3" fmla="*/ 717605 w 897142"/>
                  <a:gd name="connsiteY3" fmla="*/ 2709 h 638508"/>
                  <a:gd name="connsiteX4" fmla="*/ 14184 w 897142"/>
                  <a:gd name="connsiteY4" fmla="*/ 409236 h 638508"/>
                  <a:gd name="connsiteX5" fmla="*/ 7230 w 897142"/>
                  <a:gd name="connsiteY5" fmla="*/ 417903 h 638508"/>
                  <a:gd name="connsiteX6" fmla="*/ 277 w 897142"/>
                  <a:gd name="connsiteY6" fmla="*/ 446478 h 638508"/>
                  <a:gd name="connsiteX7" fmla="*/ 2754 w 897142"/>
                  <a:gd name="connsiteY7" fmla="*/ 456003 h 638508"/>
                  <a:gd name="connsiteX8" fmla="*/ 156487 w 897142"/>
                  <a:gd name="connsiteY8" fmla="*/ 633169 h 638508"/>
                  <a:gd name="connsiteX9" fmla="*/ 179442 w 897142"/>
                  <a:gd name="connsiteY9" fmla="*/ 635836 h 638508"/>
                  <a:gd name="connsiteX10" fmla="*/ 882673 w 897142"/>
                  <a:gd name="connsiteY10" fmla="*/ 229785 h 638508"/>
                  <a:gd name="connsiteX11" fmla="*/ 889722 w 897142"/>
                  <a:gd name="connsiteY11" fmla="*/ 221117 h 638508"/>
                  <a:gd name="connsiteX12" fmla="*/ 896866 w 897142"/>
                  <a:gd name="connsiteY12" fmla="*/ 192066 h 638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7142" h="638508">
                    <a:moveTo>
                      <a:pt x="896866" y="192066"/>
                    </a:moveTo>
                    <a:cubicBezTo>
                      <a:pt x="897656" y="188675"/>
                      <a:pt x="896732" y="185112"/>
                      <a:pt x="894389" y="182541"/>
                    </a:cubicBezTo>
                    <a:lnTo>
                      <a:pt x="740560" y="5280"/>
                    </a:lnTo>
                    <a:cubicBezTo>
                      <a:pt x="734359" y="-644"/>
                      <a:pt x="724968" y="-1701"/>
                      <a:pt x="717605" y="2709"/>
                    </a:cubicBezTo>
                    <a:lnTo>
                      <a:pt x="14184" y="409236"/>
                    </a:lnTo>
                    <a:cubicBezTo>
                      <a:pt x="10783" y="411065"/>
                      <a:pt x="8278" y="414189"/>
                      <a:pt x="7230" y="417903"/>
                    </a:cubicBezTo>
                    <a:cubicBezTo>
                      <a:pt x="6373" y="421237"/>
                      <a:pt x="1039" y="442764"/>
                      <a:pt x="277" y="446478"/>
                    </a:cubicBezTo>
                    <a:cubicBezTo>
                      <a:pt x="-513" y="449869"/>
                      <a:pt x="410" y="453432"/>
                      <a:pt x="2754" y="456003"/>
                    </a:cubicBezTo>
                    <a:lnTo>
                      <a:pt x="156487" y="633169"/>
                    </a:lnTo>
                    <a:cubicBezTo>
                      <a:pt x="162669" y="639131"/>
                      <a:pt x="172061" y="640217"/>
                      <a:pt x="179442" y="635836"/>
                    </a:cubicBezTo>
                    <a:lnTo>
                      <a:pt x="882673" y="229785"/>
                    </a:lnTo>
                    <a:cubicBezTo>
                      <a:pt x="886102" y="227975"/>
                      <a:pt x="888645" y="224841"/>
                      <a:pt x="889722" y="221117"/>
                    </a:cubicBezTo>
                    <a:cubicBezTo>
                      <a:pt x="890484" y="217688"/>
                      <a:pt x="896008" y="195495"/>
                      <a:pt x="896866" y="192066"/>
                    </a:cubicBezTo>
                    <a:close/>
                  </a:path>
                </a:pathLst>
              </a:custGeom>
              <a:solidFill>
                <a:srgbClr val="37474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53" name="Freeform: Shape 209">
                <a:extLst>
                  <a:ext uri="{FF2B5EF4-FFF2-40B4-BE49-F238E27FC236}">
                    <a16:creationId xmlns:a16="http://schemas.microsoft.com/office/drawing/2014/main" id="{02C403A8-5718-4C2A-6EBD-32A6049EAD88}"/>
                  </a:ext>
                </a:extLst>
              </p:cNvPr>
              <p:cNvSpPr/>
              <p:nvPr/>
            </p:nvSpPr>
            <p:spPr>
              <a:xfrm>
                <a:off x="9222546" y="2937373"/>
                <a:ext cx="890060" cy="609778"/>
              </a:xfrm>
              <a:custGeom>
                <a:avLst/>
                <a:gdLst>
                  <a:gd name="connsiteX0" fmla="*/ 156625 w 890060"/>
                  <a:gd name="connsiteY0" fmla="*/ 604498 h 609778"/>
                  <a:gd name="connsiteX1" fmla="*/ 2701 w 890060"/>
                  <a:gd name="connsiteY1" fmla="*/ 428000 h 609778"/>
                  <a:gd name="connsiteX2" fmla="*/ 4359 w 890060"/>
                  <a:gd name="connsiteY2" fmla="*/ 411246 h 609778"/>
                  <a:gd name="connsiteX3" fmla="*/ 7178 w 890060"/>
                  <a:gd name="connsiteY3" fmla="*/ 409522 h 609778"/>
                  <a:gd name="connsiteX4" fmla="*/ 710599 w 890060"/>
                  <a:gd name="connsiteY4" fmla="*/ 2709 h 609778"/>
                  <a:gd name="connsiteX5" fmla="*/ 733555 w 890060"/>
                  <a:gd name="connsiteY5" fmla="*/ 5280 h 609778"/>
                  <a:gd name="connsiteX6" fmla="*/ 887383 w 890060"/>
                  <a:gd name="connsiteY6" fmla="*/ 182541 h 609778"/>
                  <a:gd name="connsiteX7" fmla="*/ 885612 w 890060"/>
                  <a:gd name="connsiteY7" fmla="*/ 199419 h 609778"/>
                  <a:gd name="connsiteX8" fmla="*/ 882811 w 890060"/>
                  <a:gd name="connsiteY8" fmla="*/ 201114 h 609778"/>
                  <a:gd name="connsiteX9" fmla="*/ 179581 w 890060"/>
                  <a:gd name="connsiteY9" fmla="*/ 607070 h 609778"/>
                  <a:gd name="connsiteX10" fmla="*/ 156625 w 890060"/>
                  <a:gd name="connsiteY10" fmla="*/ 604498 h 60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0060" h="609778">
                    <a:moveTo>
                      <a:pt x="156625" y="604498"/>
                    </a:moveTo>
                    <a:lnTo>
                      <a:pt x="2701" y="428000"/>
                    </a:lnTo>
                    <a:cubicBezTo>
                      <a:pt x="-1471" y="422914"/>
                      <a:pt x="-728" y="415417"/>
                      <a:pt x="4359" y="411246"/>
                    </a:cubicBezTo>
                    <a:cubicBezTo>
                      <a:pt x="5216" y="410541"/>
                      <a:pt x="6159" y="409960"/>
                      <a:pt x="7178" y="409522"/>
                    </a:cubicBezTo>
                    <a:lnTo>
                      <a:pt x="710599" y="2709"/>
                    </a:lnTo>
                    <a:cubicBezTo>
                      <a:pt x="717953" y="-1701"/>
                      <a:pt x="727354" y="-644"/>
                      <a:pt x="733555" y="5280"/>
                    </a:cubicBezTo>
                    <a:lnTo>
                      <a:pt x="887383" y="182541"/>
                    </a:lnTo>
                    <a:cubicBezTo>
                      <a:pt x="891555" y="187694"/>
                      <a:pt x="890765" y="195247"/>
                      <a:pt x="885612" y="199419"/>
                    </a:cubicBezTo>
                    <a:cubicBezTo>
                      <a:pt x="884764" y="200114"/>
                      <a:pt x="883821" y="200676"/>
                      <a:pt x="882811" y="201114"/>
                    </a:cubicBezTo>
                    <a:lnTo>
                      <a:pt x="179581" y="607070"/>
                    </a:lnTo>
                    <a:cubicBezTo>
                      <a:pt x="172227" y="611480"/>
                      <a:pt x="162826" y="610423"/>
                      <a:pt x="156625" y="604498"/>
                    </a:cubicBezTo>
                    <a:close/>
                  </a:path>
                </a:pathLst>
              </a:custGeom>
              <a:solidFill>
                <a:srgbClr val="455A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54" name="Freeform: Shape 210">
                <a:extLst>
                  <a:ext uri="{FF2B5EF4-FFF2-40B4-BE49-F238E27FC236}">
                    <a16:creationId xmlns:a16="http://schemas.microsoft.com/office/drawing/2014/main" id="{F1936DED-79ED-DD5F-FBED-1B4F65829781}"/>
                  </a:ext>
                </a:extLst>
              </p:cNvPr>
              <p:cNvSpPr/>
              <p:nvPr/>
            </p:nvSpPr>
            <p:spPr>
              <a:xfrm>
                <a:off x="9215541" y="3355466"/>
                <a:ext cx="173346" cy="220027"/>
              </a:xfrm>
              <a:custGeom>
                <a:avLst/>
                <a:gdLst>
                  <a:gd name="connsiteX0" fmla="*/ 173346 w 173346"/>
                  <a:gd name="connsiteY0" fmla="*/ 191453 h 220027"/>
                  <a:gd name="connsiteX1" fmla="*/ 166298 w 173346"/>
                  <a:gd name="connsiteY1" fmla="*/ 220028 h 220027"/>
                  <a:gd name="connsiteX2" fmla="*/ 156773 w 173346"/>
                  <a:gd name="connsiteY2" fmla="*/ 215074 h 220027"/>
                  <a:gd name="connsiteX3" fmla="*/ 2754 w 173346"/>
                  <a:gd name="connsiteY3" fmla="*/ 38100 h 220027"/>
                  <a:gd name="connsiteX4" fmla="*/ 277 w 173346"/>
                  <a:gd name="connsiteY4" fmla="*/ 28575 h 220027"/>
                  <a:gd name="connsiteX5" fmla="*/ 7230 w 173346"/>
                  <a:gd name="connsiteY5" fmla="*/ 0 h 220027"/>
                  <a:gd name="connsiteX6" fmla="*/ 9707 w 173346"/>
                  <a:gd name="connsiteY6" fmla="*/ 9525 h 220027"/>
                  <a:gd name="connsiteX7" fmla="*/ 163536 w 173346"/>
                  <a:gd name="connsiteY7" fmla="*/ 186119 h 220027"/>
                  <a:gd name="connsiteX8" fmla="*/ 173346 w 173346"/>
                  <a:gd name="connsiteY8" fmla="*/ 191453 h 22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346" h="220027">
                    <a:moveTo>
                      <a:pt x="173346" y="191453"/>
                    </a:moveTo>
                    <a:lnTo>
                      <a:pt x="166298" y="220028"/>
                    </a:lnTo>
                    <a:cubicBezTo>
                      <a:pt x="162669" y="219466"/>
                      <a:pt x="159316" y="217722"/>
                      <a:pt x="156773" y="215074"/>
                    </a:cubicBezTo>
                    <a:lnTo>
                      <a:pt x="2754" y="38100"/>
                    </a:lnTo>
                    <a:cubicBezTo>
                      <a:pt x="410" y="35528"/>
                      <a:pt x="-513" y="31966"/>
                      <a:pt x="277" y="28575"/>
                    </a:cubicBezTo>
                    <a:lnTo>
                      <a:pt x="7230" y="0"/>
                    </a:lnTo>
                    <a:cubicBezTo>
                      <a:pt x="6440" y="3391"/>
                      <a:pt x="7364" y="6953"/>
                      <a:pt x="9707" y="9525"/>
                    </a:cubicBezTo>
                    <a:lnTo>
                      <a:pt x="163536" y="186119"/>
                    </a:lnTo>
                    <a:cubicBezTo>
                      <a:pt x="166079" y="188995"/>
                      <a:pt x="169556" y="190881"/>
                      <a:pt x="173346" y="191453"/>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55" name="Freeform: Shape 211">
                <a:extLst>
                  <a:ext uri="{FF2B5EF4-FFF2-40B4-BE49-F238E27FC236}">
                    <a16:creationId xmlns:a16="http://schemas.microsoft.com/office/drawing/2014/main" id="{75265D5A-C8A7-1EF8-E972-0964FC713BB0}"/>
                  </a:ext>
                </a:extLst>
              </p:cNvPr>
              <p:cNvSpPr/>
              <p:nvPr/>
            </p:nvSpPr>
            <p:spPr>
              <a:xfrm>
                <a:off x="9256680" y="2968085"/>
                <a:ext cx="820483" cy="550830"/>
              </a:xfrm>
              <a:custGeom>
                <a:avLst/>
                <a:gdLst>
                  <a:gd name="connsiteX0" fmla="*/ 140779 w 820483"/>
                  <a:gd name="connsiteY0" fmla="*/ 550735 h 550830"/>
                  <a:gd name="connsiteX1" fmla="*/ 140779 w 820483"/>
                  <a:gd name="connsiteY1" fmla="*/ 550735 h 550830"/>
                  <a:gd name="connsiteX2" fmla="*/ 125540 w 820483"/>
                  <a:gd name="connsiteY2" fmla="*/ 533114 h 550830"/>
                  <a:gd name="connsiteX3" fmla="*/ 156496 w 820483"/>
                  <a:gd name="connsiteY3" fmla="*/ 515303 h 550830"/>
                  <a:gd name="connsiteX4" fmla="*/ 172308 w 820483"/>
                  <a:gd name="connsiteY4" fmla="*/ 533019 h 550830"/>
                  <a:gd name="connsiteX5" fmla="*/ 141351 w 820483"/>
                  <a:gd name="connsiteY5" fmla="*/ 550831 h 550830"/>
                  <a:gd name="connsiteX6" fmla="*/ 116872 w 820483"/>
                  <a:gd name="connsiteY6" fmla="*/ 523303 h 550830"/>
                  <a:gd name="connsiteX7" fmla="*/ 101632 w 820483"/>
                  <a:gd name="connsiteY7" fmla="*/ 505778 h 550830"/>
                  <a:gd name="connsiteX8" fmla="*/ 126016 w 820483"/>
                  <a:gd name="connsiteY8" fmla="*/ 491776 h 550830"/>
                  <a:gd name="connsiteX9" fmla="*/ 141827 w 820483"/>
                  <a:gd name="connsiteY9" fmla="*/ 509492 h 550830"/>
                  <a:gd name="connsiteX10" fmla="*/ 117539 w 820483"/>
                  <a:gd name="connsiteY10" fmla="*/ 523494 h 550830"/>
                  <a:gd name="connsiteX11" fmla="*/ 183547 w 820483"/>
                  <a:gd name="connsiteY11" fmla="*/ 525780 h 550830"/>
                  <a:gd name="connsiteX12" fmla="*/ 183547 w 820483"/>
                  <a:gd name="connsiteY12" fmla="*/ 525780 h 550830"/>
                  <a:gd name="connsiteX13" fmla="*/ 168402 w 820483"/>
                  <a:gd name="connsiteY13" fmla="*/ 508540 h 550830"/>
                  <a:gd name="connsiteX14" fmla="*/ 192691 w 820483"/>
                  <a:gd name="connsiteY14" fmla="*/ 494538 h 550830"/>
                  <a:gd name="connsiteX15" fmla="*/ 208502 w 820483"/>
                  <a:gd name="connsiteY15" fmla="*/ 512255 h 550830"/>
                  <a:gd name="connsiteX16" fmla="*/ 184214 w 820483"/>
                  <a:gd name="connsiteY16" fmla="*/ 526256 h 550830"/>
                  <a:gd name="connsiteX17" fmla="*/ 92583 w 820483"/>
                  <a:gd name="connsiteY17" fmla="*/ 495776 h 550830"/>
                  <a:gd name="connsiteX18" fmla="*/ 92583 w 820483"/>
                  <a:gd name="connsiteY18" fmla="*/ 495776 h 550830"/>
                  <a:gd name="connsiteX19" fmla="*/ 77343 w 820483"/>
                  <a:gd name="connsiteY19" fmla="*/ 478250 h 550830"/>
                  <a:gd name="connsiteX20" fmla="*/ 116586 w 820483"/>
                  <a:gd name="connsiteY20" fmla="*/ 455581 h 550830"/>
                  <a:gd name="connsiteX21" fmla="*/ 132493 w 820483"/>
                  <a:gd name="connsiteY21" fmla="*/ 473297 h 550830"/>
                  <a:gd name="connsiteX22" fmla="*/ 93250 w 820483"/>
                  <a:gd name="connsiteY22" fmla="*/ 495967 h 550830"/>
                  <a:gd name="connsiteX23" fmla="*/ 153067 w 820483"/>
                  <a:gd name="connsiteY23" fmla="*/ 502158 h 550830"/>
                  <a:gd name="connsiteX24" fmla="*/ 152591 w 820483"/>
                  <a:gd name="connsiteY24" fmla="*/ 502158 h 550830"/>
                  <a:gd name="connsiteX25" fmla="*/ 137351 w 820483"/>
                  <a:gd name="connsiteY25" fmla="*/ 484632 h 550830"/>
                  <a:gd name="connsiteX26" fmla="*/ 156401 w 820483"/>
                  <a:gd name="connsiteY26" fmla="*/ 473488 h 550830"/>
                  <a:gd name="connsiteX27" fmla="*/ 172308 w 820483"/>
                  <a:gd name="connsiteY27" fmla="*/ 491204 h 550830"/>
                  <a:gd name="connsiteX28" fmla="*/ 153258 w 820483"/>
                  <a:gd name="connsiteY28" fmla="*/ 502349 h 550830"/>
                  <a:gd name="connsiteX29" fmla="*/ 219742 w 820483"/>
                  <a:gd name="connsiteY29" fmla="*/ 504730 h 550830"/>
                  <a:gd name="connsiteX30" fmla="*/ 219266 w 820483"/>
                  <a:gd name="connsiteY30" fmla="*/ 504730 h 550830"/>
                  <a:gd name="connsiteX31" fmla="*/ 204121 w 820483"/>
                  <a:gd name="connsiteY31" fmla="*/ 487204 h 550830"/>
                  <a:gd name="connsiteX32" fmla="*/ 228410 w 820483"/>
                  <a:gd name="connsiteY32" fmla="*/ 473107 h 550830"/>
                  <a:gd name="connsiteX33" fmla="*/ 244221 w 820483"/>
                  <a:gd name="connsiteY33" fmla="*/ 490823 h 550830"/>
                  <a:gd name="connsiteX34" fmla="*/ 220694 w 820483"/>
                  <a:gd name="connsiteY34" fmla="*/ 504634 h 550830"/>
                  <a:gd name="connsiteX35" fmla="*/ 184214 w 820483"/>
                  <a:gd name="connsiteY35" fmla="*/ 483965 h 550830"/>
                  <a:gd name="connsiteX36" fmla="*/ 184214 w 820483"/>
                  <a:gd name="connsiteY36" fmla="*/ 483965 h 550830"/>
                  <a:gd name="connsiteX37" fmla="*/ 168974 w 820483"/>
                  <a:gd name="connsiteY37" fmla="*/ 466439 h 550830"/>
                  <a:gd name="connsiteX38" fmla="*/ 188024 w 820483"/>
                  <a:gd name="connsiteY38" fmla="*/ 455295 h 550830"/>
                  <a:gd name="connsiteX39" fmla="*/ 203835 w 820483"/>
                  <a:gd name="connsiteY39" fmla="*/ 473012 h 550830"/>
                  <a:gd name="connsiteX40" fmla="*/ 184785 w 820483"/>
                  <a:gd name="connsiteY40" fmla="*/ 484156 h 550830"/>
                  <a:gd name="connsiteX41" fmla="*/ 68390 w 820483"/>
                  <a:gd name="connsiteY41" fmla="*/ 468344 h 550830"/>
                  <a:gd name="connsiteX42" fmla="*/ 68390 w 820483"/>
                  <a:gd name="connsiteY42" fmla="*/ 468344 h 550830"/>
                  <a:gd name="connsiteX43" fmla="*/ 53150 w 820483"/>
                  <a:gd name="connsiteY43" fmla="*/ 450818 h 550830"/>
                  <a:gd name="connsiteX44" fmla="*/ 84106 w 820483"/>
                  <a:gd name="connsiteY44" fmla="*/ 433007 h 550830"/>
                  <a:gd name="connsiteX45" fmla="*/ 99917 w 820483"/>
                  <a:gd name="connsiteY45" fmla="*/ 450723 h 550830"/>
                  <a:gd name="connsiteX46" fmla="*/ 69056 w 820483"/>
                  <a:gd name="connsiteY46" fmla="*/ 468535 h 550830"/>
                  <a:gd name="connsiteX47" fmla="*/ 256318 w 820483"/>
                  <a:gd name="connsiteY47" fmla="*/ 483584 h 550830"/>
                  <a:gd name="connsiteX48" fmla="*/ 256318 w 820483"/>
                  <a:gd name="connsiteY48" fmla="*/ 483584 h 550830"/>
                  <a:gd name="connsiteX49" fmla="*/ 241078 w 820483"/>
                  <a:gd name="connsiteY49" fmla="*/ 466058 h 550830"/>
                  <a:gd name="connsiteX50" fmla="*/ 416624 w 820483"/>
                  <a:gd name="connsiteY50" fmla="*/ 364617 h 550830"/>
                  <a:gd name="connsiteX51" fmla="*/ 432530 w 820483"/>
                  <a:gd name="connsiteY51" fmla="*/ 382429 h 550830"/>
                  <a:gd name="connsiteX52" fmla="*/ 256889 w 820483"/>
                  <a:gd name="connsiteY52" fmla="*/ 483775 h 550830"/>
                  <a:gd name="connsiteX53" fmla="*/ 144494 w 820483"/>
                  <a:gd name="connsiteY53" fmla="*/ 466058 h 550830"/>
                  <a:gd name="connsiteX54" fmla="*/ 144494 w 820483"/>
                  <a:gd name="connsiteY54" fmla="*/ 466058 h 550830"/>
                  <a:gd name="connsiteX55" fmla="*/ 129254 w 820483"/>
                  <a:gd name="connsiteY55" fmla="*/ 448532 h 550830"/>
                  <a:gd name="connsiteX56" fmla="*/ 148304 w 820483"/>
                  <a:gd name="connsiteY56" fmla="*/ 437388 h 550830"/>
                  <a:gd name="connsiteX57" fmla="*/ 164116 w 820483"/>
                  <a:gd name="connsiteY57" fmla="*/ 455105 h 550830"/>
                  <a:gd name="connsiteX58" fmla="*/ 145066 w 820483"/>
                  <a:gd name="connsiteY58" fmla="*/ 466249 h 550830"/>
                  <a:gd name="connsiteX59" fmla="*/ 216599 w 820483"/>
                  <a:gd name="connsiteY59" fmla="*/ 466058 h 550830"/>
                  <a:gd name="connsiteX60" fmla="*/ 216599 w 820483"/>
                  <a:gd name="connsiteY60" fmla="*/ 466058 h 550830"/>
                  <a:gd name="connsiteX61" fmla="*/ 201359 w 820483"/>
                  <a:gd name="connsiteY61" fmla="*/ 448532 h 550830"/>
                  <a:gd name="connsiteX62" fmla="*/ 220409 w 820483"/>
                  <a:gd name="connsiteY62" fmla="*/ 437388 h 550830"/>
                  <a:gd name="connsiteX63" fmla="*/ 236220 w 820483"/>
                  <a:gd name="connsiteY63" fmla="*/ 455105 h 550830"/>
                  <a:gd name="connsiteX64" fmla="*/ 217170 w 820483"/>
                  <a:gd name="connsiteY64" fmla="*/ 466249 h 550830"/>
                  <a:gd name="connsiteX65" fmla="*/ 45149 w 820483"/>
                  <a:gd name="connsiteY65" fmla="*/ 441293 h 550830"/>
                  <a:gd name="connsiteX66" fmla="*/ 44672 w 820483"/>
                  <a:gd name="connsiteY66" fmla="*/ 441293 h 550830"/>
                  <a:gd name="connsiteX67" fmla="*/ 30194 w 820483"/>
                  <a:gd name="connsiteY67" fmla="*/ 422815 h 550830"/>
                  <a:gd name="connsiteX68" fmla="*/ 49244 w 820483"/>
                  <a:gd name="connsiteY68" fmla="*/ 411671 h 550830"/>
                  <a:gd name="connsiteX69" fmla="*/ 65151 w 820483"/>
                  <a:gd name="connsiteY69" fmla="*/ 429387 h 550830"/>
                  <a:gd name="connsiteX70" fmla="*/ 46101 w 820483"/>
                  <a:gd name="connsiteY70" fmla="*/ 440531 h 550830"/>
                  <a:gd name="connsiteX71" fmla="*/ 111824 w 820483"/>
                  <a:gd name="connsiteY71" fmla="*/ 443770 h 550830"/>
                  <a:gd name="connsiteX72" fmla="*/ 111824 w 820483"/>
                  <a:gd name="connsiteY72" fmla="*/ 443770 h 550830"/>
                  <a:gd name="connsiteX73" fmla="*/ 96869 w 820483"/>
                  <a:gd name="connsiteY73" fmla="*/ 425672 h 550830"/>
                  <a:gd name="connsiteX74" fmla="*/ 115919 w 820483"/>
                  <a:gd name="connsiteY74" fmla="*/ 414528 h 550830"/>
                  <a:gd name="connsiteX75" fmla="*/ 131731 w 820483"/>
                  <a:gd name="connsiteY75" fmla="*/ 432245 h 550830"/>
                  <a:gd name="connsiteX76" fmla="*/ 112681 w 820483"/>
                  <a:gd name="connsiteY76" fmla="*/ 443389 h 550830"/>
                  <a:gd name="connsiteX77" fmla="*/ 175546 w 820483"/>
                  <a:gd name="connsiteY77" fmla="*/ 448246 h 550830"/>
                  <a:gd name="connsiteX78" fmla="*/ 175546 w 820483"/>
                  <a:gd name="connsiteY78" fmla="*/ 448246 h 550830"/>
                  <a:gd name="connsiteX79" fmla="*/ 160306 w 820483"/>
                  <a:gd name="connsiteY79" fmla="*/ 430721 h 550830"/>
                  <a:gd name="connsiteX80" fmla="*/ 179356 w 820483"/>
                  <a:gd name="connsiteY80" fmla="*/ 419576 h 550830"/>
                  <a:gd name="connsiteX81" fmla="*/ 195167 w 820483"/>
                  <a:gd name="connsiteY81" fmla="*/ 437293 h 550830"/>
                  <a:gd name="connsiteX82" fmla="*/ 176117 w 820483"/>
                  <a:gd name="connsiteY82" fmla="*/ 448437 h 550830"/>
                  <a:gd name="connsiteX83" fmla="*/ 247650 w 820483"/>
                  <a:gd name="connsiteY83" fmla="*/ 448246 h 550830"/>
                  <a:gd name="connsiteX84" fmla="*/ 247650 w 820483"/>
                  <a:gd name="connsiteY84" fmla="*/ 448246 h 550830"/>
                  <a:gd name="connsiteX85" fmla="*/ 232410 w 820483"/>
                  <a:gd name="connsiteY85" fmla="*/ 430721 h 550830"/>
                  <a:gd name="connsiteX86" fmla="*/ 251460 w 820483"/>
                  <a:gd name="connsiteY86" fmla="*/ 419576 h 550830"/>
                  <a:gd name="connsiteX87" fmla="*/ 267367 w 820483"/>
                  <a:gd name="connsiteY87" fmla="*/ 437293 h 550830"/>
                  <a:gd name="connsiteX88" fmla="*/ 248317 w 820483"/>
                  <a:gd name="connsiteY88" fmla="*/ 448437 h 550830"/>
                  <a:gd name="connsiteX89" fmla="*/ 76200 w 820483"/>
                  <a:gd name="connsiteY89" fmla="*/ 423386 h 550830"/>
                  <a:gd name="connsiteX90" fmla="*/ 75724 w 820483"/>
                  <a:gd name="connsiteY90" fmla="*/ 423386 h 550830"/>
                  <a:gd name="connsiteX91" fmla="*/ 60484 w 820483"/>
                  <a:gd name="connsiteY91" fmla="*/ 405765 h 550830"/>
                  <a:gd name="connsiteX92" fmla="*/ 79534 w 820483"/>
                  <a:gd name="connsiteY92" fmla="*/ 394621 h 550830"/>
                  <a:gd name="connsiteX93" fmla="*/ 95345 w 820483"/>
                  <a:gd name="connsiteY93" fmla="*/ 412337 h 550830"/>
                  <a:gd name="connsiteX94" fmla="*/ 76295 w 820483"/>
                  <a:gd name="connsiteY94" fmla="*/ 423482 h 550830"/>
                  <a:gd name="connsiteX95" fmla="*/ 142875 w 820483"/>
                  <a:gd name="connsiteY95" fmla="*/ 425958 h 550830"/>
                  <a:gd name="connsiteX96" fmla="*/ 142875 w 820483"/>
                  <a:gd name="connsiteY96" fmla="*/ 425958 h 550830"/>
                  <a:gd name="connsiteX97" fmla="*/ 127730 w 820483"/>
                  <a:gd name="connsiteY97" fmla="*/ 408432 h 550830"/>
                  <a:gd name="connsiteX98" fmla="*/ 146780 w 820483"/>
                  <a:gd name="connsiteY98" fmla="*/ 397288 h 550830"/>
                  <a:gd name="connsiteX99" fmla="*/ 162687 w 820483"/>
                  <a:gd name="connsiteY99" fmla="*/ 415004 h 550830"/>
                  <a:gd name="connsiteX100" fmla="*/ 143637 w 820483"/>
                  <a:gd name="connsiteY100" fmla="*/ 426149 h 550830"/>
                  <a:gd name="connsiteX101" fmla="*/ 206597 w 820483"/>
                  <a:gd name="connsiteY101" fmla="*/ 430339 h 550830"/>
                  <a:gd name="connsiteX102" fmla="*/ 206597 w 820483"/>
                  <a:gd name="connsiteY102" fmla="*/ 430339 h 550830"/>
                  <a:gd name="connsiteX103" fmla="*/ 191358 w 820483"/>
                  <a:gd name="connsiteY103" fmla="*/ 412813 h 550830"/>
                  <a:gd name="connsiteX104" fmla="*/ 210408 w 820483"/>
                  <a:gd name="connsiteY104" fmla="*/ 401669 h 550830"/>
                  <a:gd name="connsiteX105" fmla="*/ 226314 w 820483"/>
                  <a:gd name="connsiteY105" fmla="*/ 419386 h 550830"/>
                  <a:gd name="connsiteX106" fmla="*/ 207264 w 820483"/>
                  <a:gd name="connsiteY106" fmla="*/ 430530 h 550830"/>
                  <a:gd name="connsiteX107" fmla="*/ 15240 w 820483"/>
                  <a:gd name="connsiteY107" fmla="*/ 408337 h 550830"/>
                  <a:gd name="connsiteX108" fmla="*/ 15240 w 820483"/>
                  <a:gd name="connsiteY108" fmla="*/ 408337 h 550830"/>
                  <a:gd name="connsiteX109" fmla="*/ 0 w 820483"/>
                  <a:gd name="connsiteY109" fmla="*/ 390811 h 550830"/>
                  <a:gd name="connsiteX110" fmla="*/ 24289 w 820483"/>
                  <a:gd name="connsiteY110" fmla="*/ 376809 h 550830"/>
                  <a:gd name="connsiteX111" fmla="*/ 40100 w 820483"/>
                  <a:gd name="connsiteY111" fmla="*/ 394525 h 550830"/>
                  <a:gd name="connsiteX112" fmla="*/ 15907 w 820483"/>
                  <a:gd name="connsiteY112" fmla="*/ 408527 h 550830"/>
                  <a:gd name="connsiteX113" fmla="*/ 278606 w 820483"/>
                  <a:gd name="connsiteY113" fmla="*/ 429959 h 550830"/>
                  <a:gd name="connsiteX114" fmla="*/ 278606 w 820483"/>
                  <a:gd name="connsiteY114" fmla="*/ 429959 h 550830"/>
                  <a:gd name="connsiteX115" fmla="*/ 263366 w 820483"/>
                  <a:gd name="connsiteY115" fmla="*/ 412433 h 550830"/>
                  <a:gd name="connsiteX116" fmla="*/ 282416 w 820483"/>
                  <a:gd name="connsiteY116" fmla="*/ 401288 h 550830"/>
                  <a:gd name="connsiteX117" fmla="*/ 298228 w 820483"/>
                  <a:gd name="connsiteY117" fmla="*/ 419005 h 550830"/>
                  <a:gd name="connsiteX118" fmla="*/ 279178 w 820483"/>
                  <a:gd name="connsiteY118" fmla="*/ 430149 h 550830"/>
                  <a:gd name="connsiteX119" fmla="*/ 107156 w 820483"/>
                  <a:gd name="connsiteY119" fmla="*/ 405193 h 550830"/>
                  <a:gd name="connsiteX120" fmla="*/ 107156 w 820483"/>
                  <a:gd name="connsiteY120" fmla="*/ 405193 h 550830"/>
                  <a:gd name="connsiteX121" fmla="*/ 91916 w 820483"/>
                  <a:gd name="connsiteY121" fmla="*/ 387667 h 550830"/>
                  <a:gd name="connsiteX122" fmla="*/ 110966 w 820483"/>
                  <a:gd name="connsiteY122" fmla="*/ 376523 h 550830"/>
                  <a:gd name="connsiteX123" fmla="*/ 126778 w 820483"/>
                  <a:gd name="connsiteY123" fmla="*/ 394240 h 550830"/>
                  <a:gd name="connsiteX124" fmla="*/ 107728 w 820483"/>
                  <a:gd name="connsiteY124" fmla="*/ 405384 h 550830"/>
                  <a:gd name="connsiteX125" fmla="*/ 173831 w 820483"/>
                  <a:gd name="connsiteY125" fmla="*/ 407670 h 550830"/>
                  <a:gd name="connsiteX126" fmla="*/ 173831 w 820483"/>
                  <a:gd name="connsiteY126" fmla="*/ 407670 h 550830"/>
                  <a:gd name="connsiteX127" fmla="*/ 158591 w 820483"/>
                  <a:gd name="connsiteY127" fmla="*/ 390144 h 550830"/>
                  <a:gd name="connsiteX128" fmla="*/ 177641 w 820483"/>
                  <a:gd name="connsiteY128" fmla="*/ 379000 h 550830"/>
                  <a:gd name="connsiteX129" fmla="*/ 193453 w 820483"/>
                  <a:gd name="connsiteY129" fmla="*/ 396716 h 550830"/>
                  <a:gd name="connsiteX130" fmla="*/ 174403 w 820483"/>
                  <a:gd name="connsiteY130" fmla="*/ 407860 h 550830"/>
                  <a:gd name="connsiteX131" fmla="*/ 237554 w 820483"/>
                  <a:gd name="connsiteY131" fmla="*/ 412147 h 550830"/>
                  <a:gd name="connsiteX132" fmla="*/ 237554 w 820483"/>
                  <a:gd name="connsiteY132" fmla="*/ 412147 h 550830"/>
                  <a:gd name="connsiteX133" fmla="*/ 222314 w 820483"/>
                  <a:gd name="connsiteY133" fmla="*/ 394621 h 550830"/>
                  <a:gd name="connsiteX134" fmla="*/ 241364 w 820483"/>
                  <a:gd name="connsiteY134" fmla="*/ 383476 h 550830"/>
                  <a:gd name="connsiteX135" fmla="*/ 257175 w 820483"/>
                  <a:gd name="connsiteY135" fmla="*/ 401193 h 550830"/>
                  <a:gd name="connsiteX136" fmla="*/ 238125 w 820483"/>
                  <a:gd name="connsiteY136" fmla="*/ 412337 h 550830"/>
                  <a:gd name="connsiteX137" fmla="*/ 309658 w 820483"/>
                  <a:gd name="connsiteY137" fmla="*/ 412147 h 550830"/>
                  <a:gd name="connsiteX138" fmla="*/ 309658 w 820483"/>
                  <a:gd name="connsiteY138" fmla="*/ 412147 h 550830"/>
                  <a:gd name="connsiteX139" fmla="*/ 294418 w 820483"/>
                  <a:gd name="connsiteY139" fmla="*/ 394621 h 550830"/>
                  <a:gd name="connsiteX140" fmla="*/ 313468 w 820483"/>
                  <a:gd name="connsiteY140" fmla="*/ 383476 h 550830"/>
                  <a:gd name="connsiteX141" fmla="*/ 329279 w 820483"/>
                  <a:gd name="connsiteY141" fmla="*/ 401193 h 550830"/>
                  <a:gd name="connsiteX142" fmla="*/ 310229 w 820483"/>
                  <a:gd name="connsiteY142" fmla="*/ 412337 h 550830"/>
                  <a:gd name="connsiteX143" fmla="*/ 64961 w 820483"/>
                  <a:gd name="connsiteY143" fmla="*/ 379667 h 550830"/>
                  <a:gd name="connsiteX144" fmla="*/ 64961 w 820483"/>
                  <a:gd name="connsiteY144" fmla="*/ 379667 h 550830"/>
                  <a:gd name="connsiteX145" fmla="*/ 49721 w 820483"/>
                  <a:gd name="connsiteY145" fmla="*/ 362141 h 550830"/>
                  <a:gd name="connsiteX146" fmla="*/ 68771 w 820483"/>
                  <a:gd name="connsiteY146" fmla="*/ 350996 h 550830"/>
                  <a:gd name="connsiteX147" fmla="*/ 84582 w 820483"/>
                  <a:gd name="connsiteY147" fmla="*/ 368713 h 550830"/>
                  <a:gd name="connsiteX148" fmla="*/ 65532 w 820483"/>
                  <a:gd name="connsiteY148" fmla="*/ 379857 h 550830"/>
                  <a:gd name="connsiteX149" fmla="*/ 138398 w 820483"/>
                  <a:gd name="connsiteY149" fmla="*/ 387287 h 550830"/>
                  <a:gd name="connsiteX150" fmla="*/ 137922 w 820483"/>
                  <a:gd name="connsiteY150" fmla="*/ 387287 h 550830"/>
                  <a:gd name="connsiteX151" fmla="*/ 122777 w 820483"/>
                  <a:gd name="connsiteY151" fmla="*/ 369665 h 550830"/>
                  <a:gd name="connsiteX152" fmla="*/ 141827 w 820483"/>
                  <a:gd name="connsiteY152" fmla="*/ 358521 h 550830"/>
                  <a:gd name="connsiteX153" fmla="*/ 159734 w 820483"/>
                  <a:gd name="connsiteY153" fmla="*/ 375190 h 550830"/>
                  <a:gd name="connsiteX154" fmla="*/ 140684 w 820483"/>
                  <a:gd name="connsiteY154" fmla="*/ 386239 h 550830"/>
                  <a:gd name="connsiteX155" fmla="*/ 205073 w 820483"/>
                  <a:gd name="connsiteY155" fmla="*/ 389858 h 550830"/>
                  <a:gd name="connsiteX156" fmla="*/ 205073 w 820483"/>
                  <a:gd name="connsiteY156" fmla="*/ 389858 h 550830"/>
                  <a:gd name="connsiteX157" fmla="*/ 189833 w 820483"/>
                  <a:gd name="connsiteY157" fmla="*/ 372332 h 550830"/>
                  <a:gd name="connsiteX158" fmla="*/ 208883 w 820483"/>
                  <a:gd name="connsiteY158" fmla="*/ 361188 h 550830"/>
                  <a:gd name="connsiteX159" fmla="*/ 224695 w 820483"/>
                  <a:gd name="connsiteY159" fmla="*/ 378905 h 550830"/>
                  <a:gd name="connsiteX160" fmla="*/ 205645 w 820483"/>
                  <a:gd name="connsiteY160" fmla="*/ 390049 h 550830"/>
                  <a:gd name="connsiteX161" fmla="*/ 268796 w 820483"/>
                  <a:gd name="connsiteY161" fmla="*/ 394240 h 550830"/>
                  <a:gd name="connsiteX162" fmla="*/ 268796 w 820483"/>
                  <a:gd name="connsiteY162" fmla="*/ 394240 h 550830"/>
                  <a:gd name="connsiteX163" fmla="*/ 253556 w 820483"/>
                  <a:gd name="connsiteY163" fmla="*/ 376714 h 550830"/>
                  <a:gd name="connsiteX164" fmla="*/ 272606 w 820483"/>
                  <a:gd name="connsiteY164" fmla="*/ 365570 h 550830"/>
                  <a:gd name="connsiteX165" fmla="*/ 288417 w 820483"/>
                  <a:gd name="connsiteY165" fmla="*/ 383286 h 550830"/>
                  <a:gd name="connsiteX166" fmla="*/ 269367 w 820483"/>
                  <a:gd name="connsiteY166" fmla="*/ 394430 h 550830"/>
                  <a:gd name="connsiteX167" fmla="*/ 340900 w 820483"/>
                  <a:gd name="connsiteY167" fmla="*/ 394240 h 550830"/>
                  <a:gd name="connsiteX168" fmla="*/ 340424 w 820483"/>
                  <a:gd name="connsiteY168" fmla="*/ 394240 h 550830"/>
                  <a:gd name="connsiteX169" fmla="*/ 327375 w 820483"/>
                  <a:gd name="connsiteY169" fmla="*/ 375190 h 550830"/>
                  <a:gd name="connsiteX170" fmla="*/ 346425 w 820483"/>
                  <a:gd name="connsiteY170" fmla="*/ 364046 h 550830"/>
                  <a:gd name="connsiteX171" fmla="*/ 362331 w 820483"/>
                  <a:gd name="connsiteY171" fmla="*/ 381857 h 550830"/>
                  <a:gd name="connsiteX172" fmla="*/ 343281 w 820483"/>
                  <a:gd name="connsiteY172" fmla="*/ 392906 h 550830"/>
                  <a:gd name="connsiteX173" fmla="*/ 96203 w 820483"/>
                  <a:gd name="connsiteY173" fmla="*/ 361759 h 550830"/>
                  <a:gd name="connsiteX174" fmla="*/ 96203 w 820483"/>
                  <a:gd name="connsiteY174" fmla="*/ 361759 h 550830"/>
                  <a:gd name="connsiteX175" fmla="*/ 80963 w 820483"/>
                  <a:gd name="connsiteY175" fmla="*/ 344138 h 550830"/>
                  <a:gd name="connsiteX176" fmla="*/ 100013 w 820483"/>
                  <a:gd name="connsiteY176" fmla="*/ 332994 h 550830"/>
                  <a:gd name="connsiteX177" fmla="*/ 115824 w 820483"/>
                  <a:gd name="connsiteY177" fmla="*/ 350710 h 550830"/>
                  <a:gd name="connsiteX178" fmla="*/ 96774 w 820483"/>
                  <a:gd name="connsiteY178" fmla="*/ 361855 h 550830"/>
                  <a:gd name="connsiteX179" fmla="*/ 169545 w 820483"/>
                  <a:gd name="connsiteY179" fmla="*/ 369475 h 550830"/>
                  <a:gd name="connsiteX180" fmla="*/ 154305 w 820483"/>
                  <a:gd name="connsiteY180" fmla="*/ 351949 h 550830"/>
                  <a:gd name="connsiteX181" fmla="*/ 173355 w 820483"/>
                  <a:gd name="connsiteY181" fmla="*/ 340805 h 550830"/>
                  <a:gd name="connsiteX182" fmla="*/ 189167 w 820483"/>
                  <a:gd name="connsiteY182" fmla="*/ 358521 h 550830"/>
                  <a:gd name="connsiteX183" fmla="*/ 170117 w 820483"/>
                  <a:gd name="connsiteY183" fmla="*/ 369665 h 550830"/>
                  <a:gd name="connsiteX184" fmla="*/ 236696 w 820483"/>
                  <a:gd name="connsiteY184" fmla="*/ 371951 h 550830"/>
                  <a:gd name="connsiteX185" fmla="*/ 236220 w 820483"/>
                  <a:gd name="connsiteY185" fmla="*/ 371951 h 550830"/>
                  <a:gd name="connsiteX186" fmla="*/ 221075 w 820483"/>
                  <a:gd name="connsiteY186" fmla="*/ 354425 h 550830"/>
                  <a:gd name="connsiteX187" fmla="*/ 240125 w 820483"/>
                  <a:gd name="connsiteY187" fmla="*/ 343281 h 550830"/>
                  <a:gd name="connsiteX188" fmla="*/ 256032 w 820483"/>
                  <a:gd name="connsiteY188" fmla="*/ 360997 h 550830"/>
                  <a:gd name="connsiteX189" fmla="*/ 236982 w 820483"/>
                  <a:gd name="connsiteY189" fmla="*/ 372142 h 550830"/>
                  <a:gd name="connsiteX190" fmla="*/ 300419 w 820483"/>
                  <a:gd name="connsiteY190" fmla="*/ 376428 h 550830"/>
                  <a:gd name="connsiteX191" fmla="*/ 300419 w 820483"/>
                  <a:gd name="connsiteY191" fmla="*/ 376428 h 550830"/>
                  <a:gd name="connsiteX192" fmla="*/ 285179 w 820483"/>
                  <a:gd name="connsiteY192" fmla="*/ 358902 h 550830"/>
                  <a:gd name="connsiteX193" fmla="*/ 304229 w 820483"/>
                  <a:gd name="connsiteY193" fmla="*/ 347758 h 550830"/>
                  <a:gd name="connsiteX194" fmla="*/ 320135 w 820483"/>
                  <a:gd name="connsiteY194" fmla="*/ 365474 h 550830"/>
                  <a:gd name="connsiteX195" fmla="*/ 301085 w 820483"/>
                  <a:gd name="connsiteY195" fmla="*/ 376618 h 550830"/>
                  <a:gd name="connsiteX196" fmla="*/ 372428 w 820483"/>
                  <a:gd name="connsiteY196" fmla="*/ 376428 h 550830"/>
                  <a:gd name="connsiteX197" fmla="*/ 372428 w 820483"/>
                  <a:gd name="connsiteY197" fmla="*/ 376428 h 550830"/>
                  <a:gd name="connsiteX198" fmla="*/ 357188 w 820483"/>
                  <a:gd name="connsiteY198" fmla="*/ 358902 h 550830"/>
                  <a:gd name="connsiteX199" fmla="*/ 376238 w 820483"/>
                  <a:gd name="connsiteY199" fmla="*/ 347758 h 550830"/>
                  <a:gd name="connsiteX200" fmla="*/ 392049 w 820483"/>
                  <a:gd name="connsiteY200" fmla="*/ 365474 h 550830"/>
                  <a:gd name="connsiteX201" fmla="*/ 372999 w 820483"/>
                  <a:gd name="connsiteY201" fmla="*/ 376618 h 550830"/>
                  <a:gd name="connsiteX202" fmla="*/ 127826 w 820483"/>
                  <a:gd name="connsiteY202" fmla="*/ 343948 h 550830"/>
                  <a:gd name="connsiteX203" fmla="*/ 127349 w 820483"/>
                  <a:gd name="connsiteY203" fmla="*/ 343948 h 550830"/>
                  <a:gd name="connsiteX204" fmla="*/ 112204 w 820483"/>
                  <a:gd name="connsiteY204" fmla="*/ 326422 h 550830"/>
                  <a:gd name="connsiteX205" fmla="*/ 131254 w 820483"/>
                  <a:gd name="connsiteY205" fmla="*/ 315278 h 550830"/>
                  <a:gd name="connsiteX206" fmla="*/ 147161 w 820483"/>
                  <a:gd name="connsiteY206" fmla="*/ 332994 h 550830"/>
                  <a:gd name="connsiteX207" fmla="*/ 128111 w 820483"/>
                  <a:gd name="connsiteY207" fmla="*/ 344138 h 550830"/>
                  <a:gd name="connsiteX208" fmla="*/ 201168 w 820483"/>
                  <a:gd name="connsiteY208" fmla="*/ 351568 h 550830"/>
                  <a:gd name="connsiteX209" fmla="*/ 201168 w 820483"/>
                  <a:gd name="connsiteY209" fmla="*/ 351568 h 550830"/>
                  <a:gd name="connsiteX210" fmla="*/ 185928 w 820483"/>
                  <a:gd name="connsiteY210" fmla="*/ 333946 h 550830"/>
                  <a:gd name="connsiteX211" fmla="*/ 204978 w 820483"/>
                  <a:gd name="connsiteY211" fmla="*/ 322802 h 550830"/>
                  <a:gd name="connsiteX212" fmla="*/ 220790 w 820483"/>
                  <a:gd name="connsiteY212" fmla="*/ 340614 h 550830"/>
                  <a:gd name="connsiteX213" fmla="*/ 201740 w 820483"/>
                  <a:gd name="connsiteY213" fmla="*/ 351663 h 550830"/>
                  <a:gd name="connsiteX214" fmla="*/ 445008 w 820483"/>
                  <a:gd name="connsiteY214" fmla="*/ 375190 h 550830"/>
                  <a:gd name="connsiteX215" fmla="*/ 445008 w 820483"/>
                  <a:gd name="connsiteY215" fmla="*/ 375190 h 550830"/>
                  <a:gd name="connsiteX216" fmla="*/ 429768 w 820483"/>
                  <a:gd name="connsiteY216" fmla="*/ 357664 h 550830"/>
                  <a:gd name="connsiteX217" fmla="*/ 454057 w 820483"/>
                  <a:gd name="connsiteY217" fmla="*/ 343662 h 550830"/>
                  <a:gd name="connsiteX218" fmla="*/ 469964 w 820483"/>
                  <a:gd name="connsiteY218" fmla="*/ 361379 h 550830"/>
                  <a:gd name="connsiteX219" fmla="*/ 445294 w 820483"/>
                  <a:gd name="connsiteY219" fmla="*/ 375190 h 550830"/>
                  <a:gd name="connsiteX220" fmla="*/ 270415 w 820483"/>
                  <a:gd name="connsiteY220" fmla="*/ 352330 h 550830"/>
                  <a:gd name="connsiteX221" fmla="*/ 270415 w 820483"/>
                  <a:gd name="connsiteY221" fmla="*/ 352330 h 550830"/>
                  <a:gd name="connsiteX222" fmla="*/ 255175 w 820483"/>
                  <a:gd name="connsiteY222" fmla="*/ 334804 h 550830"/>
                  <a:gd name="connsiteX223" fmla="*/ 274225 w 820483"/>
                  <a:gd name="connsiteY223" fmla="*/ 323659 h 550830"/>
                  <a:gd name="connsiteX224" fmla="*/ 290036 w 820483"/>
                  <a:gd name="connsiteY224" fmla="*/ 341376 h 550830"/>
                  <a:gd name="connsiteX225" fmla="*/ 270986 w 820483"/>
                  <a:gd name="connsiteY225" fmla="*/ 352520 h 550830"/>
                  <a:gd name="connsiteX226" fmla="*/ 334137 w 820483"/>
                  <a:gd name="connsiteY226" fmla="*/ 356711 h 550830"/>
                  <a:gd name="connsiteX227" fmla="*/ 334137 w 820483"/>
                  <a:gd name="connsiteY227" fmla="*/ 356711 h 550830"/>
                  <a:gd name="connsiteX228" fmla="*/ 318897 w 820483"/>
                  <a:gd name="connsiteY228" fmla="*/ 339090 h 550830"/>
                  <a:gd name="connsiteX229" fmla="*/ 337947 w 820483"/>
                  <a:gd name="connsiteY229" fmla="*/ 327946 h 550830"/>
                  <a:gd name="connsiteX230" fmla="*/ 353759 w 820483"/>
                  <a:gd name="connsiteY230" fmla="*/ 345662 h 550830"/>
                  <a:gd name="connsiteX231" fmla="*/ 334709 w 820483"/>
                  <a:gd name="connsiteY231" fmla="*/ 356807 h 550830"/>
                  <a:gd name="connsiteX232" fmla="*/ 406241 w 820483"/>
                  <a:gd name="connsiteY232" fmla="*/ 356711 h 550830"/>
                  <a:gd name="connsiteX233" fmla="*/ 406241 w 820483"/>
                  <a:gd name="connsiteY233" fmla="*/ 356711 h 550830"/>
                  <a:gd name="connsiteX234" fmla="*/ 391001 w 820483"/>
                  <a:gd name="connsiteY234" fmla="*/ 339090 h 550830"/>
                  <a:gd name="connsiteX235" fmla="*/ 410051 w 820483"/>
                  <a:gd name="connsiteY235" fmla="*/ 327946 h 550830"/>
                  <a:gd name="connsiteX236" fmla="*/ 425863 w 820483"/>
                  <a:gd name="connsiteY236" fmla="*/ 345758 h 550830"/>
                  <a:gd name="connsiteX237" fmla="*/ 406813 w 820483"/>
                  <a:gd name="connsiteY237" fmla="*/ 356807 h 550830"/>
                  <a:gd name="connsiteX238" fmla="*/ 161544 w 820483"/>
                  <a:gd name="connsiteY238" fmla="*/ 324231 h 550830"/>
                  <a:gd name="connsiteX239" fmla="*/ 161544 w 820483"/>
                  <a:gd name="connsiteY239" fmla="*/ 324231 h 550830"/>
                  <a:gd name="connsiteX240" fmla="*/ 146304 w 820483"/>
                  <a:gd name="connsiteY240" fmla="*/ 306610 h 550830"/>
                  <a:gd name="connsiteX241" fmla="*/ 165354 w 820483"/>
                  <a:gd name="connsiteY241" fmla="*/ 295466 h 550830"/>
                  <a:gd name="connsiteX242" fmla="*/ 181166 w 820483"/>
                  <a:gd name="connsiteY242" fmla="*/ 313182 h 550830"/>
                  <a:gd name="connsiteX243" fmla="*/ 162116 w 820483"/>
                  <a:gd name="connsiteY243" fmla="*/ 324326 h 550830"/>
                  <a:gd name="connsiteX244" fmla="*/ 234982 w 820483"/>
                  <a:gd name="connsiteY244" fmla="*/ 331946 h 550830"/>
                  <a:gd name="connsiteX245" fmla="*/ 234506 w 820483"/>
                  <a:gd name="connsiteY245" fmla="*/ 331946 h 550830"/>
                  <a:gd name="connsiteX246" fmla="*/ 219361 w 820483"/>
                  <a:gd name="connsiteY246" fmla="*/ 314420 h 550830"/>
                  <a:gd name="connsiteX247" fmla="*/ 238411 w 820483"/>
                  <a:gd name="connsiteY247" fmla="*/ 303276 h 550830"/>
                  <a:gd name="connsiteX248" fmla="*/ 254318 w 820483"/>
                  <a:gd name="connsiteY248" fmla="*/ 320992 h 550830"/>
                  <a:gd name="connsiteX249" fmla="*/ 235268 w 820483"/>
                  <a:gd name="connsiteY249" fmla="*/ 332137 h 550830"/>
                  <a:gd name="connsiteX250" fmla="*/ 301657 w 820483"/>
                  <a:gd name="connsiteY250" fmla="*/ 334423 h 550830"/>
                  <a:gd name="connsiteX251" fmla="*/ 301657 w 820483"/>
                  <a:gd name="connsiteY251" fmla="*/ 334423 h 550830"/>
                  <a:gd name="connsiteX252" fmla="*/ 286417 w 820483"/>
                  <a:gd name="connsiteY252" fmla="*/ 316897 h 550830"/>
                  <a:gd name="connsiteX253" fmla="*/ 305467 w 820483"/>
                  <a:gd name="connsiteY253" fmla="*/ 305753 h 550830"/>
                  <a:gd name="connsiteX254" fmla="*/ 321278 w 820483"/>
                  <a:gd name="connsiteY254" fmla="*/ 323469 h 550830"/>
                  <a:gd name="connsiteX255" fmla="*/ 302228 w 820483"/>
                  <a:gd name="connsiteY255" fmla="*/ 334613 h 550830"/>
                  <a:gd name="connsiteX256" fmla="*/ 481203 w 820483"/>
                  <a:gd name="connsiteY256" fmla="*/ 354425 h 550830"/>
                  <a:gd name="connsiteX257" fmla="*/ 481203 w 820483"/>
                  <a:gd name="connsiteY257" fmla="*/ 354425 h 550830"/>
                  <a:gd name="connsiteX258" fmla="*/ 465963 w 820483"/>
                  <a:gd name="connsiteY258" fmla="*/ 336899 h 550830"/>
                  <a:gd name="connsiteX259" fmla="*/ 490252 w 820483"/>
                  <a:gd name="connsiteY259" fmla="*/ 322897 h 550830"/>
                  <a:gd name="connsiteX260" fmla="*/ 506444 w 820483"/>
                  <a:gd name="connsiteY260" fmla="*/ 339947 h 550830"/>
                  <a:gd name="connsiteX261" fmla="*/ 482156 w 820483"/>
                  <a:gd name="connsiteY261" fmla="*/ 353949 h 550830"/>
                  <a:gd name="connsiteX262" fmla="*/ 365379 w 820483"/>
                  <a:gd name="connsiteY262" fmla="*/ 338900 h 550830"/>
                  <a:gd name="connsiteX263" fmla="*/ 365379 w 820483"/>
                  <a:gd name="connsiteY263" fmla="*/ 338900 h 550830"/>
                  <a:gd name="connsiteX264" fmla="*/ 350139 w 820483"/>
                  <a:gd name="connsiteY264" fmla="*/ 321374 h 550830"/>
                  <a:gd name="connsiteX265" fmla="*/ 369189 w 820483"/>
                  <a:gd name="connsiteY265" fmla="*/ 310229 h 550830"/>
                  <a:gd name="connsiteX266" fmla="*/ 385001 w 820483"/>
                  <a:gd name="connsiteY266" fmla="*/ 327946 h 550830"/>
                  <a:gd name="connsiteX267" fmla="*/ 365951 w 820483"/>
                  <a:gd name="connsiteY267" fmla="*/ 339090 h 550830"/>
                  <a:gd name="connsiteX268" fmla="*/ 437483 w 820483"/>
                  <a:gd name="connsiteY268" fmla="*/ 338900 h 550830"/>
                  <a:gd name="connsiteX269" fmla="*/ 437007 w 820483"/>
                  <a:gd name="connsiteY269" fmla="*/ 338900 h 550830"/>
                  <a:gd name="connsiteX270" fmla="*/ 421767 w 820483"/>
                  <a:gd name="connsiteY270" fmla="*/ 321374 h 550830"/>
                  <a:gd name="connsiteX271" fmla="*/ 440817 w 820483"/>
                  <a:gd name="connsiteY271" fmla="*/ 310229 h 550830"/>
                  <a:gd name="connsiteX272" fmla="*/ 456629 w 820483"/>
                  <a:gd name="connsiteY272" fmla="*/ 327946 h 550830"/>
                  <a:gd name="connsiteX273" fmla="*/ 437579 w 820483"/>
                  <a:gd name="connsiteY273" fmla="*/ 339090 h 550830"/>
                  <a:gd name="connsiteX274" fmla="*/ 266033 w 820483"/>
                  <a:gd name="connsiteY274" fmla="*/ 314039 h 550830"/>
                  <a:gd name="connsiteX275" fmla="*/ 266033 w 820483"/>
                  <a:gd name="connsiteY275" fmla="*/ 314039 h 550830"/>
                  <a:gd name="connsiteX276" fmla="*/ 250793 w 820483"/>
                  <a:gd name="connsiteY276" fmla="*/ 296418 h 550830"/>
                  <a:gd name="connsiteX277" fmla="*/ 269843 w 820483"/>
                  <a:gd name="connsiteY277" fmla="*/ 285274 h 550830"/>
                  <a:gd name="connsiteX278" fmla="*/ 285655 w 820483"/>
                  <a:gd name="connsiteY278" fmla="*/ 303085 h 550830"/>
                  <a:gd name="connsiteX279" fmla="*/ 266605 w 820483"/>
                  <a:gd name="connsiteY279" fmla="*/ 314134 h 550830"/>
                  <a:gd name="connsiteX280" fmla="*/ 333185 w 820483"/>
                  <a:gd name="connsiteY280" fmla="*/ 316611 h 550830"/>
                  <a:gd name="connsiteX281" fmla="*/ 332708 w 820483"/>
                  <a:gd name="connsiteY281" fmla="*/ 316611 h 550830"/>
                  <a:gd name="connsiteX282" fmla="*/ 317468 w 820483"/>
                  <a:gd name="connsiteY282" fmla="*/ 299085 h 550830"/>
                  <a:gd name="connsiteX283" fmla="*/ 336518 w 820483"/>
                  <a:gd name="connsiteY283" fmla="*/ 287941 h 550830"/>
                  <a:gd name="connsiteX284" fmla="*/ 352330 w 820483"/>
                  <a:gd name="connsiteY284" fmla="*/ 305657 h 550830"/>
                  <a:gd name="connsiteX285" fmla="*/ 333280 w 820483"/>
                  <a:gd name="connsiteY285" fmla="*/ 316801 h 550830"/>
                  <a:gd name="connsiteX286" fmla="*/ 396907 w 820483"/>
                  <a:gd name="connsiteY286" fmla="*/ 320992 h 550830"/>
                  <a:gd name="connsiteX287" fmla="*/ 396907 w 820483"/>
                  <a:gd name="connsiteY287" fmla="*/ 320992 h 550830"/>
                  <a:gd name="connsiteX288" fmla="*/ 381667 w 820483"/>
                  <a:gd name="connsiteY288" fmla="*/ 303371 h 550830"/>
                  <a:gd name="connsiteX289" fmla="*/ 400717 w 820483"/>
                  <a:gd name="connsiteY289" fmla="*/ 292227 h 550830"/>
                  <a:gd name="connsiteX290" fmla="*/ 416624 w 820483"/>
                  <a:gd name="connsiteY290" fmla="*/ 309943 h 550830"/>
                  <a:gd name="connsiteX291" fmla="*/ 397574 w 820483"/>
                  <a:gd name="connsiteY291" fmla="*/ 321088 h 550830"/>
                  <a:gd name="connsiteX292" fmla="*/ 206407 w 820483"/>
                  <a:gd name="connsiteY292" fmla="*/ 298418 h 550830"/>
                  <a:gd name="connsiteX293" fmla="*/ 206407 w 820483"/>
                  <a:gd name="connsiteY293" fmla="*/ 298418 h 550830"/>
                  <a:gd name="connsiteX294" fmla="*/ 191167 w 820483"/>
                  <a:gd name="connsiteY294" fmla="*/ 280892 h 550830"/>
                  <a:gd name="connsiteX295" fmla="*/ 210217 w 820483"/>
                  <a:gd name="connsiteY295" fmla="*/ 269748 h 550830"/>
                  <a:gd name="connsiteX296" fmla="*/ 226028 w 820483"/>
                  <a:gd name="connsiteY296" fmla="*/ 287464 h 550830"/>
                  <a:gd name="connsiteX297" fmla="*/ 206978 w 820483"/>
                  <a:gd name="connsiteY297" fmla="*/ 298609 h 550830"/>
                  <a:gd name="connsiteX298" fmla="*/ 517684 w 820483"/>
                  <a:gd name="connsiteY298" fmla="*/ 333661 h 550830"/>
                  <a:gd name="connsiteX299" fmla="*/ 517684 w 820483"/>
                  <a:gd name="connsiteY299" fmla="*/ 333661 h 550830"/>
                  <a:gd name="connsiteX300" fmla="*/ 502444 w 820483"/>
                  <a:gd name="connsiteY300" fmla="*/ 316135 h 550830"/>
                  <a:gd name="connsiteX301" fmla="*/ 526733 w 820483"/>
                  <a:gd name="connsiteY301" fmla="*/ 302038 h 550830"/>
                  <a:gd name="connsiteX302" fmla="*/ 542639 w 820483"/>
                  <a:gd name="connsiteY302" fmla="*/ 319754 h 550830"/>
                  <a:gd name="connsiteX303" fmla="*/ 518351 w 820483"/>
                  <a:gd name="connsiteY303" fmla="*/ 333851 h 550830"/>
                  <a:gd name="connsiteX304" fmla="*/ 468916 w 820483"/>
                  <a:gd name="connsiteY304" fmla="*/ 320612 h 550830"/>
                  <a:gd name="connsiteX305" fmla="*/ 468916 w 820483"/>
                  <a:gd name="connsiteY305" fmla="*/ 320612 h 550830"/>
                  <a:gd name="connsiteX306" fmla="*/ 453676 w 820483"/>
                  <a:gd name="connsiteY306" fmla="*/ 302990 h 550830"/>
                  <a:gd name="connsiteX307" fmla="*/ 472726 w 820483"/>
                  <a:gd name="connsiteY307" fmla="*/ 291846 h 550830"/>
                  <a:gd name="connsiteX308" fmla="*/ 488537 w 820483"/>
                  <a:gd name="connsiteY308" fmla="*/ 309658 h 550830"/>
                  <a:gd name="connsiteX309" fmla="*/ 469487 w 820483"/>
                  <a:gd name="connsiteY309" fmla="*/ 320707 h 550830"/>
                  <a:gd name="connsiteX310" fmla="*/ 297466 w 820483"/>
                  <a:gd name="connsiteY310" fmla="*/ 295846 h 550830"/>
                  <a:gd name="connsiteX311" fmla="*/ 297466 w 820483"/>
                  <a:gd name="connsiteY311" fmla="*/ 295846 h 550830"/>
                  <a:gd name="connsiteX312" fmla="*/ 282226 w 820483"/>
                  <a:gd name="connsiteY312" fmla="*/ 278321 h 550830"/>
                  <a:gd name="connsiteX313" fmla="*/ 301276 w 820483"/>
                  <a:gd name="connsiteY313" fmla="*/ 267176 h 550830"/>
                  <a:gd name="connsiteX314" fmla="*/ 317087 w 820483"/>
                  <a:gd name="connsiteY314" fmla="*/ 284893 h 550830"/>
                  <a:gd name="connsiteX315" fmla="*/ 298037 w 820483"/>
                  <a:gd name="connsiteY315" fmla="*/ 296037 h 550830"/>
                  <a:gd name="connsiteX316" fmla="*/ 364141 w 820483"/>
                  <a:gd name="connsiteY316" fmla="*/ 298323 h 550830"/>
                  <a:gd name="connsiteX317" fmla="*/ 364141 w 820483"/>
                  <a:gd name="connsiteY317" fmla="*/ 298323 h 550830"/>
                  <a:gd name="connsiteX318" fmla="*/ 348901 w 820483"/>
                  <a:gd name="connsiteY318" fmla="*/ 280702 h 550830"/>
                  <a:gd name="connsiteX319" fmla="*/ 367951 w 820483"/>
                  <a:gd name="connsiteY319" fmla="*/ 269558 h 550830"/>
                  <a:gd name="connsiteX320" fmla="*/ 383762 w 820483"/>
                  <a:gd name="connsiteY320" fmla="*/ 287274 h 550830"/>
                  <a:gd name="connsiteX321" fmla="*/ 364712 w 820483"/>
                  <a:gd name="connsiteY321" fmla="*/ 298418 h 550830"/>
                  <a:gd name="connsiteX322" fmla="*/ 427863 w 820483"/>
                  <a:gd name="connsiteY322" fmla="*/ 302800 h 550830"/>
                  <a:gd name="connsiteX323" fmla="*/ 427863 w 820483"/>
                  <a:gd name="connsiteY323" fmla="*/ 302800 h 550830"/>
                  <a:gd name="connsiteX324" fmla="*/ 412623 w 820483"/>
                  <a:gd name="connsiteY324" fmla="*/ 285274 h 550830"/>
                  <a:gd name="connsiteX325" fmla="*/ 431673 w 820483"/>
                  <a:gd name="connsiteY325" fmla="*/ 274130 h 550830"/>
                  <a:gd name="connsiteX326" fmla="*/ 447485 w 820483"/>
                  <a:gd name="connsiteY326" fmla="*/ 291846 h 550830"/>
                  <a:gd name="connsiteX327" fmla="*/ 428435 w 820483"/>
                  <a:gd name="connsiteY327" fmla="*/ 302990 h 550830"/>
                  <a:gd name="connsiteX328" fmla="*/ 237363 w 820483"/>
                  <a:gd name="connsiteY328" fmla="*/ 280225 h 550830"/>
                  <a:gd name="connsiteX329" fmla="*/ 237363 w 820483"/>
                  <a:gd name="connsiteY329" fmla="*/ 280225 h 550830"/>
                  <a:gd name="connsiteX330" fmla="*/ 222123 w 820483"/>
                  <a:gd name="connsiteY330" fmla="*/ 262700 h 550830"/>
                  <a:gd name="connsiteX331" fmla="*/ 241173 w 820483"/>
                  <a:gd name="connsiteY331" fmla="*/ 251555 h 550830"/>
                  <a:gd name="connsiteX332" fmla="*/ 256985 w 820483"/>
                  <a:gd name="connsiteY332" fmla="*/ 269272 h 550830"/>
                  <a:gd name="connsiteX333" fmla="*/ 237935 w 820483"/>
                  <a:gd name="connsiteY333" fmla="*/ 280416 h 550830"/>
                  <a:gd name="connsiteX334" fmla="*/ 553593 w 820483"/>
                  <a:gd name="connsiteY334" fmla="*/ 312610 h 550830"/>
                  <a:gd name="connsiteX335" fmla="*/ 553593 w 820483"/>
                  <a:gd name="connsiteY335" fmla="*/ 312610 h 550830"/>
                  <a:gd name="connsiteX336" fmla="*/ 538353 w 820483"/>
                  <a:gd name="connsiteY336" fmla="*/ 295084 h 550830"/>
                  <a:gd name="connsiteX337" fmla="*/ 569309 w 820483"/>
                  <a:gd name="connsiteY337" fmla="*/ 277178 h 550830"/>
                  <a:gd name="connsiteX338" fmla="*/ 585121 w 820483"/>
                  <a:gd name="connsiteY338" fmla="*/ 294894 h 550830"/>
                  <a:gd name="connsiteX339" fmla="*/ 554260 w 820483"/>
                  <a:gd name="connsiteY339" fmla="*/ 312801 h 550830"/>
                  <a:gd name="connsiteX340" fmla="*/ 499872 w 820483"/>
                  <a:gd name="connsiteY340" fmla="*/ 302419 h 550830"/>
                  <a:gd name="connsiteX341" fmla="*/ 499872 w 820483"/>
                  <a:gd name="connsiteY341" fmla="*/ 302419 h 550830"/>
                  <a:gd name="connsiteX342" fmla="*/ 484632 w 820483"/>
                  <a:gd name="connsiteY342" fmla="*/ 284893 h 550830"/>
                  <a:gd name="connsiteX343" fmla="*/ 545497 w 820483"/>
                  <a:gd name="connsiteY343" fmla="*/ 249746 h 550830"/>
                  <a:gd name="connsiteX344" fmla="*/ 561309 w 820483"/>
                  <a:gd name="connsiteY344" fmla="*/ 267462 h 550830"/>
                  <a:gd name="connsiteX345" fmla="*/ 500444 w 820483"/>
                  <a:gd name="connsiteY345" fmla="*/ 302609 h 550830"/>
                  <a:gd name="connsiteX346" fmla="*/ 328422 w 820483"/>
                  <a:gd name="connsiteY346" fmla="*/ 277559 h 550830"/>
                  <a:gd name="connsiteX347" fmla="*/ 327946 w 820483"/>
                  <a:gd name="connsiteY347" fmla="*/ 277559 h 550830"/>
                  <a:gd name="connsiteX348" fmla="*/ 312801 w 820483"/>
                  <a:gd name="connsiteY348" fmla="*/ 259937 h 550830"/>
                  <a:gd name="connsiteX349" fmla="*/ 331851 w 820483"/>
                  <a:gd name="connsiteY349" fmla="*/ 248888 h 550830"/>
                  <a:gd name="connsiteX350" fmla="*/ 347758 w 820483"/>
                  <a:gd name="connsiteY350" fmla="*/ 266605 h 550830"/>
                  <a:gd name="connsiteX351" fmla="*/ 328708 w 820483"/>
                  <a:gd name="connsiteY351" fmla="*/ 277654 h 550830"/>
                  <a:gd name="connsiteX352" fmla="*/ 395097 w 820483"/>
                  <a:gd name="connsiteY352" fmla="*/ 280130 h 550830"/>
                  <a:gd name="connsiteX353" fmla="*/ 395097 w 820483"/>
                  <a:gd name="connsiteY353" fmla="*/ 280130 h 550830"/>
                  <a:gd name="connsiteX354" fmla="*/ 379857 w 820483"/>
                  <a:gd name="connsiteY354" fmla="*/ 262604 h 550830"/>
                  <a:gd name="connsiteX355" fmla="*/ 398907 w 820483"/>
                  <a:gd name="connsiteY355" fmla="*/ 251460 h 550830"/>
                  <a:gd name="connsiteX356" fmla="*/ 414719 w 820483"/>
                  <a:gd name="connsiteY356" fmla="*/ 269176 h 550830"/>
                  <a:gd name="connsiteX357" fmla="*/ 395669 w 820483"/>
                  <a:gd name="connsiteY357" fmla="*/ 280321 h 550830"/>
                  <a:gd name="connsiteX358" fmla="*/ 458819 w 820483"/>
                  <a:gd name="connsiteY358" fmla="*/ 284512 h 550830"/>
                  <a:gd name="connsiteX359" fmla="*/ 458819 w 820483"/>
                  <a:gd name="connsiteY359" fmla="*/ 284512 h 550830"/>
                  <a:gd name="connsiteX360" fmla="*/ 443579 w 820483"/>
                  <a:gd name="connsiteY360" fmla="*/ 266891 h 550830"/>
                  <a:gd name="connsiteX361" fmla="*/ 462629 w 820483"/>
                  <a:gd name="connsiteY361" fmla="*/ 255746 h 550830"/>
                  <a:gd name="connsiteX362" fmla="*/ 478441 w 820483"/>
                  <a:gd name="connsiteY362" fmla="*/ 273463 h 550830"/>
                  <a:gd name="connsiteX363" fmla="*/ 459391 w 820483"/>
                  <a:gd name="connsiteY363" fmla="*/ 284607 h 550830"/>
                  <a:gd name="connsiteX364" fmla="*/ 268319 w 820483"/>
                  <a:gd name="connsiteY364" fmla="*/ 262033 h 550830"/>
                  <a:gd name="connsiteX365" fmla="*/ 268319 w 820483"/>
                  <a:gd name="connsiteY365" fmla="*/ 262033 h 550830"/>
                  <a:gd name="connsiteX366" fmla="*/ 253079 w 820483"/>
                  <a:gd name="connsiteY366" fmla="*/ 244507 h 550830"/>
                  <a:gd name="connsiteX367" fmla="*/ 272129 w 820483"/>
                  <a:gd name="connsiteY367" fmla="*/ 233363 h 550830"/>
                  <a:gd name="connsiteX368" fmla="*/ 288036 w 820483"/>
                  <a:gd name="connsiteY368" fmla="*/ 251079 h 550830"/>
                  <a:gd name="connsiteX369" fmla="*/ 268986 w 820483"/>
                  <a:gd name="connsiteY369" fmla="*/ 262223 h 550830"/>
                  <a:gd name="connsiteX370" fmla="*/ 359474 w 820483"/>
                  <a:gd name="connsiteY370" fmla="*/ 259366 h 550830"/>
                  <a:gd name="connsiteX371" fmla="*/ 359474 w 820483"/>
                  <a:gd name="connsiteY371" fmla="*/ 259366 h 550830"/>
                  <a:gd name="connsiteX372" fmla="*/ 344234 w 820483"/>
                  <a:gd name="connsiteY372" fmla="*/ 241840 h 550830"/>
                  <a:gd name="connsiteX373" fmla="*/ 363284 w 820483"/>
                  <a:gd name="connsiteY373" fmla="*/ 230696 h 550830"/>
                  <a:gd name="connsiteX374" fmla="*/ 379095 w 820483"/>
                  <a:gd name="connsiteY374" fmla="*/ 248412 h 550830"/>
                  <a:gd name="connsiteX375" fmla="*/ 360045 w 820483"/>
                  <a:gd name="connsiteY375" fmla="*/ 259556 h 550830"/>
                  <a:gd name="connsiteX376" fmla="*/ 602837 w 820483"/>
                  <a:gd name="connsiteY376" fmla="*/ 283750 h 550830"/>
                  <a:gd name="connsiteX377" fmla="*/ 602837 w 820483"/>
                  <a:gd name="connsiteY377" fmla="*/ 283750 h 550830"/>
                  <a:gd name="connsiteX378" fmla="*/ 587597 w 820483"/>
                  <a:gd name="connsiteY378" fmla="*/ 266129 h 550830"/>
                  <a:gd name="connsiteX379" fmla="*/ 606647 w 820483"/>
                  <a:gd name="connsiteY379" fmla="*/ 255079 h 550830"/>
                  <a:gd name="connsiteX380" fmla="*/ 622459 w 820483"/>
                  <a:gd name="connsiteY380" fmla="*/ 272796 h 550830"/>
                  <a:gd name="connsiteX381" fmla="*/ 603409 w 820483"/>
                  <a:gd name="connsiteY381" fmla="*/ 283845 h 550830"/>
                  <a:gd name="connsiteX382" fmla="*/ 426625 w 820483"/>
                  <a:gd name="connsiteY382" fmla="*/ 261842 h 550830"/>
                  <a:gd name="connsiteX383" fmla="*/ 426149 w 820483"/>
                  <a:gd name="connsiteY383" fmla="*/ 261842 h 550830"/>
                  <a:gd name="connsiteX384" fmla="*/ 410909 w 820483"/>
                  <a:gd name="connsiteY384" fmla="*/ 244221 h 550830"/>
                  <a:gd name="connsiteX385" fmla="*/ 429959 w 820483"/>
                  <a:gd name="connsiteY385" fmla="*/ 233077 h 550830"/>
                  <a:gd name="connsiteX386" fmla="*/ 445770 w 820483"/>
                  <a:gd name="connsiteY386" fmla="*/ 250793 h 550830"/>
                  <a:gd name="connsiteX387" fmla="*/ 426720 w 820483"/>
                  <a:gd name="connsiteY387" fmla="*/ 261938 h 550830"/>
                  <a:gd name="connsiteX388" fmla="*/ 490347 w 820483"/>
                  <a:gd name="connsiteY388" fmla="*/ 266319 h 550830"/>
                  <a:gd name="connsiteX389" fmla="*/ 490347 w 820483"/>
                  <a:gd name="connsiteY389" fmla="*/ 266319 h 550830"/>
                  <a:gd name="connsiteX390" fmla="*/ 475107 w 820483"/>
                  <a:gd name="connsiteY390" fmla="*/ 248793 h 550830"/>
                  <a:gd name="connsiteX391" fmla="*/ 492728 w 820483"/>
                  <a:gd name="connsiteY391" fmla="*/ 238601 h 550830"/>
                  <a:gd name="connsiteX392" fmla="*/ 495300 w 820483"/>
                  <a:gd name="connsiteY392" fmla="*/ 235077 h 550830"/>
                  <a:gd name="connsiteX393" fmla="*/ 494538 w 820483"/>
                  <a:gd name="connsiteY393" fmla="*/ 230886 h 550830"/>
                  <a:gd name="connsiteX394" fmla="*/ 474536 w 820483"/>
                  <a:gd name="connsiteY394" fmla="*/ 207835 h 550830"/>
                  <a:gd name="connsiteX395" fmla="*/ 497110 w 820483"/>
                  <a:gd name="connsiteY395" fmla="*/ 194786 h 550830"/>
                  <a:gd name="connsiteX396" fmla="*/ 536829 w 820483"/>
                  <a:gd name="connsiteY396" fmla="*/ 239935 h 550830"/>
                  <a:gd name="connsiteX397" fmla="*/ 490919 w 820483"/>
                  <a:gd name="connsiteY397" fmla="*/ 266509 h 550830"/>
                  <a:gd name="connsiteX398" fmla="*/ 299847 w 820483"/>
                  <a:gd name="connsiteY398" fmla="*/ 243745 h 550830"/>
                  <a:gd name="connsiteX399" fmla="*/ 299847 w 820483"/>
                  <a:gd name="connsiteY399" fmla="*/ 243745 h 550830"/>
                  <a:gd name="connsiteX400" fmla="*/ 284607 w 820483"/>
                  <a:gd name="connsiteY400" fmla="*/ 226219 h 550830"/>
                  <a:gd name="connsiteX401" fmla="*/ 303657 w 820483"/>
                  <a:gd name="connsiteY401" fmla="*/ 215075 h 550830"/>
                  <a:gd name="connsiteX402" fmla="*/ 319469 w 820483"/>
                  <a:gd name="connsiteY402" fmla="*/ 232791 h 550830"/>
                  <a:gd name="connsiteX403" fmla="*/ 300419 w 820483"/>
                  <a:gd name="connsiteY403" fmla="*/ 243935 h 550830"/>
                  <a:gd name="connsiteX404" fmla="*/ 391097 w 820483"/>
                  <a:gd name="connsiteY404" fmla="*/ 241078 h 550830"/>
                  <a:gd name="connsiteX405" fmla="*/ 391097 w 820483"/>
                  <a:gd name="connsiteY405" fmla="*/ 241078 h 550830"/>
                  <a:gd name="connsiteX406" fmla="*/ 375857 w 820483"/>
                  <a:gd name="connsiteY406" fmla="*/ 223552 h 550830"/>
                  <a:gd name="connsiteX407" fmla="*/ 394907 w 820483"/>
                  <a:gd name="connsiteY407" fmla="*/ 212408 h 550830"/>
                  <a:gd name="connsiteX408" fmla="*/ 410718 w 820483"/>
                  <a:gd name="connsiteY408" fmla="*/ 230124 h 550830"/>
                  <a:gd name="connsiteX409" fmla="*/ 391668 w 820483"/>
                  <a:gd name="connsiteY409" fmla="*/ 241173 h 550830"/>
                  <a:gd name="connsiteX410" fmla="*/ 634460 w 820483"/>
                  <a:gd name="connsiteY410" fmla="*/ 265557 h 550830"/>
                  <a:gd name="connsiteX411" fmla="*/ 633984 w 820483"/>
                  <a:gd name="connsiteY411" fmla="*/ 265557 h 550830"/>
                  <a:gd name="connsiteX412" fmla="*/ 620744 w 820483"/>
                  <a:gd name="connsiteY412" fmla="*/ 246983 h 550830"/>
                  <a:gd name="connsiteX413" fmla="*/ 639794 w 820483"/>
                  <a:gd name="connsiteY413" fmla="*/ 235839 h 550830"/>
                  <a:gd name="connsiteX414" fmla="*/ 655701 w 820483"/>
                  <a:gd name="connsiteY414" fmla="*/ 253555 h 550830"/>
                  <a:gd name="connsiteX415" fmla="*/ 636651 w 820483"/>
                  <a:gd name="connsiteY415" fmla="*/ 264700 h 550830"/>
                  <a:gd name="connsiteX416" fmla="*/ 458153 w 820483"/>
                  <a:gd name="connsiteY416" fmla="*/ 243650 h 550830"/>
                  <a:gd name="connsiteX417" fmla="*/ 458153 w 820483"/>
                  <a:gd name="connsiteY417" fmla="*/ 243650 h 550830"/>
                  <a:gd name="connsiteX418" fmla="*/ 442913 w 820483"/>
                  <a:gd name="connsiteY418" fmla="*/ 226124 h 550830"/>
                  <a:gd name="connsiteX419" fmla="*/ 461963 w 820483"/>
                  <a:gd name="connsiteY419" fmla="*/ 214979 h 550830"/>
                  <a:gd name="connsiteX420" fmla="*/ 477774 w 820483"/>
                  <a:gd name="connsiteY420" fmla="*/ 232696 h 550830"/>
                  <a:gd name="connsiteX421" fmla="*/ 458724 w 820483"/>
                  <a:gd name="connsiteY421" fmla="*/ 243840 h 550830"/>
                  <a:gd name="connsiteX422" fmla="*/ 345186 w 820483"/>
                  <a:gd name="connsiteY422" fmla="*/ 217551 h 550830"/>
                  <a:gd name="connsiteX423" fmla="*/ 345186 w 820483"/>
                  <a:gd name="connsiteY423" fmla="*/ 217551 h 550830"/>
                  <a:gd name="connsiteX424" fmla="*/ 329946 w 820483"/>
                  <a:gd name="connsiteY424" fmla="*/ 199930 h 550830"/>
                  <a:gd name="connsiteX425" fmla="*/ 348996 w 820483"/>
                  <a:gd name="connsiteY425" fmla="*/ 188785 h 550830"/>
                  <a:gd name="connsiteX426" fmla="*/ 364808 w 820483"/>
                  <a:gd name="connsiteY426" fmla="*/ 206502 h 550830"/>
                  <a:gd name="connsiteX427" fmla="*/ 345758 w 820483"/>
                  <a:gd name="connsiteY427" fmla="*/ 217646 h 550830"/>
                  <a:gd name="connsiteX428" fmla="*/ 422720 w 820483"/>
                  <a:gd name="connsiteY428" fmla="*/ 222885 h 550830"/>
                  <a:gd name="connsiteX429" fmla="*/ 407575 w 820483"/>
                  <a:gd name="connsiteY429" fmla="*/ 205359 h 550830"/>
                  <a:gd name="connsiteX430" fmla="*/ 426625 w 820483"/>
                  <a:gd name="connsiteY430" fmla="*/ 194215 h 550830"/>
                  <a:gd name="connsiteX431" fmla="*/ 442532 w 820483"/>
                  <a:gd name="connsiteY431" fmla="*/ 211931 h 550830"/>
                  <a:gd name="connsiteX432" fmla="*/ 423482 w 820483"/>
                  <a:gd name="connsiteY432" fmla="*/ 223075 h 550830"/>
                  <a:gd name="connsiteX433" fmla="*/ 665988 w 820483"/>
                  <a:gd name="connsiteY433" fmla="*/ 247269 h 550830"/>
                  <a:gd name="connsiteX434" fmla="*/ 665988 w 820483"/>
                  <a:gd name="connsiteY434" fmla="*/ 247269 h 550830"/>
                  <a:gd name="connsiteX435" fmla="*/ 650748 w 820483"/>
                  <a:gd name="connsiteY435" fmla="*/ 229743 h 550830"/>
                  <a:gd name="connsiteX436" fmla="*/ 669798 w 820483"/>
                  <a:gd name="connsiteY436" fmla="*/ 218599 h 550830"/>
                  <a:gd name="connsiteX437" fmla="*/ 685610 w 820483"/>
                  <a:gd name="connsiteY437" fmla="*/ 236315 h 550830"/>
                  <a:gd name="connsiteX438" fmla="*/ 666560 w 820483"/>
                  <a:gd name="connsiteY438" fmla="*/ 247364 h 550830"/>
                  <a:gd name="connsiteX439" fmla="*/ 610553 w 820483"/>
                  <a:gd name="connsiteY439" fmla="*/ 237744 h 550830"/>
                  <a:gd name="connsiteX440" fmla="*/ 610553 w 820483"/>
                  <a:gd name="connsiteY440" fmla="*/ 237744 h 550830"/>
                  <a:gd name="connsiteX441" fmla="*/ 595313 w 820483"/>
                  <a:gd name="connsiteY441" fmla="*/ 220218 h 550830"/>
                  <a:gd name="connsiteX442" fmla="*/ 614363 w 820483"/>
                  <a:gd name="connsiteY442" fmla="*/ 209074 h 550830"/>
                  <a:gd name="connsiteX443" fmla="*/ 630174 w 820483"/>
                  <a:gd name="connsiteY443" fmla="*/ 226790 h 550830"/>
                  <a:gd name="connsiteX444" fmla="*/ 611124 w 820483"/>
                  <a:gd name="connsiteY444" fmla="*/ 237934 h 550830"/>
                  <a:gd name="connsiteX445" fmla="*/ 376809 w 820483"/>
                  <a:gd name="connsiteY445" fmla="*/ 198977 h 550830"/>
                  <a:gd name="connsiteX446" fmla="*/ 376809 w 820483"/>
                  <a:gd name="connsiteY446" fmla="*/ 198977 h 550830"/>
                  <a:gd name="connsiteX447" fmla="*/ 361569 w 820483"/>
                  <a:gd name="connsiteY447" fmla="*/ 181451 h 550830"/>
                  <a:gd name="connsiteX448" fmla="*/ 380619 w 820483"/>
                  <a:gd name="connsiteY448" fmla="*/ 170307 h 550830"/>
                  <a:gd name="connsiteX449" fmla="*/ 396431 w 820483"/>
                  <a:gd name="connsiteY449" fmla="*/ 188024 h 550830"/>
                  <a:gd name="connsiteX450" fmla="*/ 377381 w 820483"/>
                  <a:gd name="connsiteY450" fmla="*/ 199168 h 550830"/>
                  <a:gd name="connsiteX451" fmla="*/ 454247 w 820483"/>
                  <a:gd name="connsiteY451" fmla="*/ 204216 h 550830"/>
                  <a:gd name="connsiteX452" fmla="*/ 454247 w 820483"/>
                  <a:gd name="connsiteY452" fmla="*/ 204216 h 550830"/>
                  <a:gd name="connsiteX453" fmla="*/ 439008 w 820483"/>
                  <a:gd name="connsiteY453" fmla="*/ 186690 h 550830"/>
                  <a:gd name="connsiteX454" fmla="*/ 473297 w 820483"/>
                  <a:gd name="connsiteY454" fmla="*/ 166878 h 550830"/>
                  <a:gd name="connsiteX455" fmla="*/ 489204 w 820483"/>
                  <a:gd name="connsiteY455" fmla="*/ 184595 h 550830"/>
                  <a:gd name="connsiteX456" fmla="*/ 454914 w 820483"/>
                  <a:gd name="connsiteY456" fmla="*/ 204311 h 550830"/>
                  <a:gd name="connsiteX457" fmla="*/ 706469 w 820483"/>
                  <a:gd name="connsiteY457" fmla="*/ 224409 h 550830"/>
                  <a:gd name="connsiteX458" fmla="*/ 706469 w 820483"/>
                  <a:gd name="connsiteY458" fmla="*/ 224409 h 550830"/>
                  <a:gd name="connsiteX459" fmla="*/ 691229 w 820483"/>
                  <a:gd name="connsiteY459" fmla="*/ 206883 h 550830"/>
                  <a:gd name="connsiteX460" fmla="*/ 742093 w 820483"/>
                  <a:gd name="connsiteY460" fmla="*/ 177451 h 550830"/>
                  <a:gd name="connsiteX461" fmla="*/ 758000 w 820483"/>
                  <a:gd name="connsiteY461" fmla="*/ 195167 h 550830"/>
                  <a:gd name="connsiteX462" fmla="*/ 706469 w 820483"/>
                  <a:gd name="connsiteY462" fmla="*/ 224409 h 550830"/>
                  <a:gd name="connsiteX463" fmla="*/ 533495 w 820483"/>
                  <a:gd name="connsiteY463" fmla="*/ 200501 h 550830"/>
                  <a:gd name="connsiteX464" fmla="*/ 533495 w 820483"/>
                  <a:gd name="connsiteY464" fmla="*/ 200501 h 550830"/>
                  <a:gd name="connsiteX465" fmla="*/ 518255 w 820483"/>
                  <a:gd name="connsiteY465" fmla="*/ 182880 h 550830"/>
                  <a:gd name="connsiteX466" fmla="*/ 537305 w 820483"/>
                  <a:gd name="connsiteY466" fmla="*/ 171736 h 550830"/>
                  <a:gd name="connsiteX467" fmla="*/ 553117 w 820483"/>
                  <a:gd name="connsiteY467" fmla="*/ 189452 h 550830"/>
                  <a:gd name="connsiteX468" fmla="*/ 534067 w 820483"/>
                  <a:gd name="connsiteY468" fmla="*/ 200596 h 550830"/>
                  <a:gd name="connsiteX469" fmla="*/ 410623 w 820483"/>
                  <a:gd name="connsiteY469" fmla="*/ 180213 h 550830"/>
                  <a:gd name="connsiteX470" fmla="*/ 410623 w 820483"/>
                  <a:gd name="connsiteY470" fmla="*/ 180213 h 550830"/>
                  <a:gd name="connsiteX471" fmla="*/ 395478 w 820483"/>
                  <a:gd name="connsiteY471" fmla="*/ 162592 h 550830"/>
                  <a:gd name="connsiteX472" fmla="*/ 414528 w 820483"/>
                  <a:gd name="connsiteY472" fmla="*/ 151447 h 550830"/>
                  <a:gd name="connsiteX473" fmla="*/ 430435 w 820483"/>
                  <a:gd name="connsiteY473" fmla="*/ 169164 h 550830"/>
                  <a:gd name="connsiteX474" fmla="*/ 411385 w 820483"/>
                  <a:gd name="connsiteY474" fmla="*/ 180308 h 550830"/>
                  <a:gd name="connsiteX475" fmla="*/ 682657 w 820483"/>
                  <a:gd name="connsiteY475" fmla="*/ 196882 h 550830"/>
                  <a:gd name="connsiteX476" fmla="*/ 682657 w 820483"/>
                  <a:gd name="connsiteY476" fmla="*/ 196882 h 550830"/>
                  <a:gd name="connsiteX477" fmla="*/ 667512 w 820483"/>
                  <a:gd name="connsiteY477" fmla="*/ 179260 h 550830"/>
                  <a:gd name="connsiteX478" fmla="*/ 686562 w 820483"/>
                  <a:gd name="connsiteY478" fmla="*/ 168116 h 550830"/>
                  <a:gd name="connsiteX479" fmla="*/ 702469 w 820483"/>
                  <a:gd name="connsiteY479" fmla="*/ 185833 h 550830"/>
                  <a:gd name="connsiteX480" fmla="*/ 683419 w 820483"/>
                  <a:gd name="connsiteY480" fmla="*/ 196977 h 550830"/>
                  <a:gd name="connsiteX481" fmla="*/ 565118 w 820483"/>
                  <a:gd name="connsiteY481" fmla="*/ 182309 h 550830"/>
                  <a:gd name="connsiteX482" fmla="*/ 565118 w 820483"/>
                  <a:gd name="connsiteY482" fmla="*/ 182309 h 550830"/>
                  <a:gd name="connsiteX483" fmla="*/ 549878 w 820483"/>
                  <a:gd name="connsiteY483" fmla="*/ 164783 h 550830"/>
                  <a:gd name="connsiteX484" fmla="*/ 568928 w 820483"/>
                  <a:gd name="connsiteY484" fmla="*/ 153638 h 550830"/>
                  <a:gd name="connsiteX485" fmla="*/ 584740 w 820483"/>
                  <a:gd name="connsiteY485" fmla="*/ 171355 h 550830"/>
                  <a:gd name="connsiteX486" fmla="*/ 565690 w 820483"/>
                  <a:gd name="connsiteY486" fmla="*/ 182499 h 550830"/>
                  <a:gd name="connsiteX487" fmla="*/ 509683 w 820483"/>
                  <a:gd name="connsiteY487" fmla="*/ 172784 h 550830"/>
                  <a:gd name="connsiteX488" fmla="*/ 509683 w 820483"/>
                  <a:gd name="connsiteY488" fmla="*/ 172784 h 550830"/>
                  <a:gd name="connsiteX489" fmla="*/ 494443 w 820483"/>
                  <a:gd name="connsiteY489" fmla="*/ 155258 h 550830"/>
                  <a:gd name="connsiteX490" fmla="*/ 513493 w 820483"/>
                  <a:gd name="connsiteY490" fmla="*/ 144113 h 550830"/>
                  <a:gd name="connsiteX491" fmla="*/ 529304 w 820483"/>
                  <a:gd name="connsiteY491" fmla="*/ 161830 h 550830"/>
                  <a:gd name="connsiteX492" fmla="*/ 510254 w 820483"/>
                  <a:gd name="connsiteY492" fmla="*/ 172974 h 550830"/>
                  <a:gd name="connsiteX493" fmla="*/ 442151 w 820483"/>
                  <a:gd name="connsiteY493" fmla="*/ 161734 h 550830"/>
                  <a:gd name="connsiteX494" fmla="*/ 442151 w 820483"/>
                  <a:gd name="connsiteY494" fmla="*/ 161734 h 550830"/>
                  <a:gd name="connsiteX495" fmla="*/ 426911 w 820483"/>
                  <a:gd name="connsiteY495" fmla="*/ 144209 h 550830"/>
                  <a:gd name="connsiteX496" fmla="*/ 445961 w 820483"/>
                  <a:gd name="connsiteY496" fmla="*/ 133064 h 550830"/>
                  <a:gd name="connsiteX497" fmla="*/ 461772 w 820483"/>
                  <a:gd name="connsiteY497" fmla="*/ 150781 h 550830"/>
                  <a:gd name="connsiteX498" fmla="*/ 442722 w 820483"/>
                  <a:gd name="connsiteY498" fmla="*/ 161925 h 550830"/>
                  <a:gd name="connsiteX499" fmla="*/ 769620 w 820483"/>
                  <a:gd name="connsiteY499" fmla="*/ 187642 h 550830"/>
                  <a:gd name="connsiteX500" fmla="*/ 769620 w 820483"/>
                  <a:gd name="connsiteY500" fmla="*/ 187642 h 550830"/>
                  <a:gd name="connsiteX501" fmla="*/ 754380 w 820483"/>
                  <a:gd name="connsiteY501" fmla="*/ 170117 h 550830"/>
                  <a:gd name="connsiteX502" fmla="*/ 773430 w 820483"/>
                  <a:gd name="connsiteY502" fmla="*/ 158972 h 550830"/>
                  <a:gd name="connsiteX503" fmla="*/ 789242 w 820483"/>
                  <a:gd name="connsiteY503" fmla="*/ 176689 h 550830"/>
                  <a:gd name="connsiteX504" fmla="*/ 770192 w 820483"/>
                  <a:gd name="connsiteY504" fmla="*/ 187833 h 550830"/>
                  <a:gd name="connsiteX505" fmla="*/ 714185 w 820483"/>
                  <a:gd name="connsiteY505" fmla="*/ 178117 h 550830"/>
                  <a:gd name="connsiteX506" fmla="*/ 714185 w 820483"/>
                  <a:gd name="connsiteY506" fmla="*/ 178117 h 550830"/>
                  <a:gd name="connsiteX507" fmla="*/ 698945 w 820483"/>
                  <a:gd name="connsiteY507" fmla="*/ 160592 h 550830"/>
                  <a:gd name="connsiteX508" fmla="*/ 717995 w 820483"/>
                  <a:gd name="connsiteY508" fmla="*/ 149447 h 550830"/>
                  <a:gd name="connsiteX509" fmla="*/ 733806 w 820483"/>
                  <a:gd name="connsiteY509" fmla="*/ 167164 h 550830"/>
                  <a:gd name="connsiteX510" fmla="*/ 714756 w 820483"/>
                  <a:gd name="connsiteY510" fmla="*/ 178308 h 550830"/>
                  <a:gd name="connsiteX511" fmla="*/ 596742 w 820483"/>
                  <a:gd name="connsiteY511" fmla="*/ 163449 h 550830"/>
                  <a:gd name="connsiteX512" fmla="*/ 596265 w 820483"/>
                  <a:gd name="connsiteY512" fmla="*/ 163449 h 550830"/>
                  <a:gd name="connsiteX513" fmla="*/ 580739 w 820483"/>
                  <a:gd name="connsiteY513" fmla="*/ 146590 h 550830"/>
                  <a:gd name="connsiteX514" fmla="*/ 599789 w 820483"/>
                  <a:gd name="connsiteY514" fmla="*/ 135446 h 550830"/>
                  <a:gd name="connsiteX515" fmla="*/ 615696 w 820483"/>
                  <a:gd name="connsiteY515" fmla="*/ 153257 h 550830"/>
                  <a:gd name="connsiteX516" fmla="*/ 596646 w 820483"/>
                  <a:gd name="connsiteY516" fmla="*/ 164306 h 550830"/>
                  <a:gd name="connsiteX517" fmla="*/ 658749 w 820483"/>
                  <a:gd name="connsiteY517" fmla="*/ 168878 h 550830"/>
                  <a:gd name="connsiteX518" fmla="*/ 643509 w 820483"/>
                  <a:gd name="connsiteY518" fmla="*/ 151352 h 550830"/>
                  <a:gd name="connsiteX519" fmla="*/ 662559 w 820483"/>
                  <a:gd name="connsiteY519" fmla="*/ 140208 h 550830"/>
                  <a:gd name="connsiteX520" fmla="*/ 678371 w 820483"/>
                  <a:gd name="connsiteY520" fmla="*/ 157925 h 550830"/>
                  <a:gd name="connsiteX521" fmla="*/ 659321 w 820483"/>
                  <a:gd name="connsiteY521" fmla="*/ 169069 h 550830"/>
                  <a:gd name="connsiteX522" fmla="*/ 541306 w 820483"/>
                  <a:gd name="connsiteY522" fmla="*/ 154210 h 550830"/>
                  <a:gd name="connsiteX523" fmla="*/ 540830 w 820483"/>
                  <a:gd name="connsiteY523" fmla="*/ 154210 h 550830"/>
                  <a:gd name="connsiteX524" fmla="*/ 525494 w 820483"/>
                  <a:gd name="connsiteY524" fmla="*/ 137065 h 550830"/>
                  <a:gd name="connsiteX525" fmla="*/ 544544 w 820483"/>
                  <a:gd name="connsiteY525" fmla="*/ 125921 h 550830"/>
                  <a:gd name="connsiteX526" fmla="*/ 560451 w 820483"/>
                  <a:gd name="connsiteY526" fmla="*/ 143637 h 550830"/>
                  <a:gd name="connsiteX527" fmla="*/ 541401 w 820483"/>
                  <a:gd name="connsiteY527" fmla="*/ 154686 h 550830"/>
                  <a:gd name="connsiteX528" fmla="*/ 480727 w 820483"/>
                  <a:gd name="connsiteY528" fmla="*/ 139160 h 550830"/>
                  <a:gd name="connsiteX529" fmla="*/ 480727 w 820483"/>
                  <a:gd name="connsiteY529" fmla="*/ 139160 h 550830"/>
                  <a:gd name="connsiteX530" fmla="*/ 465487 w 820483"/>
                  <a:gd name="connsiteY530" fmla="*/ 121634 h 550830"/>
                  <a:gd name="connsiteX531" fmla="*/ 484537 w 820483"/>
                  <a:gd name="connsiteY531" fmla="*/ 110490 h 550830"/>
                  <a:gd name="connsiteX532" fmla="*/ 500348 w 820483"/>
                  <a:gd name="connsiteY532" fmla="*/ 128207 h 550830"/>
                  <a:gd name="connsiteX533" fmla="*/ 481298 w 820483"/>
                  <a:gd name="connsiteY533" fmla="*/ 139351 h 550830"/>
                  <a:gd name="connsiteX534" fmla="*/ 801243 w 820483"/>
                  <a:gd name="connsiteY534" fmla="*/ 169069 h 550830"/>
                  <a:gd name="connsiteX535" fmla="*/ 800767 w 820483"/>
                  <a:gd name="connsiteY535" fmla="*/ 169069 h 550830"/>
                  <a:gd name="connsiteX536" fmla="*/ 761714 w 820483"/>
                  <a:gd name="connsiteY536" fmla="*/ 124111 h 550830"/>
                  <a:gd name="connsiteX537" fmla="*/ 780764 w 820483"/>
                  <a:gd name="connsiteY537" fmla="*/ 112967 h 550830"/>
                  <a:gd name="connsiteX538" fmla="*/ 820484 w 820483"/>
                  <a:gd name="connsiteY538" fmla="*/ 158115 h 550830"/>
                  <a:gd name="connsiteX539" fmla="*/ 801434 w 820483"/>
                  <a:gd name="connsiteY539" fmla="*/ 169259 h 550830"/>
                  <a:gd name="connsiteX540" fmla="*/ 745808 w 820483"/>
                  <a:gd name="connsiteY540" fmla="*/ 159544 h 550830"/>
                  <a:gd name="connsiteX541" fmla="*/ 745808 w 820483"/>
                  <a:gd name="connsiteY541" fmla="*/ 159544 h 550830"/>
                  <a:gd name="connsiteX542" fmla="*/ 730568 w 820483"/>
                  <a:gd name="connsiteY542" fmla="*/ 141922 h 550830"/>
                  <a:gd name="connsiteX543" fmla="*/ 749618 w 820483"/>
                  <a:gd name="connsiteY543" fmla="*/ 130778 h 550830"/>
                  <a:gd name="connsiteX544" fmla="*/ 765429 w 820483"/>
                  <a:gd name="connsiteY544" fmla="*/ 148495 h 550830"/>
                  <a:gd name="connsiteX545" fmla="*/ 746379 w 820483"/>
                  <a:gd name="connsiteY545" fmla="*/ 159639 h 550830"/>
                  <a:gd name="connsiteX546" fmla="*/ 690372 w 820483"/>
                  <a:gd name="connsiteY546" fmla="*/ 150019 h 550830"/>
                  <a:gd name="connsiteX547" fmla="*/ 690372 w 820483"/>
                  <a:gd name="connsiteY547" fmla="*/ 150019 h 550830"/>
                  <a:gd name="connsiteX548" fmla="*/ 675132 w 820483"/>
                  <a:gd name="connsiteY548" fmla="*/ 132493 h 550830"/>
                  <a:gd name="connsiteX549" fmla="*/ 694182 w 820483"/>
                  <a:gd name="connsiteY549" fmla="*/ 121349 h 550830"/>
                  <a:gd name="connsiteX550" fmla="*/ 709994 w 820483"/>
                  <a:gd name="connsiteY550" fmla="*/ 139065 h 550830"/>
                  <a:gd name="connsiteX551" fmla="*/ 690944 w 820483"/>
                  <a:gd name="connsiteY551" fmla="*/ 150114 h 550830"/>
                  <a:gd name="connsiteX552" fmla="*/ 572453 w 820483"/>
                  <a:gd name="connsiteY552" fmla="*/ 137065 h 550830"/>
                  <a:gd name="connsiteX553" fmla="*/ 572453 w 820483"/>
                  <a:gd name="connsiteY553" fmla="*/ 137065 h 550830"/>
                  <a:gd name="connsiteX554" fmla="*/ 557213 w 820483"/>
                  <a:gd name="connsiteY554" fmla="*/ 119539 h 550830"/>
                  <a:gd name="connsiteX555" fmla="*/ 576263 w 820483"/>
                  <a:gd name="connsiteY555" fmla="*/ 108395 h 550830"/>
                  <a:gd name="connsiteX556" fmla="*/ 592074 w 820483"/>
                  <a:gd name="connsiteY556" fmla="*/ 126111 h 550830"/>
                  <a:gd name="connsiteX557" fmla="*/ 573119 w 820483"/>
                  <a:gd name="connsiteY557" fmla="*/ 137065 h 550830"/>
                  <a:gd name="connsiteX558" fmla="*/ 634556 w 820483"/>
                  <a:gd name="connsiteY558" fmla="*/ 142494 h 550830"/>
                  <a:gd name="connsiteX559" fmla="*/ 634556 w 820483"/>
                  <a:gd name="connsiteY559" fmla="*/ 142494 h 550830"/>
                  <a:gd name="connsiteX560" fmla="*/ 619316 w 820483"/>
                  <a:gd name="connsiteY560" fmla="*/ 124968 h 550830"/>
                  <a:gd name="connsiteX561" fmla="*/ 638366 w 820483"/>
                  <a:gd name="connsiteY561" fmla="*/ 113824 h 550830"/>
                  <a:gd name="connsiteX562" fmla="*/ 654177 w 820483"/>
                  <a:gd name="connsiteY562" fmla="*/ 131540 h 550830"/>
                  <a:gd name="connsiteX563" fmla="*/ 635127 w 820483"/>
                  <a:gd name="connsiteY563" fmla="*/ 142684 h 550830"/>
                  <a:gd name="connsiteX564" fmla="*/ 511969 w 820483"/>
                  <a:gd name="connsiteY564" fmla="*/ 121920 h 550830"/>
                  <a:gd name="connsiteX565" fmla="*/ 511969 w 820483"/>
                  <a:gd name="connsiteY565" fmla="*/ 121920 h 550830"/>
                  <a:gd name="connsiteX566" fmla="*/ 496729 w 820483"/>
                  <a:gd name="connsiteY566" fmla="*/ 104394 h 550830"/>
                  <a:gd name="connsiteX567" fmla="*/ 515779 w 820483"/>
                  <a:gd name="connsiteY567" fmla="*/ 93250 h 550830"/>
                  <a:gd name="connsiteX568" fmla="*/ 531591 w 820483"/>
                  <a:gd name="connsiteY568" fmla="*/ 110966 h 550830"/>
                  <a:gd name="connsiteX569" fmla="*/ 512541 w 820483"/>
                  <a:gd name="connsiteY569" fmla="*/ 122015 h 550830"/>
                  <a:gd name="connsiteX570" fmla="*/ 721519 w 820483"/>
                  <a:gd name="connsiteY570" fmla="*/ 133445 h 550830"/>
                  <a:gd name="connsiteX571" fmla="*/ 706469 w 820483"/>
                  <a:gd name="connsiteY571" fmla="*/ 115253 h 550830"/>
                  <a:gd name="connsiteX572" fmla="*/ 725519 w 820483"/>
                  <a:gd name="connsiteY572" fmla="*/ 104108 h 550830"/>
                  <a:gd name="connsiteX573" fmla="*/ 741426 w 820483"/>
                  <a:gd name="connsiteY573" fmla="*/ 121825 h 550830"/>
                  <a:gd name="connsiteX574" fmla="*/ 722376 w 820483"/>
                  <a:gd name="connsiteY574" fmla="*/ 132969 h 550830"/>
                  <a:gd name="connsiteX575" fmla="*/ 666084 w 820483"/>
                  <a:gd name="connsiteY575" fmla="*/ 123920 h 550830"/>
                  <a:gd name="connsiteX576" fmla="*/ 666084 w 820483"/>
                  <a:gd name="connsiteY576" fmla="*/ 123920 h 550830"/>
                  <a:gd name="connsiteX577" fmla="*/ 650843 w 820483"/>
                  <a:gd name="connsiteY577" fmla="*/ 106394 h 550830"/>
                  <a:gd name="connsiteX578" fmla="*/ 669893 w 820483"/>
                  <a:gd name="connsiteY578" fmla="*/ 95250 h 550830"/>
                  <a:gd name="connsiteX579" fmla="*/ 685800 w 820483"/>
                  <a:gd name="connsiteY579" fmla="*/ 112967 h 550830"/>
                  <a:gd name="connsiteX580" fmla="*/ 666750 w 820483"/>
                  <a:gd name="connsiteY580" fmla="*/ 124111 h 550830"/>
                  <a:gd name="connsiteX581" fmla="*/ 610648 w 820483"/>
                  <a:gd name="connsiteY581" fmla="*/ 114395 h 550830"/>
                  <a:gd name="connsiteX582" fmla="*/ 610648 w 820483"/>
                  <a:gd name="connsiteY582" fmla="*/ 114395 h 550830"/>
                  <a:gd name="connsiteX583" fmla="*/ 595408 w 820483"/>
                  <a:gd name="connsiteY583" fmla="*/ 96774 h 550830"/>
                  <a:gd name="connsiteX584" fmla="*/ 614458 w 820483"/>
                  <a:gd name="connsiteY584" fmla="*/ 85630 h 550830"/>
                  <a:gd name="connsiteX585" fmla="*/ 630365 w 820483"/>
                  <a:gd name="connsiteY585" fmla="*/ 103346 h 550830"/>
                  <a:gd name="connsiteX586" fmla="*/ 611315 w 820483"/>
                  <a:gd name="connsiteY586" fmla="*/ 114491 h 550830"/>
                  <a:gd name="connsiteX587" fmla="*/ 543497 w 820483"/>
                  <a:gd name="connsiteY587" fmla="*/ 103156 h 550830"/>
                  <a:gd name="connsiteX588" fmla="*/ 528352 w 820483"/>
                  <a:gd name="connsiteY588" fmla="*/ 85630 h 550830"/>
                  <a:gd name="connsiteX589" fmla="*/ 547402 w 820483"/>
                  <a:gd name="connsiteY589" fmla="*/ 74485 h 550830"/>
                  <a:gd name="connsiteX590" fmla="*/ 563309 w 820483"/>
                  <a:gd name="connsiteY590" fmla="*/ 92202 h 550830"/>
                  <a:gd name="connsiteX591" fmla="*/ 544259 w 820483"/>
                  <a:gd name="connsiteY591" fmla="*/ 103346 h 550830"/>
                  <a:gd name="connsiteX592" fmla="*/ 753047 w 820483"/>
                  <a:gd name="connsiteY592" fmla="*/ 114586 h 550830"/>
                  <a:gd name="connsiteX593" fmla="*/ 753047 w 820483"/>
                  <a:gd name="connsiteY593" fmla="*/ 114586 h 550830"/>
                  <a:gd name="connsiteX594" fmla="*/ 713994 w 820483"/>
                  <a:gd name="connsiteY594" fmla="*/ 69533 h 550830"/>
                  <a:gd name="connsiteX595" fmla="*/ 733044 w 820483"/>
                  <a:gd name="connsiteY595" fmla="*/ 58388 h 550830"/>
                  <a:gd name="connsiteX596" fmla="*/ 772763 w 820483"/>
                  <a:gd name="connsiteY596" fmla="*/ 103537 h 550830"/>
                  <a:gd name="connsiteX597" fmla="*/ 753713 w 820483"/>
                  <a:gd name="connsiteY597" fmla="*/ 114681 h 550830"/>
                  <a:gd name="connsiteX598" fmla="*/ 697611 w 820483"/>
                  <a:gd name="connsiteY598" fmla="*/ 105061 h 550830"/>
                  <a:gd name="connsiteX599" fmla="*/ 697611 w 820483"/>
                  <a:gd name="connsiteY599" fmla="*/ 105061 h 550830"/>
                  <a:gd name="connsiteX600" fmla="*/ 682371 w 820483"/>
                  <a:gd name="connsiteY600" fmla="*/ 87535 h 550830"/>
                  <a:gd name="connsiteX601" fmla="*/ 701421 w 820483"/>
                  <a:gd name="connsiteY601" fmla="*/ 76391 h 550830"/>
                  <a:gd name="connsiteX602" fmla="*/ 717233 w 820483"/>
                  <a:gd name="connsiteY602" fmla="*/ 94107 h 550830"/>
                  <a:gd name="connsiteX603" fmla="*/ 698183 w 820483"/>
                  <a:gd name="connsiteY603" fmla="*/ 105251 h 550830"/>
                  <a:gd name="connsiteX604" fmla="*/ 642176 w 820483"/>
                  <a:gd name="connsiteY604" fmla="*/ 95536 h 550830"/>
                  <a:gd name="connsiteX605" fmla="*/ 642176 w 820483"/>
                  <a:gd name="connsiteY605" fmla="*/ 95536 h 550830"/>
                  <a:gd name="connsiteX606" fmla="*/ 626841 w 820483"/>
                  <a:gd name="connsiteY606" fmla="*/ 78010 h 550830"/>
                  <a:gd name="connsiteX607" fmla="*/ 645891 w 820483"/>
                  <a:gd name="connsiteY607" fmla="*/ 66866 h 550830"/>
                  <a:gd name="connsiteX608" fmla="*/ 661702 w 820483"/>
                  <a:gd name="connsiteY608" fmla="*/ 84582 h 550830"/>
                  <a:gd name="connsiteX609" fmla="*/ 642652 w 820483"/>
                  <a:gd name="connsiteY609" fmla="*/ 95726 h 550830"/>
                  <a:gd name="connsiteX610" fmla="*/ 575501 w 820483"/>
                  <a:gd name="connsiteY610" fmla="*/ 73342 h 550830"/>
                  <a:gd name="connsiteX611" fmla="*/ 575501 w 820483"/>
                  <a:gd name="connsiteY611" fmla="*/ 73342 h 550830"/>
                  <a:gd name="connsiteX612" fmla="*/ 568833 w 820483"/>
                  <a:gd name="connsiteY612" fmla="*/ 65913 h 550830"/>
                  <a:gd name="connsiteX613" fmla="*/ 587883 w 820483"/>
                  <a:gd name="connsiteY613" fmla="*/ 54769 h 550830"/>
                  <a:gd name="connsiteX614" fmla="*/ 595027 w 820483"/>
                  <a:gd name="connsiteY614" fmla="*/ 62484 h 550830"/>
                  <a:gd name="connsiteX615" fmla="*/ 575977 w 820483"/>
                  <a:gd name="connsiteY615" fmla="*/ 73533 h 550830"/>
                  <a:gd name="connsiteX616" fmla="*/ 673703 w 820483"/>
                  <a:gd name="connsiteY616" fmla="*/ 77248 h 550830"/>
                  <a:gd name="connsiteX617" fmla="*/ 673703 w 820483"/>
                  <a:gd name="connsiteY617" fmla="*/ 77248 h 550830"/>
                  <a:gd name="connsiteX618" fmla="*/ 658463 w 820483"/>
                  <a:gd name="connsiteY618" fmla="*/ 59626 h 550830"/>
                  <a:gd name="connsiteX619" fmla="*/ 677513 w 820483"/>
                  <a:gd name="connsiteY619" fmla="*/ 48482 h 550830"/>
                  <a:gd name="connsiteX620" fmla="*/ 693325 w 820483"/>
                  <a:gd name="connsiteY620" fmla="*/ 66199 h 550830"/>
                  <a:gd name="connsiteX621" fmla="*/ 674275 w 820483"/>
                  <a:gd name="connsiteY621" fmla="*/ 77343 h 550830"/>
                  <a:gd name="connsiteX622" fmla="*/ 607028 w 820483"/>
                  <a:gd name="connsiteY622" fmla="*/ 55150 h 550830"/>
                  <a:gd name="connsiteX623" fmla="*/ 607028 w 820483"/>
                  <a:gd name="connsiteY623" fmla="*/ 55150 h 550830"/>
                  <a:gd name="connsiteX624" fmla="*/ 600456 w 820483"/>
                  <a:gd name="connsiteY624" fmla="*/ 47625 h 550830"/>
                  <a:gd name="connsiteX625" fmla="*/ 619506 w 820483"/>
                  <a:gd name="connsiteY625" fmla="*/ 36481 h 550830"/>
                  <a:gd name="connsiteX626" fmla="*/ 626745 w 820483"/>
                  <a:gd name="connsiteY626" fmla="*/ 44196 h 550830"/>
                  <a:gd name="connsiteX627" fmla="*/ 607695 w 820483"/>
                  <a:gd name="connsiteY627" fmla="*/ 55340 h 550830"/>
                  <a:gd name="connsiteX628" fmla="*/ 705231 w 820483"/>
                  <a:gd name="connsiteY628" fmla="*/ 59055 h 550830"/>
                  <a:gd name="connsiteX629" fmla="*/ 705231 w 820483"/>
                  <a:gd name="connsiteY629" fmla="*/ 59055 h 550830"/>
                  <a:gd name="connsiteX630" fmla="*/ 689991 w 820483"/>
                  <a:gd name="connsiteY630" fmla="*/ 41529 h 550830"/>
                  <a:gd name="connsiteX631" fmla="*/ 709041 w 820483"/>
                  <a:gd name="connsiteY631" fmla="*/ 30385 h 550830"/>
                  <a:gd name="connsiteX632" fmla="*/ 724948 w 820483"/>
                  <a:gd name="connsiteY632" fmla="*/ 48101 h 550830"/>
                  <a:gd name="connsiteX633" fmla="*/ 705898 w 820483"/>
                  <a:gd name="connsiteY633" fmla="*/ 59246 h 550830"/>
                  <a:gd name="connsiteX634" fmla="*/ 638556 w 820483"/>
                  <a:gd name="connsiteY634" fmla="*/ 36862 h 550830"/>
                  <a:gd name="connsiteX635" fmla="*/ 638556 w 820483"/>
                  <a:gd name="connsiteY635" fmla="*/ 36862 h 550830"/>
                  <a:gd name="connsiteX636" fmla="*/ 631889 w 820483"/>
                  <a:gd name="connsiteY636" fmla="*/ 29432 h 550830"/>
                  <a:gd name="connsiteX637" fmla="*/ 650939 w 820483"/>
                  <a:gd name="connsiteY637" fmla="*/ 18288 h 550830"/>
                  <a:gd name="connsiteX638" fmla="*/ 658083 w 820483"/>
                  <a:gd name="connsiteY638" fmla="*/ 26003 h 550830"/>
                  <a:gd name="connsiteX639" fmla="*/ 639033 w 820483"/>
                  <a:gd name="connsiteY639" fmla="*/ 37052 h 550830"/>
                  <a:gd name="connsiteX640" fmla="*/ 670179 w 820483"/>
                  <a:gd name="connsiteY640" fmla="*/ 18669 h 550830"/>
                  <a:gd name="connsiteX641" fmla="*/ 670179 w 820483"/>
                  <a:gd name="connsiteY641" fmla="*/ 18669 h 550830"/>
                  <a:gd name="connsiteX642" fmla="*/ 663512 w 820483"/>
                  <a:gd name="connsiteY642" fmla="*/ 11144 h 550830"/>
                  <a:gd name="connsiteX643" fmla="*/ 682562 w 820483"/>
                  <a:gd name="connsiteY643" fmla="*/ 0 h 550830"/>
                  <a:gd name="connsiteX644" fmla="*/ 689705 w 820483"/>
                  <a:gd name="connsiteY644" fmla="*/ 7715 h 550830"/>
                  <a:gd name="connsiteX645" fmla="*/ 670655 w 820483"/>
                  <a:gd name="connsiteY645" fmla="*/ 18859 h 55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Lst>
                <a:rect l="l" t="t" r="r" b="b"/>
                <a:pathLst>
                  <a:path w="820483" h="550830">
                    <a:moveTo>
                      <a:pt x="140779" y="550735"/>
                    </a:moveTo>
                    <a:lnTo>
                      <a:pt x="140779" y="550735"/>
                    </a:lnTo>
                    <a:lnTo>
                      <a:pt x="125540" y="533114"/>
                    </a:lnTo>
                    <a:lnTo>
                      <a:pt x="156496" y="515303"/>
                    </a:lnTo>
                    <a:lnTo>
                      <a:pt x="172308" y="533019"/>
                    </a:lnTo>
                    <a:lnTo>
                      <a:pt x="141351" y="550831"/>
                    </a:lnTo>
                    <a:close/>
                    <a:moveTo>
                      <a:pt x="116872" y="523303"/>
                    </a:moveTo>
                    <a:lnTo>
                      <a:pt x="101632" y="505778"/>
                    </a:lnTo>
                    <a:lnTo>
                      <a:pt x="126016" y="491776"/>
                    </a:lnTo>
                    <a:lnTo>
                      <a:pt x="141827" y="509492"/>
                    </a:lnTo>
                    <a:lnTo>
                      <a:pt x="117539" y="523494"/>
                    </a:lnTo>
                    <a:close/>
                    <a:moveTo>
                      <a:pt x="183547" y="525780"/>
                    </a:moveTo>
                    <a:lnTo>
                      <a:pt x="183547" y="525780"/>
                    </a:lnTo>
                    <a:lnTo>
                      <a:pt x="168402" y="508540"/>
                    </a:lnTo>
                    <a:lnTo>
                      <a:pt x="192691" y="494538"/>
                    </a:lnTo>
                    <a:lnTo>
                      <a:pt x="208502" y="512255"/>
                    </a:lnTo>
                    <a:lnTo>
                      <a:pt x="184214" y="526256"/>
                    </a:lnTo>
                    <a:close/>
                    <a:moveTo>
                      <a:pt x="92583" y="495776"/>
                    </a:moveTo>
                    <a:lnTo>
                      <a:pt x="92583" y="495776"/>
                    </a:lnTo>
                    <a:lnTo>
                      <a:pt x="77343" y="478250"/>
                    </a:lnTo>
                    <a:lnTo>
                      <a:pt x="116586" y="455581"/>
                    </a:lnTo>
                    <a:lnTo>
                      <a:pt x="132493" y="473297"/>
                    </a:lnTo>
                    <a:lnTo>
                      <a:pt x="93250" y="495967"/>
                    </a:lnTo>
                    <a:close/>
                    <a:moveTo>
                      <a:pt x="153067" y="502158"/>
                    </a:moveTo>
                    <a:cubicBezTo>
                      <a:pt x="152915" y="502225"/>
                      <a:pt x="152743" y="502225"/>
                      <a:pt x="152591" y="502158"/>
                    </a:cubicBezTo>
                    <a:lnTo>
                      <a:pt x="137351" y="484632"/>
                    </a:lnTo>
                    <a:lnTo>
                      <a:pt x="156401" y="473488"/>
                    </a:lnTo>
                    <a:lnTo>
                      <a:pt x="172308" y="491204"/>
                    </a:lnTo>
                    <a:lnTo>
                      <a:pt x="153258" y="502349"/>
                    </a:lnTo>
                    <a:close/>
                    <a:moveTo>
                      <a:pt x="219742" y="504730"/>
                    </a:moveTo>
                    <a:lnTo>
                      <a:pt x="219266" y="504730"/>
                    </a:lnTo>
                    <a:lnTo>
                      <a:pt x="204121" y="487204"/>
                    </a:lnTo>
                    <a:lnTo>
                      <a:pt x="228410" y="473107"/>
                    </a:lnTo>
                    <a:lnTo>
                      <a:pt x="244221" y="490823"/>
                    </a:lnTo>
                    <a:lnTo>
                      <a:pt x="220694" y="504634"/>
                    </a:lnTo>
                    <a:close/>
                    <a:moveTo>
                      <a:pt x="184214" y="483965"/>
                    </a:moveTo>
                    <a:lnTo>
                      <a:pt x="184214" y="483965"/>
                    </a:lnTo>
                    <a:lnTo>
                      <a:pt x="168974" y="466439"/>
                    </a:lnTo>
                    <a:lnTo>
                      <a:pt x="188024" y="455295"/>
                    </a:lnTo>
                    <a:lnTo>
                      <a:pt x="203835" y="473012"/>
                    </a:lnTo>
                    <a:lnTo>
                      <a:pt x="184785" y="484156"/>
                    </a:lnTo>
                    <a:close/>
                    <a:moveTo>
                      <a:pt x="68390" y="468344"/>
                    </a:moveTo>
                    <a:cubicBezTo>
                      <a:pt x="68390" y="468344"/>
                      <a:pt x="68390" y="468344"/>
                      <a:pt x="68390" y="468344"/>
                    </a:cubicBezTo>
                    <a:lnTo>
                      <a:pt x="53150" y="450818"/>
                    </a:lnTo>
                    <a:lnTo>
                      <a:pt x="84106" y="433007"/>
                    </a:lnTo>
                    <a:lnTo>
                      <a:pt x="99917" y="450723"/>
                    </a:lnTo>
                    <a:lnTo>
                      <a:pt x="69056" y="468535"/>
                    </a:lnTo>
                    <a:close/>
                    <a:moveTo>
                      <a:pt x="256318" y="483584"/>
                    </a:moveTo>
                    <a:lnTo>
                      <a:pt x="256318" y="483584"/>
                    </a:lnTo>
                    <a:lnTo>
                      <a:pt x="241078" y="466058"/>
                    </a:lnTo>
                    <a:lnTo>
                      <a:pt x="416624" y="364617"/>
                    </a:lnTo>
                    <a:lnTo>
                      <a:pt x="432530" y="382429"/>
                    </a:lnTo>
                    <a:lnTo>
                      <a:pt x="256889" y="483775"/>
                    </a:lnTo>
                    <a:close/>
                    <a:moveTo>
                      <a:pt x="144494" y="466058"/>
                    </a:moveTo>
                    <a:lnTo>
                      <a:pt x="144494" y="466058"/>
                    </a:lnTo>
                    <a:lnTo>
                      <a:pt x="129254" y="448532"/>
                    </a:lnTo>
                    <a:lnTo>
                      <a:pt x="148304" y="437388"/>
                    </a:lnTo>
                    <a:lnTo>
                      <a:pt x="164116" y="455105"/>
                    </a:lnTo>
                    <a:lnTo>
                      <a:pt x="145066" y="466249"/>
                    </a:lnTo>
                    <a:close/>
                    <a:moveTo>
                      <a:pt x="216599" y="466058"/>
                    </a:moveTo>
                    <a:cubicBezTo>
                      <a:pt x="216599" y="466058"/>
                      <a:pt x="216599" y="466058"/>
                      <a:pt x="216599" y="466058"/>
                    </a:cubicBezTo>
                    <a:lnTo>
                      <a:pt x="201359" y="448532"/>
                    </a:lnTo>
                    <a:lnTo>
                      <a:pt x="220409" y="437388"/>
                    </a:lnTo>
                    <a:lnTo>
                      <a:pt x="236220" y="455105"/>
                    </a:lnTo>
                    <a:lnTo>
                      <a:pt x="217170" y="466249"/>
                    </a:lnTo>
                    <a:close/>
                    <a:moveTo>
                      <a:pt x="45149" y="441293"/>
                    </a:moveTo>
                    <a:lnTo>
                      <a:pt x="44672" y="441293"/>
                    </a:lnTo>
                    <a:lnTo>
                      <a:pt x="30194" y="422815"/>
                    </a:lnTo>
                    <a:lnTo>
                      <a:pt x="49244" y="411671"/>
                    </a:lnTo>
                    <a:lnTo>
                      <a:pt x="65151" y="429387"/>
                    </a:lnTo>
                    <a:lnTo>
                      <a:pt x="46101" y="440531"/>
                    </a:lnTo>
                    <a:close/>
                    <a:moveTo>
                      <a:pt x="111824" y="443770"/>
                    </a:moveTo>
                    <a:cubicBezTo>
                      <a:pt x="111824" y="443770"/>
                      <a:pt x="111824" y="443770"/>
                      <a:pt x="111824" y="443770"/>
                    </a:cubicBezTo>
                    <a:lnTo>
                      <a:pt x="96869" y="425672"/>
                    </a:lnTo>
                    <a:lnTo>
                      <a:pt x="115919" y="414528"/>
                    </a:lnTo>
                    <a:lnTo>
                      <a:pt x="131731" y="432245"/>
                    </a:lnTo>
                    <a:lnTo>
                      <a:pt x="112681" y="443389"/>
                    </a:lnTo>
                    <a:close/>
                    <a:moveTo>
                      <a:pt x="175546" y="448246"/>
                    </a:moveTo>
                    <a:lnTo>
                      <a:pt x="175546" y="448246"/>
                    </a:lnTo>
                    <a:lnTo>
                      <a:pt x="160306" y="430721"/>
                    </a:lnTo>
                    <a:lnTo>
                      <a:pt x="179356" y="419576"/>
                    </a:lnTo>
                    <a:lnTo>
                      <a:pt x="195167" y="437293"/>
                    </a:lnTo>
                    <a:lnTo>
                      <a:pt x="176117" y="448437"/>
                    </a:lnTo>
                    <a:close/>
                    <a:moveTo>
                      <a:pt x="247650" y="448246"/>
                    </a:moveTo>
                    <a:lnTo>
                      <a:pt x="247650" y="448246"/>
                    </a:lnTo>
                    <a:lnTo>
                      <a:pt x="232410" y="430721"/>
                    </a:lnTo>
                    <a:lnTo>
                      <a:pt x="251460" y="419576"/>
                    </a:lnTo>
                    <a:lnTo>
                      <a:pt x="267367" y="437293"/>
                    </a:lnTo>
                    <a:lnTo>
                      <a:pt x="248317" y="448437"/>
                    </a:lnTo>
                    <a:close/>
                    <a:moveTo>
                      <a:pt x="76200" y="423386"/>
                    </a:moveTo>
                    <a:lnTo>
                      <a:pt x="75724" y="423386"/>
                    </a:lnTo>
                    <a:lnTo>
                      <a:pt x="60484" y="405765"/>
                    </a:lnTo>
                    <a:lnTo>
                      <a:pt x="79534" y="394621"/>
                    </a:lnTo>
                    <a:lnTo>
                      <a:pt x="95345" y="412337"/>
                    </a:lnTo>
                    <a:lnTo>
                      <a:pt x="76295" y="423482"/>
                    </a:lnTo>
                    <a:close/>
                    <a:moveTo>
                      <a:pt x="142875" y="425958"/>
                    </a:moveTo>
                    <a:lnTo>
                      <a:pt x="142875" y="425958"/>
                    </a:lnTo>
                    <a:lnTo>
                      <a:pt x="127730" y="408432"/>
                    </a:lnTo>
                    <a:lnTo>
                      <a:pt x="146780" y="397288"/>
                    </a:lnTo>
                    <a:lnTo>
                      <a:pt x="162687" y="415004"/>
                    </a:lnTo>
                    <a:lnTo>
                      <a:pt x="143637" y="426149"/>
                    </a:lnTo>
                    <a:close/>
                    <a:moveTo>
                      <a:pt x="206597" y="430339"/>
                    </a:moveTo>
                    <a:cubicBezTo>
                      <a:pt x="206597" y="430339"/>
                      <a:pt x="206597" y="430339"/>
                      <a:pt x="206597" y="430339"/>
                    </a:cubicBezTo>
                    <a:lnTo>
                      <a:pt x="191358" y="412813"/>
                    </a:lnTo>
                    <a:lnTo>
                      <a:pt x="210408" y="401669"/>
                    </a:lnTo>
                    <a:lnTo>
                      <a:pt x="226314" y="419386"/>
                    </a:lnTo>
                    <a:lnTo>
                      <a:pt x="207264" y="430530"/>
                    </a:lnTo>
                    <a:close/>
                    <a:moveTo>
                      <a:pt x="15240" y="408337"/>
                    </a:moveTo>
                    <a:lnTo>
                      <a:pt x="15240" y="408337"/>
                    </a:lnTo>
                    <a:lnTo>
                      <a:pt x="0" y="390811"/>
                    </a:lnTo>
                    <a:lnTo>
                      <a:pt x="24289" y="376809"/>
                    </a:lnTo>
                    <a:lnTo>
                      <a:pt x="40100" y="394525"/>
                    </a:lnTo>
                    <a:lnTo>
                      <a:pt x="15907" y="408527"/>
                    </a:lnTo>
                    <a:close/>
                    <a:moveTo>
                      <a:pt x="278606" y="429959"/>
                    </a:moveTo>
                    <a:lnTo>
                      <a:pt x="278606" y="429959"/>
                    </a:lnTo>
                    <a:lnTo>
                      <a:pt x="263366" y="412433"/>
                    </a:lnTo>
                    <a:lnTo>
                      <a:pt x="282416" y="401288"/>
                    </a:lnTo>
                    <a:lnTo>
                      <a:pt x="298228" y="419005"/>
                    </a:lnTo>
                    <a:lnTo>
                      <a:pt x="279178" y="430149"/>
                    </a:lnTo>
                    <a:close/>
                    <a:moveTo>
                      <a:pt x="107156" y="405193"/>
                    </a:moveTo>
                    <a:lnTo>
                      <a:pt x="107156" y="405193"/>
                    </a:lnTo>
                    <a:lnTo>
                      <a:pt x="91916" y="387667"/>
                    </a:lnTo>
                    <a:lnTo>
                      <a:pt x="110966" y="376523"/>
                    </a:lnTo>
                    <a:lnTo>
                      <a:pt x="126778" y="394240"/>
                    </a:lnTo>
                    <a:lnTo>
                      <a:pt x="107728" y="405384"/>
                    </a:lnTo>
                    <a:close/>
                    <a:moveTo>
                      <a:pt x="173831" y="407670"/>
                    </a:moveTo>
                    <a:cubicBezTo>
                      <a:pt x="173831" y="407670"/>
                      <a:pt x="173831" y="407670"/>
                      <a:pt x="173831" y="407670"/>
                    </a:cubicBezTo>
                    <a:lnTo>
                      <a:pt x="158591" y="390144"/>
                    </a:lnTo>
                    <a:lnTo>
                      <a:pt x="177641" y="379000"/>
                    </a:lnTo>
                    <a:lnTo>
                      <a:pt x="193453" y="396716"/>
                    </a:lnTo>
                    <a:lnTo>
                      <a:pt x="174403" y="407860"/>
                    </a:lnTo>
                    <a:close/>
                    <a:moveTo>
                      <a:pt x="237554" y="412147"/>
                    </a:moveTo>
                    <a:lnTo>
                      <a:pt x="237554" y="412147"/>
                    </a:lnTo>
                    <a:lnTo>
                      <a:pt x="222314" y="394621"/>
                    </a:lnTo>
                    <a:lnTo>
                      <a:pt x="241364" y="383476"/>
                    </a:lnTo>
                    <a:lnTo>
                      <a:pt x="257175" y="401193"/>
                    </a:lnTo>
                    <a:lnTo>
                      <a:pt x="238125" y="412337"/>
                    </a:lnTo>
                    <a:close/>
                    <a:moveTo>
                      <a:pt x="309658" y="412147"/>
                    </a:moveTo>
                    <a:lnTo>
                      <a:pt x="309658" y="412147"/>
                    </a:lnTo>
                    <a:lnTo>
                      <a:pt x="294418" y="394621"/>
                    </a:lnTo>
                    <a:lnTo>
                      <a:pt x="313468" y="383476"/>
                    </a:lnTo>
                    <a:lnTo>
                      <a:pt x="329279" y="401193"/>
                    </a:lnTo>
                    <a:lnTo>
                      <a:pt x="310229" y="412337"/>
                    </a:lnTo>
                    <a:close/>
                    <a:moveTo>
                      <a:pt x="64961" y="379667"/>
                    </a:moveTo>
                    <a:lnTo>
                      <a:pt x="64961" y="379667"/>
                    </a:lnTo>
                    <a:lnTo>
                      <a:pt x="49721" y="362141"/>
                    </a:lnTo>
                    <a:lnTo>
                      <a:pt x="68771" y="350996"/>
                    </a:lnTo>
                    <a:lnTo>
                      <a:pt x="84582" y="368713"/>
                    </a:lnTo>
                    <a:lnTo>
                      <a:pt x="65532" y="379857"/>
                    </a:lnTo>
                    <a:close/>
                    <a:moveTo>
                      <a:pt x="138398" y="387287"/>
                    </a:moveTo>
                    <a:lnTo>
                      <a:pt x="137922" y="387287"/>
                    </a:lnTo>
                    <a:lnTo>
                      <a:pt x="122777" y="369665"/>
                    </a:lnTo>
                    <a:lnTo>
                      <a:pt x="141827" y="358521"/>
                    </a:lnTo>
                    <a:lnTo>
                      <a:pt x="159734" y="375190"/>
                    </a:lnTo>
                    <a:lnTo>
                      <a:pt x="140684" y="386239"/>
                    </a:lnTo>
                    <a:close/>
                    <a:moveTo>
                      <a:pt x="205073" y="389858"/>
                    </a:moveTo>
                    <a:lnTo>
                      <a:pt x="205073" y="389858"/>
                    </a:lnTo>
                    <a:lnTo>
                      <a:pt x="189833" y="372332"/>
                    </a:lnTo>
                    <a:lnTo>
                      <a:pt x="208883" y="361188"/>
                    </a:lnTo>
                    <a:lnTo>
                      <a:pt x="224695" y="378905"/>
                    </a:lnTo>
                    <a:lnTo>
                      <a:pt x="205645" y="390049"/>
                    </a:lnTo>
                    <a:close/>
                    <a:moveTo>
                      <a:pt x="268796" y="394240"/>
                    </a:moveTo>
                    <a:lnTo>
                      <a:pt x="268796" y="394240"/>
                    </a:lnTo>
                    <a:lnTo>
                      <a:pt x="253556" y="376714"/>
                    </a:lnTo>
                    <a:lnTo>
                      <a:pt x="272606" y="365570"/>
                    </a:lnTo>
                    <a:lnTo>
                      <a:pt x="288417" y="383286"/>
                    </a:lnTo>
                    <a:lnTo>
                      <a:pt x="269367" y="394430"/>
                    </a:lnTo>
                    <a:close/>
                    <a:moveTo>
                      <a:pt x="340900" y="394240"/>
                    </a:moveTo>
                    <a:lnTo>
                      <a:pt x="340424" y="394240"/>
                    </a:lnTo>
                    <a:lnTo>
                      <a:pt x="327375" y="375190"/>
                    </a:lnTo>
                    <a:lnTo>
                      <a:pt x="346425" y="364046"/>
                    </a:lnTo>
                    <a:lnTo>
                      <a:pt x="362331" y="381857"/>
                    </a:lnTo>
                    <a:lnTo>
                      <a:pt x="343281" y="392906"/>
                    </a:lnTo>
                    <a:close/>
                    <a:moveTo>
                      <a:pt x="96203" y="361759"/>
                    </a:moveTo>
                    <a:lnTo>
                      <a:pt x="96203" y="361759"/>
                    </a:lnTo>
                    <a:lnTo>
                      <a:pt x="80963" y="344138"/>
                    </a:lnTo>
                    <a:lnTo>
                      <a:pt x="100013" y="332994"/>
                    </a:lnTo>
                    <a:lnTo>
                      <a:pt x="115824" y="350710"/>
                    </a:lnTo>
                    <a:lnTo>
                      <a:pt x="96774" y="361855"/>
                    </a:lnTo>
                    <a:close/>
                    <a:moveTo>
                      <a:pt x="169545" y="369475"/>
                    </a:moveTo>
                    <a:lnTo>
                      <a:pt x="154305" y="351949"/>
                    </a:lnTo>
                    <a:lnTo>
                      <a:pt x="173355" y="340805"/>
                    </a:lnTo>
                    <a:lnTo>
                      <a:pt x="189167" y="358521"/>
                    </a:lnTo>
                    <a:lnTo>
                      <a:pt x="170117" y="369665"/>
                    </a:lnTo>
                    <a:close/>
                    <a:moveTo>
                      <a:pt x="236696" y="371951"/>
                    </a:moveTo>
                    <a:cubicBezTo>
                      <a:pt x="236544" y="372018"/>
                      <a:pt x="236372" y="372018"/>
                      <a:pt x="236220" y="371951"/>
                    </a:cubicBezTo>
                    <a:lnTo>
                      <a:pt x="221075" y="354425"/>
                    </a:lnTo>
                    <a:lnTo>
                      <a:pt x="240125" y="343281"/>
                    </a:lnTo>
                    <a:lnTo>
                      <a:pt x="256032" y="360997"/>
                    </a:lnTo>
                    <a:lnTo>
                      <a:pt x="236982" y="372142"/>
                    </a:lnTo>
                    <a:close/>
                    <a:moveTo>
                      <a:pt x="300419" y="376428"/>
                    </a:moveTo>
                    <a:lnTo>
                      <a:pt x="300419" y="376428"/>
                    </a:lnTo>
                    <a:lnTo>
                      <a:pt x="285179" y="358902"/>
                    </a:lnTo>
                    <a:lnTo>
                      <a:pt x="304229" y="347758"/>
                    </a:lnTo>
                    <a:lnTo>
                      <a:pt x="320135" y="365474"/>
                    </a:lnTo>
                    <a:lnTo>
                      <a:pt x="301085" y="376618"/>
                    </a:lnTo>
                    <a:close/>
                    <a:moveTo>
                      <a:pt x="372428" y="376428"/>
                    </a:moveTo>
                    <a:lnTo>
                      <a:pt x="372428" y="376428"/>
                    </a:lnTo>
                    <a:lnTo>
                      <a:pt x="357188" y="358902"/>
                    </a:lnTo>
                    <a:lnTo>
                      <a:pt x="376238" y="347758"/>
                    </a:lnTo>
                    <a:lnTo>
                      <a:pt x="392049" y="365474"/>
                    </a:lnTo>
                    <a:lnTo>
                      <a:pt x="372999" y="376618"/>
                    </a:lnTo>
                    <a:close/>
                    <a:moveTo>
                      <a:pt x="127826" y="343948"/>
                    </a:moveTo>
                    <a:cubicBezTo>
                      <a:pt x="127673" y="344014"/>
                      <a:pt x="127502" y="344014"/>
                      <a:pt x="127349" y="343948"/>
                    </a:cubicBezTo>
                    <a:lnTo>
                      <a:pt x="112204" y="326422"/>
                    </a:lnTo>
                    <a:lnTo>
                      <a:pt x="131254" y="315278"/>
                    </a:lnTo>
                    <a:lnTo>
                      <a:pt x="147161" y="332994"/>
                    </a:lnTo>
                    <a:lnTo>
                      <a:pt x="128111" y="344138"/>
                    </a:lnTo>
                    <a:close/>
                    <a:moveTo>
                      <a:pt x="201168" y="351568"/>
                    </a:moveTo>
                    <a:lnTo>
                      <a:pt x="201168" y="351568"/>
                    </a:lnTo>
                    <a:lnTo>
                      <a:pt x="185928" y="333946"/>
                    </a:lnTo>
                    <a:lnTo>
                      <a:pt x="204978" y="322802"/>
                    </a:lnTo>
                    <a:lnTo>
                      <a:pt x="220790" y="340614"/>
                    </a:lnTo>
                    <a:lnTo>
                      <a:pt x="201740" y="351663"/>
                    </a:lnTo>
                    <a:close/>
                    <a:moveTo>
                      <a:pt x="445008" y="375190"/>
                    </a:moveTo>
                    <a:cubicBezTo>
                      <a:pt x="445008" y="375190"/>
                      <a:pt x="445008" y="375190"/>
                      <a:pt x="445008" y="375190"/>
                    </a:cubicBezTo>
                    <a:lnTo>
                      <a:pt x="429768" y="357664"/>
                    </a:lnTo>
                    <a:lnTo>
                      <a:pt x="454057" y="343662"/>
                    </a:lnTo>
                    <a:lnTo>
                      <a:pt x="469964" y="361379"/>
                    </a:lnTo>
                    <a:lnTo>
                      <a:pt x="445294" y="375190"/>
                    </a:lnTo>
                    <a:close/>
                    <a:moveTo>
                      <a:pt x="270415" y="352330"/>
                    </a:moveTo>
                    <a:lnTo>
                      <a:pt x="270415" y="352330"/>
                    </a:lnTo>
                    <a:lnTo>
                      <a:pt x="255175" y="334804"/>
                    </a:lnTo>
                    <a:lnTo>
                      <a:pt x="274225" y="323659"/>
                    </a:lnTo>
                    <a:lnTo>
                      <a:pt x="290036" y="341376"/>
                    </a:lnTo>
                    <a:lnTo>
                      <a:pt x="270986" y="352520"/>
                    </a:lnTo>
                    <a:close/>
                    <a:moveTo>
                      <a:pt x="334137" y="356711"/>
                    </a:moveTo>
                    <a:lnTo>
                      <a:pt x="334137" y="356711"/>
                    </a:lnTo>
                    <a:lnTo>
                      <a:pt x="318897" y="339090"/>
                    </a:lnTo>
                    <a:lnTo>
                      <a:pt x="337947" y="327946"/>
                    </a:lnTo>
                    <a:lnTo>
                      <a:pt x="353759" y="345662"/>
                    </a:lnTo>
                    <a:lnTo>
                      <a:pt x="334709" y="356807"/>
                    </a:lnTo>
                    <a:close/>
                    <a:moveTo>
                      <a:pt x="406241" y="356711"/>
                    </a:moveTo>
                    <a:lnTo>
                      <a:pt x="406241" y="356711"/>
                    </a:lnTo>
                    <a:lnTo>
                      <a:pt x="391001" y="339090"/>
                    </a:lnTo>
                    <a:lnTo>
                      <a:pt x="410051" y="327946"/>
                    </a:lnTo>
                    <a:lnTo>
                      <a:pt x="425863" y="345758"/>
                    </a:lnTo>
                    <a:lnTo>
                      <a:pt x="406813" y="356807"/>
                    </a:lnTo>
                    <a:close/>
                    <a:moveTo>
                      <a:pt x="161544" y="324231"/>
                    </a:moveTo>
                    <a:lnTo>
                      <a:pt x="161544" y="324231"/>
                    </a:lnTo>
                    <a:lnTo>
                      <a:pt x="146304" y="306610"/>
                    </a:lnTo>
                    <a:lnTo>
                      <a:pt x="165354" y="295466"/>
                    </a:lnTo>
                    <a:lnTo>
                      <a:pt x="181166" y="313182"/>
                    </a:lnTo>
                    <a:lnTo>
                      <a:pt x="162116" y="324326"/>
                    </a:lnTo>
                    <a:close/>
                    <a:moveTo>
                      <a:pt x="234982" y="331946"/>
                    </a:moveTo>
                    <a:lnTo>
                      <a:pt x="234506" y="331946"/>
                    </a:lnTo>
                    <a:lnTo>
                      <a:pt x="219361" y="314420"/>
                    </a:lnTo>
                    <a:lnTo>
                      <a:pt x="238411" y="303276"/>
                    </a:lnTo>
                    <a:lnTo>
                      <a:pt x="254318" y="320992"/>
                    </a:lnTo>
                    <a:lnTo>
                      <a:pt x="235268" y="332137"/>
                    </a:lnTo>
                    <a:close/>
                    <a:moveTo>
                      <a:pt x="301657" y="334423"/>
                    </a:moveTo>
                    <a:cubicBezTo>
                      <a:pt x="301657" y="334423"/>
                      <a:pt x="301657" y="334423"/>
                      <a:pt x="301657" y="334423"/>
                    </a:cubicBezTo>
                    <a:lnTo>
                      <a:pt x="286417" y="316897"/>
                    </a:lnTo>
                    <a:lnTo>
                      <a:pt x="305467" y="305753"/>
                    </a:lnTo>
                    <a:lnTo>
                      <a:pt x="321278" y="323469"/>
                    </a:lnTo>
                    <a:lnTo>
                      <a:pt x="302228" y="334613"/>
                    </a:lnTo>
                    <a:close/>
                    <a:moveTo>
                      <a:pt x="481203" y="354425"/>
                    </a:moveTo>
                    <a:cubicBezTo>
                      <a:pt x="481203" y="354425"/>
                      <a:pt x="481203" y="354425"/>
                      <a:pt x="481203" y="354425"/>
                    </a:cubicBezTo>
                    <a:lnTo>
                      <a:pt x="465963" y="336899"/>
                    </a:lnTo>
                    <a:lnTo>
                      <a:pt x="490252" y="322897"/>
                    </a:lnTo>
                    <a:lnTo>
                      <a:pt x="506444" y="339947"/>
                    </a:lnTo>
                    <a:lnTo>
                      <a:pt x="482156" y="353949"/>
                    </a:lnTo>
                    <a:close/>
                    <a:moveTo>
                      <a:pt x="365379" y="338900"/>
                    </a:moveTo>
                    <a:lnTo>
                      <a:pt x="365379" y="338900"/>
                    </a:lnTo>
                    <a:lnTo>
                      <a:pt x="350139" y="321374"/>
                    </a:lnTo>
                    <a:lnTo>
                      <a:pt x="369189" y="310229"/>
                    </a:lnTo>
                    <a:lnTo>
                      <a:pt x="385001" y="327946"/>
                    </a:lnTo>
                    <a:lnTo>
                      <a:pt x="365951" y="339090"/>
                    </a:lnTo>
                    <a:close/>
                    <a:moveTo>
                      <a:pt x="437483" y="338900"/>
                    </a:moveTo>
                    <a:cubicBezTo>
                      <a:pt x="437483" y="338900"/>
                      <a:pt x="437483" y="338900"/>
                      <a:pt x="437007" y="338900"/>
                    </a:cubicBezTo>
                    <a:lnTo>
                      <a:pt x="421767" y="321374"/>
                    </a:lnTo>
                    <a:lnTo>
                      <a:pt x="440817" y="310229"/>
                    </a:lnTo>
                    <a:lnTo>
                      <a:pt x="456629" y="327946"/>
                    </a:lnTo>
                    <a:lnTo>
                      <a:pt x="437579" y="339090"/>
                    </a:lnTo>
                    <a:close/>
                    <a:moveTo>
                      <a:pt x="266033" y="314039"/>
                    </a:moveTo>
                    <a:lnTo>
                      <a:pt x="266033" y="314039"/>
                    </a:lnTo>
                    <a:lnTo>
                      <a:pt x="250793" y="296418"/>
                    </a:lnTo>
                    <a:lnTo>
                      <a:pt x="269843" y="285274"/>
                    </a:lnTo>
                    <a:lnTo>
                      <a:pt x="285655" y="303085"/>
                    </a:lnTo>
                    <a:lnTo>
                      <a:pt x="266605" y="314134"/>
                    </a:lnTo>
                    <a:close/>
                    <a:moveTo>
                      <a:pt x="333185" y="316611"/>
                    </a:moveTo>
                    <a:lnTo>
                      <a:pt x="332708" y="316611"/>
                    </a:lnTo>
                    <a:lnTo>
                      <a:pt x="317468" y="299085"/>
                    </a:lnTo>
                    <a:lnTo>
                      <a:pt x="336518" y="287941"/>
                    </a:lnTo>
                    <a:lnTo>
                      <a:pt x="352330" y="305657"/>
                    </a:lnTo>
                    <a:lnTo>
                      <a:pt x="333280" y="316801"/>
                    </a:lnTo>
                    <a:close/>
                    <a:moveTo>
                      <a:pt x="396907" y="320992"/>
                    </a:moveTo>
                    <a:lnTo>
                      <a:pt x="396907" y="320992"/>
                    </a:lnTo>
                    <a:lnTo>
                      <a:pt x="381667" y="303371"/>
                    </a:lnTo>
                    <a:lnTo>
                      <a:pt x="400717" y="292227"/>
                    </a:lnTo>
                    <a:lnTo>
                      <a:pt x="416624" y="309943"/>
                    </a:lnTo>
                    <a:lnTo>
                      <a:pt x="397574" y="321088"/>
                    </a:lnTo>
                    <a:close/>
                    <a:moveTo>
                      <a:pt x="206407" y="298418"/>
                    </a:moveTo>
                    <a:lnTo>
                      <a:pt x="206407" y="298418"/>
                    </a:lnTo>
                    <a:lnTo>
                      <a:pt x="191167" y="280892"/>
                    </a:lnTo>
                    <a:lnTo>
                      <a:pt x="210217" y="269748"/>
                    </a:lnTo>
                    <a:lnTo>
                      <a:pt x="226028" y="287464"/>
                    </a:lnTo>
                    <a:lnTo>
                      <a:pt x="206978" y="298609"/>
                    </a:lnTo>
                    <a:close/>
                    <a:moveTo>
                      <a:pt x="517684" y="333661"/>
                    </a:moveTo>
                    <a:lnTo>
                      <a:pt x="517684" y="333661"/>
                    </a:lnTo>
                    <a:lnTo>
                      <a:pt x="502444" y="316135"/>
                    </a:lnTo>
                    <a:lnTo>
                      <a:pt x="526733" y="302038"/>
                    </a:lnTo>
                    <a:lnTo>
                      <a:pt x="542639" y="319754"/>
                    </a:lnTo>
                    <a:lnTo>
                      <a:pt x="518351" y="333851"/>
                    </a:lnTo>
                    <a:close/>
                    <a:moveTo>
                      <a:pt x="468916" y="320612"/>
                    </a:moveTo>
                    <a:lnTo>
                      <a:pt x="468916" y="320612"/>
                    </a:lnTo>
                    <a:lnTo>
                      <a:pt x="453676" y="302990"/>
                    </a:lnTo>
                    <a:lnTo>
                      <a:pt x="472726" y="291846"/>
                    </a:lnTo>
                    <a:lnTo>
                      <a:pt x="488537" y="309658"/>
                    </a:lnTo>
                    <a:lnTo>
                      <a:pt x="469487" y="320707"/>
                    </a:lnTo>
                    <a:close/>
                    <a:moveTo>
                      <a:pt x="297466" y="295846"/>
                    </a:moveTo>
                    <a:lnTo>
                      <a:pt x="297466" y="295846"/>
                    </a:lnTo>
                    <a:lnTo>
                      <a:pt x="282226" y="278321"/>
                    </a:lnTo>
                    <a:lnTo>
                      <a:pt x="301276" y="267176"/>
                    </a:lnTo>
                    <a:lnTo>
                      <a:pt x="317087" y="284893"/>
                    </a:lnTo>
                    <a:lnTo>
                      <a:pt x="298037" y="296037"/>
                    </a:lnTo>
                    <a:close/>
                    <a:moveTo>
                      <a:pt x="364141" y="298323"/>
                    </a:moveTo>
                    <a:lnTo>
                      <a:pt x="364141" y="298323"/>
                    </a:lnTo>
                    <a:lnTo>
                      <a:pt x="348901" y="280702"/>
                    </a:lnTo>
                    <a:lnTo>
                      <a:pt x="367951" y="269558"/>
                    </a:lnTo>
                    <a:lnTo>
                      <a:pt x="383762" y="287274"/>
                    </a:lnTo>
                    <a:lnTo>
                      <a:pt x="364712" y="298418"/>
                    </a:lnTo>
                    <a:close/>
                    <a:moveTo>
                      <a:pt x="427863" y="302800"/>
                    </a:moveTo>
                    <a:lnTo>
                      <a:pt x="427863" y="302800"/>
                    </a:lnTo>
                    <a:lnTo>
                      <a:pt x="412623" y="285274"/>
                    </a:lnTo>
                    <a:lnTo>
                      <a:pt x="431673" y="274130"/>
                    </a:lnTo>
                    <a:lnTo>
                      <a:pt x="447485" y="291846"/>
                    </a:lnTo>
                    <a:lnTo>
                      <a:pt x="428435" y="302990"/>
                    </a:lnTo>
                    <a:close/>
                    <a:moveTo>
                      <a:pt x="237363" y="280225"/>
                    </a:moveTo>
                    <a:cubicBezTo>
                      <a:pt x="237363" y="280225"/>
                      <a:pt x="237363" y="280225"/>
                      <a:pt x="237363" y="280225"/>
                    </a:cubicBezTo>
                    <a:lnTo>
                      <a:pt x="222123" y="262700"/>
                    </a:lnTo>
                    <a:lnTo>
                      <a:pt x="241173" y="251555"/>
                    </a:lnTo>
                    <a:lnTo>
                      <a:pt x="256985" y="269272"/>
                    </a:lnTo>
                    <a:lnTo>
                      <a:pt x="237935" y="280416"/>
                    </a:lnTo>
                    <a:close/>
                    <a:moveTo>
                      <a:pt x="553593" y="312610"/>
                    </a:moveTo>
                    <a:lnTo>
                      <a:pt x="553593" y="312610"/>
                    </a:lnTo>
                    <a:lnTo>
                      <a:pt x="538353" y="295084"/>
                    </a:lnTo>
                    <a:lnTo>
                      <a:pt x="569309" y="277178"/>
                    </a:lnTo>
                    <a:lnTo>
                      <a:pt x="585121" y="294894"/>
                    </a:lnTo>
                    <a:lnTo>
                      <a:pt x="554260" y="312801"/>
                    </a:lnTo>
                    <a:close/>
                    <a:moveTo>
                      <a:pt x="499872" y="302419"/>
                    </a:moveTo>
                    <a:lnTo>
                      <a:pt x="499872" y="302419"/>
                    </a:lnTo>
                    <a:lnTo>
                      <a:pt x="484632" y="284893"/>
                    </a:lnTo>
                    <a:lnTo>
                      <a:pt x="545497" y="249746"/>
                    </a:lnTo>
                    <a:lnTo>
                      <a:pt x="561309" y="267462"/>
                    </a:lnTo>
                    <a:lnTo>
                      <a:pt x="500444" y="302609"/>
                    </a:lnTo>
                    <a:close/>
                    <a:moveTo>
                      <a:pt x="328422" y="277559"/>
                    </a:moveTo>
                    <a:lnTo>
                      <a:pt x="327946" y="277559"/>
                    </a:lnTo>
                    <a:lnTo>
                      <a:pt x="312801" y="259937"/>
                    </a:lnTo>
                    <a:lnTo>
                      <a:pt x="331851" y="248888"/>
                    </a:lnTo>
                    <a:lnTo>
                      <a:pt x="347758" y="266605"/>
                    </a:lnTo>
                    <a:lnTo>
                      <a:pt x="328708" y="277654"/>
                    </a:lnTo>
                    <a:close/>
                    <a:moveTo>
                      <a:pt x="395097" y="280130"/>
                    </a:moveTo>
                    <a:lnTo>
                      <a:pt x="395097" y="280130"/>
                    </a:lnTo>
                    <a:lnTo>
                      <a:pt x="379857" y="262604"/>
                    </a:lnTo>
                    <a:lnTo>
                      <a:pt x="398907" y="251460"/>
                    </a:lnTo>
                    <a:lnTo>
                      <a:pt x="414719" y="269176"/>
                    </a:lnTo>
                    <a:lnTo>
                      <a:pt x="395669" y="280321"/>
                    </a:lnTo>
                    <a:close/>
                    <a:moveTo>
                      <a:pt x="458819" y="284512"/>
                    </a:moveTo>
                    <a:lnTo>
                      <a:pt x="458819" y="284512"/>
                    </a:lnTo>
                    <a:lnTo>
                      <a:pt x="443579" y="266891"/>
                    </a:lnTo>
                    <a:lnTo>
                      <a:pt x="462629" y="255746"/>
                    </a:lnTo>
                    <a:lnTo>
                      <a:pt x="478441" y="273463"/>
                    </a:lnTo>
                    <a:lnTo>
                      <a:pt x="459391" y="284607"/>
                    </a:lnTo>
                    <a:close/>
                    <a:moveTo>
                      <a:pt x="268319" y="262033"/>
                    </a:moveTo>
                    <a:lnTo>
                      <a:pt x="268319" y="262033"/>
                    </a:lnTo>
                    <a:lnTo>
                      <a:pt x="253079" y="244507"/>
                    </a:lnTo>
                    <a:lnTo>
                      <a:pt x="272129" y="233363"/>
                    </a:lnTo>
                    <a:lnTo>
                      <a:pt x="288036" y="251079"/>
                    </a:lnTo>
                    <a:lnTo>
                      <a:pt x="268986" y="262223"/>
                    </a:lnTo>
                    <a:close/>
                    <a:moveTo>
                      <a:pt x="359474" y="259366"/>
                    </a:moveTo>
                    <a:lnTo>
                      <a:pt x="359474" y="259366"/>
                    </a:lnTo>
                    <a:lnTo>
                      <a:pt x="344234" y="241840"/>
                    </a:lnTo>
                    <a:lnTo>
                      <a:pt x="363284" y="230696"/>
                    </a:lnTo>
                    <a:lnTo>
                      <a:pt x="379095" y="248412"/>
                    </a:lnTo>
                    <a:lnTo>
                      <a:pt x="360045" y="259556"/>
                    </a:lnTo>
                    <a:close/>
                    <a:moveTo>
                      <a:pt x="602837" y="283750"/>
                    </a:moveTo>
                    <a:lnTo>
                      <a:pt x="602837" y="283750"/>
                    </a:lnTo>
                    <a:lnTo>
                      <a:pt x="587597" y="266129"/>
                    </a:lnTo>
                    <a:lnTo>
                      <a:pt x="606647" y="255079"/>
                    </a:lnTo>
                    <a:lnTo>
                      <a:pt x="622459" y="272796"/>
                    </a:lnTo>
                    <a:lnTo>
                      <a:pt x="603409" y="283845"/>
                    </a:lnTo>
                    <a:close/>
                    <a:moveTo>
                      <a:pt x="426625" y="261842"/>
                    </a:moveTo>
                    <a:lnTo>
                      <a:pt x="426149" y="261842"/>
                    </a:lnTo>
                    <a:lnTo>
                      <a:pt x="410909" y="244221"/>
                    </a:lnTo>
                    <a:lnTo>
                      <a:pt x="429959" y="233077"/>
                    </a:lnTo>
                    <a:lnTo>
                      <a:pt x="445770" y="250793"/>
                    </a:lnTo>
                    <a:lnTo>
                      <a:pt x="426720" y="261938"/>
                    </a:lnTo>
                    <a:close/>
                    <a:moveTo>
                      <a:pt x="490347" y="266319"/>
                    </a:moveTo>
                    <a:lnTo>
                      <a:pt x="490347" y="266319"/>
                    </a:lnTo>
                    <a:lnTo>
                      <a:pt x="475107" y="248793"/>
                    </a:lnTo>
                    <a:lnTo>
                      <a:pt x="492728" y="238601"/>
                    </a:lnTo>
                    <a:cubicBezTo>
                      <a:pt x="494014" y="237801"/>
                      <a:pt x="494929" y="236544"/>
                      <a:pt x="495300" y="235077"/>
                    </a:cubicBezTo>
                    <a:cubicBezTo>
                      <a:pt x="495700" y="233639"/>
                      <a:pt x="495424" y="232096"/>
                      <a:pt x="494538" y="230886"/>
                    </a:cubicBezTo>
                    <a:lnTo>
                      <a:pt x="474536" y="207835"/>
                    </a:lnTo>
                    <a:lnTo>
                      <a:pt x="497110" y="194786"/>
                    </a:lnTo>
                    <a:lnTo>
                      <a:pt x="536829" y="239935"/>
                    </a:lnTo>
                    <a:lnTo>
                      <a:pt x="490919" y="266509"/>
                    </a:lnTo>
                    <a:close/>
                    <a:moveTo>
                      <a:pt x="299847" y="243745"/>
                    </a:moveTo>
                    <a:lnTo>
                      <a:pt x="299847" y="243745"/>
                    </a:lnTo>
                    <a:lnTo>
                      <a:pt x="284607" y="226219"/>
                    </a:lnTo>
                    <a:lnTo>
                      <a:pt x="303657" y="215075"/>
                    </a:lnTo>
                    <a:lnTo>
                      <a:pt x="319469" y="232791"/>
                    </a:lnTo>
                    <a:lnTo>
                      <a:pt x="300419" y="243935"/>
                    </a:lnTo>
                    <a:close/>
                    <a:moveTo>
                      <a:pt x="391097" y="241078"/>
                    </a:moveTo>
                    <a:lnTo>
                      <a:pt x="391097" y="241078"/>
                    </a:lnTo>
                    <a:lnTo>
                      <a:pt x="375857" y="223552"/>
                    </a:lnTo>
                    <a:lnTo>
                      <a:pt x="394907" y="212408"/>
                    </a:lnTo>
                    <a:lnTo>
                      <a:pt x="410718" y="230124"/>
                    </a:lnTo>
                    <a:lnTo>
                      <a:pt x="391668" y="241173"/>
                    </a:lnTo>
                    <a:close/>
                    <a:moveTo>
                      <a:pt x="634460" y="265557"/>
                    </a:moveTo>
                    <a:cubicBezTo>
                      <a:pt x="634308" y="265624"/>
                      <a:pt x="634137" y="265624"/>
                      <a:pt x="633984" y="265557"/>
                    </a:cubicBezTo>
                    <a:lnTo>
                      <a:pt x="620744" y="246983"/>
                    </a:lnTo>
                    <a:lnTo>
                      <a:pt x="639794" y="235839"/>
                    </a:lnTo>
                    <a:lnTo>
                      <a:pt x="655701" y="253555"/>
                    </a:lnTo>
                    <a:lnTo>
                      <a:pt x="636651" y="264700"/>
                    </a:lnTo>
                    <a:close/>
                    <a:moveTo>
                      <a:pt x="458153" y="243650"/>
                    </a:moveTo>
                    <a:lnTo>
                      <a:pt x="458153" y="243650"/>
                    </a:lnTo>
                    <a:lnTo>
                      <a:pt x="442913" y="226124"/>
                    </a:lnTo>
                    <a:lnTo>
                      <a:pt x="461963" y="214979"/>
                    </a:lnTo>
                    <a:lnTo>
                      <a:pt x="477774" y="232696"/>
                    </a:lnTo>
                    <a:lnTo>
                      <a:pt x="458724" y="243840"/>
                    </a:lnTo>
                    <a:close/>
                    <a:moveTo>
                      <a:pt x="345186" y="217551"/>
                    </a:moveTo>
                    <a:lnTo>
                      <a:pt x="345186" y="217551"/>
                    </a:lnTo>
                    <a:lnTo>
                      <a:pt x="329946" y="199930"/>
                    </a:lnTo>
                    <a:lnTo>
                      <a:pt x="348996" y="188785"/>
                    </a:lnTo>
                    <a:lnTo>
                      <a:pt x="364808" y="206502"/>
                    </a:lnTo>
                    <a:lnTo>
                      <a:pt x="345758" y="217646"/>
                    </a:lnTo>
                    <a:close/>
                    <a:moveTo>
                      <a:pt x="422720" y="222885"/>
                    </a:moveTo>
                    <a:lnTo>
                      <a:pt x="407575" y="205359"/>
                    </a:lnTo>
                    <a:lnTo>
                      <a:pt x="426625" y="194215"/>
                    </a:lnTo>
                    <a:lnTo>
                      <a:pt x="442532" y="211931"/>
                    </a:lnTo>
                    <a:lnTo>
                      <a:pt x="423482" y="223075"/>
                    </a:lnTo>
                    <a:close/>
                    <a:moveTo>
                      <a:pt x="665988" y="247269"/>
                    </a:moveTo>
                    <a:lnTo>
                      <a:pt x="665988" y="247269"/>
                    </a:lnTo>
                    <a:lnTo>
                      <a:pt x="650748" y="229743"/>
                    </a:lnTo>
                    <a:lnTo>
                      <a:pt x="669798" y="218599"/>
                    </a:lnTo>
                    <a:lnTo>
                      <a:pt x="685610" y="236315"/>
                    </a:lnTo>
                    <a:lnTo>
                      <a:pt x="666560" y="247364"/>
                    </a:lnTo>
                    <a:close/>
                    <a:moveTo>
                      <a:pt x="610553" y="237744"/>
                    </a:moveTo>
                    <a:lnTo>
                      <a:pt x="610553" y="237744"/>
                    </a:lnTo>
                    <a:lnTo>
                      <a:pt x="595313" y="220218"/>
                    </a:lnTo>
                    <a:lnTo>
                      <a:pt x="614363" y="209074"/>
                    </a:lnTo>
                    <a:lnTo>
                      <a:pt x="630174" y="226790"/>
                    </a:lnTo>
                    <a:lnTo>
                      <a:pt x="611124" y="237934"/>
                    </a:lnTo>
                    <a:close/>
                    <a:moveTo>
                      <a:pt x="376809" y="198977"/>
                    </a:moveTo>
                    <a:lnTo>
                      <a:pt x="376809" y="198977"/>
                    </a:lnTo>
                    <a:lnTo>
                      <a:pt x="361569" y="181451"/>
                    </a:lnTo>
                    <a:lnTo>
                      <a:pt x="380619" y="170307"/>
                    </a:lnTo>
                    <a:lnTo>
                      <a:pt x="396431" y="188024"/>
                    </a:lnTo>
                    <a:lnTo>
                      <a:pt x="377381" y="199168"/>
                    </a:lnTo>
                    <a:close/>
                    <a:moveTo>
                      <a:pt x="454247" y="204216"/>
                    </a:moveTo>
                    <a:lnTo>
                      <a:pt x="454247" y="204216"/>
                    </a:lnTo>
                    <a:lnTo>
                      <a:pt x="439008" y="186690"/>
                    </a:lnTo>
                    <a:lnTo>
                      <a:pt x="473297" y="166878"/>
                    </a:lnTo>
                    <a:lnTo>
                      <a:pt x="489204" y="184595"/>
                    </a:lnTo>
                    <a:lnTo>
                      <a:pt x="454914" y="204311"/>
                    </a:lnTo>
                    <a:close/>
                    <a:moveTo>
                      <a:pt x="706469" y="224409"/>
                    </a:moveTo>
                    <a:lnTo>
                      <a:pt x="706469" y="224409"/>
                    </a:lnTo>
                    <a:lnTo>
                      <a:pt x="691229" y="206883"/>
                    </a:lnTo>
                    <a:lnTo>
                      <a:pt x="742093" y="177451"/>
                    </a:lnTo>
                    <a:lnTo>
                      <a:pt x="758000" y="195167"/>
                    </a:lnTo>
                    <a:lnTo>
                      <a:pt x="706469" y="224409"/>
                    </a:lnTo>
                    <a:close/>
                    <a:moveTo>
                      <a:pt x="533495" y="200501"/>
                    </a:moveTo>
                    <a:lnTo>
                      <a:pt x="533495" y="200501"/>
                    </a:lnTo>
                    <a:lnTo>
                      <a:pt x="518255" y="182880"/>
                    </a:lnTo>
                    <a:lnTo>
                      <a:pt x="537305" y="171736"/>
                    </a:lnTo>
                    <a:lnTo>
                      <a:pt x="553117" y="189452"/>
                    </a:lnTo>
                    <a:lnTo>
                      <a:pt x="534067" y="200596"/>
                    </a:lnTo>
                    <a:close/>
                    <a:moveTo>
                      <a:pt x="410623" y="180213"/>
                    </a:moveTo>
                    <a:lnTo>
                      <a:pt x="410623" y="180213"/>
                    </a:lnTo>
                    <a:lnTo>
                      <a:pt x="395478" y="162592"/>
                    </a:lnTo>
                    <a:lnTo>
                      <a:pt x="414528" y="151447"/>
                    </a:lnTo>
                    <a:lnTo>
                      <a:pt x="430435" y="169164"/>
                    </a:lnTo>
                    <a:lnTo>
                      <a:pt x="411385" y="180308"/>
                    </a:lnTo>
                    <a:close/>
                    <a:moveTo>
                      <a:pt x="682657" y="196882"/>
                    </a:moveTo>
                    <a:lnTo>
                      <a:pt x="682657" y="196882"/>
                    </a:lnTo>
                    <a:lnTo>
                      <a:pt x="667512" y="179260"/>
                    </a:lnTo>
                    <a:lnTo>
                      <a:pt x="686562" y="168116"/>
                    </a:lnTo>
                    <a:lnTo>
                      <a:pt x="702469" y="185833"/>
                    </a:lnTo>
                    <a:lnTo>
                      <a:pt x="683419" y="196977"/>
                    </a:lnTo>
                    <a:close/>
                    <a:moveTo>
                      <a:pt x="565118" y="182309"/>
                    </a:moveTo>
                    <a:cubicBezTo>
                      <a:pt x="565118" y="182309"/>
                      <a:pt x="565118" y="182309"/>
                      <a:pt x="565118" y="182309"/>
                    </a:cubicBezTo>
                    <a:lnTo>
                      <a:pt x="549878" y="164783"/>
                    </a:lnTo>
                    <a:lnTo>
                      <a:pt x="568928" y="153638"/>
                    </a:lnTo>
                    <a:lnTo>
                      <a:pt x="584740" y="171355"/>
                    </a:lnTo>
                    <a:lnTo>
                      <a:pt x="565690" y="182499"/>
                    </a:lnTo>
                    <a:close/>
                    <a:moveTo>
                      <a:pt x="509683" y="172784"/>
                    </a:moveTo>
                    <a:cubicBezTo>
                      <a:pt x="509683" y="172784"/>
                      <a:pt x="509683" y="172784"/>
                      <a:pt x="509683" y="172784"/>
                    </a:cubicBezTo>
                    <a:lnTo>
                      <a:pt x="494443" y="155258"/>
                    </a:lnTo>
                    <a:lnTo>
                      <a:pt x="513493" y="144113"/>
                    </a:lnTo>
                    <a:lnTo>
                      <a:pt x="529304" y="161830"/>
                    </a:lnTo>
                    <a:lnTo>
                      <a:pt x="510254" y="172974"/>
                    </a:lnTo>
                    <a:close/>
                    <a:moveTo>
                      <a:pt x="442151" y="161734"/>
                    </a:moveTo>
                    <a:lnTo>
                      <a:pt x="442151" y="161734"/>
                    </a:lnTo>
                    <a:lnTo>
                      <a:pt x="426911" y="144209"/>
                    </a:lnTo>
                    <a:lnTo>
                      <a:pt x="445961" y="133064"/>
                    </a:lnTo>
                    <a:lnTo>
                      <a:pt x="461772" y="150781"/>
                    </a:lnTo>
                    <a:lnTo>
                      <a:pt x="442722" y="161925"/>
                    </a:lnTo>
                    <a:close/>
                    <a:moveTo>
                      <a:pt x="769620" y="187642"/>
                    </a:moveTo>
                    <a:lnTo>
                      <a:pt x="769620" y="187642"/>
                    </a:lnTo>
                    <a:lnTo>
                      <a:pt x="754380" y="170117"/>
                    </a:lnTo>
                    <a:lnTo>
                      <a:pt x="773430" y="158972"/>
                    </a:lnTo>
                    <a:lnTo>
                      <a:pt x="789242" y="176689"/>
                    </a:lnTo>
                    <a:lnTo>
                      <a:pt x="770192" y="187833"/>
                    </a:lnTo>
                    <a:close/>
                    <a:moveTo>
                      <a:pt x="714185" y="178117"/>
                    </a:moveTo>
                    <a:cubicBezTo>
                      <a:pt x="714185" y="178117"/>
                      <a:pt x="714185" y="178117"/>
                      <a:pt x="714185" y="178117"/>
                    </a:cubicBezTo>
                    <a:lnTo>
                      <a:pt x="698945" y="160592"/>
                    </a:lnTo>
                    <a:lnTo>
                      <a:pt x="717995" y="149447"/>
                    </a:lnTo>
                    <a:lnTo>
                      <a:pt x="733806" y="167164"/>
                    </a:lnTo>
                    <a:lnTo>
                      <a:pt x="714756" y="178308"/>
                    </a:lnTo>
                    <a:close/>
                    <a:moveTo>
                      <a:pt x="596742" y="163449"/>
                    </a:moveTo>
                    <a:lnTo>
                      <a:pt x="596265" y="163449"/>
                    </a:lnTo>
                    <a:lnTo>
                      <a:pt x="580739" y="146590"/>
                    </a:lnTo>
                    <a:lnTo>
                      <a:pt x="599789" y="135446"/>
                    </a:lnTo>
                    <a:lnTo>
                      <a:pt x="615696" y="153257"/>
                    </a:lnTo>
                    <a:lnTo>
                      <a:pt x="596646" y="164306"/>
                    </a:lnTo>
                    <a:close/>
                    <a:moveTo>
                      <a:pt x="658749" y="168878"/>
                    </a:moveTo>
                    <a:lnTo>
                      <a:pt x="643509" y="151352"/>
                    </a:lnTo>
                    <a:lnTo>
                      <a:pt x="662559" y="140208"/>
                    </a:lnTo>
                    <a:lnTo>
                      <a:pt x="678371" y="157925"/>
                    </a:lnTo>
                    <a:lnTo>
                      <a:pt x="659321" y="169069"/>
                    </a:lnTo>
                    <a:close/>
                    <a:moveTo>
                      <a:pt x="541306" y="154210"/>
                    </a:moveTo>
                    <a:lnTo>
                      <a:pt x="540830" y="154210"/>
                    </a:lnTo>
                    <a:lnTo>
                      <a:pt x="525494" y="137065"/>
                    </a:lnTo>
                    <a:lnTo>
                      <a:pt x="544544" y="125921"/>
                    </a:lnTo>
                    <a:lnTo>
                      <a:pt x="560451" y="143637"/>
                    </a:lnTo>
                    <a:lnTo>
                      <a:pt x="541401" y="154686"/>
                    </a:lnTo>
                    <a:close/>
                    <a:moveTo>
                      <a:pt x="480727" y="139160"/>
                    </a:moveTo>
                    <a:cubicBezTo>
                      <a:pt x="480727" y="139160"/>
                      <a:pt x="480727" y="139160"/>
                      <a:pt x="480727" y="139160"/>
                    </a:cubicBezTo>
                    <a:lnTo>
                      <a:pt x="465487" y="121634"/>
                    </a:lnTo>
                    <a:lnTo>
                      <a:pt x="484537" y="110490"/>
                    </a:lnTo>
                    <a:lnTo>
                      <a:pt x="500348" y="128207"/>
                    </a:lnTo>
                    <a:lnTo>
                      <a:pt x="481298" y="139351"/>
                    </a:lnTo>
                    <a:close/>
                    <a:moveTo>
                      <a:pt x="801243" y="169069"/>
                    </a:moveTo>
                    <a:cubicBezTo>
                      <a:pt x="801091" y="169135"/>
                      <a:pt x="800919" y="169135"/>
                      <a:pt x="800767" y="169069"/>
                    </a:cubicBezTo>
                    <a:lnTo>
                      <a:pt x="761714" y="124111"/>
                    </a:lnTo>
                    <a:lnTo>
                      <a:pt x="780764" y="112967"/>
                    </a:lnTo>
                    <a:lnTo>
                      <a:pt x="820484" y="158115"/>
                    </a:lnTo>
                    <a:lnTo>
                      <a:pt x="801434" y="169259"/>
                    </a:lnTo>
                    <a:close/>
                    <a:moveTo>
                      <a:pt x="745808" y="159544"/>
                    </a:moveTo>
                    <a:lnTo>
                      <a:pt x="745808" y="159544"/>
                    </a:lnTo>
                    <a:lnTo>
                      <a:pt x="730568" y="141922"/>
                    </a:lnTo>
                    <a:lnTo>
                      <a:pt x="749618" y="130778"/>
                    </a:lnTo>
                    <a:lnTo>
                      <a:pt x="765429" y="148495"/>
                    </a:lnTo>
                    <a:lnTo>
                      <a:pt x="746379" y="159639"/>
                    </a:lnTo>
                    <a:close/>
                    <a:moveTo>
                      <a:pt x="690372" y="150019"/>
                    </a:moveTo>
                    <a:lnTo>
                      <a:pt x="690372" y="150019"/>
                    </a:lnTo>
                    <a:lnTo>
                      <a:pt x="675132" y="132493"/>
                    </a:lnTo>
                    <a:lnTo>
                      <a:pt x="694182" y="121349"/>
                    </a:lnTo>
                    <a:lnTo>
                      <a:pt x="709994" y="139065"/>
                    </a:lnTo>
                    <a:lnTo>
                      <a:pt x="690944" y="150114"/>
                    </a:lnTo>
                    <a:close/>
                    <a:moveTo>
                      <a:pt x="572453" y="137065"/>
                    </a:moveTo>
                    <a:lnTo>
                      <a:pt x="572453" y="137065"/>
                    </a:lnTo>
                    <a:lnTo>
                      <a:pt x="557213" y="119539"/>
                    </a:lnTo>
                    <a:lnTo>
                      <a:pt x="576263" y="108395"/>
                    </a:lnTo>
                    <a:lnTo>
                      <a:pt x="592074" y="126111"/>
                    </a:lnTo>
                    <a:lnTo>
                      <a:pt x="573119" y="137065"/>
                    </a:lnTo>
                    <a:close/>
                    <a:moveTo>
                      <a:pt x="634556" y="142494"/>
                    </a:moveTo>
                    <a:lnTo>
                      <a:pt x="634556" y="142494"/>
                    </a:lnTo>
                    <a:lnTo>
                      <a:pt x="619316" y="124968"/>
                    </a:lnTo>
                    <a:lnTo>
                      <a:pt x="638366" y="113824"/>
                    </a:lnTo>
                    <a:lnTo>
                      <a:pt x="654177" y="131540"/>
                    </a:lnTo>
                    <a:lnTo>
                      <a:pt x="635127" y="142684"/>
                    </a:lnTo>
                    <a:close/>
                    <a:moveTo>
                      <a:pt x="511969" y="121920"/>
                    </a:moveTo>
                    <a:lnTo>
                      <a:pt x="511969" y="121920"/>
                    </a:lnTo>
                    <a:lnTo>
                      <a:pt x="496729" y="104394"/>
                    </a:lnTo>
                    <a:lnTo>
                      <a:pt x="515779" y="93250"/>
                    </a:lnTo>
                    <a:lnTo>
                      <a:pt x="531591" y="110966"/>
                    </a:lnTo>
                    <a:lnTo>
                      <a:pt x="512541" y="122015"/>
                    </a:lnTo>
                    <a:close/>
                    <a:moveTo>
                      <a:pt x="721519" y="133445"/>
                    </a:moveTo>
                    <a:lnTo>
                      <a:pt x="706469" y="115253"/>
                    </a:lnTo>
                    <a:lnTo>
                      <a:pt x="725519" y="104108"/>
                    </a:lnTo>
                    <a:lnTo>
                      <a:pt x="741426" y="121825"/>
                    </a:lnTo>
                    <a:lnTo>
                      <a:pt x="722376" y="132969"/>
                    </a:lnTo>
                    <a:close/>
                    <a:moveTo>
                      <a:pt x="666084" y="123920"/>
                    </a:moveTo>
                    <a:cubicBezTo>
                      <a:pt x="666084" y="123920"/>
                      <a:pt x="666084" y="123920"/>
                      <a:pt x="666084" y="123920"/>
                    </a:cubicBezTo>
                    <a:lnTo>
                      <a:pt x="650843" y="106394"/>
                    </a:lnTo>
                    <a:lnTo>
                      <a:pt x="669893" y="95250"/>
                    </a:lnTo>
                    <a:lnTo>
                      <a:pt x="685800" y="112967"/>
                    </a:lnTo>
                    <a:lnTo>
                      <a:pt x="666750" y="124111"/>
                    </a:lnTo>
                    <a:close/>
                    <a:moveTo>
                      <a:pt x="610648" y="114395"/>
                    </a:moveTo>
                    <a:lnTo>
                      <a:pt x="610648" y="114395"/>
                    </a:lnTo>
                    <a:lnTo>
                      <a:pt x="595408" y="96774"/>
                    </a:lnTo>
                    <a:lnTo>
                      <a:pt x="614458" y="85630"/>
                    </a:lnTo>
                    <a:lnTo>
                      <a:pt x="630365" y="103346"/>
                    </a:lnTo>
                    <a:lnTo>
                      <a:pt x="611315" y="114491"/>
                    </a:lnTo>
                    <a:close/>
                    <a:moveTo>
                      <a:pt x="543497" y="103156"/>
                    </a:moveTo>
                    <a:lnTo>
                      <a:pt x="528352" y="85630"/>
                    </a:lnTo>
                    <a:lnTo>
                      <a:pt x="547402" y="74485"/>
                    </a:lnTo>
                    <a:lnTo>
                      <a:pt x="563309" y="92202"/>
                    </a:lnTo>
                    <a:lnTo>
                      <a:pt x="544259" y="103346"/>
                    </a:lnTo>
                    <a:close/>
                    <a:moveTo>
                      <a:pt x="753047" y="114586"/>
                    </a:moveTo>
                    <a:lnTo>
                      <a:pt x="753047" y="114586"/>
                    </a:lnTo>
                    <a:lnTo>
                      <a:pt x="713994" y="69533"/>
                    </a:lnTo>
                    <a:lnTo>
                      <a:pt x="733044" y="58388"/>
                    </a:lnTo>
                    <a:lnTo>
                      <a:pt x="772763" y="103537"/>
                    </a:lnTo>
                    <a:lnTo>
                      <a:pt x="753713" y="114681"/>
                    </a:lnTo>
                    <a:close/>
                    <a:moveTo>
                      <a:pt x="697611" y="105061"/>
                    </a:moveTo>
                    <a:lnTo>
                      <a:pt x="697611" y="105061"/>
                    </a:lnTo>
                    <a:lnTo>
                      <a:pt x="682371" y="87535"/>
                    </a:lnTo>
                    <a:lnTo>
                      <a:pt x="701421" y="76391"/>
                    </a:lnTo>
                    <a:lnTo>
                      <a:pt x="717233" y="94107"/>
                    </a:lnTo>
                    <a:lnTo>
                      <a:pt x="698183" y="105251"/>
                    </a:lnTo>
                    <a:close/>
                    <a:moveTo>
                      <a:pt x="642176" y="95536"/>
                    </a:moveTo>
                    <a:lnTo>
                      <a:pt x="642176" y="95536"/>
                    </a:lnTo>
                    <a:lnTo>
                      <a:pt x="626841" y="78010"/>
                    </a:lnTo>
                    <a:lnTo>
                      <a:pt x="645891" y="66866"/>
                    </a:lnTo>
                    <a:lnTo>
                      <a:pt x="661702" y="84582"/>
                    </a:lnTo>
                    <a:lnTo>
                      <a:pt x="642652" y="95726"/>
                    </a:lnTo>
                    <a:close/>
                    <a:moveTo>
                      <a:pt x="575501" y="73342"/>
                    </a:moveTo>
                    <a:lnTo>
                      <a:pt x="575501" y="73342"/>
                    </a:lnTo>
                    <a:lnTo>
                      <a:pt x="568833" y="65913"/>
                    </a:lnTo>
                    <a:lnTo>
                      <a:pt x="587883" y="54769"/>
                    </a:lnTo>
                    <a:lnTo>
                      <a:pt x="595027" y="62484"/>
                    </a:lnTo>
                    <a:lnTo>
                      <a:pt x="575977" y="73533"/>
                    </a:lnTo>
                    <a:close/>
                    <a:moveTo>
                      <a:pt x="673703" y="77248"/>
                    </a:moveTo>
                    <a:lnTo>
                      <a:pt x="673703" y="77248"/>
                    </a:lnTo>
                    <a:lnTo>
                      <a:pt x="658463" y="59626"/>
                    </a:lnTo>
                    <a:lnTo>
                      <a:pt x="677513" y="48482"/>
                    </a:lnTo>
                    <a:lnTo>
                      <a:pt x="693325" y="66199"/>
                    </a:lnTo>
                    <a:lnTo>
                      <a:pt x="674275" y="77343"/>
                    </a:lnTo>
                    <a:close/>
                    <a:moveTo>
                      <a:pt x="607028" y="55150"/>
                    </a:moveTo>
                    <a:lnTo>
                      <a:pt x="607028" y="55150"/>
                    </a:lnTo>
                    <a:lnTo>
                      <a:pt x="600456" y="47625"/>
                    </a:lnTo>
                    <a:lnTo>
                      <a:pt x="619506" y="36481"/>
                    </a:lnTo>
                    <a:lnTo>
                      <a:pt x="626745" y="44196"/>
                    </a:lnTo>
                    <a:lnTo>
                      <a:pt x="607695" y="55340"/>
                    </a:lnTo>
                    <a:close/>
                    <a:moveTo>
                      <a:pt x="705231" y="59055"/>
                    </a:moveTo>
                    <a:lnTo>
                      <a:pt x="705231" y="59055"/>
                    </a:lnTo>
                    <a:lnTo>
                      <a:pt x="689991" y="41529"/>
                    </a:lnTo>
                    <a:lnTo>
                      <a:pt x="709041" y="30385"/>
                    </a:lnTo>
                    <a:lnTo>
                      <a:pt x="724948" y="48101"/>
                    </a:lnTo>
                    <a:lnTo>
                      <a:pt x="705898" y="59246"/>
                    </a:lnTo>
                    <a:close/>
                    <a:moveTo>
                      <a:pt x="638556" y="36862"/>
                    </a:moveTo>
                    <a:cubicBezTo>
                      <a:pt x="638556" y="36862"/>
                      <a:pt x="638556" y="36862"/>
                      <a:pt x="638556" y="36862"/>
                    </a:cubicBezTo>
                    <a:lnTo>
                      <a:pt x="631889" y="29432"/>
                    </a:lnTo>
                    <a:lnTo>
                      <a:pt x="650939" y="18288"/>
                    </a:lnTo>
                    <a:lnTo>
                      <a:pt x="658083" y="26003"/>
                    </a:lnTo>
                    <a:lnTo>
                      <a:pt x="639033" y="37052"/>
                    </a:lnTo>
                    <a:close/>
                    <a:moveTo>
                      <a:pt x="670179" y="18669"/>
                    </a:moveTo>
                    <a:lnTo>
                      <a:pt x="670179" y="18669"/>
                    </a:lnTo>
                    <a:lnTo>
                      <a:pt x="663512" y="11144"/>
                    </a:lnTo>
                    <a:lnTo>
                      <a:pt x="682562" y="0"/>
                    </a:lnTo>
                    <a:lnTo>
                      <a:pt x="689705" y="7715"/>
                    </a:lnTo>
                    <a:lnTo>
                      <a:pt x="670655" y="18859"/>
                    </a:ln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56" name="Freeform: Shape 212">
                <a:extLst>
                  <a:ext uri="{FF2B5EF4-FFF2-40B4-BE49-F238E27FC236}">
                    <a16:creationId xmlns:a16="http://schemas.microsoft.com/office/drawing/2014/main" id="{BE1E8AB8-7624-0514-582D-A672DAA09869}"/>
                  </a:ext>
                </a:extLst>
              </p:cNvPr>
              <p:cNvSpPr/>
              <p:nvPr/>
            </p:nvSpPr>
            <p:spPr>
              <a:xfrm>
                <a:off x="9256680" y="2968085"/>
                <a:ext cx="820483" cy="550830"/>
              </a:xfrm>
              <a:custGeom>
                <a:avLst/>
                <a:gdLst>
                  <a:gd name="connsiteX0" fmla="*/ 140779 w 820483"/>
                  <a:gd name="connsiteY0" fmla="*/ 550735 h 550830"/>
                  <a:gd name="connsiteX1" fmla="*/ 140779 w 820483"/>
                  <a:gd name="connsiteY1" fmla="*/ 550735 h 550830"/>
                  <a:gd name="connsiteX2" fmla="*/ 125540 w 820483"/>
                  <a:gd name="connsiteY2" fmla="*/ 533114 h 550830"/>
                  <a:gd name="connsiteX3" fmla="*/ 156496 w 820483"/>
                  <a:gd name="connsiteY3" fmla="*/ 515303 h 550830"/>
                  <a:gd name="connsiteX4" fmla="*/ 172308 w 820483"/>
                  <a:gd name="connsiteY4" fmla="*/ 533019 h 550830"/>
                  <a:gd name="connsiteX5" fmla="*/ 141351 w 820483"/>
                  <a:gd name="connsiteY5" fmla="*/ 550831 h 550830"/>
                  <a:gd name="connsiteX6" fmla="*/ 116872 w 820483"/>
                  <a:gd name="connsiteY6" fmla="*/ 523303 h 550830"/>
                  <a:gd name="connsiteX7" fmla="*/ 101632 w 820483"/>
                  <a:gd name="connsiteY7" fmla="*/ 505778 h 550830"/>
                  <a:gd name="connsiteX8" fmla="*/ 126016 w 820483"/>
                  <a:gd name="connsiteY8" fmla="*/ 491776 h 550830"/>
                  <a:gd name="connsiteX9" fmla="*/ 141827 w 820483"/>
                  <a:gd name="connsiteY9" fmla="*/ 509492 h 550830"/>
                  <a:gd name="connsiteX10" fmla="*/ 117539 w 820483"/>
                  <a:gd name="connsiteY10" fmla="*/ 523494 h 550830"/>
                  <a:gd name="connsiteX11" fmla="*/ 183547 w 820483"/>
                  <a:gd name="connsiteY11" fmla="*/ 525780 h 550830"/>
                  <a:gd name="connsiteX12" fmla="*/ 183547 w 820483"/>
                  <a:gd name="connsiteY12" fmla="*/ 525780 h 550830"/>
                  <a:gd name="connsiteX13" fmla="*/ 168402 w 820483"/>
                  <a:gd name="connsiteY13" fmla="*/ 508540 h 550830"/>
                  <a:gd name="connsiteX14" fmla="*/ 192691 w 820483"/>
                  <a:gd name="connsiteY14" fmla="*/ 494538 h 550830"/>
                  <a:gd name="connsiteX15" fmla="*/ 208502 w 820483"/>
                  <a:gd name="connsiteY15" fmla="*/ 512255 h 550830"/>
                  <a:gd name="connsiteX16" fmla="*/ 184214 w 820483"/>
                  <a:gd name="connsiteY16" fmla="*/ 526256 h 550830"/>
                  <a:gd name="connsiteX17" fmla="*/ 92583 w 820483"/>
                  <a:gd name="connsiteY17" fmla="*/ 495776 h 550830"/>
                  <a:gd name="connsiteX18" fmla="*/ 92583 w 820483"/>
                  <a:gd name="connsiteY18" fmla="*/ 495776 h 550830"/>
                  <a:gd name="connsiteX19" fmla="*/ 77343 w 820483"/>
                  <a:gd name="connsiteY19" fmla="*/ 478250 h 550830"/>
                  <a:gd name="connsiteX20" fmla="*/ 116586 w 820483"/>
                  <a:gd name="connsiteY20" fmla="*/ 455581 h 550830"/>
                  <a:gd name="connsiteX21" fmla="*/ 132493 w 820483"/>
                  <a:gd name="connsiteY21" fmla="*/ 473297 h 550830"/>
                  <a:gd name="connsiteX22" fmla="*/ 93250 w 820483"/>
                  <a:gd name="connsiteY22" fmla="*/ 495967 h 550830"/>
                  <a:gd name="connsiteX23" fmla="*/ 153067 w 820483"/>
                  <a:gd name="connsiteY23" fmla="*/ 502158 h 550830"/>
                  <a:gd name="connsiteX24" fmla="*/ 152591 w 820483"/>
                  <a:gd name="connsiteY24" fmla="*/ 502158 h 550830"/>
                  <a:gd name="connsiteX25" fmla="*/ 137351 w 820483"/>
                  <a:gd name="connsiteY25" fmla="*/ 484632 h 550830"/>
                  <a:gd name="connsiteX26" fmla="*/ 156401 w 820483"/>
                  <a:gd name="connsiteY26" fmla="*/ 473488 h 550830"/>
                  <a:gd name="connsiteX27" fmla="*/ 172308 w 820483"/>
                  <a:gd name="connsiteY27" fmla="*/ 491204 h 550830"/>
                  <a:gd name="connsiteX28" fmla="*/ 153258 w 820483"/>
                  <a:gd name="connsiteY28" fmla="*/ 502349 h 550830"/>
                  <a:gd name="connsiteX29" fmla="*/ 219742 w 820483"/>
                  <a:gd name="connsiteY29" fmla="*/ 504730 h 550830"/>
                  <a:gd name="connsiteX30" fmla="*/ 219266 w 820483"/>
                  <a:gd name="connsiteY30" fmla="*/ 504730 h 550830"/>
                  <a:gd name="connsiteX31" fmla="*/ 204121 w 820483"/>
                  <a:gd name="connsiteY31" fmla="*/ 487204 h 550830"/>
                  <a:gd name="connsiteX32" fmla="*/ 228410 w 820483"/>
                  <a:gd name="connsiteY32" fmla="*/ 473107 h 550830"/>
                  <a:gd name="connsiteX33" fmla="*/ 244221 w 820483"/>
                  <a:gd name="connsiteY33" fmla="*/ 490823 h 550830"/>
                  <a:gd name="connsiteX34" fmla="*/ 220694 w 820483"/>
                  <a:gd name="connsiteY34" fmla="*/ 504634 h 550830"/>
                  <a:gd name="connsiteX35" fmla="*/ 184214 w 820483"/>
                  <a:gd name="connsiteY35" fmla="*/ 483965 h 550830"/>
                  <a:gd name="connsiteX36" fmla="*/ 184214 w 820483"/>
                  <a:gd name="connsiteY36" fmla="*/ 483965 h 550830"/>
                  <a:gd name="connsiteX37" fmla="*/ 168974 w 820483"/>
                  <a:gd name="connsiteY37" fmla="*/ 466439 h 550830"/>
                  <a:gd name="connsiteX38" fmla="*/ 188024 w 820483"/>
                  <a:gd name="connsiteY38" fmla="*/ 455295 h 550830"/>
                  <a:gd name="connsiteX39" fmla="*/ 203835 w 820483"/>
                  <a:gd name="connsiteY39" fmla="*/ 473012 h 550830"/>
                  <a:gd name="connsiteX40" fmla="*/ 184785 w 820483"/>
                  <a:gd name="connsiteY40" fmla="*/ 484156 h 550830"/>
                  <a:gd name="connsiteX41" fmla="*/ 68390 w 820483"/>
                  <a:gd name="connsiteY41" fmla="*/ 468344 h 550830"/>
                  <a:gd name="connsiteX42" fmla="*/ 68390 w 820483"/>
                  <a:gd name="connsiteY42" fmla="*/ 468344 h 550830"/>
                  <a:gd name="connsiteX43" fmla="*/ 53150 w 820483"/>
                  <a:gd name="connsiteY43" fmla="*/ 450818 h 550830"/>
                  <a:gd name="connsiteX44" fmla="*/ 84106 w 820483"/>
                  <a:gd name="connsiteY44" fmla="*/ 433007 h 550830"/>
                  <a:gd name="connsiteX45" fmla="*/ 99917 w 820483"/>
                  <a:gd name="connsiteY45" fmla="*/ 450723 h 550830"/>
                  <a:gd name="connsiteX46" fmla="*/ 69056 w 820483"/>
                  <a:gd name="connsiteY46" fmla="*/ 468535 h 550830"/>
                  <a:gd name="connsiteX47" fmla="*/ 256318 w 820483"/>
                  <a:gd name="connsiteY47" fmla="*/ 483584 h 550830"/>
                  <a:gd name="connsiteX48" fmla="*/ 256318 w 820483"/>
                  <a:gd name="connsiteY48" fmla="*/ 483584 h 550830"/>
                  <a:gd name="connsiteX49" fmla="*/ 241078 w 820483"/>
                  <a:gd name="connsiteY49" fmla="*/ 466058 h 550830"/>
                  <a:gd name="connsiteX50" fmla="*/ 416624 w 820483"/>
                  <a:gd name="connsiteY50" fmla="*/ 364617 h 550830"/>
                  <a:gd name="connsiteX51" fmla="*/ 432530 w 820483"/>
                  <a:gd name="connsiteY51" fmla="*/ 382429 h 550830"/>
                  <a:gd name="connsiteX52" fmla="*/ 256889 w 820483"/>
                  <a:gd name="connsiteY52" fmla="*/ 483775 h 550830"/>
                  <a:gd name="connsiteX53" fmla="*/ 144494 w 820483"/>
                  <a:gd name="connsiteY53" fmla="*/ 466058 h 550830"/>
                  <a:gd name="connsiteX54" fmla="*/ 144494 w 820483"/>
                  <a:gd name="connsiteY54" fmla="*/ 466058 h 550830"/>
                  <a:gd name="connsiteX55" fmla="*/ 129254 w 820483"/>
                  <a:gd name="connsiteY55" fmla="*/ 448532 h 550830"/>
                  <a:gd name="connsiteX56" fmla="*/ 148304 w 820483"/>
                  <a:gd name="connsiteY56" fmla="*/ 437388 h 550830"/>
                  <a:gd name="connsiteX57" fmla="*/ 164116 w 820483"/>
                  <a:gd name="connsiteY57" fmla="*/ 455105 h 550830"/>
                  <a:gd name="connsiteX58" fmla="*/ 145066 w 820483"/>
                  <a:gd name="connsiteY58" fmla="*/ 466249 h 550830"/>
                  <a:gd name="connsiteX59" fmla="*/ 216599 w 820483"/>
                  <a:gd name="connsiteY59" fmla="*/ 466058 h 550830"/>
                  <a:gd name="connsiteX60" fmla="*/ 216599 w 820483"/>
                  <a:gd name="connsiteY60" fmla="*/ 466058 h 550830"/>
                  <a:gd name="connsiteX61" fmla="*/ 201359 w 820483"/>
                  <a:gd name="connsiteY61" fmla="*/ 448532 h 550830"/>
                  <a:gd name="connsiteX62" fmla="*/ 220409 w 820483"/>
                  <a:gd name="connsiteY62" fmla="*/ 437388 h 550830"/>
                  <a:gd name="connsiteX63" fmla="*/ 236220 w 820483"/>
                  <a:gd name="connsiteY63" fmla="*/ 455105 h 550830"/>
                  <a:gd name="connsiteX64" fmla="*/ 217170 w 820483"/>
                  <a:gd name="connsiteY64" fmla="*/ 466249 h 550830"/>
                  <a:gd name="connsiteX65" fmla="*/ 45149 w 820483"/>
                  <a:gd name="connsiteY65" fmla="*/ 441293 h 550830"/>
                  <a:gd name="connsiteX66" fmla="*/ 44672 w 820483"/>
                  <a:gd name="connsiteY66" fmla="*/ 441293 h 550830"/>
                  <a:gd name="connsiteX67" fmla="*/ 30194 w 820483"/>
                  <a:gd name="connsiteY67" fmla="*/ 422815 h 550830"/>
                  <a:gd name="connsiteX68" fmla="*/ 49244 w 820483"/>
                  <a:gd name="connsiteY68" fmla="*/ 411671 h 550830"/>
                  <a:gd name="connsiteX69" fmla="*/ 65151 w 820483"/>
                  <a:gd name="connsiteY69" fmla="*/ 429387 h 550830"/>
                  <a:gd name="connsiteX70" fmla="*/ 46101 w 820483"/>
                  <a:gd name="connsiteY70" fmla="*/ 440531 h 550830"/>
                  <a:gd name="connsiteX71" fmla="*/ 111824 w 820483"/>
                  <a:gd name="connsiteY71" fmla="*/ 443770 h 550830"/>
                  <a:gd name="connsiteX72" fmla="*/ 111824 w 820483"/>
                  <a:gd name="connsiteY72" fmla="*/ 443770 h 550830"/>
                  <a:gd name="connsiteX73" fmla="*/ 96869 w 820483"/>
                  <a:gd name="connsiteY73" fmla="*/ 425672 h 550830"/>
                  <a:gd name="connsiteX74" fmla="*/ 115919 w 820483"/>
                  <a:gd name="connsiteY74" fmla="*/ 414528 h 550830"/>
                  <a:gd name="connsiteX75" fmla="*/ 131731 w 820483"/>
                  <a:gd name="connsiteY75" fmla="*/ 432245 h 550830"/>
                  <a:gd name="connsiteX76" fmla="*/ 112681 w 820483"/>
                  <a:gd name="connsiteY76" fmla="*/ 443389 h 550830"/>
                  <a:gd name="connsiteX77" fmla="*/ 175546 w 820483"/>
                  <a:gd name="connsiteY77" fmla="*/ 448246 h 550830"/>
                  <a:gd name="connsiteX78" fmla="*/ 175546 w 820483"/>
                  <a:gd name="connsiteY78" fmla="*/ 448246 h 550830"/>
                  <a:gd name="connsiteX79" fmla="*/ 160306 w 820483"/>
                  <a:gd name="connsiteY79" fmla="*/ 430721 h 550830"/>
                  <a:gd name="connsiteX80" fmla="*/ 179356 w 820483"/>
                  <a:gd name="connsiteY80" fmla="*/ 419576 h 550830"/>
                  <a:gd name="connsiteX81" fmla="*/ 195167 w 820483"/>
                  <a:gd name="connsiteY81" fmla="*/ 437293 h 550830"/>
                  <a:gd name="connsiteX82" fmla="*/ 176117 w 820483"/>
                  <a:gd name="connsiteY82" fmla="*/ 448437 h 550830"/>
                  <a:gd name="connsiteX83" fmla="*/ 247650 w 820483"/>
                  <a:gd name="connsiteY83" fmla="*/ 448246 h 550830"/>
                  <a:gd name="connsiteX84" fmla="*/ 247650 w 820483"/>
                  <a:gd name="connsiteY84" fmla="*/ 448246 h 550830"/>
                  <a:gd name="connsiteX85" fmla="*/ 232410 w 820483"/>
                  <a:gd name="connsiteY85" fmla="*/ 430721 h 550830"/>
                  <a:gd name="connsiteX86" fmla="*/ 251460 w 820483"/>
                  <a:gd name="connsiteY86" fmla="*/ 419576 h 550830"/>
                  <a:gd name="connsiteX87" fmla="*/ 267367 w 820483"/>
                  <a:gd name="connsiteY87" fmla="*/ 437293 h 550830"/>
                  <a:gd name="connsiteX88" fmla="*/ 248317 w 820483"/>
                  <a:gd name="connsiteY88" fmla="*/ 448437 h 550830"/>
                  <a:gd name="connsiteX89" fmla="*/ 76200 w 820483"/>
                  <a:gd name="connsiteY89" fmla="*/ 423386 h 550830"/>
                  <a:gd name="connsiteX90" fmla="*/ 75724 w 820483"/>
                  <a:gd name="connsiteY90" fmla="*/ 423386 h 550830"/>
                  <a:gd name="connsiteX91" fmla="*/ 60484 w 820483"/>
                  <a:gd name="connsiteY91" fmla="*/ 405765 h 550830"/>
                  <a:gd name="connsiteX92" fmla="*/ 79534 w 820483"/>
                  <a:gd name="connsiteY92" fmla="*/ 394621 h 550830"/>
                  <a:gd name="connsiteX93" fmla="*/ 95345 w 820483"/>
                  <a:gd name="connsiteY93" fmla="*/ 412337 h 550830"/>
                  <a:gd name="connsiteX94" fmla="*/ 76295 w 820483"/>
                  <a:gd name="connsiteY94" fmla="*/ 423482 h 550830"/>
                  <a:gd name="connsiteX95" fmla="*/ 142875 w 820483"/>
                  <a:gd name="connsiteY95" fmla="*/ 425958 h 550830"/>
                  <a:gd name="connsiteX96" fmla="*/ 142875 w 820483"/>
                  <a:gd name="connsiteY96" fmla="*/ 425958 h 550830"/>
                  <a:gd name="connsiteX97" fmla="*/ 127730 w 820483"/>
                  <a:gd name="connsiteY97" fmla="*/ 408432 h 550830"/>
                  <a:gd name="connsiteX98" fmla="*/ 146780 w 820483"/>
                  <a:gd name="connsiteY98" fmla="*/ 397288 h 550830"/>
                  <a:gd name="connsiteX99" fmla="*/ 162687 w 820483"/>
                  <a:gd name="connsiteY99" fmla="*/ 415004 h 550830"/>
                  <a:gd name="connsiteX100" fmla="*/ 143637 w 820483"/>
                  <a:gd name="connsiteY100" fmla="*/ 426149 h 550830"/>
                  <a:gd name="connsiteX101" fmla="*/ 206597 w 820483"/>
                  <a:gd name="connsiteY101" fmla="*/ 430339 h 550830"/>
                  <a:gd name="connsiteX102" fmla="*/ 206597 w 820483"/>
                  <a:gd name="connsiteY102" fmla="*/ 430339 h 550830"/>
                  <a:gd name="connsiteX103" fmla="*/ 191358 w 820483"/>
                  <a:gd name="connsiteY103" fmla="*/ 412813 h 550830"/>
                  <a:gd name="connsiteX104" fmla="*/ 210408 w 820483"/>
                  <a:gd name="connsiteY104" fmla="*/ 401669 h 550830"/>
                  <a:gd name="connsiteX105" fmla="*/ 226314 w 820483"/>
                  <a:gd name="connsiteY105" fmla="*/ 419386 h 550830"/>
                  <a:gd name="connsiteX106" fmla="*/ 207264 w 820483"/>
                  <a:gd name="connsiteY106" fmla="*/ 430530 h 550830"/>
                  <a:gd name="connsiteX107" fmla="*/ 15240 w 820483"/>
                  <a:gd name="connsiteY107" fmla="*/ 408337 h 550830"/>
                  <a:gd name="connsiteX108" fmla="*/ 15240 w 820483"/>
                  <a:gd name="connsiteY108" fmla="*/ 408337 h 550830"/>
                  <a:gd name="connsiteX109" fmla="*/ 0 w 820483"/>
                  <a:gd name="connsiteY109" fmla="*/ 390811 h 550830"/>
                  <a:gd name="connsiteX110" fmla="*/ 24289 w 820483"/>
                  <a:gd name="connsiteY110" fmla="*/ 376809 h 550830"/>
                  <a:gd name="connsiteX111" fmla="*/ 40100 w 820483"/>
                  <a:gd name="connsiteY111" fmla="*/ 394525 h 550830"/>
                  <a:gd name="connsiteX112" fmla="*/ 15907 w 820483"/>
                  <a:gd name="connsiteY112" fmla="*/ 408527 h 550830"/>
                  <a:gd name="connsiteX113" fmla="*/ 278606 w 820483"/>
                  <a:gd name="connsiteY113" fmla="*/ 429959 h 550830"/>
                  <a:gd name="connsiteX114" fmla="*/ 278606 w 820483"/>
                  <a:gd name="connsiteY114" fmla="*/ 429959 h 550830"/>
                  <a:gd name="connsiteX115" fmla="*/ 263366 w 820483"/>
                  <a:gd name="connsiteY115" fmla="*/ 412433 h 550830"/>
                  <a:gd name="connsiteX116" fmla="*/ 282416 w 820483"/>
                  <a:gd name="connsiteY116" fmla="*/ 401288 h 550830"/>
                  <a:gd name="connsiteX117" fmla="*/ 298228 w 820483"/>
                  <a:gd name="connsiteY117" fmla="*/ 419005 h 550830"/>
                  <a:gd name="connsiteX118" fmla="*/ 279178 w 820483"/>
                  <a:gd name="connsiteY118" fmla="*/ 430149 h 550830"/>
                  <a:gd name="connsiteX119" fmla="*/ 107156 w 820483"/>
                  <a:gd name="connsiteY119" fmla="*/ 405193 h 550830"/>
                  <a:gd name="connsiteX120" fmla="*/ 107156 w 820483"/>
                  <a:gd name="connsiteY120" fmla="*/ 405193 h 550830"/>
                  <a:gd name="connsiteX121" fmla="*/ 91916 w 820483"/>
                  <a:gd name="connsiteY121" fmla="*/ 387667 h 550830"/>
                  <a:gd name="connsiteX122" fmla="*/ 110966 w 820483"/>
                  <a:gd name="connsiteY122" fmla="*/ 376523 h 550830"/>
                  <a:gd name="connsiteX123" fmla="*/ 126778 w 820483"/>
                  <a:gd name="connsiteY123" fmla="*/ 394240 h 550830"/>
                  <a:gd name="connsiteX124" fmla="*/ 107728 w 820483"/>
                  <a:gd name="connsiteY124" fmla="*/ 405384 h 550830"/>
                  <a:gd name="connsiteX125" fmla="*/ 173831 w 820483"/>
                  <a:gd name="connsiteY125" fmla="*/ 407670 h 550830"/>
                  <a:gd name="connsiteX126" fmla="*/ 173831 w 820483"/>
                  <a:gd name="connsiteY126" fmla="*/ 407670 h 550830"/>
                  <a:gd name="connsiteX127" fmla="*/ 158591 w 820483"/>
                  <a:gd name="connsiteY127" fmla="*/ 390144 h 550830"/>
                  <a:gd name="connsiteX128" fmla="*/ 177641 w 820483"/>
                  <a:gd name="connsiteY128" fmla="*/ 379000 h 550830"/>
                  <a:gd name="connsiteX129" fmla="*/ 193453 w 820483"/>
                  <a:gd name="connsiteY129" fmla="*/ 396716 h 550830"/>
                  <a:gd name="connsiteX130" fmla="*/ 174403 w 820483"/>
                  <a:gd name="connsiteY130" fmla="*/ 407860 h 550830"/>
                  <a:gd name="connsiteX131" fmla="*/ 237554 w 820483"/>
                  <a:gd name="connsiteY131" fmla="*/ 412147 h 550830"/>
                  <a:gd name="connsiteX132" fmla="*/ 237554 w 820483"/>
                  <a:gd name="connsiteY132" fmla="*/ 412147 h 550830"/>
                  <a:gd name="connsiteX133" fmla="*/ 222314 w 820483"/>
                  <a:gd name="connsiteY133" fmla="*/ 394621 h 550830"/>
                  <a:gd name="connsiteX134" fmla="*/ 241364 w 820483"/>
                  <a:gd name="connsiteY134" fmla="*/ 383476 h 550830"/>
                  <a:gd name="connsiteX135" fmla="*/ 257175 w 820483"/>
                  <a:gd name="connsiteY135" fmla="*/ 401193 h 550830"/>
                  <a:gd name="connsiteX136" fmla="*/ 238125 w 820483"/>
                  <a:gd name="connsiteY136" fmla="*/ 412337 h 550830"/>
                  <a:gd name="connsiteX137" fmla="*/ 309658 w 820483"/>
                  <a:gd name="connsiteY137" fmla="*/ 412147 h 550830"/>
                  <a:gd name="connsiteX138" fmla="*/ 309658 w 820483"/>
                  <a:gd name="connsiteY138" fmla="*/ 412147 h 550830"/>
                  <a:gd name="connsiteX139" fmla="*/ 294418 w 820483"/>
                  <a:gd name="connsiteY139" fmla="*/ 394621 h 550830"/>
                  <a:gd name="connsiteX140" fmla="*/ 313468 w 820483"/>
                  <a:gd name="connsiteY140" fmla="*/ 383476 h 550830"/>
                  <a:gd name="connsiteX141" fmla="*/ 329279 w 820483"/>
                  <a:gd name="connsiteY141" fmla="*/ 401193 h 550830"/>
                  <a:gd name="connsiteX142" fmla="*/ 310229 w 820483"/>
                  <a:gd name="connsiteY142" fmla="*/ 412337 h 550830"/>
                  <a:gd name="connsiteX143" fmla="*/ 64961 w 820483"/>
                  <a:gd name="connsiteY143" fmla="*/ 379667 h 550830"/>
                  <a:gd name="connsiteX144" fmla="*/ 64961 w 820483"/>
                  <a:gd name="connsiteY144" fmla="*/ 379667 h 550830"/>
                  <a:gd name="connsiteX145" fmla="*/ 49721 w 820483"/>
                  <a:gd name="connsiteY145" fmla="*/ 362141 h 550830"/>
                  <a:gd name="connsiteX146" fmla="*/ 68771 w 820483"/>
                  <a:gd name="connsiteY146" fmla="*/ 350996 h 550830"/>
                  <a:gd name="connsiteX147" fmla="*/ 84582 w 820483"/>
                  <a:gd name="connsiteY147" fmla="*/ 368713 h 550830"/>
                  <a:gd name="connsiteX148" fmla="*/ 65532 w 820483"/>
                  <a:gd name="connsiteY148" fmla="*/ 379857 h 550830"/>
                  <a:gd name="connsiteX149" fmla="*/ 138398 w 820483"/>
                  <a:gd name="connsiteY149" fmla="*/ 387287 h 550830"/>
                  <a:gd name="connsiteX150" fmla="*/ 137922 w 820483"/>
                  <a:gd name="connsiteY150" fmla="*/ 387287 h 550830"/>
                  <a:gd name="connsiteX151" fmla="*/ 122777 w 820483"/>
                  <a:gd name="connsiteY151" fmla="*/ 369665 h 550830"/>
                  <a:gd name="connsiteX152" fmla="*/ 141827 w 820483"/>
                  <a:gd name="connsiteY152" fmla="*/ 358521 h 550830"/>
                  <a:gd name="connsiteX153" fmla="*/ 159734 w 820483"/>
                  <a:gd name="connsiteY153" fmla="*/ 375190 h 550830"/>
                  <a:gd name="connsiteX154" fmla="*/ 140684 w 820483"/>
                  <a:gd name="connsiteY154" fmla="*/ 386239 h 550830"/>
                  <a:gd name="connsiteX155" fmla="*/ 205073 w 820483"/>
                  <a:gd name="connsiteY155" fmla="*/ 389858 h 550830"/>
                  <a:gd name="connsiteX156" fmla="*/ 205073 w 820483"/>
                  <a:gd name="connsiteY156" fmla="*/ 389858 h 550830"/>
                  <a:gd name="connsiteX157" fmla="*/ 189833 w 820483"/>
                  <a:gd name="connsiteY157" fmla="*/ 372332 h 550830"/>
                  <a:gd name="connsiteX158" fmla="*/ 208883 w 820483"/>
                  <a:gd name="connsiteY158" fmla="*/ 361188 h 550830"/>
                  <a:gd name="connsiteX159" fmla="*/ 224695 w 820483"/>
                  <a:gd name="connsiteY159" fmla="*/ 378905 h 550830"/>
                  <a:gd name="connsiteX160" fmla="*/ 205645 w 820483"/>
                  <a:gd name="connsiteY160" fmla="*/ 390049 h 550830"/>
                  <a:gd name="connsiteX161" fmla="*/ 268796 w 820483"/>
                  <a:gd name="connsiteY161" fmla="*/ 394240 h 550830"/>
                  <a:gd name="connsiteX162" fmla="*/ 268796 w 820483"/>
                  <a:gd name="connsiteY162" fmla="*/ 394240 h 550830"/>
                  <a:gd name="connsiteX163" fmla="*/ 253556 w 820483"/>
                  <a:gd name="connsiteY163" fmla="*/ 376714 h 550830"/>
                  <a:gd name="connsiteX164" fmla="*/ 272606 w 820483"/>
                  <a:gd name="connsiteY164" fmla="*/ 365570 h 550830"/>
                  <a:gd name="connsiteX165" fmla="*/ 288417 w 820483"/>
                  <a:gd name="connsiteY165" fmla="*/ 383286 h 550830"/>
                  <a:gd name="connsiteX166" fmla="*/ 269367 w 820483"/>
                  <a:gd name="connsiteY166" fmla="*/ 394430 h 550830"/>
                  <a:gd name="connsiteX167" fmla="*/ 340900 w 820483"/>
                  <a:gd name="connsiteY167" fmla="*/ 394240 h 550830"/>
                  <a:gd name="connsiteX168" fmla="*/ 340424 w 820483"/>
                  <a:gd name="connsiteY168" fmla="*/ 394240 h 550830"/>
                  <a:gd name="connsiteX169" fmla="*/ 327375 w 820483"/>
                  <a:gd name="connsiteY169" fmla="*/ 375190 h 550830"/>
                  <a:gd name="connsiteX170" fmla="*/ 346425 w 820483"/>
                  <a:gd name="connsiteY170" fmla="*/ 364046 h 550830"/>
                  <a:gd name="connsiteX171" fmla="*/ 362331 w 820483"/>
                  <a:gd name="connsiteY171" fmla="*/ 381857 h 550830"/>
                  <a:gd name="connsiteX172" fmla="*/ 343281 w 820483"/>
                  <a:gd name="connsiteY172" fmla="*/ 392906 h 550830"/>
                  <a:gd name="connsiteX173" fmla="*/ 96203 w 820483"/>
                  <a:gd name="connsiteY173" fmla="*/ 361759 h 550830"/>
                  <a:gd name="connsiteX174" fmla="*/ 96203 w 820483"/>
                  <a:gd name="connsiteY174" fmla="*/ 361759 h 550830"/>
                  <a:gd name="connsiteX175" fmla="*/ 80963 w 820483"/>
                  <a:gd name="connsiteY175" fmla="*/ 344138 h 550830"/>
                  <a:gd name="connsiteX176" fmla="*/ 100013 w 820483"/>
                  <a:gd name="connsiteY176" fmla="*/ 332994 h 550830"/>
                  <a:gd name="connsiteX177" fmla="*/ 115824 w 820483"/>
                  <a:gd name="connsiteY177" fmla="*/ 350710 h 550830"/>
                  <a:gd name="connsiteX178" fmla="*/ 96774 w 820483"/>
                  <a:gd name="connsiteY178" fmla="*/ 361855 h 550830"/>
                  <a:gd name="connsiteX179" fmla="*/ 169545 w 820483"/>
                  <a:gd name="connsiteY179" fmla="*/ 369475 h 550830"/>
                  <a:gd name="connsiteX180" fmla="*/ 154305 w 820483"/>
                  <a:gd name="connsiteY180" fmla="*/ 351949 h 550830"/>
                  <a:gd name="connsiteX181" fmla="*/ 173355 w 820483"/>
                  <a:gd name="connsiteY181" fmla="*/ 340805 h 550830"/>
                  <a:gd name="connsiteX182" fmla="*/ 189167 w 820483"/>
                  <a:gd name="connsiteY182" fmla="*/ 358521 h 550830"/>
                  <a:gd name="connsiteX183" fmla="*/ 170117 w 820483"/>
                  <a:gd name="connsiteY183" fmla="*/ 369665 h 550830"/>
                  <a:gd name="connsiteX184" fmla="*/ 236696 w 820483"/>
                  <a:gd name="connsiteY184" fmla="*/ 371951 h 550830"/>
                  <a:gd name="connsiteX185" fmla="*/ 236220 w 820483"/>
                  <a:gd name="connsiteY185" fmla="*/ 371951 h 550830"/>
                  <a:gd name="connsiteX186" fmla="*/ 221075 w 820483"/>
                  <a:gd name="connsiteY186" fmla="*/ 354425 h 550830"/>
                  <a:gd name="connsiteX187" fmla="*/ 240125 w 820483"/>
                  <a:gd name="connsiteY187" fmla="*/ 343281 h 550830"/>
                  <a:gd name="connsiteX188" fmla="*/ 256032 w 820483"/>
                  <a:gd name="connsiteY188" fmla="*/ 360997 h 550830"/>
                  <a:gd name="connsiteX189" fmla="*/ 236982 w 820483"/>
                  <a:gd name="connsiteY189" fmla="*/ 372142 h 550830"/>
                  <a:gd name="connsiteX190" fmla="*/ 300419 w 820483"/>
                  <a:gd name="connsiteY190" fmla="*/ 376428 h 550830"/>
                  <a:gd name="connsiteX191" fmla="*/ 300419 w 820483"/>
                  <a:gd name="connsiteY191" fmla="*/ 376428 h 550830"/>
                  <a:gd name="connsiteX192" fmla="*/ 285179 w 820483"/>
                  <a:gd name="connsiteY192" fmla="*/ 358902 h 550830"/>
                  <a:gd name="connsiteX193" fmla="*/ 304229 w 820483"/>
                  <a:gd name="connsiteY193" fmla="*/ 347758 h 550830"/>
                  <a:gd name="connsiteX194" fmla="*/ 320135 w 820483"/>
                  <a:gd name="connsiteY194" fmla="*/ 365474 h 550830"/>
                  <a:gd name="connsiteX195" fmla="*/ 301085 w 820483"/>
                  <a:gd name="connsiteY195" fmla="*/ 376618 h 550830"/>
                  <a:gd name="connsiteX196" fmla="*/ 372428 w 820483"/>
                  <a:gd name="connsiteY196" fmla="*/ 376428 h 550830"/>
                  <a:gd name="connsiteX197" fmla="*/ 372428 w 820483"/>
                  <a:gd name="connsiteY197" fmla="*/ 376428 h 550830"/>
                  <a:gd name="connsiteX198" fmla="*/ 357188 w 820483"/>
                  <a:gd name="connsiteY198" fmla="*/ 358902 h 550830"/>
                  <a:gd name="connsiteX199" fmla="*/ 376238 w 820483"/>
                  <a:gd name="connsiteY199" fmla="*/ 347758 h 550830"/>
                  <a:gd name="connsiteX200" fmla="*/ 392049 w 820483"/>
                  <a:gd name="connsiteY200" fmla="*/ 365474 h 550830"/>
                  <a:gd name="connsiteX201" fmla="*/ 372999 w 820483"/>
                  <a:gd name="connsiteY201" fmla="*/ 376618 h 550830"/>
                  <a:gd name="connsiteX202" fmla="*/ 127826 w 820483"/>
                  <a:gd name="connsiteY202" fmla="*/ 343948 h 550830"/>
                  <a:gd name="connsiteX203" fmla="*/ 127349 w 820483"/>
                  <a:gd name="connsiteY203" fmla="*/ 343948 h 550830"/>
                  <a:gd name="connsiteX204" fmla="*/ 112204 w 820483"/>
                  <a:gd name="connsiteY204" fmla="*/ 326422 h 550830"/>
                  <a:gd name="connsiteX205" fmla="*/ 131254 w 820483"/>
                  <a:gd name="connsiteY205" fmla="*/ 315278 h 550830"/>
                  <a:gd name="connsiteX206" fmla="*/ 147161 w 820483"/>
                  <a:gd name="connsiteY206" fmla="*/ 332994 h 550830"/>
                  <a:gd name="connsiteX207" fmla="*/ 128111 w 820483"/>
                  <a:gd name="connsiteY207" fmla="*/ 344138 h 550830"/>
                  <a:gd name="connsiteX208" fmla="*/ 201168 w 820483"/>
                  <a:gd name="connsiteY208" fmla="*/ 351568 h 550830"/>
                  <a:gd name="connsiteX209" fmla="*/ 201168 w 820483"/>
                  <a:gd name="connsiteY209" fmla="*/ 351568 h 550830"/>
                  <a:gd name="connsiteX210" fmla="*/ 185928 w 820483"/>
                  <a:gd name="connsiteY210" fmla="*/ 333946 h 550830"/>
                  <a:gd name="connsiteX211" fmla="*/ 204978 w 820483"/>
                  <a:gd name="connsiteY211" fmla="*/ 322802 h 550830"/>
                  <a:gd name="connsiteX212" fmla="*/ 220790 w 820483"/>
                  <a:gd name="connsiteY212" fmla="*/ 340614 h 550830"/>
                  <a:gd name="connsiteX213" fmla="*/ 201740 w 820483"/>
                  <a:gd name="connsiteY213" fmla="*/ 351663 h 550830"/>
                  <a:gd name="connsiteX214" fmla="*/ 445008 w 820483"/>
                  <a:gd name="connsiteY214" fmla="*/ 375190 h 550830"/>
                  <a:gd name="connsiteX215" fmla="*/ 445008 w 820483"/>
                  <a:gd name="connsiteY215" fmla="*/ 375190 h 550830"/>
                  <a:gd name="connsiteX216" fmla="*/ 429768 w 820483"/>
                  <a:gd name="connsiteY216" fmla="*/ 357664 h 550830"/>
                  <a:gd name="connsiteX217" fmla="*/ 454057 w 820483"/>
                  <a:gd name="connsiteY217" fmla="*/ 343662 h 550830"/>
                  <a:gd name="connsiteX218" fmla="*/ 469964 w 820483"/>
                  <a:gd name="connsiteY218" fmla="*/ 361379 h 550830"/>
                  <a:gd name="connsiteX219" fmla="*/ 445294 w 820483"/>
                  <a:gd name="connsiteY219" fmla="*/ 375190 h 550830"/>
                  <a:gd name="connsiteX220" fmla="*/ 270415 w 820483"/>
                  <a:gd name="connsiteY220" fmla="*/ 352330 h 550830"/>
                  <a:gd name="connsiteX221" fmla="*/ 270415 w 820483"/>
                  <a:gd name="connsiteY221" fmla="*/ 352330 h 550830"/>
                  <a:gd name="connsiteX222" fmla="*/ 255175 w 820483"/>
                  <a:gd name="connsiteY222" fmla="*/ 334804 h 550830"/>
                  <a:gd name="connsiteX223" fmla="*/ 274225 w 820483"/>
                  <a:gd name="connsiteY223" fmla="*/ 323659 h 550830"/>
                  <a:gd name="connsiteX224" fmla="*/ 290036 w 820483"/>
                  <a:gd name="connsiteY224" fmla="*/ 341376 h 550830"/>
                  <a:gd name="connsiteX225" fmla="*/ 270986 w 820483"/>
                  <a:gd name="connsiteY225" fmla="*/ 352520 h 550830"/>
                  <a:gd name="connsiteX226" fmla="*/ 334137 w 820483"/>
                  <a:gd name="connsiteY226" fmla="*/ 356711 h 550830"/>
                  <a:gd name="connsiteX227" fmla="*/ 334137 w 820483"/>
                  <a:gd name="connsiteY227" fmla="*/ 356711 h 550830"/>
                  <a:gd name="connsiteX228" fmla="*/ 318897 w 820483"/>
                  <a:gd name="connsiteY228" fmla="*/ 339090 h 550830"/>
                  <a:gd name="connsiteX229" fmla="*/ 337947 w 820483"/>
                  <a:gd name="connsiteY229" fmla="*/ 327946 h 550830"/>
                  <a:gd name="connsiteX230" fmla="*/ 353759 w 820483"/>
                  <a:gd name="connsiteY230" fmla="*/ 345662 h 550830"/>
                  <a:gd name="connsiteX231" fmla="*/ 334709 w 820483"/>
                  <a:gd name="connsiteY231" fmla="*/ 356807 h 550830"/>
                  <a:gd name="connsiteX232" fmla="*/ 406241 w 820483"/>
                  <a:gd name="connsiteY232" fmla="*/ 356711 h 550830"/>
                  <a:gd name="connsiteX233" fmla="*/ 406241 w 820483"/>
                  <a:gd name="connsiteY233" fmla="*/ 356711 h 550830"/>
                  <a:gd name="connsiteX234" fmla="*/ 391001 w 820483"/>
                  <a:gd name="connsiteY234" fmla="*/ 339090 h 550830"/>
                  <a:gd name="connsiteX235" fmla="*/ 410051 w 820483"/>
                  <a:gd name="connsiteY235" fmla="*/ 327946 h 550830"/>
                  <a:gd name="connsiteX236" fmla="*/ 425863 w 820483"/>
                  <a:gd name="connsiteY236" fmla="*/ 345758 h 550830"/>
                  <a:gd name="connsiteX237" fmla="*/ 406813 w 820483"/>
                  <a:gd name="connsiteY237" fmla="*/ 356807 h 550830"/>
                  <a:gd name="connsiteX238" fmla="*/ 161544 w 820483"/>
                  <a:gd name="connsiteY238" fmla="*/ 324231 h 550830"/>
                  <a:gd name="connsiteX239" fmla="*/ 161544 w 820483"/>
                  <a:gd name="connsiteY239" fmla="*/ 324231 h 550830"/>
                  <a:gd name="connsiteX240" fmla="*/ 146304 w 820483"/>
                  <a:gd name="connsiteY240" fmla="*/ 306610 h 550830"/>
                  <a:gd name="connsiteX241" fmla="*/ 165354 w 820483"/>
                  <a:gd name="connsiteY241" fmla="*/ 295466 h 550830"/>
                  <a:gd name="connsiteX242" fmla="*/ 181166 w 820483"/>
                  <a:gd name="connsiteY242" fmla="*/ 313182 h 550830"/>
                  <a:gd name="connsiteX243" fmla="*/ 162116 w 820483"/>
                  <a:gd name="connsiteY243" fmla="*/ 324326 h 550830"/>
                  <a:gd name="connsiteX244" fmla="*/ 234982 w 820483"/>
                  <a:gd name="connsiteY244" fmla="*/ 331946 h 550830"/>
                  <a:gd name="connsiteX245" fmla="*/ 234506 w 820483"/>
                  <a:gd name="connsiteY245" fmla="*/ 331946 h 550830"/>
                  <a:gd name="connsiteX246" fmla="*/ 219361 w 820483"/>
                  <a:gd name="connsiteY246" fmla="*/ 314420 h 550830"/>
                  <a:gd name="connsiteX247" fmla="*/ 238411 w 820483"/>
                  <a:gd name="connsiteY247" fmla="*/ 303276 h 550830"/>
                  <a:gd name="connsiteX248" fmla="*/ 254318 w 820483"/>
                  <a:gd name="connsiteY248" fmla="*/ 320992 h 550830"/>
                  <a:gd name="connsiteX249" fmla="*/ 235268 w 820483"/>
                  <a:gd name="connsiteY249" fmla="*/ 332137 h 550830"/>
                  <a:gd name="connsiteX250" fmla="*/ 301657 w 820483"/>
                  <a:gd name="connsiteY250" fmla="*/ 334423 h 550830"/>
                  <a:gd name="connsiteX251" fmla="*/ 301657 w 820483"/>
                  <a:gd name="connsiteY251" fmla="*/ 334423 h 550830"/>
                  <a:gd name="connsiteX252" fmla="*/ 286417 w 820483"/>
                  <a:gd name="connsiteY252" fmla="*/ 316897 h 550830"/>
                  <a:gd name="connsiteX253" fmla="*/ 305467 w 820483"/>
                  <a:gd name="connsiteY253" fmla="*/ 305753 h 550830"/>
                  <a:gd name="connsiteX254" fmla="*/ 321278 w 820483"/>
                  <a:gd name="connsiteY254" fmla="*/ 323469 h 550830"/>
                  <a:gd name="connsiteX255" fmla="*/ 302228 w 820483"/>
                  <a:gd name="connsiteY255" fmla="*/ 334613 h 550830"/>
                  <a:gd name="connsiteX256" fmla="*/ 481203 w 820483"/>
                  <a:gd name="connsiteY256" fmla="*/ 354425 h 550830"/>
                  <a:gd name="connsiteX257" fmla="*/ 481203 w 820483"/>
                  <a:gd name="connsiteY257" fmla="*/ 354425 h 550830"/>
                  <a:gd name="connsiteX258" fmla="*/ 465963 w 820483"/>
                  <a:gd name="connsiteY258" fmla="*/ 336899 h 550830"/>
                  <a:gd name="connsiteX259" fmla="*/ 490252 w 820483"/>
                  <a:gd name="connsiteY259" fmla="*/ 322897 h 550830"/>
                  <a:gd name="connsiteX260" fmla="*/ 506444 w 820483"/>
                  <a:gd name="connsiteY260" fmla="*/ 339947 h 550830"/>
                  <a:gd name="connsiteX261" fmla="*/ 482156 w 820483"/>
                  <a:gd name="connsiteY261" fmla="*/ 353949 h 550830"/>
                  <a:gd name="connsiteX262" fmla="*/ 365379 w 820483"/>
                  <a:gd name="connsiteY262" fmla="*/ 338900 h 550830"/>
                  <a:gd name="connsiteX263" fmla="*/ 365379 w 820483"/>
                  <a:gd name="connsiteY263" fmla="*/ 338900 h 550830"/>
                  <a:gd name="connsiteX264" fmla="*/ 350139 w 820483"/>
                  <a:gd name="connsiteY264" fmla="*/ 321374 h 550830"/>
                  <a:gd name="connsiteX265" fmla="*/ 369189 w 820483"/>
                  <a:gd name="connsiteY265" fmla="*/ 310229 h 550830"/>
                  <a:gd name="connsiteX266" fmla="*/ 385001 w 820483"/>
                  <a:gd name="connsiteY266" fmla="*/ 327946 h 550830"/>
                  <a:gd name="connsiteX267" fmla="*/ 365951 w 820483"/>
                  <a:gd name="connsiteY267" fmla="*/ 339090 h 550830"/>
                  <a:gd name="connsiteX268" fmla="*/ 437483 w 820483"/>
                  <a:gd name="connsiteY268" fmla="*/ 338900 h 550830"/>
                  <a:gd name="connsiteX269" fmla="*/ 437007 w 820483"/>
                  <a:gd name="connsiteY269" fmla="*/ 338900 h 550830"/>
                  <a:gd name="connsiteX270" fmla="*/ 421767 w 820483"/>
                  <a:gd name="connsiteY270" fmla="*/ 321374 h 550830"/>
                  <a:gd name="connsiteX271" fmla="*/ 440817 w 820483"/>
                  <a:gd name="connsiteY271" fmla="*/ 310229 h 550830"/>
                  <a:gd name="connsiteX272" fmla="*/ 456629 w 820483"/>
                  <a:gd name="connsiteY272" fmla="*/ 327946 h 550830"/>
                  <a:gd name="connsiteX273" fmla="*/ 437579 w 820483"/>
                  <a:gd name="connsiteY273" fmla="*/ 339090 h 550830"/>
                  <a:gd name="connsiteX274" fmla="*/ 266033 w 820483"/>
                  <a:gd name="connsiteY274" fmla="*/ 314039 h 550830"/>
                  <a:gd name="connsiteX275" fmla="*/ 266033 w 820483"/>
                  <a:gd name="connsiteY275" fmla="*/ 314039 h 550830"/>
                  <a:gd name="connsiteX276" fmla="*/ 250793 w 820483"/>
                  <a:gd name="connsiteY276" fmla="*/ 296418 h 550830"/>
                  <a:gd name="connsiteX277" fmla="*/ 269843 w 820483"/>
                  <a:gd name="connsiteY277" fmla="*/ 285274 h 550830"/>
                  <a:gd name="connsiteX278" fmla="*/ 285655 w 820483"/>
                  <a:gd name="connsiteY278" fmla="*/ 303085 h 550830"/>
                  <a:gd name="connsiteX279" fmla="*/ 266605 w 820483"/>
                  <a:gd name="connsiteY279" fmla="*/ 314134 h 550830"/>
                  <a:gd name="connsiteX280" fmla="*/ 333185 w 820483"/>
                  <a:gd name="connsiteY280" fmla="*/ 316611 h 550830"/>
                  <a:gd name="connsiteX281" fmla="*/ 332708 w 820483"/>
                  <a:gd name="connsiteY281" fmla="*/ 316611 h 550830"/>
                  <a:gd name="connsiteX282" fmla="*/ 317468 w 820483"/>
                  <a:gd name="connsiteY282" fmla="*/ 299085 h 550830"/>
                  <a:gd name="connsiteX283" fmla="*/ 336518 w 820483"/>
                  <a:gd name="connsiteY283" fmla="*/ 287941 h 550830"/>
                  <a:gd name="connsiteX284" fmla="*/ 352330 w 820483"/>
                  <a:gd name="connsiteY284" fmla="*/ 305657 h 550830"/>
                  <a:gd name="connsiteX285" fmla="*/ 333280 w 820483"/>
                  <a:gd name="connsiteY285" fmla="*/ 316801 h 550830"/>
                  <a:gd name="connsiteX286" fmla="*/ 396907 w 820483"/>
                  <a:gd name="connsiteY286" fmla="*/ 320992 h 550830"/>
                  <a:gd name="connsiteX287" fmla="*/ 396907 w 820483"/>
                  <a:gd name="connsiteY287" fmla="*/ 320992 h 550830"/>
                  <a:gd name="connsiteX288" fmla="*/ 381667 w 820483"/>
                  <a:gd name="connsiteY288" fmla="*/ 303371 h 550830"/>
                  <a:gd name="connsiteX289" fmla="*/ 400717 w 820483"/>
                  <a:gd name="connsiteY289" fmla="*/ 292227 h 550830"/>
                  <a:gd name="connsiteX290" fmla="*/ 416624 w 820483"/>
                  <a:gd name="connsiteY290" fmla="*/ 309943 h 550830"/>
                  <a:gd name="connsiteX291" fmla="*/ 397574 w 820483"/>
                  <a:gd name="connsiteY291" fmla="*/ 321088 h 550830"/>
                  <a:gd name="connsiteX292" fmla="*/ 206407 w 820483"/>
                  <a:gd name="connsiteY292" fmla="*/ 298418 h 550830"/>
                  <a:gd name="connsiteX293" fmla="*/ 206407 w 820483"/>
                  <a:gd name="connsiteY293" fmla="*/ 298418 h 550830"/>
                  <a:gd name="connsiteX294" fmla="*/ 191167 w 820483"/>
                  <a:gd name="connsiteY294" fmla="*/ 280892 h 550830"/>
                  <a:gd name="connsiteX295" fmla="*/ 210217 w 820483"/>
                  <a:gd name="connsiteY295" fmla="*/ 269748 h 550830"/>
                  <a:gd name="connsiteX296" fmla="*/ 226028 w 820483"/>
                  <a:gd name="connsiteY296" fmla="*/ 287464 h 550830"/>
                  <a:gd name="connsiteX297" fmla="*/ 206978 w 820483"/>
                  <a:gd name="connsiteY297" fmla="*/ 298609 h 550830"/>
                  <a:gd name="connsiteX298" fmla="*/ 517684 w 820483"/>
                  <a:gd name="connsiteY298" fmla="*/ 333661 h 550830"/>
                  <a:gd name="connsiteX299" fmla="*/ 517684 w 820483"/>
                  <a:gd name="connsiteY299" fmla="*/ 333661 h 550830"/>
                  <a:gd name="connsiteX300" fmla="*/ 502444 w 820483"/>
                  <a:gd name="connsiteY300" fmla="*/ 316135 h 550830"/>
                  <a:gd name="connsiteX301" fmla="*/ 526733 w 820483"/>
                  <a:gd name="connsiteY301" fmla="*/ 302038 h 550830"/>
                  <a:gd name="connsiteX302" fmla="*/ 542639 w 820483"/>
                  <a:gd name="connsiteY302" fmla="*/ 319754 h 550830"/>
                  <a:gd name="connsiteX303" fmla="*/ 518351 w 820483"/>
                  <a:gd name="connsiteY303" fmla="*/ 333851 h 550830"/>
                  <a:gd name="connsiteX304" fmla="*/ 468916 w 820483"/>
                  <a:gd name="connsiteY304" fmla="*/ 320612 h 550830"/>
                  <a:gd name="connsiteX305" fmla="*/ 468916 w 820483"/>
                  <a:gd name="connsiteY305" fmla="*/ 320612 h 550830"/>
                  <a:gd name="connsiteX306" fmla="*/ 453676 w 820483"/>
                  <a:gd name="connsiteY306" fmla="*/ 302990 h 550830"/>
                  <a:gd name="connsiteX307" fmla="*/ 472726 w 820483"/>
                  <a:gd name="connsiteY307" fmla="*/ 291846 h 550830"/>
                  <a:gd name="connsiteX308" fmla="*/ 488537 w 820483"/>
                  <a:gd name="connsiteY308" fmla="*/ 309658 h 550830"/>
                  <a:gd name="connsiteX309" fmla="*/ 469487 w 820483"/>
                  <a:gd name="connsiteY309" fmla="*/ 320707 h 550830"/>
                  <a:gd name="connsiteX310" fmla="*/ 297466 w 820483"/>
                  <a:gd name="connsiteY310" fmla="*/ 295846 h 550830"/>
                  <a:gd name="connsiteX311" fmla="*/ 297466 w 820483"/>
                  <a:gd name="connsiteY311" fmla="*/ 295846 h 550830"/>
                  <a:gd name="connsiteX312" fmla="*/ 282226 w 820483"/>
                  <a:gd name="connsiteY312" fmla="*/ 278321 h 550830"/>
                  <a:gd name="connsiteX313" fmla="*/ 301276 w 820483"/>
                  <a:gd name="connsiteY313" fmla="*/ 267176 h 550830"/>
                  <a:gd name="connsiteX314" fmla="*/ 317087 w 820483"/>
                  <a:gd name="connsiteY314" fmla="*/ 284893 h 550830"/>
                  <a:gd name="connsiteX315" fmla="*/ 298037 w 820483"/>
                  <a:gd name="connsiteY315" fmla="*/ 296037 h 550830"/>
                  <a:gd name="connsiteX316" fmla="*/ 364141 w 820483"/>
                  <a:gd name="connsiteY316" fmla="*/ 298323 h 550830"/>
                  <a:gd name="connsiteX317" fmla="*/ 364141 w 820483"/>
                  <a:gd name="connsiteY317" fmla="*/ 298323 h 550830"/>
                  <a:gd name="connsiteX318" fmla="*/ 348901 w 820483"/>
                  <a:gd name="connsiteY318" fmla="*/ 280702 h 550830"/>
                  <a:gd name="connsiteX319" fmla="*/ 367951 w 820483"/>
                  <a:gd name="connsiteY319" fmla="*/ 269558 h 550830"/>
                  <a:gd name="connsiteX320" fmla="*/ 383762 w 820483"/>
                  <a:gd name="connsiteY320" fmla="*/ 287274 h 550830"/>
                  <a:gd name="connsiteX321" fmla="*/ 364712 w 820483"/>
                  <a:gd name="connsiteY321" fmla="*/ 298418 h 550830"/>
                  <a:gd name="connsiteX322" fmla="*/ 427863 w 820483"/>
                  <a:gd name="connsiteY322" fmla="*/ 302800 h 550830"/>
                  <a:gd name="connsiteX323" fmla="*/ 427863 w 820483"/>
                  <a:gd name="connsiteY323" fmla="*/ 302800 h 550830"/>
                  <a:gd name="connsiteX324" fmla="*/ 412623 w 820483"/>
                  <a:gd name="connsiteY324" fmla="*/ 285274 h 550830"/>
                  <a:gd name="connsiteX325" fmla="*/ 431673 w 820483"/>
                  <a:gd name="connsiteY325" fmla="*/ 274130 h 550830"/>
                  <a:gd name="connsiteX326" fmla="*/ 447485 w 820483"/>
                  <a:gd name="connsiteY326" fmla="*/ 291846 h 550830"/>
                  <a:gd name="connsiteX327" fmla="*/ 428435 w 820483"/>
                  <a:gd name="connsiteY327" fmla="*/ 302990 h 550830"/>
                  <a:gd name="connsiteX328" fmla="*/ 237363 w 820483"/>
                  <a:gd name="connsiteY328" fmla="*/ 280225 h 550830"/>
                  <a:gd name="connsiteX329" fmla="*/ 237363 w 820483"/>
                  <a:gd name="connsiteY329" fmla="*/ 280225 h 550830"/>
                  <a:gd name="connsiteX330" fmla="*/ 222123 w 820483"/>
                  <a:gd name="connsiteY330" fmla="*/ 262700 h 550830"/>
                  <a:gd name="connsiteX331" fmla="*/ 241173 w 820483"/>
                  <a:gd name="connsiteY331" fmla="*/ 251555 h 550830"/>
                  <a:gd name="connsiteX332" fmla="*/ 256985 w 820483"/>
                  <a:gd name="connsiteY332" fmla="*/ 269272 h 550830"/>
                  <a:gd name="connsiteX333" fmla="*/ 237935 w 820483"/>
                  <a:gd name="connsiteY333" fmla="*/ 280416 h 550830"/>
                  <a:gd name="connsiteX334" fmla="*/ 553593 w 820483"/>
                  <a:gd name="connsiteY334" fmla="*/ 312610 h 550830"/>
                  <a:gd name="connsiteX335" fmla="*/ 553593 w 820483"/>
                  <a:gd name="connsiteY335" fmla="*/ 312610 h 550830"/>
                  <a:gd name="connsiteX336" fmla="*/ 538353 w 820483"/>
                  <a:gd name="connsiteY336" fmla="*/ 295084 h 550830"/>
                  <a:gd name="connsiteX337" fmla="*/ 569309 w 820483"/>
                  <a:gd name="connsiteY337" fmla="*/ 277178 h 550830"/>
                  <a:gd name="connsiteX338" fmla="*/ 585121 w 820483"/>
                  <a:gd name="connsiteY338" fmla="*/ 294894 h 550830"/>
                  <a:gd name="connsiteX339" fmla="*/ 554260 w 820483"/>
                  <a:gd name="connsiteY339" fmla="*/ 312801 h 550830"/>
                  <a:gd name="connsiteX340" fmla="*/ 499872 w 820483"/>
                  <a:gd name="connsiteY340" fmla="*/ 302419 h 550830"/>
                  <a:gd name="connsiteX341" fmla="*/ 499872 w 820483"/>
                  <a:gd name="connsiteY341" fmla="*/ 302419 h 550830"/>
                  <a:gd name="connsiteX342" fmla="*/ 484632 w 820483"/>
                  <a:gd name="connsiteY342" fmla="*/ 284893 h 550830"/>
                  <a:gd name="connsiteX343" fmla="*/ 545497 w 820483"/>
                  <a:gd name="connsiteY343" fmla="*/ 249746 h 550830"/>
                  <a:gd name="connsiteX344" fmla="*/ 561309 w 820483"/>
                  <a:gd name="connsiteY344" fmla="*/ 267462 h 550830"/>
                  <a:gd name="connsiteX345" fmla="*/ 500444 w 820483"/>
                  <a:gd name="connsiteY345" fmla="*/ 302609 h 550830"/>
                  <a:gd name="connsiteX346" fmla="*/ 328422 w 820483"/>
                  <a:gd name="connsiteY346" fmla="*/ 277559 h 550830"/>
                  <a:gd name="connsiteX347" fmla="*/ 327946 w 820483"/>
                  <a:gd name="connsiteY347" fmla="*/ 277559 h 550830"/>
                  <a:gd name="connsiteX348" fmla="*/ 312801 w 820483"/>
                  <a:gd name="connsiteY348" fmla="*/ 259937 h 550830"/>
                  <a:gd name="connsiteX349" fmla="*/ 331851 w 820483"/>
                  <a:gd name="connsiteY349" fmla="*/ 248888 h 550830"/>
                  <a:gd name="connsiteX350" fmla="*/ 347758 w 820483"/>
                  <a:gd name="connsiteY350" fmla="*/ 266605 h 550830"/>
                  <a:gd name="connsiteX351" fmla="*/ 328708 w 820483"/>
                  <a:gd name="connsiteY351" fmla="*/ 277654 h 550830"/>
                  <a:gd name="connsiteX352" fmla="*/ 395097 w 820483"/>
                  <a:gd name="connsiteY352" fmla="*/ 280130 h 550830"/>
                  <a:gd name="connsiteX353" fmla="*/ 395097 w 820483"/>
                  <a:gd name="connsiteY353" fmla="*/ 280130 h 550830"/>
                  <a:gd name="connsiteX354" fmla="*/ 379857 w 820483"/>
                  <a:gd name="connsiteY354" fmla="*/ 262604 h 550830"/>
                  <a:gd name="connsiteX355" fmla="*/ 398907 w 820483"/>
                  <a:gd name="connsiteY355" fmla="*/ 251460 h 550830"/>
                  <a:gd name="connsiteX356" fmla="*/ 414719 w 820483"/>
                  <a:gd name="connsiteY356" fmla="*/ 269176 h 550830"/>
                  <a:gd name="connsiteX357" fmla="*/ 395669 w 820483"/>
                  <a:gd name="connsiteY357" fmla="*/ 280321 h 550830"/>
                  <a:gd name="connsiteX358" fmla="*/ 458819 w 820483"/>
                  <a:gd name="connsiteY358" fmla="*/ 284512 h 550830"/>
                  <a:gd name="connsiteX359" fmla="*/ 458819 w 820483"/>
                  <a:gd name="connsiteY359" fmla="*/ 284512 h 550830"/>
                  <a:gd name="connsiteX360" fmla="*/ 443579 w 820483"/>
                  <a:gd name="connsiteY360" fmla="*/ 266891 h 550830"/>
                  <a:gd name="connsiteX361" fmla="*/ 462629 w 820483"/>
                  <a:gd name="connsiteY361" fmla="*/ 255746 h 550830"/>
                  <a:gd name="connsiteX362" fmla="*/ 478441 w 820483"/>
                  <a:gd name="connsiteY362" fmla="*/ 273463 h 550830"/>
                  <a:gd name="connsiteX363" fmla="*/ 459391 w 820483"/>
                  <a:gd name="connsiteY363" fmla="*/ 284607 h 550830"/>
                  <a:gd name="connsiteX364" fmla="*/ 268319 w 820483"/>
                  <a:gd name="connsiteY364" fmla="*/ 262033 h 550830"/>
                  <a:gd name="connsiteX365" fmla="*/ 268319 w 820483"/>
                  <a:gd name="connsiteY365" fmla="*/ 262033 h 550830"/>
                  <a:gd name="connsiteX366" fmla="*/ 253079 w 820483"/>
                  <a:gd name="connsiteY366" fmla="*/ 244507 h 550830"/>
                  <a:gd name="connsiteX367" fmla="*/ 272129 w 820483"/>
                  <a:gd name="connsiteY367" fmla="*/ 233363 h 550830"/>
                  <a:gd name="connsiteX368" fmla="*/ 288036 w 820483"/>
                  <a:gd name="connsiteY368" fmla="*/ 251079 h 550830"/>
                  <a:gd name="connsiteX369" fmla="*/ 268986 w 820483"/>
                  <a:gd name="connsiteY369" fmla="*/ 262223 h 550830"/>
                  <a:gd name="connsiteX370" fmla="*/ 359474 w 820483"/>
                  <a:gd name="connsiteY370" fmla="*/ 259366 h 550830"/>
                  <a:gd name="connsiteX371" fmla="*/ 359474 w 820483"/>
                  <a:gd name="connsiteY371" fmla="*/ 259366 h 550830"/>
                  <a:gd name="connsiteX372" fmla="*/ 344234 w 820483"/>
                  <a:gd name="connsiteY372" fmla="*/ 241840 h 550830"/>
                  <a:gd name="connsiteX373" fmla="*/ 363284 w 820483"/>
                  <a:gd name="connsiteY373" fmla="*/ 230696 h 550830"/>
                  <a:gd name="connsiteX374" fmla="*/ 379095 w 820483"/>
                  <a:gd name="connsiteY374" fmla="*/ 248412 h 550830"/>
                  <a:gd name="connsiteX375" fmla="*/ 360045 w 820483"/>
                  <a:gd name="connsiteY375" fmla="*/ 259556 h 550830"/>
                  <a:gd name="connsiteX376" fmla="*/ 602837 w 820483"/>
                  <a:gd name="connsiteY376" fmla="*/ 283750 h 550830"/>
                  <a:gd name="connsiteX377" fmla="*/ 602837 w 820483"/>
                  <a:gd name="connsiteY377" fmla="*/ 283750 h 550830"/>
                  <a:gd name="connsiteX378" fmla="*/ 587597 w 820483"/>
                  <a:gd name="connsiteY378" fmla="*/ 266129 h 550830"/>
                  <a:gd name="connsiteX379" fmla="*/ 606647 w 820483"/>
                  <a:gd name="connsiteY379" fmla="*/ 255079 h 550830"/>
                  <a:gd name="connsiteX380" fmla="*/ 622459 w 820483"/>
                  <a:gd name="connsiteY380" fmla="*/ 272796 h 550830"/>
                  <a:gd name="connsiteX381" fmla="*/ 603409 w 820483"/>
                  <a:gd name="connsiteY381" fmla="*/ 283845 h 550830"/>
                  <a:gd name="connsiteX382" fmla="*/ 426625 w 820483"/>
                  <a:gd name="connsiteY382" fmla="*/ 261842 h 550830"/>
                  <a:gd name="connsiteX383" fmla="*/ 426149 w 820483"/>
                  <a:gd name="connsiteY383" fmla="*/ 261842 h 550830"/>
                  <a:gd name="connsiteX384" fmla="*/ 410909 w 820483"/>
                  <a:gd name="connsiteY384" fmla="*/ 244221 h 550830"/>
                  <a:gd name="connsiteX385" fmla="*/ 429959 w 820483"/>
                  <a:gd name="connsiteY385" fmla="*/ 233077 h 550830"/>
                  <a:gd name="connsiteX386" fmla="*/ 445770 w 820483"/>
                  <a:gd name="connsiteY386" fmla="*/ 250793 h 550830"/>
                  <a:gd name="connsiteX387" fmla="*/ 426720 w 820483"/>
                  <a:gd name="connsiteY387" fmla="*/ 261938 h 550830"/>
                  <a:gd name="connsiteX388" fmla="*/ 490347 w 820483"/>
                  <a:gd name="connsiteY388" fmla="*/ 266319 h 550830"/>
                  <a:gd name="connsiteX389" fmla="*/ 490347 w 820483"/>
                  <a:gd name="connsiteY389" fmla="*/ 266319 h 550830"/>
                  <a:gd name="connsiteX390" fmla="*/ 475107 w 820483"/>
                  <a:gd name="connsiteY390" fmla="*/ 248793 h 550830"/>
                  <a:gd name="connsiteX391" fmla="*/ 492728 w 820483"/>
                  <a:gd name="connsiteY391" fmla="*/ 238601 h 550830"/>
                  <a:gd name="connsiteX392" fmla="*/ 495300 w 820483"/>
                  <a:gd name="connsiteY392" fmla="*/ 235077 h 550830"/>
                  <a:gd name="connsiteX393" fmla="*/ 494538 w 820483"/>
                  <a:gd name="connsiteY393" fmla="*/ 230886 h 550830"/>
                  <a:gd name="connsiteX394" fmla="*/ 474536 w 820483"/>
                  <a:gd name="connsiteY394" fmla="*/ 207835 h 550830"/>
                  <a:gd name="connsiteX395" fmla="*/ 497110 w 820483"/>
                  <a:gd name="connsiteY395" fmla="*/ 194786 h 550830"/>
                  <a:gd name="connsiteX396" fmla="*/ 536829 w 820483"/>
                  <a:gd name="connsiteY396" fmla="*/ 239935 h 550830"/>
                  <a:gd name="connsiteX397" fmla="*/ 490919 w 820483"/>
                  <a:gd name="connsiteY397" fmla="*/ 266509 h 550830"/>
                  <a:gd name="connsiteX398" fmla="*/ 299847 w 820483"/>
                  <a:gd name="connsiteY398" fmla="*/ 243745 h 550830"/>
                  <a:gd name="connsiteX399" fmla="*/ 299847 w 820483"/>
                  <a:gd name="connsiteY399" fmla="*/ 243745 h 550830"/>
                  <a:gd name="connsiteX400" fmla="*/ 284607 w 820483"/>
                  <a:gd name="connsiteY400" fmla="*/ 226219 h 550830"/>
                  <a:gd name="connsiteX401" fmla="*/ 303657 w 820483"/>
                  <a:gd name="connsiteY401" fmla="*/ 215075 h 550830"/>
                  <a:gd name="connsiteX402" fmla="*/ 319469 w 820483"/>
                  <a:gd name="connsiteY402" fmla="*/ 232791 h 550830"/>
                  <a:gd name="connsiteX403" fmla="*/ 300419 w 820483"/>
                  <a:gd name="connsiteY403" fmla="*/ 243935 h 550830"/>
                  <a:gd name="connsiteX404" fmla="*/ 391097 w 820483"/>
                  <a:gd name="connsiteY404" fmla="*/ 241078 h 550830"/>
                  <a:gd name="connsiteX405" fmla="*/ 391097 w 820483"/>
                  <a:gd name="connsiteY405" fmla="*/ 241078 h 550830"/>
                  <a:gd name="connsiteX406" fmla="*/ 375857 w 820483"/>
                  <a:gd name="connsiteY406" fmla="*/ 223552 h 550830"/>
                  <a:gd name="connsiteX407" fmla="*/ 394907 w 820483"/>
                  <a:gd name="connsiteY407" fmla="*/ 212408 h 550830"/>
                  <a:gd name="connsiteX408" fmla="*/ 410718 w 820483"/>
                  <a:gd name="connsiteY408" fmla="*/ 230124 h 550830"/>
                  <a:gd name="connsiteX409" fmla="*/ 391668 w 820483"/>
                  <a:gd name="connsiteY409" fmla="*/ 241173 h 550830"/>
                  <a:gd name="connsiteX410" fmla="*/ 634460 w 820483"/>
                  <a:gd name="connsiteY410" fmla="*/ 265557 h 550830"/>
                  <a:gd name="connsiteX411" fmla="*/ 633984 w 820483"/>
                  <a:gd name="connsiteY411" fmla="*/ 265557 h 550830"/>
                  <a:gd name="connsiteX412" fmla="*/ 620744 w 820483"/>
                  <a:gd name="connsiteY412" fmla="*/ 246983 h 550830"/>
                  <a:gd name="connsiteX413" fmla="*/ 639794 w 820483"/>
                  <a:gd name="connsiteY413" fmla="*/ 235839 h 550830"/>
                  <a:gd name="connsiteX414" fmla="*/ 655701 w 820483"/>
                  <a:gd name="connsiteY414" fmla="*/ 253555 h 550830"/>
                  <a:gd name="connsiteX415" fmla="*/ 636651 w 820483"/>
                  <a:gd name="connsiteY415" fmla="*/ 264700 h 550830"/>
                  <a:gd name="connsiteX416" fmla="*/ 458153 w 820483"/>
                  <a:gd name="connsiteY416" fmla="*/ 243650 h 550830"/>
                  <a:gd name="connsiteX417" fmla="*/ 458153 w 820483"/>
                  <a:gd name="connsiteY417" fmla="*/ 243650 h 550830"/>
                  <a:gd name="connsiteX418" fmla="*/ 442913 w 820483"/>
                  <a:gd name="connsiteY418" fmla="*/ 226124 h 550830"/>
                  <a:gd name="connsiteX419" fmla="*/ 461963 w 820483"/>
                  <a:gd name="connsiteY419" fmla="*/ 214979 h 550830"/>
                  <a:gd name="connsiteX420" fmla="*/ 477774 w 820483"/>
                  <a:gd name="connsiteY420" fmla="*/ 232696 h 550830"/>
                  <a:gd name="connsiteX421" fmla="*/ 458724 w 820483"/>
                  <a:gd name="connsiteY421" fmla="*/ 243840 h 550830"/>
                  <a:gd name="connsiteX422" fmla="*/ 345186 w 820483"/>
                  <a:gd name="connsiteY422" fmla="*/ 217551 h 550830"/>
                  <a:gd name="connsiteX423" fmla="*/ 345186 w 820483"/>
                  <a:gd name="connsiteY423" fmla="*/ 217551 h 550830"/>
                  <a:gd name="connsiteX424" fmla="*/ 329946 w 820483"/>
                  <a:gd name="connsiteY424" fmla="*/ 199930 h 550830"/>
                  <a:gd name="connsiteX425" fmla="*/ 348996 w 820483"/>
                  <a:gd name="connsiteY425" fmla="*/ 188785 h 550830"/>
                  <a:gd name="connsiteX426" fmla="*/ 364808 w 820483"/>
                  <a:gd name="connsiteY426" fmla="*/ 206502 h 550830"/>
                  <a:gd name="connsiteX427" fmla="*/ 345758 w 820483"/>
                  <a:gd name="connsiteY427" fmla="*/ 217646 h 550830"/>
                  <a:gd name="connsiteX428" fmla="*/ 422720 w 820483"/>
                  <a:gd name="connsiteY428" fmla="*/ 222885 h 550830"/>
                  <a:gd name="connsiteX429" fmla="*/ 407575 w 820483"/>
                  <a:gd name="connsiteY429" fmla="*/ 205359 h 550830"/>
                  <a:gd name="connsiteX430" fmla="*/ 426625 w 820483"/>
                  <a:gd name="connsiteY430" fmla="*/ 194215 h 550830"/>
                  <a:gd name="connsiteX431" fmla="*/ 442532 w 820483"/>
                  <a:gd name="connsiteY431" fmla="*/ 211931 h 550830"/>
                  <a:gd name="connsiteX432" fmla="*/ 423482 w 820483"/>
                  <a:gd name="connsiteY432" fmla="*/ 223075 h 550830"/>
                  <a:gd name="connsiteX433" fmla="*/ 665988 w 820483"/>
                  <a:gd name="connsiteY433" fmla="*/ 247269 h 550830"/>
                  <a:gd name="connsiteX434" fmla="*/ 665988 w 820483"/>
                  <a:gd name="connsiteY434" fmla="*/ 247269 h 550830"/>
                  <a:gd name="connsiteX435" fmla="*/ 650748 w 820483"/>
                  <a:gd name="connsiteY435" fmla="*/ 229743 h 550830"/>
                  <a:gd name="connsiteX436" fmla="*/ 669798 w 820483"/>
                  <a:gd name="connsiteY436" fmla="*/ 218599 h 550830"/>
                  <a:gd name="connsiteX437" fmla="*/ 685610 w 820483"/>
                  <a:gd name="connsiteY437" fmla="*/ 236315 h 550830"/>
                  <a:gd name="connsiteX438" fmla="*/ 666560 w 820483"/>
                  <a:gd name="connsiteY438" fmla="*/ 247364 h 550830"/>
                  <a:gd name="connsiteX439" fmla="*/ 610553 w 820483"/>
                  <a:gd name="connsiteY439" fmla="*/ 237744 h 550830"/>
                  <a:gd name="connsiteX440" fmla="*/ 610553 w 820483"/>
                  <a:gd name="connsiteY440" fmla="*/ 237744 h 550830"/>
                  <a:gd name="connsiteX441" fmla="*/ 595313 w 820483"/>
                  <a:gd name="connsiteY441" fmla="*/ 220218 h 550830"/>
                  <a:gd name="connsiteX442" fmla="*/ 614363 w 820483"/>
                  <a:gd name="connsiteY442" fmla="*/ 209074 h 550830"/>
                  <a:gd name="connsiteX443" fmla="*/ 630174 w 820483"/>
                  <a:gd name="connsiteY443" fmla="*/ 226790 h 550830"/>
                  <a:gd name="connsiteX444" fmla="*/ 611124 w 820483"/>
                  <a:gd name="connsiteY444" fmla="*/ 237934 h 550830"/>
                  <a:gd name="connsiteX445" fmla="*/ 376809 w 820483"/>
                  <a:gd name="connsiteY445" fmla="*/ 198977 h 550830"/>
                  <a:gd name="connsiteX446" fmla="*/ 376809 w 820483"/>
                  <a:gd name="connsiteY446" fmla="*/ 198977 h 550830"/>
                  <a:gd name="connsiteX447" fmla="*/ 361569 w 820483"/>
                  <a:gd name="connsiteY447" fmla="*/ 181451 h 550830"/>
                  <a:gd name="connsiteX448" fmla="*/ 380619 w 820483"/>
                  <a:gd name="connsiteY448" fmla="*/ 170307 h 550830"/>
                  <a:gd name="connsiteX449" fmla="*/ 396431 w 820483"/>
                  <a:gd name="connsiteY449" fmla="*/ 188024 h 550830"/>
                  <a:gd name="connsiteX450" fmla="*/ 377381 w 820483"/>
                  <a:gd name="connsiteY450" fmla="*/ 199168 h 550830"/>
                  <a:gd name="connsiteX451" fmla="*/ 454247 w 820483"/>
                  <a:gd name="connsiteY451" fmla="*/ 204216 h 550830"/>
                  <a:gd name="connsiteX452" fmla="*/ 454247 w 820483"/>
                  <a:gd name="connsiteY452" fmla="*/ 204216 h 550830"/>
                  <a:gd name="connsiteX453" fmla="*/ 439008 w 820483"/>
                  <a:gd name="connsiteY453" fmla="*/ 186690 h 550830"/>
                  <a:gd name="connsiteX454" fmla="*/ 473297 w 820483"/>
                  <a:gd name="connsiteY454" fmla="*/ 166878 h 550830"/>
                  <a:gd name="connsiteX455" fmla="*/ 489204 w 820483"/>
                  <a:gd name="connsiteY455" fmla="*/ 184595 h 550830"/>
                  <a:gd name="connsiteX456" fmla="*/ 454914 w 820483"/>
                  <a:gd name="connsiteY456" fmla="*/ 204311 h 550830"/>
                  <a:gd name="connsiteX457" fmla="*/ 706469 w 820483"/>
                  <a:gd name="connsiteY457" fmla="*/ 224409 h 550830"/>
                  <a:gd name="connsiteX458" fmla="*/ 706469 w 820483"/>
                  <a:gd name="connsiteY458" fmla="*/ 224409 h 550830"/>
                  <a:gd name="connsiteX459" fmla="*/ 691229 w 820483"/>
                  <a:gd name="connsiteY459" fmla="*/ 206883 h 550830"/>
                  <a:gd name="connsiteX460" fmla="*/ 742093 w 820483"/>
                  <a:gd name="connsiteY460" fmla="*/ 177451 h 550830"/>
                  <a:gd name="connsiteX461" fmla="*/ 758000 w 820483"/>
                  <a:gd name="connsiteY461" fmla="*/ 195167 h 550830"/>
                  <a:gd name="connsiteX462" fmla="*/ 706469 w 820483"/>
                  <a:gd name="connsiteY462" fmla="*/ 224409 h 550830"/>
                  <a:gd name="connsiteX463" fmla="*/ 533495 w 820483"/>
                  <a:gd name="connsiteY463" fmla="*/ 200501 h 550830"/>
                  <a:gd name="connsiteX464" fmla="*/ 533495 w 820483"/>
                  <a:gd name="connsiteY464" fmla="*/ 200501 h 550830"/>
                  <a:gd name="connsiteX465" fmla="*/ 518255 w 820483"/>
                  <a:gd name="connsiteY465" fmla="*/ 182880 h 550830"/>
                  <a:gd name="connsiteX466" fmla="*/ 537305 w 820483"/>
                  <a:gd name="connsiteY466" fmla="*/ 171736 h 550830"/>
                  <a:gd name="connsiteX467" fmla="*/ 553117 w 820483"/>
                  <a:gd name="connsiteY467" fmla="*/ 189452 h 550830"/>
                  <a:gd name="connsiteX468" fmla="*/ 534067 w 820483"/>
                  <a:gd name="connsiteY468" fmla="*/ 200596 h 550830"/>
                  <a:gd name="connsiteX469" fmla="*/ 410623 w 820483"/>
                  <a:gd name="connsiteY469" fmla="*/ 180213 h 550830"/>
                  <a:gd name="connsiteX470" fmla="*/ 410623 w 820483"/>
                  <a:gd name="connsiteY470" fmla="*/ 180213 h 550830"/>
                  <a:gd name="connsiteX471" fmla="*/ 395478 w 820483"/>
                  <a:gd name="connsiteY471" fmla="*/ 162592 h 550830"/>
                  <a:gd name="connsiteX472" fmla="*/ 414528 w 820483"/>
                  <a:gd name="connsiteY472" fmla="*/ 151447 h 550830"/>
                  <a:gd name="connsiteX473" fmla="*/ 430435 w 820483"/>
                  <a:gd name="connsiteY473" fmla="*/ 169164 h 550830"/>
                  <a:gd name="connsiteX474" fmla="*/ 411385 w 820483"/>
                  <a:gd name="connsiteY474" fmla="*/ 180308 h 550830"/>
                  <a:gd name="connsiteX475" fmla="*/ 682657 w 820483"/>
                  <a:gd name="connsiteY475" fmla="*/ 196882 h 550830"/>
                  <a:gd name="connsiteX476" fmla="*/ 682657 w 820483"/>
                  <a:gd name="connsiteY476" fmla="*/ 196882 h 550830"/>
                  <a:gd name="connsiteX477" fmla="*/ 667512 w 820483"/>
                  <a:gd name="connsiteY477" fmla="*/ 179260 h 550830"/>
                  <a:gd name="connsiteX478" fmla="*/ 686562 w 820483"/>
                  <a:gd name="connsiteY478" fmla="*/ 168116 h 550830"/>
                  <a:gd name="connsiteX479" fmla="*/ 702469 w 820483"/>
                  <a:gd name="connsiteY479" fmla="*/ 185833 h 550830"/>
                  <a:gd name="connsiteX480" fmla="*/ 683419 w 820483"/>
                  <a:gd name="connsiteY480" fmla="*/ 196977 h 550830"/>
                  <a:gd name="connsiteX481" fmla="*/ 565118 w 820483"/>
                  <a:gd name="connsiteY481" fmla="*/ 182309 h 550830"/>
                  <a:gd name="connsiteX482" fmla="*/ 565118 w 820483"/>
                  <a:gd name="connsiteY482" fmla="*/ 182309 h 550830"/>
                  <a:gd name="connsiteX483" fmla="*/ 549878 w 820483"/>
                  <a:gd name="connsiteY483" fmla="*/ 164783 h 550830"/>
                  <a:gd name="connsiteX484" fmla="*/ 568928 w 820483"/>
                  <a:gd name="connsiteY484" fmla="*/ 153638 h 550830"/>
                  <a:gd name="connsiteX485" fmla="*/ 584740 w 820483"/>
                  <a:gd name="connsiteY485" fmla="*/ 171355 h 550830"/>
                  <a:gd name="connsiteX486" fmla="*/ 565690 w 820483"/>
                  <a:gd name="connsiteY486" fmla="*/ 182499 h 550830"/>
                  <a:gd name="connsiteX487" fmla="*/ 509683 w 820483"/>
                  <a:gd name="connsiteY487" fmla="*/ 172784 h 550830"/>
                  <a:gd name="connsiteX488" fmla="*/ 509683 w 820483"/>
                  <a:gd name="connsiteY488" fmla="*/ 172784 h 550830"/>
                  <a:gd name="connsiteX489" fmla="*/ 494443 w 820483"/>
                  <a:gd name="connsiteY489" fmla="*/ 155258 h 550830"/>
                  <a:gd name="connsiteX490" fmla="*/ 513493 w 820483"/>
                  <a:gd name="connsiteY490" fmla="*/ 144113 h 550830"/>
                  <a:gd name="connsiteX491" fmla="*/ 529304 w 820483"/>
                  <a:gd name="connsiteY491" fmla="*/ 161830 h 550830"/>
                  <a:gd name="connsiteX492" fmla="*/ 510254 w 820483"/>
                  <a:gd name="connsiteY492" fmla="*/ 172974 h 550830"/>
                  <a:gd name="connsiteX493" fmla="*/ 442151 w 820483"/>
                  <a:gd name="connsiteY493" fmla="*/ 161734 h 550830"/>
                  <a:gd name="connsiteX494" fmla="*/ 442151 w 820483"/>
                  <a:gd name="connsiteY494" fmla="*/ 161734 h 550830"/>
                  <a:gd name="connsiteX495" fmla="*/ 426911 w 820483"/>
                  <a:gd name="connsiteY495" fmla="*/ 144209 h 550830"/>
                  <a:gd name="connsiteX496" fmla="*/ 445961 w 820483"/>
                  <a:gd name="connsiteY496" fmla="*/ 133064 h 550830"/>
                  <a:gd name="connsiteX497" fmla="*/ 461772 w 820483"/>
                  <a:gd name="connsiteY497" fmla="*/ 150781 h 550830"/>
                  <a:gd name="connsiteX498" fmla="*/ 442722 w 820483"/>
                  <a:gd name="connsiteY498" fmla="*/ 161925 h 550830"/>
                  <a:gd name="connsiteX499" fmla="*/ 769620 w 820483"/>
                  <a:gd name="connsiteY499" fmla="*/ 187642 h 550830"/>
                  <a:gd name="connsiteX500" fmla="*/ 769620 w 820483"/>
                  <a:gd name="connsiteY500" fmla="*/ 187642 h 550830"/>
                  <a:gd name="connsiteX501" fmla="*/ 754380 w 820483"/>
                  <a:gd name="connsiteY501" fmla="*/ 170117 h 550830"/>
                  <a:gd name="connsiteX502" fmla="*/ 773430 w 820483"/>
                  <a:gd name="connsiteY502" fmla="*/ 158972 h 550830"/>
                  <a:gd name="connsiteX503" fmla="*/ 789242 w 820483"/>
                  <a:gd name="connsiteY503" fmla="*/ 176689 h 550830"/>
                  <a:gd name="connsiteX504" fmla="*/ 770192 w 820483"/>
                  <a:gd name="connsiteY504" fmla="*/ 187833 h 550830"/>
                  <a:gd name="connsiteX505" fmla="*/ 714185 w 820483"/>
                  <a:gd name="connsiteY505" fmla="*/ 178117 h 550830"/>
                  <a:gd name="connsiteX506" fmla="*/ 714185 w 820483"/>
                  <a:gd name="connsiteY506" fmla="*/ 178117 h 550830"/>
                  <a:gd name="connsiteX507" fmla="*/ 698945 w 820483"/>
                  <a:gd name="connsiteY507" fmla="*/ 160592 h 550830"/>
                  <a:gd name="connsiteX508" fmla="*/ 717995 w 820483"/>
                  <a:gd name="connsiteY508" fmla="*/ 149447 h 550830"/>
                  <a:gd name="connsiteX509" fmla="*/ 733806 w 820483"/>
                  <a:gd name="connsiteY509" fmla="*/ 167164 h 550830"/>
                  <a:gd name="connsiteX510" fmla="*/ 714756 w 820483"/>
                  <a:gd name="connsiteY510" fmla="*/ 178308 h 550830"/>
                  <a:gd name="connsiteX511" fmla="*/ 596742 w 820483"/>
                  <a:gd name="connsiteY511" fmla="*/ 163449 h 550830"/>
                  <a:gd name="connsiteX512" fmla="*/ 596265 w 820483"/>
                  <a:gd name="connsiteY512" fmla="*/ 163449 h 550830"/>
                  <a:gd name="connsiteX513" fmla="*/ 580739 w 820483"/>
                  <a:gd name="connsiteY513" fmla="*/ 146590 h 550830"/>
                  <a:gd name="connsiteX514" fmla="*/ 599789 w 820483"/>
                  <a:gd name="connsiteY514" fmla="*/ 135446 h 550830"/>
                  <a:gd name="connsiteX515" fmla="*/ 615696 w 820483"/>
                  <a:gd name="connsiteY515" fmla="*/ 153257 h 550830"/>
                  <a:gd name="connsiteX516" fmla="*/ 596646 w 820483"/>
                  <a:gd name="connsiteY516" fmla="*/ 164306 h 550830"/>
                  <a:gd name="connsiteX517" fmla="*/ 658749 w 820483"/>
                  <a:gd name="connsiteY517" fmla="*/ 168878 h 550830"/>
                  <a:gd name="connsiteX518" fmla="*/ 643509 w 820483"/>
                  <a:gd name="connsiteY518" fmla="*/ 151352 h 550830"/>
                  <a:gd name="connsiteX519" fmla="*/ 662559 w 820483"/>
                  <a:gd name="connsiteY519" fmla="*/ 140208 h 550830"/>
                  <a:gd name="connsiteX520" fmla="*/ 678371 w 820483"/>
                  <a:gd name="connsiteY520" fmla="*/ 157925 h 550830"/>
                  <a:gd name="connsiteX521" fmla="*/ 659321 w 820483"/>
                  <a:gd name="connsiteY521" fmla="*/ 169069 h 550830"/>
                  <a:gd name="connsiteX522" fmla="*/ 541306 w 820483"/>
                  <a:gd name="connsiteY522" fmla="*/ 154210 h 550830"/>
                  <a:gd name="connsiteX523" fmla="*/ 540830 w 820483"/>
                  <a:gd name="connsiteY523" fmla="*/ 154210 h 550830"/>
                  <a:gd name="connsiteX524" fmla="*/ 525494 w 820483"/>
                  <a:gd name="connsiteY524" fmla="*/ 137065 h 550830"/>
                  <a:gd name="connsiteX525" fmla="*/ 544544 w 820483"/>
                  <a:gd name="connsiteY525" fmla="*/ 125921 h 550830"/>
                  <a:gd name="connsiteX526" fmla="*/ 560451 w 820483"/>
                  <a:gd name="connsiteY526" fmla="*/ 143637 h 550830"/>
                  <a:gd name="connsiteX527" fmla="*/ 541401 w 820483"/>
                  <a:gd name="connsiteY527" fmla="*/ 154686 h 550830"/>
                  <a:gd name="connsiteX528" fmla="*/ 480727 w 820483"/>
                  <a:gd name="connsiteY528" fmla="*/ 139160 h 550830"/>
                  <a:gd name="connsiteX529" fmla="*/ 480727 w 820483"/>
                  <a:gd name="connsiteY529" fmla="*/ 139160 h 550830"/>
                  <a:gd name="connsiteX530" fmla="*/ 465487 w 820483"/>
                  <a:gd name="connsiteY530" fmla="*/ 121634 h 550830"/>
                  <a:gd name="connsiteX531" fmla="*/ 484537 w 820483"/>
                  <a:gd name="connsiteY531" fmla="*/ 110490 h 550830"/>
                  <a:gd name="connsiteX532" fmla="*/ 500348 w 820483"/>
                  <a:gd name="connsiteY532" fmla="*/ 128207 h 550830"/>
                  <a:gd name="connsiteX533" fmla="*/ 481298 w 820483"/>
                  <a:gd name="connsiteY533" fmla="*/ 139351 h 550830"/>
                  <a:gd name="connsiteX534" fmla="*/ 801243 w 820483"/>
                  <a:gd name="connsiteY534" fmla="*/ 169069 h 550830"/>
                  <a:gd name="connsiteX535" fmla="*/ 800767 w 820483"/>
                  <a:gd name="connsiteY535" fmla="*/ 169069 h 550830"/>
                  <a:gd name="connsiteX536" fmla="*/ 761714 w 820483"/>
                  <a:gd name="connsiteY536" fmla="*/ 124111 h 550830"/>
                  <a:gd name="connsiteX537" fmla="*/ 780764 w 820483"/>
                  <a:gd name="connsiteY537" fmla="*/ 112967 h 550830"/>
                  <a:gd name="connsiteX538" fmla="*/ 820484 w 820483"/>
                  <a:gd name="connsiteY538" fmla="*/ 158115 h 550830"/>
                  <a:gd name="connsiteX539" fmla="*/ 801434 w 820483"/>
                  <a:gd name="connsiteY539" fmla="*/ 169259 h 550830"/>
                  <a:gd name="connsiteX540" fmla="*/ 745808 w 820483"/>
                  <a:gd name="connsiteY540" fmla="*/ 159544 h 550830"/>
                  <a:gd name="connsiteX541" fmla="*/ 745808 w 820483"/>
                  <a:gd name="connsiteY541" fmla="*/ 159544 h 550830"/>
                  <a:gd name="connsiteX542" fmla="*/ 730568 w 820483"/>
                  <a:gd name="connsiteY542" fmla="*/ 141922 h 550830"/>
                  <a:gd name="connsiteX543" fmla="*/ 749618 w 820483"/>
                  <a:gd name="connsiteY543" fmla="*/ 130778 h 550830"/>
                  <a:gd name="connsiteX544" fmla="*/ 765429 w 820483"/>
                  <a:gd name="connsiteY544" fmla="*/ 148495 h 550830"/>
                  <a:gd name="connsiteX545" fmla="*/ 746379 w 820483"/>
                  <a:gd name="connsiteY545" fmla="*/ 159639 h 550830"/>
                  <a:gd name="connsiteX546" fmla="*/ 690372 w 820483"/>
                  <a:gd name="connsiteY546" fmla="*/ 150019 h 550830"/>
                  <a:gd name="connsiteX547" fmla="*/ 690372 w 820483"/>
                  <a:gd name="connsiteY547" fmla="*/ 150019 h 550830"/>
                  <a:gd name="connsiteX548" fmla="*/ 675132 w 820483"/>
                  <a:gd name="connsiteY548" fmla="*/ 132493 h 550830"/>
                  <a:gd name="connsiteX549" fmla="*/ 694182 w 820483"/>
                  <a:gd name="connsiteY549" fmla="*/ 121349 h 550830"/>
                  <a:gd name="connsiteX550" fmla="*/ 709994 w 820483"/>
                  <a:gd name="connsiteY550" fmla="*/ 139065 h 550830"/>
                  <a:gd name="connsiteX551" fmla="*/ 690944 w 820483"/>
                  <a:gd name="connsiteY551" fmla="*/ 150114 h 550830"/>
                  <a:gd name="connsiteX552" fmla="*/ 572453 w 820483"/>
                  <a:gd name="connsiteY552" fmla="*/ 137065 h 550830"/>
                  <a:gd name="connsiteX553" fmla="*/ 572453 w 820483"/>
                  <a:gd name="connsiteY553" fmla="*/ 137065 h 550830"/>
                  <a:gd name="connsiteX554" fmla="*/ 557213 w 820483"/>
                  <a:gd name="connsiteY554" fmla="*/ 119539 h 550830"/>
                  <a:gd name="connsiteX555" fmla="*/ 576263 w 820483"/>
                  <a:gd name="connsiteY555" fmla="*/ 108395 h 550830"/>
                  <a:gd name="connsiteX556" fmla="*/ 592074 w 820483"/>
                  <a:gd name="connsiteY556" fmla="*/ 126111 h 550830"/>
                  <a:gd name="connsiteX557" fmla="*/ 573119 w 820483"/>
                  <a:gd name="connsiteY557" fmla="*/ 137065 h 550830"/>
                  <a:gd name="connsiteX558" fmla="*/ 634556 w 820483"/>
                  <a:gd name="connsiteY558" fmla="*/ 142494 h 550830"/>
                  <a:gd name="connsiteX559" fmla="*/ 634556 w 820483"/>
                  <a:gd name="connsiteY559" fmla="*/ 142494 h 550830"/>
                  <a:gd name="connsiteX560" fmla="*/ 619316 w 820483"/>
                  <a:gd name="connsiteY560" fmla="*/ 124968 h 550830"/>
                  <a:gd name="connsiteX561" fmla="*/ 638366 w 820483"/>
                  <a:gd name="connsiteY561" fmla="*/ 113824 h 550830"/>
                  <a:gd name="connsiteX562" fmla="*/ 654177 w 820483"/>
                  <a:gd name="connsiteY562" fmla="*/ 131540 h 550830"/>
                  <a:gd name="connsiteX563" fmla="*/ 635127 w 820483"/>
                  <a:gd name="connsiteY563" fmla="*/ 142684 h 550830"/>
                  <a:gd name="connsiteX564" fmla="*/ 511969 w 820483"/>
                  <a:gd name="connsiteY564" fmla="*/ 121920 h 550830"/>
                  <a:gd name="connsiteX565" fmla="*/ 511969 w 820483"/>
                  <a:gd name="connsiteY565" fmla="*/ 121920 h 550830"/>
                  <a:gd name="connsiteX566" fmla="*/ 496729 w 820483"/>
                  <a:gd name="connsiteY566" fmla="*/ 104394 h 550830"/>
                  <a:gd name="connsiteX567" fmla="*/ 515779 w 820483"/>
                  <a:gd name="connsiteY567" fmla="*/ 93250 h 550830"/>
                  <a:gd name="connsiteX568" fmla="*/ 531591 w 820483"/>
                  <a:gd name="connsiteY568" fmla="*/ 110966 h 550830"/>
                  <a:gd name="connsiteX569" fmla="*/ 512541 w 820483"/>
                  <a:gd name="connsiteY569" fmla="*/ 122015 h 550830"/>
                  <a:gd name="connsiteX570" fmla="*/ 721519 w 820483"/>
                  <a:gd name="connsiteY570" fmla="*/ 133445 h 550830"/>
                  <a:gd name="connsiteX571" fmla="*/ 706469 w 820483"/>
                  <a:gd name="connsiteY571" fmla="*/ 115253 h 550830"/>
                  <a:gd name="connsiteX572" fmla="*/ 725519 w 820483"/>
                  <a:gd name="connsiteY572" fmla="*/ 104108 h 550830"/>
                  <a:gd name="connsiteX573" fmla="*/ 741426 w 820483"/>
                  <a:gd name="connsiteY573" fmla="*/ 121825 h 550830"/>
                  <a:gd name="connsiteX574" fmla="*/ 722376 w 820483"/>
                  <a:gd name="connsiteY574" fmla="*/ 132969 h 550830"/>
                  <a:gd name="connsiteX575" fmla="*/ 666084 w 820483"/>
                  <a:gd name="connsiteY575" fmla="*/ 123920 h 550830"/>
                  <a:gd name="connsiteX576" fmla="*/ 666084 w 820483"/>
                  <a:gd name="connsiteY576" fmla="*/ 123920 h 550830"/>
                  <a:gd name="connsiteX577" fmla="*/ 650843 w 820483"/>
                  <a:gd name="connsiteY577" fmla="*/ 106394 h 550830"/>
                  <a:gd name="connsiteX578" fmla="*/ 669893 w 820483"/>
                  <a:gd name="connsiteY578" fmla="*/ 95250 h 550830"/>
                  <a:gd name="connsiteX579" fmla="*/ 685800 w 820483"/>
                  <a:gd name="connsiteY579" fmla="*/ 112967 h 550830"/>
                  <a:gd name="connsiteX580" fmla="*/ 666750 w 820483"/>
                  <a:gd name="connsiteY580" fmla="*/ 124111 h 550830"/>
                  <a:gd name="connsiteX581" fmla="*/ 610648 w 820483"/>
                  <a:gd name="connsiteY581" fmla="*/ 114395 h 550830"/>
                  <a:gd name="connsiteX582" fmla="*/ 610648 w 820483"/>
                  <a:gd name="connsiteY582" fmla="*/ 114395 h 550830"/>
                  <a:gd name="connsiteX583" fmla="*/ 595408 w 820483"/>
                  <a:gd name="connsiteY583" fmla="*/ 96774 h 550830"/>
                  <a:gd name="connsiteX584" fmla="*/ 614458 w 820483"/>
                  <a:gd name="connsiteY584" fmla="*/ 85630 h 550830"/>
                  <a:gd name="connsiteX585" fmla="*/ 630365 w 820483"/>
                  <a:gd name="connsiteY585" fmla="*/ 103346 h 550830"/>
                  <a:gd name="connsiteX586" fmla="*/ 611315 w 820483"/>
                  <a:gd name="connsiteY586" fmla="*/ 114491 h 550830"/>
                  <a:gd name="connsiteX587" fmla="*/ 543497 w 820483"/>
                  <a:gd name="connsiteY587" fmla="*/ 103156 h 550830"/>
                  <a:gd name="connsiteX588" fmla="*/ 528352 w 820483"/>
                  <a:gd name="connsiteY588" fmla="*/ 85630 h 550830"/>
                  <a:gd name="connsiteX589" fmla="*/ 547402 w 820483"/>
                  <a:gd name="connsiteY589" fmla="*/ 74485 h 550830"/>
                  <a:gd name="connsiteX590" fmla="*/ 563309 w 820483"/>
                  <a:gd name="connsiteY590" fmla="*/ 92202 h 550830"/>
                  <a:gd name="connsiteX591" fmla="*/ 544259 w 820483"/>
                  <a:gd name="connsiteY591" fmla="*/ 103346 h 550830"/>
                  <a:gd name="connsiteX592" fmla="*/ 753047 w 820483"/>
                  <a:gd name="connsiteY592" fmla="*/ 114586 h 550830"/>
                  <a:gd name="connsiteX593" fmla="*/ 753047 w 820483"/>
                  <a:gd name="connsiteY593" fmla="*/ 114586 h 550830"/>
                  <a:gd name="connsiteX594" fmla="*/ 713994 w 820483"/>
                  <a:gd name="connsiteY594" fmla="*/ 69533 h 550830"/>
                  <a:gd name="connsiteX595" fmla="*/ 733044 w 820483"/>
                  <a:gd name="connsiteY595" fmla="*/ 58388 h 550830"/>
                  <a:gd name="connsiteX596" fmla="*/ 772763 w 820483"/>
                  <a:gd name="connsiteY596" fmla="*/ 103537 h 550830"/>
                  <a:gd name="connsiteX597" fmla="*/ 753713 w 820483"/>
                  <a:gd name="connsiteY597" fmla="*/ 114681 h 550830"/>
                  <a:gd name="connsiteX598" fmla="*/ 697611 w 820483"/>
                  <a:gd name="connsiteY598" fmla="*/ 105061 h 550830"/>
                  <a:gd name="connsiteX599" fmla="*/ 697611 w 820483"/>
                  <a:gd name="connsiteY599" fmla="*/ 105061 h 550830"/>
                  <a:gd name="connsiteX600" fmla="*/ 682371 w 820483"/>
                  <a:gd name="connsiteY600" fmla="*/ 87535 h 550830"/>
                  <a:gd name="connsiteX601" fmla="*/ 701421 w 820483"/>
                  <a:gd name="connsiteY601" fmla="*/ 76391 h 550830"/>
                  <a:gd name="connsiteX602" fmla="*/ 717233 w 820483"/>
                  <a:gd name="connsiteY602" fmla="*/ 94107 h 550830"/>
                  <a:gd name="connsiteX603" fmla="*/ 698183 w 820483"/>
                  <a:gd name="connsiteY603" fmla="*/ 105251 h 550830"/>
                  <a:gd name="connsiteX604" fmla="*/ 642176 w 820483"/>
                  <a:gd name="connsiteY604" fmla="*/ 95536 h 550830"/>
                  <a:gd name="connsiteX605" fmla="*/ 642176 w 820483"/>
                  <a:gd name="connsiteY605" fmla="*/ 95536 h 550830"/>
                  <a:gd name="connsiteX606" fmla="*/ 626841 w 820483"/>
                  <a:gd name="connsiteY606" fmla="*/ 78010 h 550830"/>
                  <a:gd name="connsiteX607" fmla="*/ 645891 w 820483"/>
                  <a:gd name="connsiteY607" fmla="*/ 66866 h 550830"/>
                  <a:gd name="connsiteX608" fmla="*/ 661702 w 820483"/>
                  <a:gd name="connsiteY608" fmla="*/ 84582 h 550830"/>
                  <a:gd name="connsiteX609" fmla="*/ 642652 w 820483"/>
                  <a:gd name="connsiteY609" fmla="*/ 95726 h 550830"/>
                  <a:gd name="connsiteX610" fmla="*/ 575501 w 820483"/>
                  <a:gd name="connsiteY610" fmla="*/ 73342 h 550830"/>
                  <a:gd name="connsiteX611" fmla="*/ 575501 w 820483"/>
                  <a:gd name="connsiteY611" fmla="*/ 73342 h 550830"/>
                  <a:gd name="connsiteX612" fmla="*/ 568833 w 820483"/>
                  <a:gd name="connsiteY612" fmla="*/ 65913 h 550830"/>
                  <a:gd name="connsiteX613" fmla="*/ 587883 w 820483"/>
                  <a:gd name="connsiteY613" fmla="*/ 54769 h 550830"/>
                  <a:gd name="connsiteX614" fmla="*/ 595027 w 820483"/>
                  <a:gd name="connsiteY614" fmla="*/ 62484 h 550830"/>
                  <a:gd name="connsiteX615" fmla="*/ 575977 w 820483"/>
                  <a:gd name="connsiteY615" fmla="*/ 73533 h 550830"/>
                  <a:gd name="connsiteX616" fmla="*/ 673703 w 820483"/>
                  <a:gd name="connsiteY616" fmla="*/ 77248 h 550830"/>
                  <a:gd name="connsiteX617" fmla="*/ 673703 w 820483"/>
                  <a:gd name="connsiteY617" fmla="*/ 77248 h 550830"/>
                  <a:gd name="connsiteX618" fmla="*/ 658463 w 820483"/>
                  <a:gd name="connsiteY618" fmla="*/ 59626 h 550830"/>
                  <a:gd name="connsiteX619" fmla="*/ 677513 w 820483"/>
                  <a:gd name="connsiteY619" fmla="*/ 48482 h 550830"/>
                  <a:gd name="connsiteX620" fmla="*/ 693325 w 820483"/>
                  <a:gd name="connsiteY620" fmla="*/ 66199 h 550830"/>
                  <a:gd name="connsiteX621" fmla="*/ 674275 w 820483"/>
                  <a:gd name="connsiteY621" fmla="*/ 77343 h 550830"/>
                  <a:gd name="connsiteX622" fmla="*/ 607028 w 820483"/>
                  <a:gd name="connsiteY622" fmla="*/ 55150 h 550830"/>
                  <a:gd name="connsiteX623" fmla="*/ 607028 w 820483"/>
                  <a:gd name="connsiteY623" fmla="*/ 55150 h 550830"/>
                  <a:gd name="connsiteX624" fmla="*/ 600456 w 820483"/>
                  <a:gd name="connsiteY624" fmla="*/ 47625 h 550830"/>
                  <a:gd name="connsiteX625" fmla="*/ 619506 w 820483"/>
                  <a:gd name="connsiteY625" fmla="*/ 36481 h 550830"/>
                  <a:gd name="connsiteX626" fmla="*/ 626745 w 820483"/>
                  <a:gd name="connsiteY626" fmla="*/ 44196 h 550830"/>
                  <a:gd name="connsiteX627" fmla="*/ 607695 w 820483"/>
                  <a:gd name="connsiteY627" fmla="*/ 55340 h 550830"/>
                  <a:gd name="connsiteX628" fmla="*/ 705231 w 820483"/>
                  <a:gd name="connsiteY628" fmla="*/ 59055 h 550830"/>
                  <a:gd name="connsiteX629" fmla="*/ 705231 w 820483"/>
                  <a:gd name="connsiteY629" fmla="*/ 59055 h 550830"/>
                  <a:gd name="connsiteX630" fmla="*/ 689991 w 820483"/>
                  <a:gd name="connsiteY630" fmla="*/ 41529 h 550830"/>
                  <a:gd name="connsiteX631" fmla="*/ 709041 w 820483"/>
                  <a:gd name="connsiteY631" fmla="*/ 30385 h 550830"/>
                  <a:gd name="connsiteX632" fmla="*/ 724948 w 820483"/>
                  <a:gd name="connsiteY632" fmla="*/ 48101 h 550830"/>
                  <a:gd name="connsiteX633" fmla="*/ 705898 w 820483"/>
                  <a:gd name="connsiteY633" fmla="*/ 59246 h 550830"/>
                  <a:gd name="connsiteX634" fmla="*/ 638556 w 820483"/>
                  <a:gd name="connsiteY634" fmla="*/ 36862 h 550830"/>
                  <a:gd name="connsiteX635" fmla="*/ 638556 w 820483"/>
                  <a:gd name="connsiteY635" fmla="*/ 36862 h 550830"/>
                  <a:gd name="connsiteX636" fmla="*/ 631889 w 820483"/>
                  <a:gd name="connsiteY636" fmla="*/ 29432 h 550830"/>
                  <a:gd name="connsiteX637" fmla="*/ 650939 w 820483"/>
                  <a:gd name="connsiteY637" fmla="*/ 18288 h 550830"/>
                  <a:gd name="connsiteX638" fmla="*/ 658083 w 820483"/>
                  <a:gd name="connsiteY638" fmla="*/ 26003 h 550830"/>
                  <a:gd name="connsiteX639" fmla="*/ 639033 w 820483"/>
                  <a:gd name="connsiteY639" fmla="*/ 37052 h 550830"/>
                  <a:gd name="connsiteX640" fmla="*/ 670179 w 820483"/>
                  <a:gd name="connsiteY640" fmla="*/ 18669 h 550830"/>
                  <a:gd name="connsiteX641" fmla="*/ 670179 w 820483"/>
                  <a:gd name="connsiteY641" fmla="*/ 18669 h 550830"/>
                  <a:gd name="connsiteX642" fmla="*/ 663512 w 820483"/>
                  <a:gd name="connsiteY642" fmla="*/ 11144 h 550830"/>
                  <a:gd name="connsiteX643" fmla="*/ 682562 w 820483"/>
                  <a:gd name="connsiteY643" fmla="*/ 0 h 550830"/>
                  <a:gd name="connsiteX644" fmla="*/ 689705 w 820483"/>
                  <a:gd name="connsiteY644" fmla="*/ 7715 h 550830"/>
                  <a:gd name="connsiteX645" fmla="*/ 670655 w 820483"/>
                  <a:gd name="connsiteY645" fmla="*/ 18859 h 55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Lst>
                <a:rect l="l" t="t" r="r" b="b"/>
                <a:pathLst>
                  <a:path w="820483" h="550830">
                    <a:moveTo>
                      <a:pt x="140779" y="550735"/>
                    </a:moveTo>
                    <a:lnTo>
                      <a:pt x="140779" y="550735"/>
                    </a:lnTo>
                    <a:lnTo>
                      <a:pt x="125540" y="533114"/>
                    </a:lnTo>
                    <a:lnTo>
                      <a:pt x="156496" y="515303"/>
                    </a:lnTo>
                    <a:lnTo>
                      <a:pt x="172308" y="533019"/>
                    </a:lnTo>
                    <a:lnTo>
                      <a:pt x="141351" y="550831"/>
                    </a:lnTo>
                    <a:close/>
                    <a:moveTo>
                      <a:pt x="116872" y="523303"/>
                    </a:moveTo>
                    <a:lnTo>
                      <a:pt x="101632" y="505778"/>
                    </a:lnTo>
                    <a:lnTo>
                      <a:pt x="126016" y="491776"/>
                    </a:lnTo>
                    <a:lnTo>
                      <a:pt x="141827" y="509492"/>
                    </a:lnTo>
                    <a:lnTo>
                      <a:pt x="117539" y="523494"/>
                    </a:lnTo>
                    <a:close/>
                    <a:moveTo>
                      <a:pt x="183547" y="525780"/>
                    </a:moveTo>
                    <a:lnTo>
                      <a:pt x="183547" y="525780"/>
                    </a:lnTo>
                    <a:lnTo>
                      <a:pt x="168402" y="508540"/>
                    </a:lnTo>
                    <a:lnTo>
                      <a:pt x="192691" y="494538"/>
                    </a:lnTo>
                    <a:lnTo>
                      <a:pt x="208502" y="512255"/>
                    </a:lnTo>
                    <a:lnTo>
                      <a:pt x="184214" y="526256"/>
                    </a:lnTo>
                    <a:close/>
                    <a:moveTo>
                      <a:pt x="92583" y="495776"/>
                    </a:moveTo>
                    <a:lnTo>
                      <a:pt x="92583" y="495776"/>
                    </a:lnTo>
                    <a:lnTo>
                      <a:pt x="77343" y="478250"/>
                    </a:lnTo>
                    <a:lnTo>
                      <a:pt x="116586" y="455581"/>
                    </a:lnTo>
                    <a:lnTo>
                      <a:pt x="132493" y="473297"/>
                    </a:lnTo>
                    <a:lnTo>
                      <a:pt x="93250" y="495967"/>
                    </a:lnTo>
                    <a:close/>
                    <a:moveTo>
                      <a:pt x="153067" y="502158"/>
                    </a:moveTo>
                    <a:cubicBezTo>
                      <a:pt x="152915" y="502225"/>
                      <a:pt x="152743" y="502225"/>
                      <a:pt x="152591" y="502158"/>
                    </a:cubicBezTo>
                    <a:lnTo>
                      <a:pt x="137351" y="484632"/>
                    </a:lnTo>
                    <a:lnTo>
                      <a:pt x="156401" y="473488"/>
                    </a:lnTo>
                    <a:lnTo>
                      <a:pt x="172308" y="491204"/>
                    </a:lnTo>
                    <a:lnTo>
                      <a:pt x="153258" y="502349"/>
                    </a:lnTo>
                    <a:close/>
                    <a:moveTo>
                      <a:pt x="219742" y="504730"/>
                    </a:moveTo>
                    <a:lnTo>
                      <a:pt x="219266" y="504730"/>
                    </a:lnTo>
                    <a:lnTo>
                      <a:pt x="204121" y="487204"/>
                    </a:lnTo>
                    <a:lnTo>
                      <a:pt x="228410" y="473107"/>
                    </a:lnTo>
                    <a:lnTo>
                      <a:pt x="244221" y="490823"/>
                    </a:lnTo>
                    <a:lnTo>
                      <a:pt x="220694" y="504634"/>
                    </a:lnTo>
                    <a:close/>
                    <a:moveTo>
                      <a:pt x="184214" y="483965"/>
                    </a:moveTo>
                    <a:lnTo>
                      <a:pt x="184214" y="483965"/>
                    </a:lnTo>
                    <a:lnTo>
                      <a:pt x="168974" y="466439"/>
                    </a:lnTo>
                    <a:lnTo>
                      <a:pt x="188024" y="455295"/>
                    </a:lnTo>
                    <a:lnTo>
                      <a:pt x="203835" y="473012"/>
                    </a:lnTo>
                    <a:lnTo>
                      <a:pt x="184785" y="484156"/>
                    </a:lnTo>
                    <a:close/>
                    <a:moveTo>
                      <a:pt x="68390" y="468344"/>
                    </a:moveTo>
                    <a:cubicBezTo>
                      <a:pt x="68390" y="468344"/>
                      <a:pt x="68390" y="468344"/>
                      <a:pt x="68390" y="468344"/>
                    </a:cubicBezTo>
                    <a:lnTo>
                      <a:pt x="53150" y="450818"/>
                    </a:lnTo>
                    <a:lnTo>
                      <a:pt x="84106" y="433007"/>
                    </a:lnTo>
                    <a:lnTo>
                      <a:pt x="99917" y="450723"/>
                    </a:lnTo>
                    <a:lnTo>
                      <a:pt x="69056" y="468535"/>
                    </a:lnTo>
                    <a:close/>
                    <a:moveTo>
                      <a:pt x="256318" y="483584"/>
                    </a:moveTo>
                    <a:lnTo>
                      <a:pt x="256318" y="483584"/>
                    </a:lnTo>
                    <a:lnTo>
                      <a:pt x="241078" y="466058"/>
                    </a:lnTo>
                    <a:lnTo>
                      <a:pt x="416624" y="364617"/>
                    </a:lnTo>
                    <a:lnTo>
                      <a:pt x="432530" y="382429"/>
                    </a:lnTo>
                    <a:lnTo>
                      <a:pt x="256889" y="483775"/>
                    </a:lnTo>
                    <a:close/>
                    <a:moveTo>
                      <a:pt x="144494" y="466058"/>
                    </a:moveTo>
                    <a:lnTo>
                      <a:pt x="144494" y="466058"/>
                    </a:lnTo>
                    <a:lnTo>
                      <a:pt x="129254" y="448532"/>
                    </a:lnTo>
                    <a:lnTo>
                      <a:pt x="148304" y="437388"/>
                    </a:lnTo>
                    <a:lnTo>
                      <a:pt x="164116" y="455105"/>
                    </a:lnTo>
                    <a:lnTo>
                      <a:pt x="145066" y="466249"/>
                    </a:lnTo>
                    <a:close/>
                    <a:moveTo>
                      <a:pt x="216599" y="466058"/>
                    </a:moveTo>
                    <a:cubicBezTo>
                      <a:pt x="216599" y="466058"/>
                      <a:pt x="216599" y="466058"/>
                      <a:pt x="216599" y="466058"/>
                    </a:cubicBezTo>
                    <a:lnTo>
                      <a:pt x="201359" y="448532"/>
                    </a:lnTo>
                    <a:lnTo>
                      <a:pt x="220409" y="437388"/>
                    </a:lnTo>
                    <a:lnTo>
                      <a:pt x="236220" y="455105"/>
                    </a:lnTo>
                    <a:lnTo>
                      <a:pt x="217170" y="466249"/>
                    </a:lnTo>
                    <a:close/>
                    <a:moveTo>
                      <a:pt x="45149" y="441293"/>
                    </a:moveTo>
                    <a:lnTo>
                      <a:pt x="44672" y="441293"/>
                    </a:lnTo>
                    <a:lnTo>
                      <a:pt x="30194" y="422815"/>
                    </a:lnTo>
                    <a:lnTo>
                      <a:pt x="49244" y="411671"/>
                    </a:lnTo>
                    <a:lnTo>
                      <a:pt x="65151" y="429387"/>
                    </a:lnTo>
                    <a:lnTo>
                      <a:pt x="46101" y="440531"/>
                    </a:lnTo>
                    <a:close/>
                    <a:moveTo>
                      <a:pt x="111824" y="443770"/>
                    </a:moveTo>
                    <a:cubicBezTo>
                      <a:pt x="111824" y="443770"/>
                      <a:pt x="111824" y="443770"/>
                      <a:pt x="111824" y="443770"/>
                    </a:cubicBezTo>
                    <a:lnTo>
                      <a:pt x="96869" y="425672"/>
                    </a:lnTo>
                    <a:lnTo>
                      <a:pt x="115919" y="414528"/>
                    </a:lnTo>
                    <a:lnTo>
                      <a:pt x="131731" y="432245"/>
                    </a:lnTo>
                    <a:lnTo>
                      <a:pt x="112681" y="443389"/>
                    </a:lnTo>
                    <a:close/>
                    <a:moveTo>
                      <a:pt x="175546" y="448246"/>
                    </a:moveTo>
                    <a:lnTo>
                      <a:pt x="175546" y="448246"/>
                    </a:lnTo>
                    <a:lnTo>
                      <a:pt x="160306" y="430721"/>
                    </a:lnTo>
                    <a:lnTo>
                      <a:pt x="179356" y="419576"/>
                    </a:lnTo>
                    <a:lnTo>
                      <a:pt x="195167" y="437293"/>
                    </a:lnTo>
                    <a:lnTo>
                      <a:pt x="176117" y="448437"/>
                    </a:lnTo>
                    <a:close/>
                    <a:moveTo>
                      <a:pt x="247650" y="448246"/>
                    </a:moveTo>
                    <a:lnTo>
                      <a:pt x="247650" y="448246"/>
                    </a:lnTo>
                    <a:lnTo>
                      <a:pt x="232410" y="430721"/>
                    </a:lnTo>
                    <a:lnTo>
                      <a:pt x="251460" y="419576"/>
                    </a:lnTo>
                    <a:lnTo>
                      <a:pt x="267367" y="437293"/>
                    </a:lnTo>
                    <a:lnTo>
                      <a:pt x="248317" y="448437"/>
                    </a:lnTo>
                    <a:close/>
                    <a:moveTo>
                      <a:pt x="76200" y="423386"/>
                    </a:moveTo>
                    <a:lnTo>
                      <a:pt x="75724" y="423386"/>
                    </a:lnTo>
                    <a:lnTo>
                      <a:pt x="60484" y="405765"/>
                    </a:lnTo>
                    <a:lnTo>
                      <a:pt x="79534" y="394621"/>
                    </a:lnTo>
                    <a:lnTo>
                      <a:pt x="95345" y="412337"/>
                    </a:lnTo>
                    <a:lnTo>
                      <a:pt x="76295" y="423482"/>
                    </a:lnTo>
                    <a:close/>
                    <a:moveTo>
                      <a:pt x="142875" y="425958"/>
                    </a:moveTo>
                    <a:lnTo>
                      <a:pt x="142875" y="425958"/>
                    </a:lnTo>
                    <a:lnTo>
                      <a:pt x="127730" y="408432"/>
                    </a:lnTo>
                    <a:lnTo>
                      <a:pt x="146780" y="397288"/>
                    </a:lnTo>
                    <a:lnTo>
                      <a:pt x="162687" y="415004"/>
                    </a:lnTo>
                    <a:lnTo>
                      <a:pt x="143637" y="426149"/>
                    </a:lnTo>
                    <a:close/>
                    <a:moveTo>
                      <a:pt x="206597" y="430339"/>
                    </a:moveTo>
                    <a:cubicBezTo>
                      <a:pt x="206597" y="430339"/>
                      <a:pt x="206597" y="430339"/>
                      <a:pt x="206597" y="430339"/>
                    </a:cubicBezTo>
                    <a:lnTo>
                      <a:pt x="191358" y="412813"/>
                    </a:lnTo>
                    <a:lnTo>
                      <a:pt x="210408" y="401669"/>
                    </a:lnTo>
                    <a:lnTo>
                      <a:pt x="226314" y="419386"/>
                    </a:lnTo>
                    <a:lnTo>
                      <a:pt x="207264" y="430530"/>
                    </a:lnTo>
                    <a:close/>
                    <a:moveTo>
                      <a:pt x="15240" y="408337"/>
                    </a:moveTo>
                    <a:lnTo>
                      <a:pt x="15240" y="408337"/>
                    </a:lnTo>
                    <a:lnTo>
                      <a:pt x="0" y="390811"/>
                    </a:lnTo>
                    <a:lnTo>
                      <a:pt x="24289" y="376809"/>
                    </a:lnTo>
                    <a:lnTo>
                      <a:pt x="40100" y="394525"/>
                    </a:lnTo>
                    <a:lnTo>
                      <a:pt x="15907" y="408527"/>
                    </a:lnTo>
                    <a:close/>
                    <a:moveTo>
                      <a:pt x="278606" y="429959"/>
                    </a:moveTo>
                    <a:lnTo>
                      <a:pt x="278606" y="429959"/>
                    </a:lnTo>
                    <a:lnTo>
                      <a:pt x="263366" y="412433"/>
                    </a:lnTo>
                    <a:lnTo>
                      <a:pt x="282416" y="401288"/>
                    </a:lnTo>
                    <a:lnTo>
                      <a:pt x="298228" y="419005"/>
                    </a:lnTo>
                    <a:lnTo>
                      <a:pt x="279178" y="430149"/>
                    </a:lnTo>
                    <a:close/>
                    <a:moveTo>
                      <a:pt x="107156" y="405193"/>
                    </a:moveTo>
                    <a:lnTo>
                      <a:pt x="107156" y="405193"/>
                    </a:lnTo>
                    <a:lnTo>
                      <a:pt x="91916" y="387667"/>
                    </a:lnTo>
                    <a:lnTo>
                      <a:pt x="110966" y="376523"/>
                    </a:lnTo>
                    <a:lnTo>
                      <a:pt x="126778" y="394240"/>
                    </a:lnTo>
                    <a:lnTo>
                      <a:pt x="107728" y="405384"/>
                    </a:lnTo>
                    <a:close/>
                    <a:moveTo>
                      <a:pt x="173831" y="407670"/>
                    </a:moveTo>
                    <a:cubicBezTo>
                      <a:pt x="173831" y="407670"/>
                      <a:pt x="173831" y="407670"/>
                      <a:pt x="173831" y="407670"/>
                    </a:cubicBezTo>
                    <a:lnTo>
                      <a:pt x="158591" y="390144"/>
                    </a:lnTo>
                    <a:lnTo>
                      <a:pt x="177641" y="379000"/>
                    </a:lnTo>
                    <a:lnTo>
                      <a:pt x="193453" y="396716"/>
                    </a:lnTo>
                    <a:lnTo>
                      <a:pt x="174403" y="407860"/>
                    </a:lnTo>
                    <a:close/>
                    <a:moveTo>
                      <a:pt x="237554" y="412147"/>
                    </a:moveTo>
                    <a:lnTo>
                      <a:pt x="237554" y="412147"/>
                    </a:lnTo>
                    <a:lnTo>
                      <a:pt x="222314" y="394621"/>
                    </a:lnTo>
                    <a:lnTo>
                      <a:pt x="241364" y="383476"/>
                    </a:lnTo>
                    <a:lnTo>
                      <a:pt x="257175" y="401193"/>
                    </a:lnTo>
                    <a:lnTo>
                      <a:pt x="238125" y="412337"/>
                    </a:lnTo>
                    <a:close/>
                    <a:moveTo>
                      <a:pt x="309658" y="412147"/>
                    </a:moveTo>
                    <a:lnTo>
                      <a:pt x="309658" y="412147"/>
                    </a:lnTo>
                    <a:lnTo>
                      <a:pt x="294418" y="394621"/>
                    </a:lnTo>
                    <a:lnTo>
                      <a:pt x="313468" y="383476"/>
                    </a:lnTo>
                    <a:lnTo>
                      <a:pt x="329279" y="401193"/>
                    </a:lnTo>
                    <a:lnTo>
                      <a:pt x="310229" y="412337"/>
                    </a:lnTo>
                    <a:close/>
                    <a:moveTo>
                      <a:pt x="64961" y="379667"/>
                    </a:moveTo>
                    <a:lnTo>
                      <a:pt x="64961" y="379667"/>
                    </a:lnTo>
                    <a:lnTo>
                      <a:pt x="49721" y="362141"/>
                    </a:lnTo>
                    <a:lnTo>
                      <a:pt x="68771" y="350996"/>
                    </a:lnTo>
                    <a:lnTo>
                      <a:pt x="84582" y="368713"/>
                    </a:lnTo>
                    <a:lnTo>
                      <a:pt x="65532" y="379857"/>
                    </a:lnTo>
                    <a:close/>
                    <a:moveTo>
                      <a:pt x="138398" y="387287"/>
                    </a:moveTo>
                    <a:lnTo>
                      <a:pt x="137922" y="387287"/>
                    </a:lnTo>
                    <a:lnTo>
                      <a:pt x="122777" y="369665"/>
                    </a:lnTo>
                    <a:lnTo>
                      <a:pt x="141827" y="358521"/>
                    </a:lnTo>
                    <a:lnTo>
                      <a:pt x="159734" y="375190"/>
                    </a:lnTo>
                    <a:lnTo>
                      <a:pt x="140684" y="386239"/>
                    </a:lnTo>
                    <a:close/>
                    <a:moveTo>
                      <a:pt x="205073" y="389858"/>
                    </a:moveTo>
                    <a:lnTo>
                      <a:pt x="205073" y="389858"/>
                    </a:lnTo>
                    <a:lnTo>
                      <a:pt x="189833" y="372332"/>
                    </a:lnTo>
                    <a:lnTo>
                      <a:pt x="208883" y="361188"/>
                    </a:lnTo>
                    <a:lnTo>
                      <a:pt x="224695" y="378905"/>
                    </a:lnTo>
                    <a:lnTo>
                      <a:pt x="205645" y="390049"/>
                    </a:lnTo>
                    <a:close/>
                    <a:moveTo>
                      <a:pt x="268796" y="394240"/>
                    </a:moveTo>
                    <a:lnTo>
                      <a:pt x="268796" y="394240"/>
                    </a:lnTo>
                    <a:lnTo>
                      <a:pt x="253556" y="376714"/>
                    </a:lnTo>
                    <a:lnTo>
                      <a:pt x="272606" y="365570"/>
                    </a:lnTo>
                    <a:lnTo>
                      <a:pt x="288417" y="383286"/>
                    </a:lnTo>
                    <a:lnTo>
                      <a:pt x="269367" y="394430"/>
                    </a:lnTo>
                    <a:close/>
                    <a:moveTo>
                      <a:pt x="340900" y="394240"/>
                    </a:moveTo>
                    <a:lnTo>
                      <a:pt x="340424" y="394240"/>
                    </a:lnTo>
                    <a:lnTo>
                      <a:pt x="327375" y="375190"/>
                    </a:lnTo>
                    <a:lnTo>
                      <a:pt x="346425" y="364046"/>
                    </a:lnTo>
                    <a:lnTo>
                      <a:pt x="362331" y="381857"/>
                    </a:lnTo>
                    <a:lnTo>
                      <a:pt x="343281" y="392906"/>
                    </a:lnTo>
                    <a:close/>
                    <a:moveTo>
                      <a:pt x="96203" y="361759"/>
                    </a:moveTo>
                    <a:lnTo>
                      <a:pt x="96203" y="361759"/>
                    </a:lnTo>
                    <a:lnTo>
                      <a:pt x="80963" y="344138"/>
                    </a:lnTo>
                    <a:lnTo>
                      <a:pt x="100013" y="332994"/>
                    </a:lnTo>
                    <a:lnTo>
                      <a:pt x="115824" y="350710"/>
                    </a:lnTo>
                    <a:lnTo>
                      <a:pt x="96774" y="361855"/>
                    </a:lnTo>
                    <a:close/>
                    <a:moveTo>
                      <a:pt x="169545" y="369475"/>
                    </a:moveTo>
                    <a:lnTo>
                      <a:pt x="154305" y="351949"/>
                    </a:lnTo>
                    <a:lnTo>
                      <a:pt x="173355" y="340805"/>
                    </a:lnTo>
                    <a:lnTo>
                      <a:pt x="189167" y="358521"/>
                    </a:lnTo>
                    <a:lnTo>
                      <a:pt x="170117" y="369665"/>
                    </a:lnTo>
                    <a:close/>
                    <a:moveTo>
                      <a:pt x="236696" y="371951"/>
                    </a:moveTo>
                    <a:cubicBezTo>
                      <a:pt x="236544" y="372018"/>
                      <a:pt x="236372" y="372018"/>
                      <a:pt x="236220" y="371951"/>
                    </a:cubicBezTo>
                    <a:lnTo>
                      <a:pt x="221075" y="354425"/>
                    </a:lnTo>
                    <a:lnTo>
                      <a:pt x="240125" y="343281"/>
                    </a:lnTo>
                    <a:lnTo>
                      <a:pt x="256032" y="360997"/>
                    </a:lnTo>
                    <a:lnTo>
                      <a:pt x="236982" y="372142"/>
                    </a:lnTo>
                    <a:close/>
                    <a:moveTo>
                      <a:pt x="300419" y="376428"/>
                    </a:moveTo>
                    <a:lnTo>
                      <a:pt x="300419" y="376428"/>
                    </a:lnTo>
                    <a:lnTo>
                      <a:pt x="285179" y="358902"/>
                    </a:lnTo>
                    <a:lnTo>
                      <a:pt x="304229" y="347758"/>
                    </a:lnTo>
                    <a:lnTo>
                      <a:pt x="320135" y="365474"/>
                    </a:lnTo>
                    <a:lnTo>
                      <a:pt x="301085" y="376618"/>
                    </a:lnTo>
                    <a:close/>
                    <a:moveTo>
                      <a:pt x="372428" y="376428"/>
                    </a:moveTo>
                    <a:lnTo>
                      <a:pt x="372428" y="376428"/>
                    </a:lnTo>
                    <a:lnTo>
                      <a:pt x="357188" y="358902"/>
                    </a:lnTo>
                    <a:lnTo>
                      <a:pt x="376238" y="347758"/>
                    </a:lnTo>
                    <a:lnTo>
                      <a:pt x="392049" y="365474"/>
                    </a:lnTo>
                    <a:lnTo>
                      <a:pt x="372999" y="376618"/>
                    </a:lnTo>
                    <a:close/>
                    <a:moveTo>
                      <a:pt x="127826" y="343948"/>
                    </a:moveTo>
                    <a:cubicBezTo>
                      <a:pt x="127673" y="344014"/>
                      <a:pt x="127502" y="344014"/>
                      <a:pt x="127349" y="343948"/>
                    </a:cubicBezTo>
                    <a:lnTo>
                      <a:pt x="112204" y="326422"/>
                    </a:lnTo>
                    <a:lnTo>
                      <a:pt x="131254" y="315278"/>
                    </a:lnTo>
                    <a:lnTo>
                      <a:pt x="147161" y="332994"/>
                    </a:lnTo>
                    <a:lnTo>
                      <a:pt x="128111" y="344138"/>
                    </a:lnTo>
                    <a:close/>
                    <a:moveTo>
                      <a:pt x="201168" y="351568"/>
                    </a:moveTo>
                    <a:lnTo>
                      <a:pt x="201168" y="351568"/>
                    </a:lnTo>
                    <a:lnTo>
                      <a:pt x="185928" y="333946"/>
                    </a:lnTo>
                    <a:lnTo>
                      <a:pt x="204978" y="322802"/>
                    </a:lnTo>
                    <a:lnTo>
                      <a:pt x="220790" y="340614"/>
                    </a:lnTo>
                    <a:lnTo>
                      <a:pt x="201740" y="351663"/>
                    </a:lnTo>
                    <a:close/>
                    <a:moveTo>
                      <a:pt x="445008" y="375190"/>
                    </a:moveTo>
                    <a:cubicBezTo>
                      <a:pt x="445008" y="375190"/>
                      <a:pt x="445008" y="375190"/>
                      <a:pt x="445008" y="375190"/>
                    </a:cubicBezTo>
                    <a:lnTo>
                      <a:pt x="429768" y="357664"/>
                    </a:lnTo>
                    <a:lnTo>
                      <a:pt x="454057" y="343662"/>
                    </a:lnTo>
                    <a:lnTo>
                      <a:pt x="469964" y="361379"/>
                    </a:lnTo>
                    <a:lnTo>
                      <a:pt x="445294" y="375190"/>
                    </a:lnTo>
                    <a:close/>
                    <a:moveTo>
                      <a:pt x="270415" y="352330"/>
                    </a:moveTo>
                    <a:lnTo>
                      <a:pt x="270415" y="352330"/>
                    </a:lnTo>
                    <a:lnTo>
                      <a:pt x="255175" y="334804"/>
                    </a:lnTo>
                    <a:lnTo>
                      <a:pt x="274225" y="323659"/>
                    </a:lnTo>
                    <a:lnTo>
                      <a:pt x="290036" y="341376"/>
                    </a:lnTo>
                    <a:lnTo>
                      <a:pt x="270986" y="352520"/>
                    </a:lnTo>
                    <a:close/>
                    <a:moveTo>
                      <a:pt x="334137" y="356711"/>
                    </a:moveTo>
                    <a:lnTo>
                      <a:pt x="334137" y="356711"/>
                    </a:lnTo>
                    <a:lnTo>
                      <a:pt x="318897" y="339090"/>
                    </a:lnTo>
                    <a:lnTo>
                      <a:pt x="337947" y="327946"/>
                    </a:lnTo>
                    <a:lnTo>
                      <a:pt x="353759" y="345662"/>
                    </a:lnTo>
                    <a:lnTo>
                      <a:pt x="334709" y="356807"/>
                    </a:lnTo>
                    <a:close/>
                    <a:moveTo>
                      <a:pt x="406241" y="356711"/>
                    </a:moveTo>
                    <a:lnTo>
                      <a:pt x="406241" y="356711"/>
                    </a:lnTo>
                    <a:lnTo>
                      <a:pt x="391001" y="339090"/>
                    </a:lnTo>
                    <a:lnTo>
                      <a:pt x="410051" y="327946"/>
                    </a:lnTo>
                    <a:lnTo>
                      <a:pt x="425863" y="345758"/>
                    </a:lnTo>
                    <a:lnTo>
                      <a:pt x="406813" y="356807"/>
                    </a:lnTo>
                    <a:close/>
                    <a:moveTo>
                      <a:pt x="161544" y="324231"/>
                    </a:moveTo>
                    <a:lnTo>
                      <a:pt x="161544" y="324231"/>
                    </a:lnTo>
                    <a:lnTo>
                      <a:pt x="146304" y="306610"/>
                    </a:lnTo>
                    <a:lnTo>
                      <a:pt x="165354" y="295466"/>
                    </a:lnTo>
                    <a:lnTo>
                      <a:pt x="181166" y="313182"/>
                    </a:lnTo>
                    <a:lnTo>
                      <a:pt x="162116" y="324326"/>
                    </a:lnTo>
                    <a:close/>
                    <a:moveTo>
                      <a:pt x="234982" y="331946"/>
                    </a:moveTo>
                    <a:lnTo>
                      <a:pt x="234506" y="331946"/>
                    </a:lnTo>
                    <a:lnTo>
                      <a:pt x="219361" y="314420"/>
                    </a:lnTo>
                    <a:lnTo>
                      <a:pt x="238411" y="303276"/>
                    </a:lnTo>
                    <a:lnTo>
                      <a:pt x="254318" y="320992"/>
                    </a:lnTo>
                    <a:lnTo>
                      <a:pt x="235268" y="332137"/>
                    </a:lnTo>
                    <a:close/>
                    <a:moveTo>
                      <a:pt x="301657" y="334423"/>
                    </a:moveTo>
                    <a:cubicBezTo>
                      <a:pt x="301657" y="334423"/>
                      <a:pt x="301657" y="334423"/>
                      <a:pt x="301657" y="334423"/>
                    </a:cubicBezTo>
                    <a:lnTo>
                      <a:pt x="286417" y="316897"/>
                    </a:lnTo>
                    <a:lnTo>
                      <a:pt x="305467" y="305753"/>
                    </a:lnTo>
                    <a:lnTo>
                      <a:pt x="321278" y="323469"/>
                    </a:lnTo>
                    <a:lnTo>
                      <a:pt x="302228" y="334613"/>
                    </a:lnTo>
                    <a:close/>
                    <a:moveTo>
                      <a:pt x="481203" y="354425"/>
                    </a:moveTo>
                    <a:cubicBezTo>
                      <a:pt x="481203" y="354425"/>
                      <a:pt x="481203" y="354425"/>
                      <a:pt x="481203" y="354425"/>
                    </a:cubicBezTo>
                    <a:lnTo>
                      <a:pt x="465963" y="336899"/>
                    </a:lnTo>
                    <a:lnTo>
                      <a:pt x="490252" y="322897"/>
                    </a:lnTo>
                    <a:lnTo>
                      <a:pt x="506444" y="339947"/>
                    </a:lnTo>
                    <a:lnTo>
                      <a:pt x="482156" y="353949"/>
                    </a:lnTo>
                    <a:close/>
                    <a:moveTo>
                      <a:pt x="365379" y="338900"/>
                    </a:moveTo>
                    <a:lnTo>
                      <a:pt x="365379" y="338900"/>
                    </a:lnTo>
                    <a:lnTo>
                      <a:pt x="350139" y="321374"/>
                    </a:lnTo>
                    <a:lnTo>
                      <a:pt x="369189" y="310229"/>
                    </a:lnTo>
                    <a:lnTo>
                      <a:pt x="385001" y="327946"/>
                    </a:lnTo>
                    <a:lnTo>
                      <a:pt x="365951" y="339090"/>
                    </a:lnTo>
                    <a:close/>
                    <a:moveTo>
                      <a:pt x="437483" y="338900"/>
                    </a:moveTo>
                    <a:cubicBezTo>
                      <a:pt x="437483" y="338900"/>
                      <a:pt x="437483" y="338900"/>
                      <a:pt x="437007" y="338900"/>
                    </a:cubicBezTo>
                    <a:lnTo>
                      <a:pt x="421767" y="321374"/>
                    </a:lnTo>
                    <a:lnTo>
                      <a:pt x="440817" y="310229"/>
                    </a:lnTo>
                    <a:lnTo>
                      <a:pt x="456629" y="327946"/>
                    </a:lnTo>
                    <a:lnTo>
                      <a:pt x="437579" y="339090"/>
                    </a:lnTo>
                    <a:close/>
                    <a:moveTo>
                      <a:pt x="266033" y="314039"/>
                    </a:moveTo>
                    <a:lnTo>
                      <a:pt x="266033" y="314039"/>
                    </a:lnTo>
                    <a:lnTo>
                      <a:pt x="250793" y="296418"/>
                    </a:lnTo>
                    <a:lnTo>
                      <a:pt x="269843" y="285274"/>
                    </a:lnTo>
                    <a:lnTo>
                      <a:pt x="285655" y="303085"/>
                    </a:lnTo>
                    <a:lnTo>
                      <a:pt x="266605" y="314134"/>
                    </a:lnTo>
                    <a:close/>
                    <a:moveTo>
                      <a:pt x="333185" y="316611"/>
                    </a:moveTo>
                    <a:lnTo>
                      <a:pt x="332708" y="316611"/>
                    </a:lnTo>
                    <a:lnTo>
                      <a:pt x="317468" y="299085"/>
                    </a:lnTo>
                    <a:lnTo>
                      <a:pt x="336518" y="287941"/>
                    </a:lnTo>
                    <a:lnTo>
                      <a:pt x="352330" y="305657"/>
                    </a:lnTo>
                    <a:lnTo>
                      <a:pt x="333280" y="316801"/>
                    </a:lnTo>
                    <a:close/>
                    <a:moveTo>
                      <a:pt x="396907" y="320992"/>
                    </a:moveTo>
                    <a:lnTo>
                      <a:pt x="396907" y="320992"/>
                    </a:lnTo>
                    <a:lnTo>
                      <a:pt x="381667" y="303371"/>
                    </a:lnTo>
                    <a:lnTo>
                      <a:pt x="400717" y="292227"/>
                    </a:lnTo>
                    <a:lnTo>
                      <a:pt x="416624" y="309943"/>
                    </a:lnTo>
                    <a:lnTo>
                      <a:pt x="397574" y="321088"/>
                    </a:lnTo>
                    <a:close/>
                    <a:moveTo>
                      <a:pt x="206407" y="298418"/>
                    </a:moveTo>
                    <a:lnTo>
                      <a:pt x="206407" y="298418"/>
                    </a:lnTo>
                    <a:lnTo>
                      <a:pt x="191167" y="280892"/>
                    </a:lnTo>
                    <a:lnTo>
                      <a:pt x="210217" y="269748"/>
                    </a:lnTo>
                    <a:lnTo>
                      <a:pt x="226028" y="287464"/>
                    </a:lnTo>
                    <a:lnTo>
                      <a:pt x="206978" y="298609"/>
                    </a:lnTo>
                    <a:close/>
                    <a:moveTo>
                      <a:pt x="517684" y="333661"/>
                    </a:moveTo>
                    <a:lnTo>
                      <a:pt x="517684" y="333661"/>
                    </a:lnTo>
                    <a:lnTo>
                      <a:pt x="502444" y="316135"/>
                    </a:lnTo>
                    <a:lnTo>
                      <a:pt x="526733" y="302038"/>
                    </a:lnTo>
                    <a:lnTo>
                      <a:pt x="542639" y="319754"/>
                    </a:lnTo>
                    <a:lnTo>
                      <a:pt x="518351" y="333851"/>
                    </a:lnTo>
                    <a:close/>
                    <a:moveTo>
                      <a:pt x="468916" y="320612"/>
                    </a:moveTo>
                    <a:lnTo>
                      <a:pt x="468916" y="320612"/>
                    </a:lnTo>
                    <a:lnTo>
                      <a:pt x="453676" y="302990"/>
                    </a:lnTo>
                    <a:lnTo>
                      <a:pt x="472726" y="291846"/>
                    </a:lnTo>
                    <a:lnTo>
                      <a:pt x="488537" y="309658"/>
                    </a:lnTo>
                    <a:lnTo>
                      <a:pt x="469487" y="320707"/>
                    </a:lnTo>
                    <a:close/>
                    <a:moveTo>
                      <a:pt x="297466" y="295846"/>
                    </a:moveTo>
                    <a:lnTo>
                      <a:pt x="297466" y="295846"/>
                    </a:lnTo>
                    <a:lnTo>
                      <a:pt x="282226" y="278321"/>
                    </a:lnTo>
                    <a:lnTo>
                      <a:pt x="301276" y="267176"/>
                    </a:lnTo>
                    <a:lnTo>
                      <a:pt x="317087" y="284893"/>
                    </a:lnTo>
                    <a:lnTo>
                      <a:pt x="298037" y="296037"/>
                    </a:lnTo>
                    <a:close/>
                    <a:moveTo>
                      <a:pt x="364141" y="298323"/>
                    </a:moveTo>
                    <a:lnTo>
                      <a:pt x="364141" y="298323"/>
                    </a:lnTo>
                    <a:lnTo>
                      <a:pt x="348901" y="280702"/>
                    </a:lnTo>
                    <a:lnTo>
                      <a:pt x="367951" y="269558"/>
                    </a:lnTo>
                    <a:lnTo>
                      <a:pt x="383762" y="287274"/>
                    </a:lnTo>
                    <a:lnTo>
                      <a:pt x="364712" y="298418"/>
                    </a:lnTo>
                    <a:close/>
                    <a:moveTo>
                      <a:pt x="427863" y="302800"/>
                    </a:moveTo>
                    <a:lnTo>
                      <a:pt x="427863" y="302800"/>
                    </a:lnTo>
                    <a:lnTo>
                      <a:pt x="412623" y="285274"/>
                    </a:lnTo>
                    <a:lnTo>
                      <a:pt x="431673" y="274130"/>
                    </a:lnTo>
                    <a:lnTo>
                      <a:pt x="447485" y="291846"/>
                    </a:lnTo>
                    <a:lnTo>
                      <a:pt x="428435" y="302990"/>
                    </a:lnTo>
                    <a:close/>
                    <a:moveTo>
                      <a:pt x="237363" y="280225"/>
                    </a:moveTo>
                    <a:cubicBezTo>
                      <a:pt x="237363" y="280225"/>
                      <a:pt x="237363" y="280225"/>
                      <a:pt x="237363" y="280225"/>
                    </a:cubicBezTo>
                    <a:lnTo>
                      <a:pt x="222123" y="262700"/>
                    </a:lnTo>
                    <a:lnTo>
                      <a:pt x="241173" y="251555"/>
                    </a:lnTo>
                    <a:lnTo>
                      <a:pt x="256985" y="269272"/>
                    </a:lnTo>
                    <a:lnTo>
                      <a:pt x="237935" y="280416"/>
                    </a:lnTo>
                    <a:close/>
                    <a:moveTo>
                      <a:pt x="553593" y="312610"/>
                    </a:moveTo>
                    <a:lnTo>
                      <a:pt x="553593" y="312610"/>
                    </a:lnTo>
                    <a:lnTo>
                      <a:pt x="538353" y="295084"/>
                    </a:lnTo>
                    <a:lnTo>
                      <a:pt x="569309" y="277178"/>
                    </a:lnTo>
                    <a:lnTo>
                      <a:pt x="585121" y="294894"/>
                    </a:lnTo>
                    <a:lnTo>
                      <a:pt x="554260" y="312801"/>
                    </a:lnTo>
                    <a:close/>
                    <a:moveTo>
                      <a:pt x="499872" y="302419"/>
                    </a:moveTo>
                    <a:lnTo>
                      <a:pt x="499872" y="302419"/>
                    </a:lnTo>
                    <a:lnTo>
                      <a:pt x="484632" y="284893"/>
                    </a:lnTo>
                    <a:lnTo>
                      <a:pt x="545497" y="249746"/>
                    </a:lnTo>
                    <a:lnTo>
                      <a:pt x="561309" y="267462"/>
                    </a:lnTo>
                    <a:lnTo>
                      <a:pt x="500444" y="302609"/>
                    </a:lnTo>
                    <a:close/>
                    <a:moveTo>
                      <a:pt x="328422" y="277559"/>
                    </a:moveTo>
                    <a:lnTo>
                      <a:pt x="327946" y="277559"/>
                    </a:lnTo>
                    <a:lnTo>
                      <a:pt x="312801" y="259937"/>
                    </a:lnTo>
                    <a:lnTo>
                      <a:pt x="331851" y="248888"/>
                    </a:lnTo>
                    <a:lnTo>
                      <a:pt x="347758" y="266605"/>
                    </a:lnTo>
                    <a:lnTo>
                      <a:pt x="328708" y="277654"/>
                    </a:lnTo>
                    <a:close/>
                    <a:moveTo>
                      <a:pt x="395097" y="280130"/>
                    </a:moveTo>
                    <a:lnTo>
                      <a:pt x="395097" y="280130"/>
                    </a:lnTo>
                    <a:lnTo>
                      <a:pt x="379857" y="262604"/>
                    </a:lnTo>
                    <a:lnTo>
                      <a:pt x="398907" y="251460"/>
                    </a:lnTo>
                    <a:lnTo>
                      <a:pt x="414719" y="269176"/>
                    </a:lnTo>
                    <a:lnTo>
                      <a:pt x="395669" y="280321"/>
                    </a:lnTo>
                    <a:close/>
                    <a:moveTo>
                      <a:pt x="458819" y="284512"/>
                    </a:moveTo>
                    <a:lnTo>
                      <a:pt x="458819" y="284512"/>
                    </a:lnTo>
                    <a:lnTo>
                      <a:pt x="443579" y="266891"/>
                    </a:lnTo>
                    <a:lnTo>
                      <a:pt x="462629" y="255746"/>
                    </a:lnTo>
                    <a:lnTo>
                      <a:pt x="478441" y="273463"/>
                    </a:lnTo>
                    <a:lnTo>
                      <a:pt x="459391" y="284607"/>
                    </a:lnTo>
                    <a:close/>
                    <a:moveTo>
                      <a:pt x="268319" y="262033"/>
                    </a:moveTo>
                    <a:lnTo>
                      <a:pt x="268319" y="262033"/>
                    </a:lnTo>
                    <a:lnTo>
                      <a:pt x="253079" y="244507"/>
                    </a:lnTo>
                    <a:lnTo>
                      <a:pt x="272129" y="233363"/>
                    </a:lnTo>
                    <a:lnTo>
                      <a:pt x="288036" y="251079"/>
                    </a:lnTo>
                    <a:lnTo>
                      <a:pt x="268986" y="262223"/>
                    </a:lnTo>
                    <a:close/>
                    <a:moveTo>
                      <a:pt x="359474" y="259366"/>
                    </a:moveTo>
                    <a:lnTo>
                      <a:pt x="359474" y="259366"/>
                    </a:lnTo>
                    <a:lnTo>
                      <a:pt x="344234" y="241840"/>
                    </a:lnTo>
                    <a:lnTo>
                      <a:pt x="363284" y="230696"/>
                    </a:lnTo>
                    <a:lnTo>
                      <a:pt x="379095" y="248412"/>
                    </a:lnTo>
                    <a:lnTo>
                      <a:pt x="360045" y="259556"/>
                    </a:lnTo>
                    <a:close/>
                    <a:moveTo>
                      <a:pt x="602837" y="283750"/>
                    </a:moveTo>
                    <a:lnTo>
                      <a:pt x="602837" y="283750"/>
                    </a:lnTo>
                    <a:lnTo>
                      <a:pt x="587597" y="266129"/>
                    </a:lnTo>
                    <a:lnTo>
                      <a:pt x="606647" y="255079"/>
                    </a:lnTo>
                    <a:lnTo>
                      <a:pt x="622459" y="272796"/>
                    </a:lnTo>
                    <a:lnTo>
                      <a:pt x="603409" y="283845"/>
                    </a:lnTo>
                    <a:close/>
                    <a:moveTo>
                      <a:pt x="426625" y="261842"/>
                    </a:moveTo>
                    <a:lnTo>
                      <a:pt x="426149" y="261842"/>
                    </a:lnTo>
                    <a:lnTo>
                      <a:pt x="410909" y="244221"/>
                    </a:lnTo>
                    <a:lnTo>
                      <a:pt x="429959" y="233077"/>
                    </a:lnTo>
                    <a:lnTo>
                      <a:pt x="445770" y="250793"/>
                    </a:lnTo>
                    <a:lnTo>
                      <a:pt x="426720" y="261938"/>
                    </a:lnTo>
                    <a:close/>
                    <a:moveTo>
                      <a:pt x="490347" y="266319"/>
                    </a:moveTo>
                    <a:lnTo>
                      <a:pt x="490347" y="266319"/>
                    </a:lnTo>
                    <a:lnTo>
                      <a:pt x="475107" y="248793"/>
                    </a:lnTo>
                    <a:lnTo>
                      <a:pt x="492728" y="238601"/>
                    </a:lnTo>
                    <a:cubicBezTo>
                      <a:pt x="494014" y="237801"/>
                      <a:pt x="494929" y="236544"/>
                      <a:pt x="495300" y="235077"/>
                    </a:cubicBezTo>
                    <a:cubicBezTo>
                      <a:pt x="495700" y="233639"/>
                      <a:pt x="495424" y="232096"/>
                      <a:pt x="494538" y="230886"/>
                    </a:cubicBezTo>
                    <a:lnTo>
                      <a:pt x="474536" y="207835"/>
                    </a:lnTo>
                    <a:lnTo>
                      <a:pt x="497110" y="194786"/>
                    </a:lnTo>
                    <a:lnTo>
                      <a:pt x="536829" y="239935"/>
                    </a:lnTo>
                    <a:lnTo>
                      <a:pt x="490919" y="266509"/>
                    </a:lnTo>
                    <a:close/>
                    <a:moveTo>
                      <a:pt x="299847" y="243745"/>
                    </a:moveTo>
                    <a:lnTo>
                      <a:pt x="299847" y="243745"/>
                    </a:lnTo>
                    <a:lnTo>
                      <a:pt x="284607" y="226219"/>
                    </a:lnTo>
                    <a:lnTo>
                      <a:pt x="303657" y="215075"/>
                    </a:lnTo>
                    <a:lnTo>
                      <a:pt x="319469" y="232791"/>
                    </a:lnTo>
                    <a:lnTo>
                      <a:pt x="300419" y="243935"/>
                    </a:lnTo>
                    <a:close/>
                    <a:moveTo>
                      <a:pt x="391097" y="241078"/>
                    </a:moveTo>
                    <a:lnTo>
                      <a:pt x="391097" y="241078"/>
                    </a:lnTo>
                    <a:lnTo>
                      <a:pt x="375857" y="223552"/>
                    </a:lnTo>
                    <a:lnTo>
                      <a:pt x="394907" y="212408"/>
                    </a:lnTo>
                    <a:lnTo>
                      <a:pt x="410718" y="230124"/>
                    </a:lnTo>
                    <a:lnTo>
                      <a:pt x="391668" y="241173"/>
                    </a:lnTo>
                    <a:close/>
                    <a:moveTo>
                      <a:pt x="634460" y="265557"/>
                    </a:moveTo>
                    <a:cubicBezTo>
                      <a:pt x="634308" y="265624"/>
                      <a:pt x="634137" y="265624"/>
                      <a:pt x="633984" y="265557"/>
                    </a:cubicBezTo>
                    <a:lnTo>
                      <a:pt x="620744" y="246983"/>
                    </a:lnTo>
                    <a:lnTo>
                      <a:pt x="639794" y="235839"/>
                    </a:lnTo>
                    <a:lnTo>
                      <a:pt x="655701" y="253555"/>
                    </a:lnTo>
                    <a:lnTo>
                      <a:pt x="636651" y="264700"/>
                    </a:lnTo>
                    <a:close/>
                    <a:moveTo>
                      <a:pt x="458153" y="243650"/>
                    </a:moveTo>
                    <a:lnTo>
                      <a:pt x="458153" y="243650"/>
                    </a:lnTo>
                    <a:lnTo>
                      <a:pt x="442913" y="226124"/>
                    </a:lnTo>
                    <a:lnTo>
                      <a:pt x="461963" y="214979"/>
                    </a:lnTo>
                    <a:lnTo>
                      <a:pt x="477774" y="232696"/>
                    </a:lnTo>
                    <a:lnTo>
                      <a:pt x="458724" y="243840"/>
                    </a:lnTo>
                    <a:close/>
                    <a:moveTo>
                      <a:pt x="345186" y="217551"/>
                    </a:moveTo>
                    <a:lnTo>
                      <a:pt x="345186" y="217551"/>
                    </a:lnTo>
                    <a:lnTo>
                      <a:pt x="329946" y="199930"/>
                    </a:lnTo>
                    <a:lnTo>
                      <a:pt x="348996" y="188785"/>
                    </a:lnTo>
                    <a:lnTo>
                      <a:pt x="364808" y="206502"/>
                    </a:lnTo>
                    <a:lnTo>
                      <a:pt x="345758" y="217646"/>
                    </a:lnTo>
                    <a:close/>
                    <a:moveTo>
                      <a:pt x="422720" y="222885"/>
                    </a:moveTo>
                    <a:lnTo>
                      <a:pt x="407575" y="205359"/>
                    </a:lnTo>
                    <a:lnTo>
                      <a:pt x="426625" y="194215"/>
                    </a:lnTo>
                    <a:lnTo>
                      <a:pt x="442532" y="211931"/>
                    </a:lnTo>
                    <a:lnTo>
                      <a:pt x="423482" y="223075"/>
                    </a:lnTo>
                    <a:close/>
                    <a:moveTo>
                      <a:pt x="665988" y="247269"/>
                    </a:moveTo>
                    <a:lnTo>
                      <a:pt x="665988" y="247269"/>
                    </a:lnTo>
                    <a:lnTo>
                      <a:pt x="650748" y="229743"/>
                    </a:lnTo>
                    <a:lnTo>
                      <a:pt x="669798" y="218599"/>
                    </a:lnTo>
                    <a:lnTo>
                      <a:pt x="685610" y="236315"/>
                    </a:lnTo>
                    <a:lnTo>
                      <a:pt x="666560" y="247364"/>
                    </a:lnTo>
                    <a:close/>
                    <a:moveTo>
                      <a:pt x="610553" y="237744"/>
                    </a:moveTo>
                    <a:lnTo>
                      <a:pt x="610553" y="237744"/>
                    </a:lnTo>
                    <a:lnTo>
                      <a:pt x="595313" y="220218"/>
                    </a:lnTo>
                    <a:lnTo>
                      <a:pt x="614363" y="209074"/>
                    </a:lnTo>
                    <a:lnTo>
                      <a:pt x="630174" y="226790"/>
                    </a:lnTo>
                    <a:lnTo>
                      <a:pt x="611124" y="237934"/>
                    </a:lnTo>
                    <a:close/>
                    <a:moveTo>
                      <a:pt x="376809" y="198977"/>
                    </a:moveTo>
                    <a:lnTo>
                      <a:pt x="376809" y="198977"/>
                    </a:lnTo>
                    <a:lnTo>
                      <a:pt x="361569" y="181451"/>
                    </a:lnTo>
                    <a:lnTo>
                      <a:pt x="380619" y="170307"/>
                    </a:lnTo>
                    <a:lnTo>
                      <a:pt x="396431" y="188024"/>
                    </a:lnTo>
                    <a:lnTo>
                      <a:pt x="377381" y="199168"/>
                    </a:lnTo>
                    <a:close/>
                    <a:moveTo>
                      <a:pt x="454247" y="204216"/>
                    </a:moveTo>
                    <a:lnTo>
                      <a:pt x="454247" y="204216"/>
                    </a:lnTo>
                    <a:lnTo>
                      <a:pt x="439008" y="186690"/>
                    </a:lnTo>
                    <a:lnTo>
                      <a:pt x="473297" y="166878"/>
                    </a:lnTo>
                    <a:lnTo>
                      <a:pt x="489204" y="184595"/>
                    </a:lnTo>
                    <a:lnTo>
                      <a:pt x="454914" y="204311"/>
                    </a:lnTo>
                    <a:close/>
                    <a:moveTo>
                      <a:pt x="706469" y="224409"/>
                    </a:moveTo>
                    <a:lnTo>
                      <a:pt x="706469" y="224409"/>
                    </a:lnTo>
                    <a:lnTo>
                      <a:pt x="691229" y="206883"/>
                    </a:lnTo>
                    <a:lnTo>
                      <a:pt x="742093" y="177451"/>
                    </a:lnTo>
                    <a:lnTo>
                      <a:pt x="758000" y="195167"/>
                    </a:lnTo>
                    <a:lnTo>
                      <a:pt x="706469" y="224409"/>
                    </a:lnTo>
                    <a:close/>
                    <a:moveTo>
                      <a:pt x="533495" y="200501"/>
                    </a:moveTo>
                    <a:lnTo>
                      <a:pt x="533495" y="200501"/>
                    </a:lnTo>
                    <a:lnTo>
                      <a:pt x="518255" y="182880"/>
                    </a:lnTo>
                    <a:lnTo>
                      <a:pt x="537305" y="171736"/>
                    </a:lnTo>
                    <a:lnTo>
                      <a:pt x="553117" y="189452"/>
                    </a:lnTo>
                    <a:lnTo>
                      <a:pt x="534067" y="200596"/>
                    </a:lnTo>
                    <a:close/>
                    <a:moveTo>
                      <a:pt x="410623" y="180213"/>
                    </a:moveTo>
                    <a:lnTo>
                      <a:pt x="410623" y="180213"/>
                    </a:lnTo>
                    <a:lnTo>
                      <a:pt x="395478" y="162592"/>
                    </a:lnTo>
                    <a:lnTo>
                      <a:pt x="414528" y="151447"/>
                    </a:lnTo>
                    <a:lnTo>
                      <a:pt x="430435" y="169164"/>
                    </a:lnTo>
                    <a:lnTo>
                      <a:pt x="411385" y="180308"/>
                    </a:lnTo>
                    <a:close/>
                    <a:moveTo>
                      <a:pt x="682657" y="196882"/>
                    </a:moveTo>
                    <a:lnTo>
                      <a:pt x="682657" y="196882"/>
                    </a:lnTo>
                    <a:lnTo>
                      <a:pt x="667512" y="179260"/>
                    </a:lnTo>
                    <a:lnTo>
                      <a:pt x="686562" y="168116"/>
                    </a:lnTo>
                    <a:lnTo>
                      <a:pt x="702469" y="185833"/>
                    </a:lnTo>
                    <a:lnTo>
                      <a:pt x="683419" y="196977"/>
                    </a:lnTo>
                    <a:close/>
                    <a:moveTo>
                      <a:pt x="565118" y="182309"/>
                    </a:moveTo>
                    <a:cubicBezTo>
                      <a:pt x="565118" y="182309"/>
                      <a:pt x="565118" y="182309"/>
                      <a:pt x="565118" y="182309"/>
                    </a:cubicBezTo>
                    <a:lnTo>
                      <a:pt x="549878" y="164783"/>
                    </a:lnTo>
                    <a:lnTo>
                      <a:pt x="568928" y="153638"/>
                    </a:lnTo>
                    <a:lnTo>
                      <a:pt x="584740" y="171355"/>
                    </a:lnTo>
                    <a:lnTo>
                      <a:pt x="565690" y="182499"/>
                    </a:lnTo>
                    <a:close/>
                    <a:moveTo>
                      <a:pt x="509683" y="172784"/>
                    </a:moveTo>
                    <a:cubicBezTo>
                      <a:pt x="509683" y="172784"/>
                      <a:pt x="509683" y="172784"/>
                      <a:pt x="509683" y="172784"/>
                    </a:cubicBezTo>
                    <a:lnTo>
                      <a:pt x="494443" y="155258"/>
                    </a:lnTo>
                    <a:lnTo>
                      <a:pt x="513493" y="144113"/>
                    </a:lnTo>
                    <a:lnTo>
                      <a:pt x="529304" y="161830"/>
                    </a:lnTo>
                    <a:lnTo>
                      <a:pt x="510254" y="172974"/>
                    </a:lnTo>
                    <a:close/>
                    <a:moveTo>
                      <a:pt x="442151" y="161734"/>
                    </a:moveTo>
                    <a:lnTo>
                      <a:pt x="442151" y="161734"/>
                    </a:lnTo>
                    <a:lnTo>
                      <a:pt x="426911" y="144209"/>
                    </a:lnTo>
                    <a:lnTo>
                      <a:pt x="445961" y="133064"/>
                    </a:lnTo>
                    <a:lnTo>
                      <a:pt x="461772" y="150781"/>
                    </a:lnTo>
                    <a:lnTo>
                      <a:pt x="442722" y="161925"/>
                    </a:lnTo>
                    <a:close/>
                    <a:moveTo>
                      <a:pt x="769620" y="187642"/>
                    </a:moveTo>
                    <a:lnTo>
                      <a:pt x="769620" y="187642"/>
                    </a:lnTo>
                    <a:lnTo>
                      <a:pt x="754380" y="170117"/>
                    </a:lnTo>
                    <a:lnTo>
                      <a:pt x="773430" y="158972"/>
                    </a:lnTo>
                    <a:lnTo>
                      <a:pt x="789242" y="176689"/>
                    </a:lnTo>
                    <a:lnTo>
                      <a:pt x="770192" y="187833"/>
                    </a:lnTo>
                    <a:close/>
                    <a:moveTo>
                      <a:pt x="714185" y="178117"/>
                    </a:moveTo>
                    <a:cubicBezTo>
                      <a:pt x="714185" y="178117"/>
                      <a:pt x="714185" y="178117"/>
                      <a:pt x="714185" y="178117"/>
                    </a:cubicBezTo>
                    <a:lnTo>
                      <a:pt x="698945" y="160592"/>
                    </a:lnTo>
                    <a:lnTo>
                      <a:pt x="717995" y="149447"/>
                    </a:lnTo>
                    <a:lnTo>
                      <a:pt x="733806" y="167164"/>
                    </a:lnTo>
                    <a:lnTo>
                      <a:pt x="714756" y="178308"/>
                    </a:lnTo>
                    <a:close/>
                    <a:moveTo>
                      <a:pt x="596742" y="163449"/>
                    </a:moveTo>
                    <a:lnTo>
                      <a:pt x="596265" y="163449"/>
                    </a:lnTo>
                    <a:lnTo>
                      <a:pt x="580739" y="146590"/>
                    </a:lnTo>
                    <a:lnTo>
                      <a:pt x="599789" y="135446"/>
                    </a:lnTo>
                    <a:lnTo>
                      <a:pt x="615696" y="153257"/>
                    </a:lnTo>
                    <a:lnTo>
                      <a:pt x="596646" y="164306"/>
                    </a:lnTo>
                    <a:close/>
                    <a:moveTo>
                      <a:pt x="658749" y="168878"/>
                    </a:moveTo>
                    <a:lnTo>
                      <a:pt x="643509" y="151352"/>
                    </a:lnTo>
                    <a:lnTo>
                      <a:pt x="662559" y="140208"/>
                    </a:lnTo>
                    <a:lnTo>
                      <a:pt x="678371" y="157925"/>
                    </a:lnTo>
                    <a:lnTo>
                      <a:pt x="659321" y="169069"/>
                    </a:lnTo>
                    <a:close/>
                    <a:moveTo>
                      <a:pt x="541306" y="154210"/>
                    </a:moveTo>
                    <a:lnTo>
                      <a:pt x="540830" y="154210"/>
                    </a:lnTo>
                    <a:lnTo>
                      <a:pt x="525494" y="137065"/>
                    </a:lnTo>
                    <a:lnTo>
                      <a:pt x="544544" y="125921"/>
                    </a:lnTo>
                    <a:lnTo>
                      <a:pt x="560451" y="143637"/>
                    </a:lnTo>
                    <a:lnTo>
                      <a:pt x="541401" y="154686"/>
                    </a:lnTo>
                    <a:close/>
                    <a:moveTo>
                      <a:pt x="480727" y="139160"/>
                    </a:moveTo>
                    <a:cubicBezTo>
                      <a:pt x="480727" y="139160"/>
                      <a:pt x="480727" y="139160"/>
                      <a:pt x="480727" y="139160"/>
                    </a:cubicBezTo>
                    <a:lnTo>
                      <a:pt x="465487" y="121634"/>
                    </a:lnTo>
                    <a:lnTo>
                      <a:pt x="484537" y="110490"/>
                    </a:lnTo>
                    <a:lnTo>
                      <a:pt x="500348" y="128207"/>
                    </a:lnTo>
                    <a:lnTo>
                      <a:pt x="481298" y="139351"/>
                    </a:lnTo>
                    <a:close/>
                    <a:moveTo>
                      <a:pt x="801243" y="169069"/>
                    </a:moveTo>
                    <a:cubicBezTo>
                      <a:pt x="801091" y="169135"/>
                      <a:pt x="800919" y="169135"/>
                      <a:pt x="800767" y="169069"/>
                    </a:cubicBezTo>
                    <a:lnTo>
                      <a:pt x="761714" y="124111"/>
                    </a:lnTo>
                    <a:lnTo>
                      <a:pt x="780764" y="112967"/>
                    </a:lnTo>
                    <a:lnTo>
                      <a:pt x="820484" y="158115"/>
                    </a:lnTo>
                    <a:lnTo>
                      <a:pt x="801434" y="169259"/>
                    </a:lnTo>
                    <a:close/>
                    <a:moveTo>
                      <a:pt x="745808" y="159544"/>
                    </a:moveTo>
                    <a:lnTo>
                      <a:pt x="745808" y="159544"/>
                    </a:lnTo>
                    <a:lnTo>
                      <a:pt x="730568" y="141922"/>
                    </a:lnTo>
                    <a:lnTo>
                      <a:pt x="749618" y="130778"/>
                    </a:lnTo>
                    <a:lnTo>
                      <a:pt x="765429" y="148495"/>
                    </a:lnTo>
                    <a:lnTo>
                      <a:pt x="746379" y="159639"/>
                    </a:lnTo>
                    <a:close/>
                    <a:moveTo>
                      <a:pt x="690372" y="150019"/>
                    </a:moveTo>
                    <a:lnTo>
                      <a:pt x="690372" y="150019"/>
                    </a:lnTo>
                    <a:lnTo>
                      <a:pt x="675132" y="132493"/>
                    </a:lnTo>
                    <a:lnTo>
                      <a:pt x="694182" y="121349"/>
                    </a:lnTo>
                    <a:lnTo>
                      <a:pt x="709994" y="139065"/>
                    </a:lnTo>
                    <a:lnTo>
                      <a:pt x="690944" y="150114"/>
                    </a:lnTo>
                    <a:close/>
                    <a:moveTo>
                      <a:pt x="572453" y="137065"/>
                    </a:moveTo>
                    <a:lnTo>
                      <a:pt x="572453" y="137065"/>
                    </a:lnTo>
                    <a:lnTo>
                      <a:pt x="557213" y="119539"/>
                    </a:lnTo>
                    <a:lnTo>
                      <a:pt x="576263" y="108395"/>
                    </a:lnTo>
                    <a:lnTo>
                      <a:pt x="592074" y="126111"/>
                    </a:lnTo>
                    <a:lnTo>
                      <a:pt x="573119" y="137065"/>
                    </a:lnTo>
                    <a:close/>
                    <a:moveTo>
                      <a:pt x="634556" y="142494"/>
                    </a:moveTo>
                    <a:lnTo>
                      <a:pt x="634556" y="142494"/>
                    </a:lnTo>
                    <a:lnTo>
                      <a:pt x="619316" y="124968"/>
                    </a:lnTo>
                    <a:lnTo>
                      <a:pt x="638366" y="113824"/>
                    </a:lnTo>
                    <a:lnTo>
                      <a:pt x="654177" y="131540"/>
                    </a:lnTo>
                    <a:lnTo>
                      <a:pt x="635127" y="142684"/>
                    </a:lnTo>
                    <a:close/>
                    <a:moveTo>
                      <a:pt x="511969" y="121920"/>
                    </a:moveTo>
                    <a:lnTo>
                      <a:pt x="511969" y="121920"/>
                    </a:lnTo>
                    <a:lnTo>
                      <a:pt x="496729" y="104394"/>
                    </a:lnTo>
                    <a:lnTo>
                      <a:pt x="515779" y="93250"/>
                    </a:lnTo>
                    <a:lnTo>
                      <a:pt x="531591" y="110966"/>
                    </a:lnTo>
                    <a:lnTo>
                      <a:pt x="512541" y="122015"/>
                    </a:lnTo>
                    <a:close/>
                    <a:moveTo>
                      <a:pt x="721519" y="133445"/>
                    </a:moveTo>
                    <a:lnTo>
                      <a:pt x="706469" y="115253"/>
                    </a:lnTo>
                    <a:lnTo>
                      <a:pt x="725519" y="104108"/>
                    </a:lnTo>
                    <a:lnTo>
                      <a:pt x="741426" y="121825"/>
                    </a:lnTo>
                    <a:lnTo>
                      <a:pt x="722376" y="132969"/>
                    </a:lnTo>
                    <a:close/>
                    <a:moveTo>
                      <a:pt x="666084" y="123920"/>
                    </a:moveTo>
                    <a:cubicBezTo>
                      <a:pt x="666084" y="123920"/>
                      <a:pt x="666084" y="123920"/>
                      <a:pt x="666084" y="123920"/>
                    </a:cubicBezTo>
                    <a:lnTo>
                      <a:pt x="650843" y="106394"/>
                    </a:lnTo>
                    <a:lnTo>
                      <a:pt x="669893" y="95250"/>
                    </a:lnTo>
                    <a:lnTo>
                      <a:pt x="685800" y="112967"/>
                    </a:lnTo>
                    <a:lnTo>
                      <a:pt x="666750" y="124111"/>
                    </a:lnTo>
                    <a:close/>
                    <a:moveTo>
                      <a:pt x="610648" y="114395"/>
                    </a:moveTo>
                    <a:lnTo>
                      <a:pt x="610648" y="114395"/>
                    </a:lnTo>
                    <a:lnTo>
                      <a:pt x="595408" y="96774"/>
                    </a:lnTo>
                    <a:lnTo>
                      <a:pt x="614458" y="85630"/>
                    </a:lnTo>
                    <a:lnTo>
                      <a:pt x="630365" y="103346"/>
                    </a:lnTo>
                    <a:lnTo>
                      <a:pt x="611315" y="114491"/>
                    </a:lnTo>
                    <a:close/>
                    <a:moveTo>
                      <a:pt x="543497" y="103156"/>
                    </a:moveTo>
                    <a:lnTo>
                      <a:pt x="528352" y="85630"/>
                    </a:lnTo>
                    <a:lnTo>
                      <a:pt x="547402" y="74485"/>
                    </a:lnTo>
                    <a:lnTo>
                      <a:pt x="563309" y="92202"/>
                    </a:lnTo>
                    <a:lnTo>
                      <a:pt x="544259" y="103346"/>
                    </a:lnTo>
                    <a:close/>
                    <a:moveTo>
                      <a:pt x="753047" y="114586"/>
                    </a:moveTo>
                    <a:lnTo>
                      <a:pt x="753047" y="114586"/>
                    </a:lnTo>
                    <a:lnTo>
                      <a:pt x="713994" y="69533"/>
                    </a:lnTo>
                    <a:lnTo>
                      <a:pt x="733044" y="58388"/>
                    </a:lnTo>
                    <a:lnTo>
                      <a:pt x="772763" y="103537"/>
                    </a:lnTo>
                    <a:lnTo>
                      <a:pt x="753713" y="114681"/>
                    </a:lnTo>
                    <a:close/>
                    <a:moveTo>
                      <a:pt x="697611" y="105061"/>
                    </a:moveTo>
                    <a:lnTo>
                      <a:pt x="697611" y="105061"/>
                    </a:lnTo>
                    <a:lnTo>
                      <a:pt x="682371" y="87535"/>
                    </a:lnTo>
                    <a:lnTo>
                      <a:pt x="701421" y="76391"/>
                    </a:lnTo>
                    <a:lnTo>
                      <a:pt x="717233" y="94107"/>
                    </a:lnTo>
                    <a:lnTo>
                      <a:pt x="698183" y="105251"/>
                    </a:lnTo>
                    <a:close/>
                    <a:moveTo>
                      <a:pt x="642176" y="95536"/>
                    </a:moveTo>
                    <a:lnTo>
                      <a:pt x="642176" y="95536"/>
                    </a:lnTo>
                    <a:lnTo>
                      <a:pt x="626841" y="78010"/>
                    </a:lnTo>
                    <a:lnTo>
                      <a:pt x="645891" y="66866"/>
                    </a:lnTo>
                    <a:lnTo>
                      <a:pt x="661702" y="84582"/>
                    </a:lnTo>
                    <a:lnTo>
                      <a:pt x="642652" y="95726"/>
                    </a:lnTo>
                    <a:close/>
                    <a:moveTo>
                      <a:pt x="575501" y="73342"/>
                    </a:moveTo>
                    <a:lnTo>
                      <a:pt x="575501" y="73342"/>
                    </a:lnTo>
                    <a:lnTo>
                      <a:pt x="568833" y="65913"/>
                    </a:lnTo>
                    <a:lnTo>
                      <a:pt x="587883" y="54769"/>
                    </a:lnTo>
                    <a:lnTo>
                      <a:pt x="595027" y="62484"/>
                    </a:lnTo>
                    <a:lnTo>
                      <a:pt x="575977" y="73533"/>
                    </a:lnTo>
                    <a:close/>
                    <a:moveTo>
                      <a:pt x="673703" y="77248"/>
                    </a:moveTo>
                    <a:lnTo>
                      <a:pt x="673703" y="77248"/>
                    </a:lnTo>
                    <a:lnTo>
                      <a:pt x="658463" y="59626"/>
                    </a:lnTo>
                    <a:lnTo>
                      <a:pt x="677513" y="48482"/>
                    </a:lnTo>
                    <a:lnTo>
                      <a:pt x="693325" y="66199"/>
                    </a:lnTo>
                    <a:lnTo>
                      <a:pt x="674275" y="77343"/>
                    </a:lnTo>
                    <a:close/>
                    <a:moveTo>
                      <a:pt x="607028" y="55150"/>
                    </a:moveTo>
                    <a:lnTo>
                      <a:pt x="607028" y="55150"/>
                    </a:lnTo>
                    <a:lnTo>
                      <a:pt x="600456" y="47625"/>
                    </a:lnTo>
                    <a:lnTo>
                      <a:pt x="619506" y="36481"/>
                    </a:lnTo>
                    <a:lnTo>
                      <a:pt x="626745" y="44196"/>
                    </a:lnTo>
                    <a:lnTo>
                      <a:pt x="607695" y="55340"/>
                    </a:lnTo>
                    <a:close/>
                    <a:moveTo>
                      <a:pt x="705231" y="59055"/>
                    </a:moveTo>
                    <a:lnTo>
                      <a:pt x="705231" y="59055"/>
                    </a:lnTo>
                    <a:lnTo>
                      <a:pt x="689991" y="41529"/>
                    </a:lnTo>
                    <a:lnTo>
                      <a:pt x="709041" y="30385"/>
                    </a:lnTo>
                    <a:lnTo>
                      <a:pt x="724948" y="48101"/>
                    </a:lnTo>
                    <a:lnTo>
                      <a:pt x="705898" y="59246"/>
                    </a:lnTo>
                    <a:close/>
                    <a:moveTo>
                      <a:pt x="638556" y="36862"/>
                    </a:moveTo>
                    <a:cubicBezTo>
                      <a:pt x="638556" y="36862"/>
                      <a:pt x="638556" y="36862"/>
                      <a:pt x="638556" y="36862"/>
                    </a:cubicBezTo>
                    <a:lnTo>
                      <a:pt x="631889" y="29432"/>
                    </a:lnTo>
                    <a:lnTo>
                      <a:pt x="650939" y="18288"/>
                    </a:lnTo>
                    <a:lnTo>
                      <a:pt x="658083" y="26003"/>
                    </a:lnTo>
                    <a:lnTo>
                      <a:pt x="639033" y="37052"/>
                    </a:lnTo>
                    <a:close/>
                    <a:moveTo>
                      <a:pt x="670179" y="18669"/>
                    </a:moveTo>
                    <a:lnTo>
                      <a:pt x="670179" y="18669"/>
                    </a:lnTo>
                    <a:lnTo>
                      <a:pt x="663512" y="11144"/>
                    </a:lnTo>
                    <a:lnTo>
                      <a:pt x="682562" y="0"/>
                    </a:lnTo>
                    <a:lnTo>
                      <a:pt x="689705" y="7715"/>
                    </a:lnTo>
                    <a:lnTo>
                      <a:pt x="670655" y="18859"/>
                    </a:lnTo>
                    <a:close/>
                  </a:path>
                </a:pathLst>
              </a:custGeom>
              <a:solidFill>
                <a:srgbClr val="FFFFFF">
                  <a:alpha val="2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grpSp>
        <p:grpSp>
          <p:nvGrpSpPr>
            <p:cNvPr id="428" name="Graphic 15">
              <a:extLst>
                <a:ext uri="{FF2B5EF4-FFF2-40B4-BE49-F238E27FC236}">
                  <a16:creationId xmlns:a16="http://schemas.microsoft.com/office/drawing/2014/main" id="{B51AABD5-8F12-9D73-0F41-72C9EC6CA407}"/>
                </a:ext>
              </a:extLst>
            </p:cNvPr>
            <p:cNvGrpSpPr/>
            <p:nvPr/>
          </p:nvGrpSpPr>
          <p:grpSpPr>
            <a:xfrm>
              <a:off x="7884985" y="3493531"/>
              <a:ext cx="1247870" cy="1447390"/>
              <a:chOff x="7884985" y="3493531"/>
              <a:chExt cx="1247870" cy="1447390"/>
            </a:xfrm>
          </p:grpSpPr>
          <p:grpSp>
            <p:nvGrpSpPr>
              <p:cNvPr id="435" name="Graphic 15">
                <a:extLst>
                  <a:ext uri="{FF2B5EF4-FFF2-40B4-BE49-F238E27FC236}">
                    <a16:creationId xmlns:a16="http://schemas.microsoft.com/office/drawing/2014/main" id="{0469C499-9E7B-2A24-9F4A-8F6A80704DBE}"/>
                  </a:ext>
                </a:extLst>
              </p:cNvPr>
              <p:cNvGrpSpPr/>
              <p:nvPr/>
            </p:nvGrpSpPr>
            <p:grpSpPr>
              <a:xfrm>
                <a:off x="8045386" y="3855719"/>
                <a:ext cx="1087469" cy="1085202"/>
                <a:chOff x="8045386" y="3855719"/>
                <a:chExt cx="1087469" cy="1085202"/>
              </a:xfrm>
            </p:grpSpPr>
            <p:sp>
              <p:nvSpPr>
                <p:cNvPr id="443" name="Freeform: Shape 215">
                  <a:extLst>
                    <a:ext uri="{FF2B5EF4-FFF2-40B4-BE49-F238E27FC236}">
                      <a16:creationId xmlns:a16="http://schemas.microsoft.com/office/drawing/2014/main" id="{AA539E97-1F02-C77B-09F6-6CC4A5470385}"/>
                    </a:ext>
                  </a:extLst>
                </p:cNvPr>
                <p:cNvSpPr/>
                <p:nvPr/>
              </p:nvSpPr>
              <p:spPr>
                <a:xfrm>
                  <a:off x="8798718" y="4192680"/>
                  <a:ext cx="334137" cy="420182"/>
                </a:xfrm>
                <a:custGeom>
                  <a:avLst/>
                  <a:gdLst>
                    <a:gd name="connsiteX0" fmla="*/ 233267 w 334137"/>
                    <a:gd name="connsiteY0" fmla="*/ 420182 h 420182"/>
                    <a:gd name="connsiteX1" fmla="*/ 157067 w 334137"/>
                    <a:gd name="connsiteY1" fmla="*/ 397227 h 420182"/>
                    <a:gd name="connsiteX2" fmla="*/ 0 w 334137"/>
                    <a:gd name="connsiteY2" fmla="*/ 125288 h 420182"/>
                    <a:gd name="connsiteX3" fmla="*/ 53245 w 334137"/>
                    <a:gd name="connsiteY3" fmla="*/ 12607 h 420182"/>
                    <a:gd name="connsiteX4" fmla="*/ 177070 w 334137"/>
                    <a:gd name="connsiteY4" fmla="*/ 22894 h 420182"/>
                    <a:gd name="connsiteX5" fmla="*/ 334137 w 334137"/>
                    <a:gd name="connsiteY5" fmla="*/ 294833 h 420182"/>
                    <a:gd name="connsiteX6" fmla="*/ 280892 w 334137"/>
                    <a:gd name="connsiteY6" fmla="*/ 407514 h 420182"/>
                    <a:gd name="connsiteX7" fmla="*/ 233267 w 334137"/>
                    <a:gd name="connsiteY7" fmla="*/ 420182 h 420182"/>
                    <a:gd name="connsiteX8" fmla="*/ 102203 w 334137"/>
                    <a:gd name="connsiteY8" fmla="*/ 40896 h 420182"/>
                    <a:gd name="connsiteX9" fmla="*/ 74104 w 334137"/>
                    <a:gd name="connsiteY9" fmla="*/ 47945 h 420182"/>
                    <a:gd name="connsiteX10" fmla="*/ 41338 w 334137"/>
                    <a:gd name="connsiteY10" fmla="*/ 125288 h 420182"/>
                    <a:gd name="connsiteX11" fmla="*/ 177832 w 334137"/>
                    <a:gd name="connsiteY11" fmla="*/ 361889 h 420182"/>
                    <a:gd name="connsiteX12" fmla="*/ 261175 w 334137"/>
                    <a:gd name="connsiteY12" fmla="*/ 372176 h 420182"/>
                    <a:gd name="connsiteX13" fmla="*/ 293942 w 334137"/>
                    <a:gd name="connsiteY13" fmla="*/ 294833 h 420182"/>
                    <a:gd name="connsiteX14" fmla="*/ 157448 w 334137"/>
                    <a:gd name="connsiteY14" fmla="*/ 58232 h 420182"/>
                    <a:gd name="connsiteX15" fmla="*/ 102203 w 334137"/>
                    <a:gd name="connsiteY15" fmla="*/ 40896 h 42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4137" h="420182">
                      <a:moveTo>
                        <a:pt x="233267" y="420182"/>
                      </a:moveTo>
                      <a:cubicBezTo>
                        <a:pt x="206293" y="419382"/>
                        <a:pt x="180003" y="411467"/>
                        <a:pt x="157067" y="397227"/>
                      </a:cubicBezTo>
                      <a:cubicBezTo>
                        <a:pt x="68961" y="346458"/>
                        <a:pt x="0" y="227015"/>
                        <a:pt x="0" y="125288"/>
                      </a:cubicBezTo>
                      <a:cubicBezTo>
                        <a:pt x="0" y="72424"/>
                        <a:pt x="19050" y="32419"/>
                        <a:pt x="53245" y="12607"/>
                      </a:cubicBezTo>
                      <a:cubicBezTo>
                        <a:pt x="87439" y="-7205"/>
                        <a:pt x="131731" y="-3585"/>
                        <a:pt x="177070" y="22894"/>
                      </a:cubicBezTo>
                      <a:cubicBezTo>
                        <a:pt x="265176" y="73663"/>
                        <a:pt x="334137" y="193106"/>
                        <a:pt x="334137" y="294833"/>
                      </a:cubicBezTo>
                      <a:cubicBezTo>
                        <a:pt x="334137" y="347697"/>
                        <a:pt x="315087" y="387702"/>
                        <a:pt x="280892" y="407514"/>
                      </a:cubicBezTo>
                      <a:cubicBezTo>
                        <a:pt x="266405" y="415839"/>
                        <a:pt x="249974" y="420211"/>
                        <a:pt x="233267" y="420182"/>
                      </a:cubicBezTo>
                      <a:close/>
                      <a:moveTo>
                        <a:pt x="102203" y="40896"/>
                      </a:moveTo>
                      <a:cubicBezTo>
                        <a:pt x="92383" y="40735"/>
                        <a:pt x="82687" y="43163"/>
                        <a:pt x="74104" y="47945"/>
                      </a:cubicBezTo>
                      <a:cubicBezTo>
                        <a:pt x="52959" y="60232"/>
                        <a:pt x="41338" y="87664"/>
                        <a:pt x="41338" y="125288"/>
                      </a:cubicBezTo>
                      <a:cubicBezTo>
                        <a:pt x="41338" y="212251"/>
                        <a:pt x="102584" y="318360"/>
                        <a:pt x="177832" y="361889"/>
                      </a:cubicBezTo>
                      <a:cubicBezTo>
                        <a:pt x="210503" y="380939"/>
                        <a:pt x="240125" y="384368"/>
                        <a:pt x="261175" y="372176"/>
                      </a:cubicBezTo>
                      <a:cubicBezTo>
                        <a:pt x="282226" y="359984"/>
                        <a:pt x="293942" y="332457"/>
                        <a:pt x="293942" y="294833"/>
                      </a:cubicBezTo>
                      <a:cubicBezTo>
                        <a:pt x="293942" y="207870"/>
                        <a:pt x="232696" y="101761"/>
                        <a:pt x="157448" y="58232"/>
                      </a:cubicBezTo>
                      <a:cubicBezTo>
                        <a:pt x="140837" y="47783"/>
                        <a:pt x="121806" y="41811"/>
                        <a:pt x="102203" y="40896"/>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44" name="Freeform: Shape 216">
                  <a:extLst>
                    <a:ext uri="{FF2B5EF4-FFF2-40B4-BE49-F238E27FC236}">
                      <a16:creationId xmlns:a16="http://schemas.microsoft.com/office/drawing/2014/main" id="{328E0BB9-96D5-E961-D3C2-B24C2C6459E4}"/>
                    </a:ext>
                  </a:extLst>
                </p:cNvPr>
                <p:cNvSpPr/>
                <p:nvPr/>
              </p:nvSpPr>
              <p:spPr>
                <a:xfrm>
                  <a:off x="8045481" y="3855719"/>
                  <a:ext cx="1054683" cy="1085202"/>
                </a:xfrm>
                <a:custGeom>
                  <a:avLst/>
                  <a:gdLst>
                    <a:gd name="connsiteX0" fmla="*/ 1046988 w 1054683"/>
                    <a:gd name="connsiteY0" fmla="*/ 579120 h 1085202"/>
                    <a:gd name="connsiteX1" fmla="*/ 956215 w 1054683"/>
                    <a:gd name="connsiteY1" fmla="*/ 421767 h 1085202"/>
                    <a:gd name="connsiteX2" fmla="*/ 803815 w 1054683"/>
                    <a:gd name="connsiteY2" fmla="*/ 374714 h 1085202"/>
                    <a:gd name="connsiteX3" fmla="*/ 448532 w 1054683"/>
                    <a:gd name="connsiteY3" fmla="*/ 579787 h 1085202"/>
                    <a:gd name="connsiteX4" fmla="*/ 417671 w 1054683"/>
                    <a:gd name="connsiteY4" fmla="*/ 571595 h 1085202"/>
                    <a:gd name="connsiteX5" fmla="*/ 414623 w 1054683"/>
                    <a:gd name="connsiteY5" fmla="*/ 560261 h 1085202"/>
                    <a:gd name="connsiteX6" fmla="*/ 414623 w 1054683"/>
                    <a:gd name="connsiteY6" fmla="*/ 0 h 1085202"/>
                    <a:gd name="connsiteX7" fmla="*/ 0 w 1054683"/>
                    <a:gd name="connsiteY7" fmla="*/ 0 h 1085202"/>
                    <a:gd name="connsiteX8" fmla="*/ 0 w 1054683"/>
                    <a:gd name="connsiteY8" fmla="*/ 766572 h 1085202"/>
                    <a:gd name="connsiteX9" fmla="*/ 318973 w 1054683"/>
                    <a:gd name="connsiteY9" fmla="*/ 1085202 h 1085202"/>
                    <a:gd name="connsiteX10" fmla="*/ 477679 w 1054683"/>
                    <a:gd name="connsiteY10" fmla="*/ 1042797 h 1085202"/>
                    <a:gd name="connsiteX11" fmla="*/ 1011650 w 1054683"/>
                    <a:gd name="connsiteY11" fmla="*/ 734568 h 1085202"/>
                    <a:gd name="connsiteX12" fmla="*/ 1011650 w 1054683"/>
                    <a:gd name="connsiteY12" fmla="*/ 734568 h 1085202"/>
                    <a:gd name="connsiteX13" fmla="*/ 1046988 w 1054683"/>
                    <a:gd name="connsiteY13" fmla="*/ 579120 h 108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4683" h="1085202">
                      <a:moveTo>
                        <a:pt x="1046988" y="579120"/>
                      </a:moveTo>
                      <a:cubicBezTo>
                        <a:pt x="1032624" y="518979"/>
                        <a:pt x="1001087" y="464315"/>
                        <a:pt x="956215" y="421767"/>
                      </a:cubicBezTo>
                      <a:cubicBezTo>
                        <a:pt x="897160" y="365855"/>
                        <a:pt x="840867" y="353473"/>
                        <a:pt x="803815" y="374714"/>
                      </a:cubicBezTo>
                      <a:lnTo>
                        <a:pt x="448532" y="579787"/>
                      </a:lnTo>
                      <a:cubicBezTo>
                        <a:pt x="437750" y="586045"/>
                        <a:pt x="423939" y="582378"/>
                        <a:pt x="417671" y="571595"/>
                      </a:cubicBezTo>
                      <a:cubicBezTo>
                        <a:pt x="415671" y="568157"/>
                        <a:pt x="414623" y="564242"/>
                        <a:pt x="414623" y="560261"/>
                      </a:cubicBezTo>
                      <a:lnTo>
                        <a:pt x="414623" y="0"/>
                      </a:lnTo>
                      <a:lnTo>
                        <a:pt x="0" y="0"/>
                      </a:lnTo>
                      <a:lnTo>
                        <a:pt x="0" y="766572"/>
                      </a:lnTo>
                      <a:cubicBezTo>
                        <a:pt x="95" y="942642"/>
                        <a:pt x="142904" y="1085298"/>
                        <a:pt x="318973" y="1085202"/>
                      </a:cubicBezTo>
                      <a:cubicBezTo>
                        <a:pt x="374666" y="1085174"/>
                        <a:pt x="429387" y="1070553"/>
                        <a:pt x="477679" y="1042797"/>
                      </a:cubicBezTo>
                      <a:lnTo>
                        <a:pt x="1011650" y="734568"/>
                      </a:lnTo>
                      <a:lnTo>
                        <a:pt x="1011650" y="734568"/>
                      </a:lnTo>
                      <a:cubicBezTo>
                        <a:pt x="1048512" y="713042"/>
                        <a:pt x="1065848" y="658083"/>
                        <a:pt x="1046988" y="579120"/>
                      </a:cubicBezTo>
                      <a:close/>
                    </a:path>
                  </a:pathLst>
                </a:custGeom>
                <a:solidFill>
                  <a:srgbClr val="455A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45" name="Freeform: Shape 217">
                  <a:extLst>
                    <a:ext uri="{FF2B5EF4-FFF2-40B4-BE49-F238E27FC236}">
                      <a16:creationId xmlns:a16="http://schemas.microsoft.com/office/drawing/2014/main" id="{EC696457-2403-0915-6473-A98021DB44CB}"/>
                    </a:ext>
                  </a:extLst>
                </p:cNvPr>
                <p:cNvSpPr/>
                <p:nvPr/>
              </p:nvSpPr>
              <p:spPr>
                <a:xfrm>
                  <a:off x="8045481" y="3855719"/>
                  <a:ext cx="1054607" cy="1085202"/>
                </a:xfrm>
                <a:custGeom>
                  <a:avLst/>
                  <a:gdLst>
                    <a:gd name="connsiteX0" fmla="*/ 77629 w 1054607"/>
                    <a:gd name="connsiteY0" fmla="*/ 762858 h 1085202"/>
                    <a:gd name="connsiteX1" fmla="*/ 77629 w 1054607"/>
                    <a:gd name="connsiteY1" fmla="*/ 0 h 1085202"/>
                    <a:gd name="connsiteX2" fmla="*/ 0 w 1054607"/>
                    <a:gd name="connsiteY2" fmla="*/ 0 h 1085202"/>
                    <a:gd name="connsiteX3" fmla="*/ 0 w 1054607"/>
                    <a:gd name="connsiteY3" fmla="*/ 766572 h 1085202"/>
                    <a:gd name="connsiteX4" fmla="*/ 318973 w 1054607"/>
                    <a:gd name="connsiteY4" fmla="*/ 1085202 h 1085202"/>
                    <a:gd name="connsiteX5" fmla="*/ 477679 w 1054607"/>
                    <a:gd name="connsiteY5" fmla="*/ 1042797 h 1085202"/>
                    <a:gd name="connsiteX6" fmla="*/ 1011650 w 1054607"/>
                    <a:gd name="connsiteY6" fmla="*/ 734568 h 1085202"/>
                    <a:gd name="connsiteX7" fmla="*/ 1011650 w 1054607"/>
                    <a:gd name="connsiteY7" fmla="*/ 734568 h 1085202"/>
                    <a:gd name="connsiteX8" fmla="*/ 1053179 w 1054607"/>
                    <a:gd name="connsiteY8" fmla="*/ 614744 h 1085202"/>
                    <a:gd name="connsiteX9" fmla="*/ 436912 w 1054607"/>
                    <a:gd name="connsiteY9" fmla="*/ 970502 h 1085202"/>
                    <a:gd name="connsiteX10" fmla="*/ 109766 w 1054607"/>
                    <a:gd name="connsiteY10" fmla="*/ 883006 h 1085202"/>
                    <a:gd name="connsiteX11" fmla="*/ 77629 w 1054607"/>
                    <a:gd name="connsiteY11" fmla="*/ 762858 h 108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54607" h="1085202">
                      <a:moveTo>
                        <a:pt x="77629" y="762858"/>
                      </a:moveTo>
                      <a:lnTo>
                        <a:pt x="77629" y="0"/>
                      </a:lnTo>
                      <a:lnTo>
                        <a:pt x="0" y="0"/>
                      </a:lnTo>
                      <a:lnTo>
                        <a:pt x="0" y="766572"/>
                      </a:lnTo>
                      <a:cubicBezTo>
                        <a:pt x="95" y="942642"/>
                        <a:pt x="142904" y="1085298"/>
                        <a:pt x="318973" y="1085202"/>
                      </a:cubicBezTo>
                      <a:cubicBezTo>
                        <a:pt x="374666" y="1085174"/>
                        <a:pt x="429387" y="1070553"/>
                        <a:pt x="477679" y="1042797"/>
                      </a:cubicBezTo>
                      <a:lnTo>
                        <a:pt x="1011650" y="734568"/>
                      </a:lnTo>
                      <a:lnTo>
                        <a:pt x="1011650" y="734568"/>
                      </a:lnTo>
                      <a:cubicBezTo>
                        <a:pt x="1042702" y="716661"/>
                        <a:pt x="1059847" y="674751"/>
                        <a:pt x="1053179" y="614744"/>
                      </a:cubicBezTo>
                      <a:lnTo>
                        <a:pt x="436912" y="970502"/>
                      </a:lnTo>
                      <a:cubicBezTo>
                        <a:pt x="322412" y="1036682"/>
                        <a:pt x="175946" y="997506"/>
                        <a:pt x="109766" y="883006"/>
                      </a:cubicBezTo>
                      <a:cubicBezTo>
                        <a:pt x="88659" y="846487"/>
                        <a:pt x="77572" y="805034"/>
                        <a:pt x="77629" y="762858"/>
                      </a:cubicBezTo>
                      <a:close/>
                    </a:path>
                  </a:pathLst>
                </a:custGeom>
                <a:solidFill>
                  <a:srgbClr val="37474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46" name="Freeform: Shape 218">
                  <a:extLst>
                    <a:ext uri="{FF2B5EF4-FFF2-40B4-BE49-F238E27FC236}">
                      <a16:creationId xmlns:a16="http://schemas.microsoft.com/office/drawing/2014/main" id="{7081358A-2AD6-562C-34C5-1225C4AE62F6}"/>
                    </a:ext>
                  </a:extLst>
                </p:cNvPr>
                <p:cNvSpPr/>
                <p:nvPr/>
              </p:nvSpPr>
              <p:spPr>
                <a:xfrm>
                  <a:off x="8460390" y="4220669"/>
                  <a:ext cx="546925" cy="317221"/>
                </a:xfrm>
                <a:custGeom>
                  <a:avLst/>
                  <a:gdLst>
                    <a:gd name="connsiteX0" fmla="*/ 389192 w 546925"/>
                    <a:gd name="connsiteY0" fmla="*/ 9764 h 317221"/>
                    <a:gd name="connsiteX1" fmla="*/ 33909 w 546925"/>
                    <a:gd name="connsiteY1" fmla="*/ 214837 h 317221"/>
                    <a:gd name="connsiteX2" fmla="*/ 3048 w 546925"/>
                    <a:gd name="connsiteY2" fmla="*/ 206645 h 317221"/>
                    <a:gd name="connsiteX3" fmla="*/ 0 w 546925"/>
                    <a:gd name="connsiteY3" fmla="*/ 195311 h 317221"/>
                    <a:gd name="connsiteX4" fmla="*/ 0 w 546925"/>
                    <a:gd name="connsiteY4" fmla="*/ 233411 h 317221"/>
                    <a:gd name="connsiteX5" fmla="*/ 83830 w 546925"/>
                    <a:gd name="connsiteY5" fmla="*/ 317221 h 317221"/>
                    <a:gd name="connsiteX6" fmla="*/ 125730 w 546925"/>
                    <a:gd name="connsiteY6" fmla="*/ 305991 h 317221"/>
                    <a:gd name="connsiteX7" fmla="*/ 546926 w 546925"/>
                    <a:gd name="connsiteY7" fmla="*/ 62818 h 317221"/>
                    <a:gd name="connsiteX8" fmla="*/ 541306 w 546925"/>
                    <a:gd name="connsiteY8" fmla="*/ 57103 h 317221"/>
                    <a:gd name="connsiteX9" fmla="*/ 389192 w 546925"/>
                    <a:gd name="connsiteY9" fmla="*/ 9764 h 31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6925" h="317221">
                      <a:moveTo>
                        <a:pt x="389192" y="9764"/>
                      </a:moveTo>
                      <a:lnTo>
                        <a:pt x="33909" y="214837"/>
                      </a:lnTo>
                      <a:cubicBezTo>
                        <a:pt x="23127" y="221095"/>
                        <a:pt x="9315" y="217428"/>
                        <a:pt x="3048" y="206645"/>
                      </a:cubicBezTo>
                      <a:cubicBezTo>
                        <a:pt x="1048" y="203207"/>
                        <a:pt x="0" y="199292"/>
                        <a:pt x="0" y="195311"/>
                      </a:cubicBezTo>
                      <a:lnTo>
                        <a:pt x="0" y="233411"/>
                      </a:lnTo>
                      <a:cubicBezTo>
                        <a:pt x="10" y="279702"/>
                        <a:pt x="37538" y="317231"/>
                        <a:pt x="83830" y="317221"/>
                      </a:cubicBezTo>
                      <a:cubicBezTo>
                        <a:pt x="98536" y="317221"/>
                        <a:pt x="112995" y="313344"/>
                        <a:pt x="125730" y="305991"/>
                      </a:cubicBezTo>
                      <a:lnTo>
                        <a:pt x="546926" y="62818"/>
                      </a:lnTo>
                      <a:cubicBezTo>
                        <a:pt x="545021" y="60913"/>
                        <a:pt x="543211" y="58913"/>
                        <a:pt x="541306" y="57103"/>
                      </a:cubicBezTo>
                      <a:cubicBezTo>
                        <a:pt x="482251" y="905"/>
                        <a:pt x="426434" y="-11477"/>
                        <a:pt x="389192" y="9764"/>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47" name="Freeform: Shape 219">
                  <a:extLst>
                    <a:ext uri="{FF2B5EF4-FFF2-40B4-BE49-F238E27FC236}">
                      <a16:creationId xmlns:a16="http://schemas.microsoft.com/office/drawing/2014/main" id="{28C2E088-0A8A-0A33-5D8C-B6C3D4E7921C}"/>
                    </a:ext>
                  </a:extLst>
                </p:cNvPr>
                <p:cNvSpPr/>
                <p:nvPr/>
              </p:nvSpPr>
              <p:spPr>
                <a:xfrm>
                  <a:off x="8045386" y="4306157"/>
                  <a:ext cx="415194" cy="133754"/>
                </a:xfrm>
                <a:custGeom>
                  <a:avLst/>
                  <a:gdLst>
                    <a:gd name="connsiteX0" fmla="*/ 0 w 415194"/>
                    <a:gd name="connsiteY0" fmla="*/ 381 h 133754"/>
                    <a:gd name="connsiteX1" fmla="*/ 60769 w 415194"/>
                    <a:gd name="connsiteY1" fmla="*/ 84772 h 133754"/>
                    <a:gd name="connsiteX2" fmla="*/ 354330 w 415194"/>
                    <a:gd name="connsiteY2" fmla="*/ 84772 h 133754"/>
                    <a:gd name="connsiteX3" fmla="*/ 415195 w 415194"/>
                    <a:gd name="connsiteY3" fmla="*/ 0 h 133754"/>
                    <a:gd name="connsiteX4" fmla="*/ 415195 w 415194"/>
                    <a:gd name="connsiteY4" fmla="*/ 13906 h 133754"/>
                    <a:gd name="connsiteX5" fmla="*/ 354330 w 415194"/>
                    <a:gd name="connsiteY5" fmla="*/ 98679 h 133754"/>
                    <a:gd name="connsiteX6" fmla="*/ 60769 w 415194"/>
                    <a:gd name="connsiteY6" fmla="*/ 98679 h 133754"/>
                    <a:gd name="connsiteX7" fmla="*/ 0 w 415194"/>
                    <a:gd name="connsiteY7" fmla="*/ 14192 h 13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194" h="133754">
                      <a:moveTo>
                        <a:pt x="0" y="381"/>
                      </a:moveTo>
                      <a:cubicBezTo>
                        <a:pt x="0" y="30956"/>
                        <a:pt x="20383" y="61531"/>
                        <a:pt x="60769" y="84772"/>
                      </a:cubicBezTo>
                      <a:cubicBezTo>
                        <a:pt x="141827" y="131636"/>
                        <a:pt x="273272" y="131636"/>
                        <a:pt x="354330" y="84772"/>
                      </a:cubicBezTo>
                      <a:cubicBezTo>
                        <a:pt x="394906" y="61341"/>
                        <a:pt x="415195" y="30671"/>
                        <a:pt x="415195" y="0"/>
                      </a:cubicBezTo>
                      <a:lnTo>
                        <a:pt x="415195" y="13906"/>
                      </a:lnTo>
                      <a:cubicBezTo>
                        <a:pt x="415195" y="44577"/>
                        <a:pt x="394906" y="75247"/>
                        <a:pt x="354330" y="98679"/>
                      </a:cubicBezTo>
                      <a:cubicBezTo>
                        <a:pt x="273272" y="145447"/>
                        <a:pt x="141827" y="145447"/>
                        <a:pt x="60769" y="98679"/>
                      </a:cubicBezTo>
                      <a:cubicBezTo>
                        <a:pt x="20383" y="75343"/>
                        <a:pt x="95" y="44768"/>
                        <a:pt x="0" y="14192"/>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48" name="Freeform: Shape 220">
                  <a:extLst>
                    <a:ext uri="{FF2B5EF4-FFF2-40B4-BE49-F238E27FC236}">
                      <a16:creationId xmlns:a16="http://schemas.microsoft.com/office/drawing/2014/main" id="{CED6C012-E445-C0FE-5068-5663E9C51511}"/>
                    </a:ext>
                  </a:extLst>
                </p:cNvPr>
                <p:cNvSpPr/>
                <p:nvPr/>
              </p:nvSpPr>
              <p:spPr>
                <a:xfrm>
                  <a:off x="8496490" y="4417257"/>
                  <a:ext cx="262604" cy="376484"/>
                </a:xfrm>
                <a:custGeom>
                  <a:avLst/>
                  <a:gdLst>
                    <a:gd name="connsiteX0" fmla="*/ 207835 w 262604"/>
                    <a:gd name="connsiteY0" fmla="*/ 376485 h 376484"/>
                    <a:gd name="connsiteX1" fmla="*/ 250603 w 262604"/>
                    <a:gd name="connsiteY1" fmla="*/ 281235 h 376484"/>
                    <a:gd name="connsiteX2" fmla="*/ 103822 w 262604"/>
                    <a:gd name="connsiteY2" fmla="*/ 27013 h 376484"/>
                    <a:gd name="connsiteX3" fmla="*/ 0 w 262604"/>
                    <a:gd name="connsiteY3" fmla="*/ 16726 h 376484"/>
                    <a:gd name="connsiteX4" fmla="*/ 12097 w 262604"/>
                    <a:gd name="connsiteY4" fmla="*/ 9772 h 376484"/>
                    <a:gd name="connsiteX5" fmla="*/ 115824 w 262604"/>
                    <a:gd name="connsiteY5" fmla="*/ 20059 h 376484"/>
                    <a:gd name="connsiteX6" fmla="*/ 262604 w 262604"/>
                    <a:gd name="connsiteY6" fmla="*/ 274282 h 376484"/>
                    <a:gd name="connsiteX7" fmla="*/ 219932 w 262604"/>
                    <a:gd name="connsiteY7" fmla="*/ 369532 h 37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2604" h="376484">
                      <a:moveTo>
                        <a:pt x="207835" y="376485"/>
                      </a:moveTo>
                      <a:cubicBezTo>
                        <a:pt x="234220" y="361055"/>
                        <a:pt x="250603" y="328193"/>
                        <a:pt x="250603" y="281235"/>
                      </a:cubicBezTo>
                      <a:cubicBezTo>
                        <a:pt x="250603" y="187699"/>
                        <a:pt x="184880" y="73780"/>
                        <a:pt x="103822" y="27013"/>
                      </a:cubicBezTo>
                      <a:cubicBezTo>
                        <a:pt x="63246" y="3581"/>
                        <a:pt x="26575" y="1390"/>
                        <a:pt x="0" y="16726"/>
                      </a:cubicBezTo>
                      <a:lnTo>
                        <a:pt x="12097" y="9772"/>
                      </a:lnTo>
                      <a:cubicBezTo>
                        <a:pt x="38671" y="-5563"/>
                        <a:pt x="75343" y="-3372"/>
                        <a:pt x="115824" y="20059"/>
                      </a:cubicBezTo>
                      <a:cubicBezTo>
                        <a:pt x="196882" y="66827"/>
                        <a:pt x="262604" y="180651"/>
                        <a:pt x="262604" y="274282"/>
                      </a:cubicBezTo>
                      <a:cubicBezTo>
                        <a:pt x="262604" y="320954"/>
                        <a:pt x="246317" y="353815"/>
                        <a:pt x="219932" y="369532"/>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49" name="Freeform: Shape 221">
                  <a:extLst>
                    <a:ext uri="{FF2B5EF4-FFF2-40B4-BE49-F238E27FC236}">
                      <a16:creationId xmlns:a16="http://schemas.microsoft.com/office/drawing/2014/main" id="{71A461F7-4A53-E5DF-942D-B8E677928514}"/>
                    </a:ext>
                  </a:extLst>
                </p:cNvPr>
                <p:cNvSpPr/>
                <p:nvPr/>
              </p:nvSpPr>
              <p:spPr>
                <a:xfrm>
                  <a:off x="8087201" y="4059459"/>
                  <a:ext cx="331470" cy="58103"/>
                </a:xfrm>
                <a:custGeom>
                  <a:avLst/>
                  <a:gdLst>
                    <a:gd name="connsiteX0" fmla="*/ 12478 w 331470"/>
                    <a:gd name="connsiteY0" fmla="*/ 0 h 58103"/>
                    <a:gd name="connsiteX1" fmla="*/ 0 w 331470"/>
                    <a:gd name="connsiteY1" fmla="*/ 12478 h 58103"/>
                    <a:gd name="connsiteX2" fmla="*/ 12478 w 331470"/>
                    <a:gd name="connsiteY2" fmla="*/ 24956 h 58103"/>
                    <a:gd name="connsiteX3" fmla="*/ 24955 w 331470"/>
                    <a:gd name="connsiteY3" fmla="*/ 12478 h 58103"/>
                    <a:gd name="connsiteX4" fmla="*/ 12478 w 331470"/>
                    <a:gd name="connsiteY4" fmla="*/ 0 h 58103"/>
                    <a:gd name="connsiteX5" fmla="*/ 101251 w 331470"/>
                    <a:gd name="connsiteY5" fmla="*/ 33148 h 58103"/>
                    <a:gd name="connsiteX6" fmla="*/ 88868 w 331470"/>
                    <a:gd name="connsiteY6" fmla="*/ 45720 h 58103"/>
                    <a:gd name="connsiteX7" fmla="*/ 101441 w 331470"/>
                    <a:gd name="connsiteY7" fmla="*/ 58103 h 58103"/>
                    <a:gd name="connsiteX8" fmla="*/ 113824 w 331470"/>
                    <a:gd name="connsiteY8" fmla="*/ 45816 h 58103"/>
                    <a:gd name="connsiteX9" fmla="*/ 101537 w 331470"/>
                    <a:gd name="connsiteY9" fmla="*/ 33148 h 58103"/>
                    <a:gd name="connsiteX10" fmla="*/ 101251 w 331470"/>
                    <a:gd name="connsiteY10" fmla="*/ 33148 h 58103"/>
                    <a:gd name="connsiteX11" fmla="*/ 319088 w 331470"/>
                    <a:gd name="connsiteY11" fmla="*/ 0 h 58103"/>
                    <a:gd name="connsiteX12" fmla="*/ 306514 w 331470"/>
                    <a:gd name="connsiteY12" fmla="*/ 12383 h 58103"/>
                    <a:gd name="connsiteX13" fmla="*/ 318897 w 331470"/>
                    <a:gd name="connsiteY13" fmla="*/ 24956 h 58103"/>
                    <a:gd name="connsiteX14" fmla="*/ 331470 w 331470"/>
                    <a:gd name="connsiteY14" fmla="*/ 12574 h 58103"/>
                    <a:gd name="connsiteX15" fmla="*/ 331470 w 331470"/>
                    <a:gd name="connsiteY15" fmla="*/ 12478 h 58103"/>
                    <a:gd name="connsiteX16" fmla="*/ 319183 w 331470"/>
                    <a:gd name="connsiteY16" fmla="*/ 0 h 58103"/>
                    <a:gd name="connsiteX17" fmla="*/ 319088 w 331470"/>
                    <a:gd name="connsiteY17" fmla="*/ 0 h 58103"/>
                    <a:gd name="connsiteX18" fmla="*/ 230314 w 331470"/>
                    <a:gd name="connsiteY18" fmla="*/ 33148 h 58103"/>
                    <a:gd name="connsiteX19" fmla="*/ 217742 w 331470"/>
                    <a:gd name="connsiteY19" fmla="*/ 45530 h 58103"/>
                    <a:gd name="connsiteX20" fmla="*/ 230124 w 331470"/>
                    <a:gd name="connsiteY20" fmla="*/ 58103 h 58103"/>
                    <a:gd name="connsiteX21" fmla="*/ 242697 w 331470"/>
                    <a:gd name="connsiteY21" fmla="*/ 45720 h 58103"/>
                    <a:gd name="connsiteX22" fmla="*/ 242697 w 331470"/>
                    <a:gd name="connsiteY22" fmla="*/ 45625 h 58103"/>
                    <a:gd name="connsiteX23" fmla="*/ 230314 w 331470"/>
                    <a:gd name="connsiteY23" fmla="*/ 33148 h 58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1470" h="58103">
                      <a:moveTo>
                        <a:pt x="12478" y="0"/>
                      </a:moveTo>
                      <a:cubicBezTo>
                        <a:pt x="5591" y="0"/>
                        <a:pt x="0" y="5592"/>
                        <a:pt x="0" y="12478"/>
                      </a:cubicBezTo>
                      <a:cubicBezTo>
                        <a:pt x="0" y="19365"/>
                        <a:pt x="5591" y="24956"/>
                        <a:pt x="12478" y="24956"/>
                      </a:cubicBezTo>
                      <a:cubicBezTo>
                        <a:pt x="19364" y="24956"/>
                        <a:pt x="24955" y="19365"/>
                        <a:pt x="24955" y="12478"/>
                      </a:cubicBezTo>
                      <a:cubicBezTo>
                        <a:pt x="24955" y="5592"/>
                        <a:pt x="19364" y="0"/>
                        <a:pt x="12478" y="0"/>
                      </a:cubicBezTo>
                      <a:close/>
                      <a:moveTo>
                        <a:pt x="101251" y="33148"/>
                      </a:moveTo>
                      <a:cubicBezTo>
                        <a:pt x="94364" y="33205"/>
                        <a:pt x="88821" y="38834"/>
                        <a:pt x="88868" y="45720"/>
                      </a:cubicBezTo>
                      <a:cubicBezTo>
                        <a:pt x="88925" y="52616"/>
                        <a:pt x="94555" y="58160"/>
                        <a:pt x="101441" y="58103"/>
                      </a:cubicBezTo>
                      <a:cubicBezTo>
                        <a:pt x="108223" y="58046"/>
                        <a:pt x="113719" y="52598"/>
                        <a:pt x="113824" y="45816"/>
                      </a:cubicBezTo>
                      <a:cubicBezTo>
                        <a:pt x="113929" y="38929"/>
                        <a:pt x="108433" y="33252"/>
                        <a:pt x="101537" y="33148"/>
                      </a:cubicBezTo>
                      <a:cubicBezTo>
                        <a:pt x="101441" y="33148"/>
                        <a:pt x="101346" y="33148"/>
                        <a:pt x="101251" y="33148"/>
                      </a:cubicBezTo>
                      <a:close/>
                      <a:moveTo>
                        <a:pt x="319088" y="0"/>
                      </a:moveTo>
                      <a:cubicBezTo>
                        <a:pt x="312201" y="-57"/>
                        <a:pt x="306572" y="5487"/>
                        <a:pt x="306514" y="12383"/>
                      </a:cubicBezTo>
                      <a:cubicBezTo>
                        <a:pt x="306467" y="19270"/>
                        <a:pt x="312010" y="24899"/>
                        <a:pt x="318897" y="24956"/>
                      </a:cubicBezTo>
                      <a:cubicBezTo>
                        <a:pt x="325784" y="25004"/>
                        <a:pt x="331413" y="19460"/>
                        <a:pt x="331470" y="12574"/>
                      </a:cubicBezTo>
                      <a:cubicBezTo>
                        <a:pt x="331470" y="12545"/>
                        <a:pt x="331470" y="12507"/>
                        <a:pt x="331470" y="12478"/>
                      </a:cubicBezTo>
                      <a:cubicBezTo>
                        <a:pt x="331527" y="5639"/>
                        <a:pt x="326022" y="58"/>
                        <a:pt x="319183" y="0"/>
                      </a:cubicBezTo>
                      <a:cubicBezTo>
                        <a:pt x="319154" y="0"/>
                        <a:pt x="319116" y="0"/>
                        <a:pt x="319088" y="0"/>
                      </a:cubicBezTo>
                      <a:close/>
                      <a:moveTo>
                        <a:pt x="230314" y="33148"/>
                      </a:moveTo>
                      <a:cubicBezTo>
                        <a:pt x="223428" y="33090"/>
                        <a:pt x="217799" y="38634"/>
                        <a:pt x="217742" y="45530"/>
                      </a:cubicBezTo>
                      <a:cubicBezTo>
                        <a:pt x="217694" y="52416"/>
                        <a:pt x="223237" y="58046"/>
                        <a:pt x="230124" y="58103"/>
                      </a:cubicBezTo>
                      <a:cubicBezTo>
                        <a:pt x="237011" y="58151"/>
                        <a:pt x="242640" y="52607"/>
                        <a:pt x="242697" y="45720"/>
                      </a:cubicBezTo>
                      <a:cubicBezTo>
                        <a:pt x="242697" y="45692"/>
                        <a:pt x="242697" y="45654"/>
                        <a:pt x="242697" y="45625"/>
                      </a:cubicBezTo>
                      <a:cubicBezTo>
                        <a:pt x="242697" y="38767"/>
                        <a:pt x="237172" y="33205"/>
                        <a:pt x="230314" y="33148"/>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50" name="Freeform: Shape 222">
                  <a:extLst>
                    <a:ext uri="{FF2B5EF4-FFF2-40B4-BE49-F238E27FC236}">
                      <a16:creationId xmlns:a16="http://schemas.microsoft.com/office/drawing/2014/main" id="{CAC60F33-E1F9-781E-F684-14F7C18900E6}"/>
                    </a:ext>
                  </a:extLst>
                </p:cNvPr>
                <p:cNvSpPr/>
                <p:nvPr/>
              </p:nvSpPr>
              <p:spPr>
                <a:xfrm>
                  <a:off x="8087201" y="4457699"/>
                  <a:ext cx="331470" cy="58198"/>
                </a:xfrm>
                <a:custGeom>
                  <a:avLst/>
                  <a:gdLst>
                    <a:gd name="connsiteX0" fmla="*/ 12478 w 331470"/>
                    <a:gd name="connsiteY0" fmla="*/ 0 h 58198"/>
                    <a:gd name="connsiteX1" fmla="*/ 0 w 331470"/>
                    <a:gd name="connsiteY1" fmla="*/ 12478 h 58198"/>
                    <a:gd name="connsiteX2" fmla="*/ 12478 w 331470"/>
                    <a:gd name="connsiteY2" fmla="*/ 24956 h 58198"/>
                    <a:gd name="connsiteX3" fmla="*/ 24955 w 331470"/>
                    <a:gd name="connsiteY3" fmla="*/ 12478 h 58198"/>
                    <a:gd name="connsiteX4" fmla="*/ 12478 w 331470"/>
                    <a:gd name="connsiteY4" fmla="*/ 0 h 58198"/>
                    <a:gd name="connsiteX5" fmla="*/ 101251 w 331470"/>
                    <a:gd name="connsiteY5" fmla="*/ 33243 h 58198"/>
                    <a:gd name="connsiteX6" fmla="*/ 88773 w 331470"/>
                    <a:gd name="connsiteY6" fmla="*/ 45720 h 58198"/>
                    <a:gd name="connsiteX7" fmla="*/ 101251 w 331470"/>
                    <a:gd name="connsiteY7" fmla="*/ 58198 h 58198"/>
                    <a:gd name="connsiteX8" fmla="*/ 113729 w 331470"/>
                    <a:gd name="connsiteY8" fmla="*/ 45720 h 58198"/>
                    <a:gd name="connsiteX9" fmla="*/ 101251 w 331470"/>
                    <a:gd name="connsiteY9" fmla="*/ 33624 h 58198"/>
                    <a:gd name="connsiteX10" fmla="*/ 319088 w 331470"/>
                    <a:gd name="connsiteY10" fmla="*/ 0 h 58198"/>
                    <a:gd name="connsiteX11" fmla="*/ 306514 w 331470"/>
                    <a:gd name="connsiteY11" fmla="*/ 12383 h 58198"/>
                    <a:gd name="connsiteX12" fmla="*/ 318897 w 331470"/>
                    <a:gd name="connsiteY12" fmla="*/ 24956 h 58198"/>
                    <a:gd name="connsiteX13" fmla="*/ 331470 w 331470"/>
                    <a:gd name="connsiteY13" fmla="*/ 12574 h 58198"/>
                    <a:gd name="connsiteX14" fmla="*/ 331470 w 331470"/>
                    <a:gd name="connsiteY14" fmla="*/ 12478 h 58198"/>
                    <a:gd name="connsiteX15" fmla="*/ 319088 w 331470"/>
                    <a:gd name="connsiteY15" fmla="*/ 0 h 58198"/>
                    <a:gd name="connsiteX16" fmla="*/ 230314 w 331470"/>
                    <a:gd name="connsiteY16" fmla="*/ 33243 h 58198"/>
                    <a:gd name="connsiteX17" fmla="*/ 217742 w 331470"/>
                    <a:gd name="connsiteY17" fmla="*/ 45625 h 58198"/>
                    <a:gd name="connsiteX18" fmla="*/ 230124 w 331470"/>
                    <a:gd name="connsiteY18" fmla="*/ 58198 h 58198"/>
                    <a:gd name="connsiteX19" fmla="*/ 242697 w 331470"/>
                    <a:gd name="connsiteY19" fmla="*/ 45816 h 58198"/>
                    <a:gd name="connsiteX20" fmla="*/ 242697 w 331470"/>
                    <a:gd name="connsiteY20" fmla="*/ 45720 h 58198"/>
                    <a:gd name="connsiteX21" fmla="*/ 230314 w 331470"/>
                    <a:gd name="connsiteY21" fmla="*/ 33624 h 5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1470" h="58198">
                      <a:moveTo>
                        <a:pt x="12478" y="0"/>
                      </a:moveTo>
                      <a:cubicBezTo>
                        <a:pt x="5591" y="0"/>
                        <a:pt x="0" y="5592"/>
                        <a:pt x="0" y="12478"/>
                      </a:cubicBezTo>
                      <a:cubicBezTo>
                        <a:pt x="0" y="19365"/>
                        <a:pt x="5591" y="24956"/>
                        <a:pt x="12478" y="24956"/>
                      </a:cubicBezTo>
                      <a:cubicBezTo>
                        <a:pt x="19364" y="24956"/>
                        <a:pt x="24955" y="19365"/>
                        <a:pt x="24955" y="12478"/>
                      </a:cubicBezTo>
                      <a:cubicBezTo>
                        <a:pt x="24955" y="5592"/>
                        <a:pt x="19364" y="0"/>
                        <a:pt x="12478" y="0"/>
                      </a:cubicBezTo>
                      <a:close/>
                      <a:moveTo>
                        <a:pt x="101251" y="33243"/>
                      </a:moveTo>
                      <a:cubicBezTo>
                        <a:pt x="94355" y="33243"/>
                        <a:pt x="88773" y="38834"/>
                        <a:pt x="88773" y="45720"/>
                      </a:cubicBezTo>
                      <a:cubicBezTo>
                        <a:pt x="88773" y="52607"/>
                        <a:pt x="94355" y="58198"/>
                        <a:pt x="101251" y="58198"/>
                      </a:cubicBezTo>
                      <a:cubicBezTo>
                        <a:pt x="108137" y="58198"/>
                        <a:pt x="113729" y="52607"/>
                        <a:pt x="113729" y="45720"/>
                      </a:cubicBezTo>
                      <a:cubicBezTo>
                        <a:pt x="113519" y="38977"/>
                        <a:pt x="107994" y="33624"/>
                        <a:pt x="101251" y="33624"/>
                      </a:cubicBezTo>
                      <a:close/>
                      <a:moveTo>
                        <a:pt x="319088" y="0"/>
                      </a:moveTo>
                      <a:cubicBezTo>
                        <a:pt x="312201" y="-57"/>
                        <a:pt x="306572" y="5487"/>
                        <a:pt x="306514" y="12383"/>
                      </a:cubicBezTo>
                      <a:cubicBezTo>
                        <a:pt x="306467" y="19270"/>
                        <a:pt x="312010" y="24899"/>
                        <a:pt x="318897" y="24956"/>
                      </a:cubicBezTo>
                      <a:cubicBezTo>
                        <a:pt x="325784" y="25004"/>
                        <a:pt x="331413" y="19460"/>
                        <a:pt x="331470" y="12574"/>
                      </a:cubicBezTo>
                      <a:cubicBezTo>
                        <a:pt x="331470" y="12545"/>
                        <a:pt x="331470" y="12507"/>
                        <a:pt x="331470" y="12478"/>
                      </a:cubicBezTo>
                      <a:cubicBezTo>
                        <a:pt x="331470" y="5620"/>
                        <a:pt x="325946" y="58"/>
                        <a:pt x="319088" y="0"/>
                      </a:cubicBezTo>
                      <a:close/>
                      <a:moveTo>
                        <a:pt x="230314" y="33243"/>
                      </a:moveTo>
                      <a:cubicBezTo>
                        <a:pt x="223428" y="33186"/>
                        <a:pt x="217799" y="38729"/>
                        <a:pt x="217742" y="45625"/>
                      </a:cubicBezTo>
                      <a:cubicBezTo>
                        <a:pt x="217694" y="52512"/>
                        <a:pt x="223237" y="58141"/>
                        <a:pt x="230124" y="58198"/>
                      </a:cubicBezTo>
                      <a:cubicBezTo>
                        <a:pt x="237011" y="58246"/>
                        <a:pt x="242640" y="52702"/>
                        <a:pt x="242697" y="45816"/>
                      </a:cubicBezTo>
                      <a:cubicBezTo>
                        <a:pt x="242697" y="45787"/>
                        <a:pt x="242697" y="45749"/>
                        <a:pt x="242697" y="45720"/>
                      </a:cubicBezTo>
                      <a:cubicBezTo>
                        <a:pt x="242497" y="39015"/>
                        <a:pt x="237020" y="33671"/>
                        <a:pt x="230314" y="33624"/>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51" name="Freeform: Shape 223">
                  <a:extLst>
                    <a:ext uri="{FF2B5EF4-FFF2-40B4-BE49-F238E27FC236}">
                      <a16:creationId xmlns:a16="http://schemas.microsoft.com/office/drawing/2014/main" id="{3FE4CADA-537E-0174-6ED9-5337B90D29E0}"/>
                    </a:ext>
                  </a:extLst>
                </p:cNvPr>
                <p:cNvSpPr/>
                <p:nvPr/>
              </p:nvSpPr>
              <p:spPr>
                <a:xfrm>
                  <a:off x="8665050" y="4384740"/>
                  <a:ext cx="178201" cy="290402"/>
                </a:xfrm>
                <a:custGeom>
                  <a:avLst/>
                  <a:gdLst>
                    <a:gd name="connsiteX0" fmla="*/ 155100 w 178201"/>
                    <a:gd name="connsiteY0" fmla="*/ 284224 h 290402"/>
                    <a:gd name="connsiteX1" fmla="*/ 172016 w 178201"/>
                    <a:gd name="connsiteY1" fmla="*/ 288738 h 290402"/>
                    <a:gd name="connsiteX2" fmla="*/ 176531 w 178201"/>
                    <a:gd name="connsiteY2" fmla="*/ 271813 h 290402"/>
                    <a:gd name="connsiteX3" fmla="*/ 159672 w 178201"/>
                    <a:gd name="connsiteY3" fmla="*/ 267269 h 290402"/>
                    <a:gd name="connsiteX4" fmla="*/ 155100 w 178201"/>
                    <a:gd name="connsiteY4" fmla="*/ 284224 h 290402"/>
                    <a:gd name="connsiteX5" fmla="*/ 139479 w 178201"/>
                    <a:gd name="connsiteY5" fmla="*/ 190783 h 290402"/>
                    <a:gd name="connsiteX6" fmla="*/ 156529 w 178201"/>
                    <a:gd name="connsiteY6" fmla="*/ 195346 h 290402"/>
                    <a:gd name="connsiteX7" fmla="*/ 161091 w 178201"/>
                    <a:gd name="connsiteY7" fmla="*/ 178306 h 290402"/>
                    <a:gd name="connsiteX8" fmla="*/ 144051 w 178201"/>
                    <a:gd name="connsiteY8" fmla="*/ 173733 h 290402"/>
                    <a:gd name="connsiteX9" fmla="*/ 139250 w 178201"/>
                    <a:gd name="connsiteY9" fmla="*/ 190717 h 290402"/>
                    <a:gd name="connsiteX10" fmla="*/ 139288 w 178201"/>
                    <a:gd name="connsiteY10" fmla="*/ 190783 h 290402"/>
                    <a:gd name="connsiteX11" fmla="*/ 1843 w 178201"/>
                    <a:gd name="connsiteY11" fmla="*/ 18762 h 290402"/>
                    <a:gd name="connsiteX12" fmla="*/ 18902 w 178201"/>
                    <a:gd name="connsiteY12" fmla="*/ 23258 h 290402"/>
                    <a:gd name="connsiteX13" fmla="*/ 23407 w 178201"/>
                    <a:gd name="connsiteY13" fmla="*/ 6198 h 290402"/>
                    <a:gd name="connsiteX14" fmla="*/ 6338 w 178201"/>
                    <a:gd name="connsiteY14" fmla="*/ 1703 h 290402"/>
                    <a:gd name="connsiteX15" fmla="*/ 6319 w 178201"/>
                    <a:gd name="connsiteY15" fmla="*/ 1712 h 290402"/>
                    <a:gd name="connsiteX16" fmla="*/ 1633 w 178201"/>
                    <a:gd name="connsiteY16" fmla="*/ 18724 h 290402"/>
                    <a:gd name="connsiteX17" fmla="*/ 1652 w 178201"/>
                    <a:gd name="connsiteY17" fmla="*/ 18762 h 290402"/>
                    <a:gd name="connsiteX18" fmla="*/ 74995 w 178201"/>
                    <a:gd name="connsiteY18" fmla="*/ 79055 h 290402"/>
                    <a:gd name="connsiteX19" fmla="*/ 92054 w 178201"/>
                    <a:gd name="connsiteY19" fmla="*/ 83551 h 290402"/>
                    <a:gd name="connsiteX20" fmla="*/ 96559 w 178201"/>
                    <a:gd name="connsiteY20" fmla="*/ 66492 h 290402"/>
                    <a:gd name="connsiteX21" fmla="*/ 79490 w 178201"/>
                    <a:gd name="connsiteY21" fmla="*/ 61996 h 290402"/>
                    <a:gd name="connsiteX22" fmla="*/ 79471 w 178201"/>
                    <a:gd name="connsiteY22" fmla="*/ 62005 h 290402"/>
                    <a:gd name="connsiteX23" fmla="*/ 74785 w 178201"/>
                    <a:gd name="connsiteY23" fmla="*/ 79017 h 290402"/>
                    <a:gd name="connsiteX24" fmla="*/ 74804 w 178201"/>
                    <a:gd name="connsiteY24" fmla="*/ 79055 h 29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8201" h="290402">
                      <a:moveTo>
                        <a:pt x="155100" y="284224"/>
                      </a:moveTo>
                      <a:cubicBezTo>
                        <a:pt x="158529" y="290139"/>
                        <a:pt x="166101" y="292158"/>
                        <a:pt x="172016" y="288738"/>
                      </a:cubicBezTo>
                      <a:cubicBezTo>
                        <a:pt x="177941" y="285309"/>
                        <a:pt x="179960" y="277737"/>
                        <a:pt x="176531" y="271813"/>
                      </a:cubicBezTo>
                      <a:cubicBezTo>
                        <a:pt x="173121" y="265916"/>
                        <a:pt x="165587" y="263888"/>
                        <a:pt x="159672" y="267269"/>
                      </a:cubicBezTo>
                      <a:cubicBezTo>
                        <a:pt x="153757" y="270707"/>
                        <a:pt x="151719" y="278270"/>
                        <a:pt x="155100" y="284224"/>
                      </a:cubicBezTo>
                      <a:close/>
                      <a:moveTo>
                        <a:pt x="139479" y="190783"/>
                      </a:moveTo>
                      <a:cubicBezTo>
                        <a:pt x="142927" y="196756"/>
                        <a:pt x="150556" y="198794"/>
                        <a:pt x="156529" y="195346"/>
                      </a:cubicBezTo>
                      <a:cubicBezTo>
                        <a:pt x="162491" y="191898"/>
                        <a:pt x="164539" y="184268"/>
                        <a:pt x="161091" y="178306"/>
                      </a:cubicBezTo>
                      <a:cubicBezTo>
                        <a:pt x="157643" y="172334"/>
                        <a:pt x="150014" y="170295"/>
                        <a:pt x="144051" y="173733"/>
                      </a:cubicBezTo>
                      <a:cubicBezTo>
                        <a:pt x="138041" y="177096"/>
                        <a:pt x="135888" y="184697"/>
                        <a:pt x="139250" y="190717"/>
                      </a:cubicBezTo>
                      <a:cubicBezTo>
                        <a:pt x="139260" y="190736"/>
                        <a:pt x="139279" y="190764"/>
                        <a:pt x="139288" y="190783"/>
                      </a:cubicBezTo>
                      <a:close/>
                      <a:moveTo>
                        <a:pt x="1843" y="18762"/>
                      </a:moveTo>
                      <a:cubicBezTo>
                        <a:pt x="5310" y="24715"/>
                        <a:pt x="12949" y="26734"/>
                        <a:pt x="18902" y="23258"/>
                      </a:cubicBezTo>
                      <a:cubicBezTo>
                        <a:pt x="24864" y="19791"/>
                        <a:pt x="26874" y="12151"/>
                        <a:pt x="23407" y="6198"/>
                      </a:cubicBezTo>
                      <a:cubicBezTo>
                        <a:pt x="19940" y="245"/>
                        <a:pt x="12292" y="-1774"/>
                        <a:pt x="6338" y="1703"/>
                      </a:cubicBezTo>
                      <a:cubicBezTo>
                        <a:pt x="6338" y="1703"/>
                        <a:pt x="6329" y="1712"/>
                        <a:pt x="6319" y="1712"/>
                      </a:cubicBezTo>
                      <a:cubicBezTo>
                        <a:pt x="328" y="5113"/>
                        <a:pt x="-1777" y="12733"/>
                        <a:pt x="1633" y="18724"/>
                      </a:cubicBezTo>
                      <a:cubicBezTo>
                        <a:pt x="1633" y="18733"/>
                        <a:pt x="1643" y="18752"/>
                        <a:pt x="1652" y="18762"/>
                      </a:cubicBezTo>
                      <a:close/>
                      <a:moveTo>
                        <a:pt x="74995" y="79055"/>
                      </a:moveTo>
                      <a:cubicBezTo>
                        <a:pt x="78462" y="85008"/>
                        <a:pt x="86101" y="87027"/>
                        <a:pt x="92054" y="83551"/>
                      </a:cubicBezTo>
                      <a:cubicBezTo>
                        <a:pt x="98017" y="80084"/>
                        <a:pt x="100026" y="72445"/>
                        <a:pt x="96559" y="66492"/>
                      </a:cubicBezTo>
                      <a:cubicBezTo>
                        <a:pt x="93092" y="60539"/>
                        <a:pt x="85443" y="58519"/>
                        <a:pt x="79490" y="61996"/>
                      </a:cubicBezTo>
                      <a:cubicBezTo>
                        <a:pt x="79490" y="61996"/>
                        <a:pt x="79481" y="62005"/>
                        <a:pt x="79471" y="62005"/>
                      </a:cubicBezTo>
                      <a:cubicBezTo>
                        <a:pt x="73480" y="65406"/>
                        <a:pt x="71375" y="73026"/>
                        <a:pt x="74785" y="79017"/>
                      </a:cubicBezTo>
                      <a:cubicBezTo>
                        <a:pt x="74785" y="79026"/>
                        <a:pt x="74795" y="79046"/>
                        <a:pt x="74804" y="79055"/>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grpSp>
          <p:grpSp>
            <p:nvGrpSpPr>
              <p:cNvPr id="436" name="Graphic 15">
                <a:extLst>
                  <a:ext uri="{FF2B5EF4-FFF2-40B4-BE49-F238E27FC236}">
                    <a16:creationId xmlns:a16="http://schemas.microsoft.com/office/drawing/2014/main" id="{A86674CD-6321-730C-F326-A0E8EC71030F}"/>
                  </a:ext>
                </a:extLst>
              </p:cNvPr>
              <p:cNvGrpSpPr/>
              <p:nvPr/>
            </p:nvGrpSpPr>
            <p:grpSpPr>
              <a:xfrm>
                <a:off x="7884985" y="3493531"/>
                <a:ext cx="735234" cy="554331"/>
                <a:chOff x="7884985" y="3493531"/>
                <a:chExt cx="735234" cy="554331"/>
              </a:xfrm>
            </p:grpSpPr>
            <p:sp>
              <p:nvSpPr>
                <p:cNvPr id="437" name="Freeform: Shape 225">
                  <a:extLst>
                    <a:ext uri="{FF2B5EF4-FFF2-40B4-BE49-F238E27FC236}">
                      <a16:creationId xmlns:a16="http://schemas.microsoft.com/office/drawing/2014/main" id="{7C9968BD-6FEA-8DF7-483D-E5F15DD0BB47}"/>
                    </a:ext>
                  </a:extLst>
                </p:cNvPr>
                <p:cNvSpPr/>
                <p:nvPr/>
              </p:nvSpPr>
              <p:spPr>
                <a:xfrm>
                  <a:off x="7927943" y="3790950"/>
                  <a:ext cx="650081" cy="256913"/>
                </a:xfrm>
                <a:custGeom>
                  <a:avLst/>
                  <a:gdLst>
                    <a:gd name="connsiteX0" fmla="*/ 650081 w 650081"/>
                    <a:gd name="connsiteY0" fmla="*/ 0 h 256913"/>
                    <a:gd name="connsiteX1" fmla="*/ 0 w 650081"/>
                    <a:gd name="connsiteY1" fmla="*/ 0 h 256913"/>
                    <a:gd name="connsiteX2" fmla="*/ 134207 w 650081"/>
                    <a:gd name="connsiteY2" fmla="*/ 184404 h 256913"/>
                    <a:gd name="connsiteX3" fmla="*/ 134207 w 650081"/>
                    <a:gd name="connsiteY3" fmla="*/ 184404 h 256913"/>
                    <a:gd name="connsiteX4" fmla="*/ 178022 w 650081"/>
                    <a:gd name="connsiteY4" fmla="*/ 221837 h 256913"/>
                    <a:gd name="connsiteX5" fmla="*/ 471583 w 650081"/>
                    <a:gd name="connsiteY5" fmla="*/ 221837 h 256913"/>
                    <a:gd name="connsiteX6" fmla="*/ 515493 w 650081"/>
                    <a:gd name="connsiteY6" fmla="*/ 184404 h 256913"/>
                    <a:gd name="connsiteX7" fmla="*/ 515493 w 650081"/>
                    <a:gd name="connsiteY7" fmla="*/ 184404 h 256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081" h="256913">
                      <a:moveTo>
                        <a:pt x="650081" y="0"/>
                      </a:moveTo>
                      <a:lnTo>
                        <a:pt x="0" y="0"/>
                      </a:lnTo>
                      <a:lnTo>
                        <a:pt x="134207" y="184404"/>
                      </a:lnTo>
                      <a:lnTo>
                        <a:pt x="134207" y="184404"/>
                      </a:lnTo>
                      <a:cubicBezTo>
                        <a:pt x="146085" y="199768"/>
                        <a:pt x="161001" y="212503"/>
                        <a:pt x="178022" y="221837"/>
                      </a:cubicBezTo>
                      <a:cubicBezTo>
                        <a:pt x="259080" y="268605"/>
                        <a:pt x="390525" y="268605"/>
                        <a:pt x="471583" y="221837"/>
                      </a:cubicBezTo>
                      <a:cubicBezTo>
                        <a:pt x="488614" y="212474"/>
                        <a:pt x="503558" y="199739"/>
                        <a:pt x="515493" y="184404"/>
                      </a:cubicBezTo>
                      <a:lnTo>
                        <a:pt x="515493" y="184404"/>
                      </a:ln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38" name="Freeform: Shape 226">
                  <a:extLst>
                    <a:ext uri="{FF2B5EF4-FFF2-40B4-BE49-F238E27FC236}">
                      <a16:creationId xmlns:a16="http://schemas.microsoft.com/office/drawing/2014/main" id="{2E97CA93-72D2-CB7F-696A-832F92412EE1}"/>
                    </a:ext>
                  </a:extLst>
                </p:cNvPr>
                <p:cNvSpPr/>
                <p:nvPr/>
              </p:nvSpPr>
              <p:spPr>
                <a:xfrm>
                  <a:off x="7900606" y="3508533"/>
                  <a:ext cx="704659" cy="406717"/>
                </a:xfrm>
                <a:custGeom>
                  <a:avLst/>
                  <a:gdLst>
                    <a:gd name="connsiteX0" fmla="*/ 704660 w 704659"/>
                    <a:gd name="connsiteY0" fmla="*/ 203359 h 406717"/>
                    <a:gd name="connsiteX1" fmla="*/ 352330 w 704659"/>
                    <a:gd name="connsiteY1" fmla="*/ 406718 h 406717"/>
                    <a:gd name="connsiteX2" fmla="*/ 0 w 704659"/>
                    <a:gd name="connsiteY2" fmla="*/ 203359 h 406717"/>
                    <a:gd name="connsiteX3" fmla="*/ 352330 w 704659"/>
                    <a:gd name="connsiteY3" fmla="*/ 0 h 406717"/>
                    <a:gd name="connsiteX4" fmla="*/ 704660 w 704659"/>
                    <a:gd name="connsiteY4" fmla="*/ 203359 h 406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659" h="406717">
                      <a:moveTo>
                        <a:pt x="704660" y="203359"/>
                      </a:moveTo>
                      <a:cubicBezTo>
                        <a:pt x="704660" y="315671"/>
                        <a:pt x="546916" y="406718"/>
                        <a:pt x="352330" y="406718"/>
                      </a:cubicBezTo>
                      <a:cubicBezTo>
                        <a:pt x="157743" y="406718"/>
                        <a:pt x="0" y="315671"/>
                        <a:pt x="0" y="203359"/>
                      </a:cubicBezTo>
                      <a:cubicBezTo>
                        <a:pt x="0" y="91047"/>
                        <a:pt x="157743" y="0"/>
                        <a:pt x="352330" y="0"/>
                      </a:cubicBezTo>
                      <a:cubicBezTo>
                        <a:pt x="546916" y="0"/>
                        <a:pt x="704660" y="91047"/>
                        <a:pt x="704660" y="203359"/>
                      </a:cubicBezTo>
                      <a:close/>
                    </a:path>
                  </a:pathLst>
                </a:custGeom>
                <a:solidFill>
                  <a:srgbClr val="455A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39" name="Freeform: Shape 227">
                  <a:extLst>
                    <a:ext uri="{FF2B5EF4-FFF2-40B4-BE49-F238E27FC236}">
                      <a16:creationId xmlns:a16="http://schemas.microsoft.com/office/drawing/2014/main" id="{EA585F05-41A5-D5FB-52D3-75B809908C2E}"/>
                    </a:ext>
                  </a:extLst>
                </p:cNvPr>
                <p:cNvSpPr/>
                <p:nvPr/>
              </p:nvSpPr>
              <p:spPr>
                <a:xfrm>
                  <a:off x="8060721" y="3807809"/>
                  <a:ext cx="384429" cy="107442"/>
                </a:xfrm>
                <a:custGeom>
                  <a:avLst/>
                  <a:gdLst>
                    <a:gd name="connsiteX0" fmla="*/ 384429 w 384429"/>
                    <a:gd name="connsiteY0" fmla="*/ 74581 h 107442"/>
                    <a:gd name="connsiteX1" fmla="*/ 338995 w 384429"/>
                    <a:gd name="connsiteY1" fmla="*/ 35147 h 107442"/>
                    <a:gd name="connsiteX2" fmla="*/ 45434 w 384429"/>
                    <a:gd name="connsiteY2" fmla="*/ 35147 h 107442"/>
                    <a:gd name="connsiteX3" fmla="*/ 0 w 384429"/>
                    <a:gd name="connsiteY3" fmla="*/ 74581 h 107442"/>
                    <a:gd name="connsiteX4" fmla="*/ 384429 w 384429"/>
                    <a:gd name="connsiteY4" fmla="*/ 74581 h 107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429" h="107442">
                      <a:moveTo>
                        <a:pt x="384429" y="74581"/>
                      </a:moveTo>
                      <a:cubicBezTo>
                        <a:pt x="372332" y="58293"/>
                        <a:pt x="356825" y="44834"/>
                        <a:pt x="338995" y="35147"/>
                      </a:cubicBezTo>
                      <a:cubicBezTo>
                        <a:pt x="257937" y="-11716"/>
                        <a:pt x="126492" y="-11716"/>
                        <a:pt x="45434" y="35147"/>
                      </a:cubicBezTo>
                      <a:cubicBezTo>
                        <a:pt x="27622" y="44853"/>
                        <a:pt x="12116" y="58312"/>
                        <a:pt x="0" y="74581"/>
                      </a:cubicBezTo>
                      <a:cubicBezTo>
                        <a:pt x="124396" y="118396"/>
                        <a:pt x="260033" y="118396"/>
                        <a:pt x="384429" y="74581"/>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40" name="Freeform: Shape 228">
                  <a:extLst>
                    <a:ext uri="{FF2B5EF4-FFF2-40B4-BE49-F238E27FC236}">
                      <a16:creationId xmlns:a16="http://schemas.microsoft.com/office/drawing/2014/main" id="{2E2B668F-919E-45A5-CA27-EB9A2FD173E1}"/>
                    </a:ext>
                  </a:extLst>
                </p:cNvPr>
                <p:cNvSpPr/>
                <p:nvPr/>
              </p:nvSpPr>
              <p:spPr>
                <a:xfrm>
                  <a:off x="7884985" y="3493531"/>
                  <a:ext cx="735234" cy="436768"/>
                </a:xfrm>
                <a:custGeom>
                  <a:avLst/>
                  <a:gdLst>
                    <a:gd name="connsiteX0" fmla="*/ 367951 w 735234"/>
                    <a:gd name="connsiteY0" fmla="*/ 436769 h 436768"/>
                    <a:gd name="connsiteX1" fmla="*/ 110776 w 735234"/>
                    <a:gd name="connsiteY1" fmla="*/ 375523 h 436768"/>
                    <a:gd name="connsiteX2" fmla="*/ 110776 w 735234"/>
                    <a:gd name="connsiteY2" fmla="*/ 375523 h 436768"/>
                    <a:gd name="connsiteX3" fmla="*/ 0 w 735234"/>
                    <a:gd name="connsiteY3" fmla="*/ 218361 h 436768"/>
                    <a:gd name="connsiteX4" fmla="*/ 110776 w 735234"/>
                    <a:gd name="connsiteY4" fmla="*/ 61293 h 436768"/>
                    <a:gd name="connsiteX5" fmla="*/ 624364 w 735234"/>
                    <a:gd name="connsiteY5" fmla="*/ 61293 h 436768"/>
                    <a:gd name="connsiteX6" fmla="*/ 735235 w 735234"/>
                    <a:gd name="connsiteY6" fmla="*/ 218361 h 436768"/>
                    <a:gd name="connsiteX7" fmla="*/ 624364 w 735234"/>
                    <a:gd name="connsiteY7" fmla="*/ 375523 h 436768"/>
                    <a:gd name="connsiteX8" fmla="*/ 367951 w 735234"/>
                    <a:gd name="connsiteY8" fmla="*/ 436769 h 436768"/>
                    <a:gd name="connsiteX9" fmla="*/ 126492 w 735234"/>
                    <a:gd name="connsiteY9" fmla="*/ 348948 h 436768"/>
                    <a:gd name="connsiteX10" fmla="*/ 609410 w 735234"/>
                    <a:gd name="connsiteY10" fmla="*/ 348948 h 436768"/>
                    <a:gd name="connsiteX11" fmla="*/ 704660 w 735234"/>
                    <a:gd name="connsiteY11" fmla="*/ 218361 h 436768"/>
                    <a:gd name="connsiteX12" fmla="*/ 609410 w 735234"/>
                    <a:gd name="connsiteY12" fmla="*/ 87868 h 436768"/>
                    <a:gd name="connsiteX13" fmla="*/ 126492 w 735234"/>
                    <a:gd name="connsiteY13" fmla="*/ 87868 h 436768"/>
                    <a:gd name="connsiteX14" fmla="*/ 31242 w 735234"/>
                    <a:gd name="connsiteY14" fmla="*/ 218361 h 436768"/>
                    <a:gd name="connsiteX15" fmla="*/ 126492 w 735234"/>
                    <a:gd name="connsiteY15" fmla="*/ 348948 h 43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35234" h="436768">
                      <a:moveTo>
                        <a:pt x="367951" y="436769"/>
                      </a:moveTo>
                      <a:cubicBezTo>
                        <a:pt x="274987" y="436769"/>
                        <a:pt x="182023" y="416385"/>
                        <a:pt x="110776" y="375523"/>
                      </a:cubicBezTo>
                      <a:lnTo>
                        <a:pt x="110776" y="375523"/>
                      </a:lnTo>
                      <a:cubicBezTo>
                        <a:pt x="39338" y="334184"/>
                        <a:pt x="0" y="278463"/>
                        <a:pt x="0" y="218361"/>
                      </a:cubicBezTo>
                      <a:cubicBezTo>
                        <a:pt x="0" y="158258"/>
                        <a:pt x="39338" y="102537"/>
                        <a:pt x="110776" y="61293"/>
                      </a:cubicBezTo>
                      <a:cubicBezTo>
                        <a:pt x="252413" y="-20431"/>
                        <a:pt x="482251" y="-20431"/>
                        <a:pt x="624364" y="61293"/>
                      </a:cubicBezTo>
                      <a:cubicBezTo>
                        <a:pt x="695801" y="102537"/>
                        <a:pt x="735235" y="158353"/>
                        <a:pt x="735235" y="218361"/>
                      </a:cubicBezTo>
                      <a:cubicBezTo>
                        <a:pt x="735235" y="278368"/>
                        <a:pt x="695801" y="334184"/>
                        <a:pt x="624364" y="375523"/>
                      </a:cubicBezTo>
                      <a:cubicBezTo>
                        <a:pt x="552926" y="416862"/>
                        <a:pt x="461010" y="436769"/>
                        <a:pt x="367951" y="436769"/>
                      </a:cubicBezTo>
                      <a:close/>
                      <a:moveTo>
                        <a:pt x="126492" y="348948"/>
                      </a:moveTo>
                      <a:cubicBezTo>
                        <a:pt x="259842" y="425815"/>
                        <a:pt x="476250" y="425815"/>
                        <a:pt x="609410" y="348948"/>
                      </a:cubicBezTo>
                      <a:cubicBezTo>
                        <a:pt x="671036" y="313420"/>
                        <a:pt x="704660" y="267033"/>
                        <a:pt x="704660" y="218361"/>
                      </a:cubicBezTo>
                      <a:cubicBezTo>
                        <a:pt x="704660" y="169688"/>
                        <a:pt x="670751" y="123111"/>
                        <a:pt x="609410" y="87868"/>
                      </a:cubicBezTo>
                      <a:cubicBezTo>
                        <a:pt x="476060" y="11001"/>
                        <a:pt x="259652" y="11001"/>
                        <a:pt x="126492" y="87868"/>
                      </a:cubicBezTo>
                      <a:cubicBezTo>
                        <a:pt x="64960" y="123396"/>
                        <a:pt x="31242" y="169783"/>
                        <a:pt x="31242" y="218361"/>
                      </a:cubicBezTo>
                      <a:cubicBezTo>
                        <a:pt x="31242" y="266938"/>
                        <a:pt x="65151" y="313611"/>
                        <a:pt x="126492" y="348948"/>
                      </a:cubicBezTo>
                      <a:close/>
                    </a:path>
                  </a:pathLst>
                </a:custGeom>
                <a:solidFill>
                  <a:srgbClr val="37474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41" name="Freeform: Shape 229">
                  <a:extLst>
                    <a:ext uri="{FF2B5EF4-FFF2-40B4-BE49-F238E27FC236}">
                      <a16:creationId xmlns:a16="http://schemas.microsoft.com/office/drawing/2014/main" id="{881D7DFB-8AF6-9CCE-DC6F-47A4973114C3}"/>
                    </a:ext>
                  </a:extLst>
                </p:cNvPr>
                <p:cNvSpPr/>
                <p:nvPr/>
              </p:nvSpPr>
              <p:spPr>
                <a:xfrm>
                  <a:off x="8069048" y="3572223"/>
                  <a:ext cx="85655" cy="237876"/>
                </a:xfrm>
                <a:custGeom>
                  <a:avLst/>
                  <a:gdLst>
                    <a:gd name="connsiteX0" fmla="*/ 85399 w 85655"/>
                    <a:gd name="connsiteY0" fmla="*/ 230918 h 237876"/>
                    <a:gd name="connsiteX1" fmla="*/ 43966 w 85655"/>
                    <a:gd name="connsiteY1" fmla="*/ 116618 h 237876"/>
                    <a:gd name="connsiteX2" fmla="*/ 5104 w 85655"/>
                    <a:gd name="connsiteY2" fmla="*/ 2318 h 237876"/>
                    <a:gd name="connsiteX3" fmla="*/ 55 w 85655"/>
                    <a:gd name="connsiteY3" fmla="*/ 4033 h 237876"/>
                    <a:gd name="connsiteX4" fmla="*/ 31012 w 85655"/>
                    <a:gd name="connsiteY4" fmla="*/ 118333 h 237876"/>
                    <a:gd name="connsiteX5" fmla="*/ 78637 w 85655"/>
                    <a:gd name="connsiteY5" fmla="*/ 235490 h 237876"/>
                    <a:gd name="connsiteX6" fmla="*/ 85399 w 85655"/>
                    <a:gd name="connsiteY6" fmla="*/ 230918 h 237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655" h="237876">
                      <a:moveTo>
                        <a:pt x="85399" y="230918"/>
                      </a:moveTo>
                      <a:cubicBezTo>
                        <a:pt x="73874" y="192247"/>
                        <a:pt x="57396" y="154718"/>
                        <a:pt x="43966" y="116618"/>
                      </a:cubicBezTo>
                      <a:cubicBezTo>
                        <a:pt x="30536" y="78518"/>
                        <a:pt x="19867" y="39466"/>
                        <a:pt x="5104" y="2318"/>
                      </a:cubicBezTo>
                      <a:cubicBezTo>
                        <a:pt x="3484" y="-1778"/>
                        <a:pt x="-516" y="32"/>
                        <a:pt x="55" y="4033"/>
                      </a:cubicBezTo>
                      <a:cubicBezTo>
                        <a:pt x="6885" y="42990"/>
                        <a:pt x="17239" y="81252"/>
                        <a:pt x="31012" y="118333"/>
                      </a:cubicBezTo>
                      <a:cubicBezTo>
                        <a:pt x="43556" y="158652"/>
                        <a:pt x="59491" y="197848"/>
                        <a:pt x="78637" y="235490"/>
                      </a:cubicBezTo>
                      <a:cubicBezTo>
                        <a:pt x="81970" y="241015"/>
                        <a:pt x="86828" y="235871"/>
                        <a:pt x="85399" y="230918"/>
                      </a:cubicBezTo>
                      <a:close/>
                    </a:path>
                  </a:pathLst>
                </a:custGeom>
                <a:solidFill>
                  <a:srgbClr val="37474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42" name="Freeform: Shape 230">
                  <a:extLst>
                    <a:ext uri="{FF2B5EF4-FFF2-40B4-BE49-F238E27FC236}">
                      <a16:creationId xmlns:a16="http://schemas.microsoft.com/office/drawing/2014/main" id="{6935C8A4-D967-DBA8-3928-E0FD9AB736EC}"/>
                    </a:ext>
                  </a:extLst>
                </p:cNvPr>
                <p:cNvSpPr/>
                <p:nvPr/>
              </p:nvSpPr>
              <p:spPr>
                <a:xfrm>
                  <a:off x="8033004" y="3649980"/>
                  <a:ext cx="60959" cy="125539"/>
                </a:xfrm>
                <a:custGeom>
                  <a:avLst/>
                  <a:gdLst>
                    <a:gd name="connsiteX0" fmla="*/ 12478 w 60959"/>
                    <a:gd name="connsiteY0" fmla="*/ 0 h 125539"/>
                    <a:gd name="connsiteX1" fmla="*/ 0 w 60959"/>
                    <a:gd name="connsiteY1" fmla="*/ 12478 h 125539"/>
                    <a:gd name="connsiteX2" fmla="*/ 12478 w 60959"/>
                    <a:gd name="connsiteY2" fmla="*/ 24955 h 125539"/>
                    <a:gd name="connsiteX3" fmla="*/ 24955 w 60959"/>
                    <a:gd name="connsiteY3" fmla="*/ 12478 h 125539"/>
                    <a:gd name="connsiteX4" fmla="*/ 12478 w 60959"/>
                    <a:gd name="connsiteY4" fmla="*/ 0 h 125539"/>
                    <a:gd name="connsiteX5" fmla="*/ 48578 w 60959"/>
                    <a:gd name="connsiteY5" fmla="*/ 100584 h 125539"/>
                    <a:gd name="connsiteX6" fmla="*/ 36004 w 60959"/>
                    <a:gd name="connsiteY6" fmla="*/ 112966 h 125539"/>
                    <a:gd name="connsiteX7" fmla="*/ 48387 w 60959"/>
                    <a:gd name="connsiteY7" fmla="*/ 125539 h 125539"/>
                    <a:gd name="connsiteX8" fmla="*/ 60960 w 60959"/>
                    <a:gd name="connsiteY8" fmla="*/ 113157 h 125539"/>
                    <a:gd name="connsiteX9" fmla="*/ 60960 w 60959"/>
                    <a:gd name="connsiteY9" fmla="*/ 112966 h 125539"/>
                    <a:gd name="connsiteX10" fmla="*/ 48578 w 60959"/>
                    <a:gd name="connsiteY10" fmla="*/ 100584 h 12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59" h="125539">
                      <a:moveTo>
                        <a:pt x="12478" y="0"/>
                      </a:moveTo>
                      <a:cubicBezTo>
                        <a:pt x="5591" y="0"/>
                        <a:pt x="0" y="5591"/>
                        <a:pt x="0" y="12478"/>
                      </a:cubicBezTo>
                      <a:cubicBezTo>
                        <a:pt x="0" y="19364"/>
                        <a:pt x="5591" y="24955"/>
                        <a:pt x="12478" y="24955"/>
                      </a:cubicBezTo>
                      <a:cubicBezTo>
                        <a:pt x="19364" y="24955"/>
                        <a:pt x="24955" y="19364"/>
                        <a:pt x="24955" y="12478"/>
                      </a:cubicBezTo>
                      <a:cubicBezTo>
                        <a:pt x="24955" y="5591"/>
                        <a:pt x="19364" y="0"/>
                        <a:pt x="12478" y="0"/>
                      </a:cubicBezTo>
                      <a:close/>
                      <a:moveTo>
                        <a:pt x="48578" y="100584"/>
                      </a:moveTo>
                      <a:cubicBezTo>
                        <a:pt x="41691" y="100536"/>
                        <a:pt x="36062" y="106080"/>
                        <a:pt x="36004" y="112966"/>
                      </a:cubicBezTo>
                      <a:cubicBezTo>
                        <a:pt x="35957" y="119853"/>
                        <a:pt x="41500" y="125482"/>
                        <a:pt x="48387" y="125539"/>
                      </a:cubicBezTo>
                      <a:cubicBezTo>
                        <a:pt x="55283" y="125587"/>
                        <a:pt x="60912" y="120044"/>
                        <a:pt x="60960" y="113157"/>
                      </a:cubicBezTo>
                      <a:cubicBezTo>
                        <a:pt x="60960" y="113090"/>
                        <a:pt x="60960" y="113033"/>
                        <a:pt x="60960" y="112966"/>
                      </a:cubicBezTo>
                      <a:cubicBezTo>
                        <a:pt x="60960" y="106128"/>
                        <a:pt x="55416" y="100584"/>
                        <a:pt x="48578" y="100584"/>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grpSp>
        </p:grpSp>
        <p:grpSp>
          <p:nvGrpSpPr>
            <p:cNvPr id="429" name="Graphic 15">
              <a:extLst>
                <a:ext uri="{FF2B5EF4-FFF2-40B4-BE49-F238E27FC236}">
                  <a16:creationId xmlns:a16="http://schemas.microsoft.com/office/drawing/2014/main" id="{47BEAB0A-6F70-1932-86A5-3ABDA1B577F0}"/>
                </a:ext>
              </a:extLst>
            </p:cNvPr>
            <p:cNvGrpSpPr/>
            <p:nvPr/>
          </p:nvGrpSpPr>
          <p:grpSpPr>
            <a:xfrm>
              <a:off x="8579730" y="1502776"/>
              <a:ext cx="1412089" cy="1883669"/>
              <a:chOff x="8579730" y="1502776"/>
              <a:chExt cx="1412089" cy="1883669"/>
            </a:xfrm>
          </p:grpSpPr>
          <p:sp>
            <p:nvSpPr>
              <p:cNvPr id="430" name="Freeform: Shape 232">
                <a:extLst>
                  <a:ext uri="{FF2B5EF4-FFF2-40B4-BE49-F238E27FC236}">
                    <a16:creationId xmlns:a16="http://schemas.microsoft.com/office/drawing/2014/main" id="{27DE6E64-38C4-BC09-7A5F-C58DCDA2BD60}"/>
                  </a:ext>
                </a:extLst>
              </p:cNvPr>
              <p:cNvSpPr/>
              <p:nvPr/>
            </p:nvSpPr>
            <p:spPr>
              <a:xfrm>
                <a:off x="8579730" y="1502776"/>
                <a:ext cx="1412089" cy="1883645"/>
              </a:xfrm>
              <a:custGeom>
                <a:avLst/>
                <a:gdLst>
                  <a:gd name="connsiteX0" fmla="*/ 17344 w 1412089"/>
                  <a:gd name="connsiteY0" fmla="*/ 1876122 h 1883645"/>
                  <a:gd name="connsiteX1" fmla="*/ 8 w 1412089"/>
                  <a:gd name="connsiteY1" fmla="*/ 1825163 h 1883645"/>
                  <a:gd name="connsiteX2" fmla="*/ 8 w 1412089"/>
                  <a:gd name="connsiteY2" fmla="*/ 814561 h 1883645"/>
                  <a:gd name="connsiteX3" fmla="*/ 35346 w 1412089"/>
                  <a:gd name="connsiteY3" fmla="*/ 753410 h 1883645"/>
                  <a:gd name="connsiteX4" fmla="*/ 1326270 w 1412089"/>
                  <a:gd name="connsiteY4" fmla="*/ 8365 h 1883645"/>
                  <a:gd name="connsiteX5" fmla="*/ 1390754 w 1412089"/>
                  <a:gd name="connsiteY5" fmla="*/ 10175 h 1883645"/>
                  <a:gd name="connsiteX6" fmla="*/ 1412090 w 1412089"/>
                  <a:gd name="connsiteY6" fmla="*/ 57800 h 1883645"/>
                  <a:gd name="connsiteX7" fmla="*/ 1412090 w 1412089"/>
                  <a:gd name="connsiteY7" fmla="*/ 1068974 h 1883645"/>
                  <a:gd name="connsiteX8" fmla="*/ 1376752 w 1412089"/>
                  <a:gd name="connsiteY8" fmla="*/ 1130219 h 1883645"/>
                  <a:gd name="connsiteX9" fmla="*/ 85829 w 1412089"/>
                  <a:gd name="connsiteY9" fmla="*/ 1874884 h 1883645"/>
                  <a:gd name="connsiteX10" fmla="*/ 17344 w 1412089"/>
                  <a:gd name="connsiteY10" fmla="*/ 1876122 h 188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2089" h="1883645">
                    <a:moveTo>
                      <a:pt x="17344" y="1876122"/>
                    </a:moveTo>
                    <a:cubicBezTo>
                      <a:pt x="-944" y="1865550"/>
                      <a:pt x="8" y="1847547"/>
                      <a:pt x="8" y="1825163"/>
                    </a:cubicBezTo>
                    <a:lnTo>
                      <a:pt x="8" y="814561"/>
                    </a:lnTo>
                    <a:cubicBezTo>
                      <a:pt x="1361" y="789710"/>
                      <a:pt x="14487" y="766993"/>
                      <a:pt x="35346" y="753410"/>
                    </a:cubicBezTo>
                    <a:lnTo>
                      <a:pt x="1326270" y="8365"/>
                    </a:lnTo>
                    <a:cubicBezTo>
                      <a:pt x="1346339" y="-3409"/>
                      <a:pt x="1371370" y="-2707"/>
                      <a:pt x="1390754" y="10175"/>
                    </a:cubicBezTo>
                    <a:cubicBezTo>
                      <a:pt x="1407994" y="23891"/>
                      <a:pt x="1412090" y="35511"/>
                      <a:pt x="1412090" y="57800"/>
                    </a:cubicBezTo>
                    <a:lnTo>
                      <a:pt x="1412090" y="1068974"/>
                    </a:lnTo>
                    <a:cubicBezTo>
                      <a:pt x="1410766" y="1093863"/>
                      <a:pt x="1397641" y="1116618"/>
                      <a:pt x="1376752" y="1130219"/>
                    </a:cubicBezTo>
                    <a:lnTo>
                      <a:pt x="85829" y="1874884"/>
                    </a:lnTo>
                    <a:cubicBezTo>
                      <a:pt x="64483" y="1886114"/>
                      <a:pt x="39080" y="1886571"/>
                      <a:pt x="17344" y="1876122"/>
                    </a:cubicBezTo>
                    <a:close/>
                  </a:path>
                </a:pathLst>
              </a:custGeom>
              <a:solidFill>
                <a:srgbClr val="37474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31" name="Freeform: Shape 233">
                <a:extLst>
                  <a:ext uri="{FF2B5EF4-FFF2-40B4-BE49-F238E27FC236}">
                    <a16:creationId xmlns:a16="http://schemas.microsoft.com/office/drawing/2014/main" id="{8613CED1-7B41-AE93-117A-F43437E7CC5B}"/>
                  </a:ext>
                </a:extLst>
              </p:cNvPr>
              <p:cNvSpPr/>
              <p:nvPr/>
            </p:nvSpPr>
            <p:spPr>
              <a:xfrm>
                <a:off x="8590121" y="1502784"/>
                <a:ext cx="1401603" cy="809123"/>
              </a:xfrm>
              <a:custGeom>
                <a:avLst/>
                <a:gdLst>
                  <a:gd name="connsiteX0" fmla="*/ 1401604 w 1401603"/>
                  <a:gd name="connsiteY0" fmla="*/ 57982 h 809123"/>
                  <a:gd name="connsiteX1" fmla="*/ 1366266 w 1401603"/>
                  <a:gd name="connsiteY1" fmla="*/ 37598 h 809123"/>
                  <a:gd name="connsiteX2" fmla="*/ 75438 w 1401603"/>
                  <a:gd name="connsiteY2" fmla="*/ 782644 h 809123"/>
                  <a:gd name="connsiteX3" fmla="*/ 50482 w 1401603"/>
                  <a:gd name="connsiteY3" fmla="*/ 809123 h 809123"/>
                  <a:gd name="connsiteX4" fmla="*/ 0 w 1401603"/>
                  <a:gd name="connsiteY4" fmla="*/ 779786 h 809123"/>
                  <a:gd name="connsiteX5" fmla="*/ 0 w 1401603"/>
                  <a:gd name="connsiteY5" fmla="*/ 779786 h 809123"/>
                  <a:gd name="connsiteX6" fmla="*/ 24955 w 1401603"/>
                  <a:gd name="connsiteY6" fmla="*/ 753307 h 809123"/>
                  <a:gd name="connsiteX7" fmla="*/ 1315879 w 1401603"/>
                  <a:gd name="connsiteY7" fmla="*/ 8356 h 809123"/>
                  <a:gd name="connsiteX8" fmla="*/ 1380268 w 1401603"/>
                  <a:gd name="connsiteY8" fmla="*/ 10166 h 809123"/>
                  <a:gd name="connsiteX9" fmla="*/ 1401604 w 1401603"/>
                  <a:gd name="connsiteY9" fmla="*/ 57982 h 809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1603" h="809123">
                    <a:moveTo>
                      <a:pt x="1401604" y="57982"/>
                    </a:moveTo>
                    <a:cubicBezTo>
                      <a:pt x="1401604" y="35503"/>
                      <a:pt x="1385792" y="26359"/>
                      <a:pt x="1366266" y="37598"/>
                    </a:cubicBezTo>
                    <a:lnTo>
                      <a:pt x="75438" y="782644"/>
                    </a:lnTo>
                    <a:cubicBezTo>
                      <a:pt x="64951" y="789140"/>
                      <a:pt x="56340" y="798265"/>
                      <a:pt x="50482" y="809123"/>
                    </a:cubicBezTo>
                    <a:lnTo>
                      <a:pt x="0" y="779786"/>
                    </a:lnTo>
                    <a:lnTo>
                      <a:pt x="0" y="779786"/>
                    </a:lnTo>
                    <a:cubicBezTo>
                      <a:pt x="5915" y="768975"/>
                      <a:pt x="14507" y="759850"/>
                      <a:pt x="24955" y="753307"/>
                    </a:cubicBezTo>
                    <a:lnTo>
                      <a:pt x="1315879" y="8356"/>
                    </a:lnTo>
                    <a:cubicBezTo>
                      <a:pt x="1335405" y="-2978"/>
                      <a:pt x="1363504" y="-3169"/>
                      <a:pt x="1380268" y="10166"/>
                    </a:cubicBezTo>
                    <a:cubicBezTo>
                      <a:pt x="1397032" y="23501"/>
                      <a:pt x="1401604" y="35503"/>
                      <a:pt x="1401604" y="57982"/>
                    </a:cubicBezTo>
                    <a:close/>
                  </a:path>
                </a:pathLst>
              </a:custGeom>
              <a:solidFill>
                <a:srgbClr val="455A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32" name="Freeform: Shape 234">
                <a:extLst>
                  <a:ext uri="{FF2B5EF4-FFF2-40B4-BE49-F238E27FC236}">
                    <a16:creationId xmlns:a16="http://schemas.microsoft.com/office/drawing/2014/main" id="{96E85414-BC88-98E3-4750-413F02F430A4}"/>
                  </a:ext>
                </a:extLst>
              </p:cNvPr>
              <p:cNvSpPr/>
              <p:nvPr/>
            </p:nvSpPr>
            <p:spPr>
              <a:xfrm>
                <a:off x="8579823" y="2282570"/>
                <a:ext cx="81545" cy="1103874"/>
              </a:xfrm>
              <a:custGeom>
                <a:avLst/>
                <a:gdLst>
                  <a:gd name="connsiteX0" fmla="*/ 81545 w 81545"/>
                  <a:gd name="connsiteY0" fmla="*/ 1097185 h 1103874"/>
                  <a:gd name="connsiteX1" fmla="*/ 17251 w 81545"/>
                  <a:gd name="connsiteY1" fmla="*/ 1096328 h 1103874"/>
                  <a:gd name="connsiteX2" fmla="*/ 11 w 81545"/>
                  <a:gd name="connsiteY2" fmla="*/ 1045369 h 1103874"/>
                  <a:gd name="connsiteX3" fmla="*/ 11 w 81545"/>
                  <a:gd name="connsiteY3" fmla="*/ 34766 h 1103874"/>
                  <a:gd name="connsiteX4" fmla="*/ 10298 w 81545"/>
                  <a:gd name="connsiteY4" fmla="*/ 0 h 1103874"/>
                  <a:gd name="connsiteX5" fmla="*/ 60780 w 81545"/>
                  <a:gd name="connsiteY5" fmla="*/ 29146 h 1103874"/>
                  <a:gd name="connsiteX6" fmla="*/ 60780 w 81545"/>
                  <a:gd name="connsiteY6" fmla="*/ 29146 h 1103874"/>
                  <a:gd name="connsiteX7" fmla="*/ 50398 w 81545"/>
                  <a:gd name="connsiteY7" fmla="*/ 63913 h 1103874"/>
                  <a:gd name="connsiteX8" fmla="*/ 50398 w 81545"/>
                  <a:gd name="connsiteY8" fmla="*/ 1074706 h 1103874"/>
                  <a:gd name="connsiteX9" fmla="*/ 81545 w 81545"/>
                  <a:gd name="connsiteY9" fmla="*/ 1097185 h 1103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545" h="1103874">
                    <a:moveTo>
                      <a:pt x="81545" y="1097185"/>
                    </a:moveTo>
                    <a:cubicBezTo>
                      <a:pt x="61038" y="1106395"/>
                      <a:pt x="37511" y="1106081"/>
                      <a:pt x="17251" y="1096328"/>
                    </a:cubicBezTo>
                    <a:cubicBezTo>
                      <a:pt x="-1037" y="1085755"/>
                      <a:pt x="11" y="1067753"/>
                      <a:pt x="11" y="1045369"/>
                    </a:cubicBezTo>
                    <a:lnTo>
                      <a:pt x="11" y="34766"/>
                    </a:lnTo>
                    <a:cubicBezTo>
                      <a:pt x="402" y="22489"/>
                      <a:pt x="3945" y="10516"/>
                      <a:pt x="10298" y="0"/>
                    </a:cubicBezTo>
                    <a:lnTo>
                      <a:pt x="60780" y="29146"/>
                    </a:lnTo>
                    <a:lnTo>
                      <a:pt x="60780" y="29146"/>
                    </a:lnTo>
                    <a:cubicBezTo>
                      <a:pt x="54427" y="39672"/>
                      <a:pt x="50856" y="51635"/>
                      <a:pt x="50398" y="63913"/>
                    </a:cubicBezTo>
                    <a:lnTo>
                      <a:pt x="50398" y="1074706"/>
                    </a:lnTo>
                    <a:cubicBezTo>
                      <a:pt x="50398" y="1095566"/>
                      <a:pt x="64019" y="1104995"/>
                      <a:pt x="81545" y="1097185"/>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33" name="Freeform: Shape 235">
                <a:extLst>
                  <a:ext uri="{FF2B5EF4-FFF2-40B4-BE49-F238E27FC236}">
                    <a16:creationId xmlns:a16="http://schemas.microsoft.com/office/drawing/2014/main" id="{A8B81F2C-41F8-569D-7633-27EC6BF339A8}"/>
                  </a:ext>
                </a:extLst>
              </p:cNvPr>
              <p:cNvSpPr/>
              <p:nvPr/>
            </p:nvSpPr>
            <p:spPr>
              <a:xfrm>
                <a:off x="8663368" y="1606817"/>
                <a:ext cx="1284255" cy="1710790"/>
              </a:xfrm>
              <a:custGeom>
                <a:avLst/>
                <a:gdLst>
                  <a:gd name="connsiteX0" fmla="*/ 21241 w 1284255"/>
                  <a:gd name="connsiteY0" fmla="*/ 719378 h 1710790"/>
                  <a:gd name="connsiteX1" fmla="*/ 1263015 w 1284255"/>
                  <a:gd name="connsiteY1" fmla="*/ 2908 h 1710790"/>
                  <a:gd name="connsiteX2" fmla="*/ 1284256 w 1284255"/>
                  <a:gd name="connsiteY2" fmla="*/ 15100 h 1710790"/>
                  <a:gd name="connsiteX3" fmla="*/ 1284256 w 1284255"/>
                  <a:gd name="connsiteY3" fmla="*/ 955027 h 1710790"/>
                  <a:gd name="connsiteX4" fmla="*/ 1263015 w 1284255"/>
                  <a:gd name="connsiteY4" fmla="*/ 991698 h 1710790"/>
                  <a:gd name="connsiteX5" fmla="*/ 21241 w 1284255"/>
                  <a:gd name="connsiteY5" fmla="*/ 1707883 h 1710790"/>
                  <a:gd name="connsiteX6" fmla="*/ 0 w 1284255"/>
                  <a:gd name="connsiteY6" fmla="*/ 1695691 h 1710790"/>
                  <a:gd name="connsiteX7" fmla="*/ 0 w 1284255"/>
                  <a:gd name="connsiteY7" fmla="*/ 756145 h 1710790"/>
                  <a:gd name="connsiteX8" fmla="*/ 21241 w 1284255"/>
                  <a:gd name="connsiteY8" fmla="*/ 719378 h 1710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4255" h="1710790">
                    <a:moveTo>
                      <a:pt x="21241" y="719378"/>
                    </a:moveTo>
                    <a:lnTo>
                      <a:pt x="1263015" y="2908"/>
                    </a:lnTo>
                    <a:cubicBezTo>
                      <a:pt x="1274731" y="-3855"/>
                      <a:pt x="1284256" y="1574"/>
                      <a:pt x="1284256" y="15100"/>
                    </a:cubicBezTo>
                    <a:lnTo>
                      <a:pt x="1284256" y="955027"/>
                    </a:lnTo>
                    <a:cubicBezTo>
                      <a:pt x="1283408" y="969933"/>
                      <a:pt x="1275521" y="983544"/>
                      <a:pt x="1263015" y="991698"/>
                    </a:cubicBezTo>
                    <a:lnTo>
                      <a:pt x="21241" y="1707883"/>
                    </a:lnTo>
                    <a:cubicBezTo>
                      <a:pt x="9525" y="1714645"/>
                      <a:pt x="0" y="1709216"/>
                      <a:pt x="0" y="1695691"/>
                    </a:cubicBezTo>
                    <a:lnTo>
                      <a:pt x="0" y="756145"/>
                    </a:lnTo>
                    <a:cubicBezTo>
                      <a:pt x="819" y="741209"/>
                      <a:pt x="8706" y="727551"/>
                      <a:pt x="21241" y="71937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434" name="Freeform: Shape 236">
                <a:extLst>
                  <a:ext uri="{FF2B5EF4-FFF2-40B4-BE49-F238E27FC236}">
                    <a16:creationId xmlns:a16="http://schemas.microsoft.com/office/drawing/2014/main" id="{0C4660CE-3BD6-CC77-7AC6-F3A74994F315}"/>
                  </a:ext>
                </a:extLst>
              </p:cNvPr>
              <p:cNvSpPr/>
              <p:nvPr/>
            </p:nvSpPr>
            <p:spPr>
              <a:xfrm>
                <a:off x="8663368" y="1617630"/>
                <a:ext cx="1248822" cy="1668494"/>
              </a:xfrm>
              <a:custGeom>
                <a:avLst/>
                <a:gdLst>
                  <a:gd name="connsiteX0" fmla="*/ 21241 w 1248822"/>
                  <a:gd name="connsiteY0" fmla="*/ 708565 h 1668494"/>
                  <a:gd name="connsiteX1" fmla="*/ 0 w 1248822"/>
                  <a:gd name="connsiteY1" fmla="*/ 745331 h 1668494"/>
                  <a:gd name="connsiteX2" fmla="*/ 0 w 1248822"/>
                  <a:gd name="connsiteY2" fmla="*/ 1668494 h 1668494"/>
                  <a:gd name="connsiteX3" fmla="*/ 1227677 w 1248822"/>
                  <a:gd name="connsiteY3" fmla="*/ 959930 h 1668494"/>
                  <a:gd name="connsiteX4" fmla="*/ 1248823 w 1248822"/>
                  <a:gd name="connsiteY4" fmla="*/ 923163 h 1668494"/>
                  <a:gd name="connsiteX5" fmla="*/ 1248823 w 1248822"/>
                  <a:gd name="connsiteY5" fmla="*/ 0 h 166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822" h="1668494">
                    <a:moveTo>
                      <a:pt x="21241" y="708565"/>
                    </a:moveTo>
                    <a:cubicBezTo>
                      <a:pt x="8706" y="716737"/>
                      <a:pt x="819" y="730396"/>
                      <a:pt x="0" y="745331"/>
                    </a:cubicBezTo>
                    <a:lnTo>
                      <a:pt x="0" y="1668494"/>
                    </a:lnTo>
                    <a:lnTo>
                      <a:pt x="1227677" y="959930"/>
                    </a:lnTo>
                    <a:cubicBezTo>
                      <a:pt x="1240184" y="951748"/>
                      <a:pt x="1248042" y="938089"/>
                      <a:pt x="1248823" y="923163"/>
                    </a:cubicBezTo>
                    <a:lnTo>
                      <a:pt x="1248823" y="0"/>
                    </a:ln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grpSp>
      </p:grpSp>
      <p:grpSp>
        <p:nvGrpSpPr>
          <p:cNvPr id="224" name="Graphic 15">
            <a:extLst>
              <a:ext uri="{FF2B5EF4-FFF2-40B4-BE49-F238E27FC236}">
                <a16:creationId xmlns:a16="http://schemas.microsoft.com/office/drawing/2014/main" id="{1CDADD52-0291-F634-7D48-F0D9ABCDD439}"/>
              </a:ext>
            </a:extLst>
          </p:cNvPr>
          <p:cNvGrpSpPr/>
          <p:nvPr/>
        </p:nvGrpSpPr>
        <p:grpSpPr>
          <a:xfrm>
            <a:off x="9029848" y="1675204"/>
            <a:ext cx="886816" cy="1119383"/>
            <a:chOff x="8718631" y="1713437"/>
            <a:chExt cx="1168409" cy="1474824"/>
          </a:xfrm>
        </p:grpSpPr>
        <p:grpSp>
          <p:nvGrpSpPr>
            <p:cNvPr id="335" name="Graphic 15">
              <a:extLst>
                <a:ext uri="{FF2B5EF4-FFF2-40B4-BE49-F238E27FC236}">
                  <a16:creationId xmlns:a16="http://schemas.microsoft.com/office/drawing/2014/main" id="{B4D671DF-E9C3-76D1-18CA-810219FD9422}"/>
                </a:ext>
              </a:extLst>
            </p:cNvPr>
            <p:cNvGrpSpPr/>
            <p:nvPr/>
          </p:nvGrpSpPr>
          <p:grpSpPr>
            <a:xfrm>
              <a:off x="8718631" y="2038336"/>
              <a:ext cx="605391" cy="1149925"/>
              <a:chOff x="8718631" y="2038336"/>
              <a:chExt cx="605391" cy="1149925"/>
            </a:xfrm>
          </p:grpSpPr>
          <p:sp>
            <p:nvSpPr>
              <p:cNvPr id="368" name="Freeform: Shape 239">
                <a:extLst>
                  <a:ext uri="{FF2B5EF4-FFF2-40B4-BE49-F238E27FC236}">
                    <a16:creationId xmlns:a16="http://schemas.microsoft.com/office/drawing/2014/main" id="{826DD8D2-658D-9E2D-8EA7-AA412CB345A1}"/>
                  </a:ext>
                </a:extLst>
              </p:cNvPr>
              <p:cNvSpPr/>
              <p:nvPr/>
            </p:nvSpPr>
            <p:spPr>
              <a:xfrm>
                <a:off x="8718631" y="2038336"/>
                <a:ext cx="605391" cy="1149925"/>
              </a:xfrm>
              <a:custGeom>
                <a:avLst/>
                <a:gdLst>
                  <a:gd name="connsiteX0" fmla="*/ 605296 w 605391"/>
                  <a:gd name="connsiteY0" fmla="*/ 24302 h 1149925"/>
                  <a:gd name="connsiteX1" fmla="*/ 599105 w 605391"/>
                  <a:gd name="connsiteY1" fmla="*/ 10967 h 1149925"/>
                  <a:gd name="connsiteX2" fmla="*/ 599105 w 605391"/>
                  <a:gd name="connsiteY2" fmla="*/ 10967 h 1149925"/>
                  <a:gd name="connsiteX3" fmla="*/ 583103 w 605391"/>
                  <a:gd name="connsiteY3" fmla="*/ 1442 h 1149925"/>
                  <a:gd name="connsiteX4" fmla="*/ 583103 w 605391"/>
                  <a:gd name="connsiteY4" fmla="*/ 1442 h 1149925"/>
                  <a:gd name="connsiteX5" fmla="*/ 568434 w 605391"/>
                  <a:gd name="connsiteY5" fmla="*/ 2775 h 1149925"/>
                  <a:gd name="connsiteX6" fmla="*/ 20556 w 605391"/>
                  <a:gd name="connsiteY6" fmla="*/ 319863 h 1149925"/>
                  <a:gd name="connsiteX7" fmla="*/ 77 w 605391"/>
                  <a:gd name="connsiteY7" fmla="*/ 355296 h 1149925"/>
                  <a:gd name="connsiteX8" fmla="*/ 77 w 605391"/>
                  <a:gd name="connsiteY8" fmla="*/ 1125868 h 1149925"/>
                  <a:gd name="connsiteX9" fmla="*/ 6173 w 605391"/>
                  <a:gd name="connsiteY9" fmla="*/ 1139108 h 1149925"/>
                  <a:gd name="connsiteX10" fmla="*/ 6173 w 605391"/>
                  <a:gd name="connsiteY10" fmla="*/ 1139108 h 1149925"/>
                  <a:gd name="connsiteX11" fmla="*/ 22556 w 605391"/>
                  <a:gd name="connsiteY11" fmla="*/ 1148633 h 1149925"/>
                  <a:gd name="connsiteX12" fmla="*/ 22556 w 605391"/>
                  <a:gd name="connsiteY12" fmla="*/ 1148633 h 1149925"/>
                  <a:gd name="connsiteX13" fmla="*/ 37034 w 605391"/>
                  <a:gd name="connsiteY13" fmla="*/ 1147204 h 1149925"/>
                  <a:gd name="connsiteX14" fmla="*/ 584912 w 605391"/>
                  <a:gd name="connsiteY14" fmla="*/ 830403 h 1149925"/>
                  <a:gd name="connsiteX15" fmla="*/ 605391 w 605391"/>
                  <a:gd name="connsiteY15" fmla="*/ 794970 h 114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5391" h="1149925">
                    <a:moveTo>
                      <a:pt x="605296" y="24302"/>
                    </a:moveTo>
                    <a:cubicBezTo>
                      <a:pt x="605896" y="19044"/>
                      <a:pt x="603505" y="13901"/>
                      <a:pt x="599105" y="10967"/>
                    </a:cubicBezTo>
                    <a:lnTo>
                      <a:pt x="599105" y="10967"/>
                    </a:lnTo>
                    <a:lnTo>
                      <a:pt x="583103" y="1442"/>
                    </a:lnTo>
                    <a:lnTo>
                      <a:pt x="583103" y="1442"/>
                    </a:lnTo>
                    <a:cubicBezTo>
                      <a:pt x="578350" y="-882"/>
                      <a:pt x="572692" y="-368"/>
                      <a:pt x="568434" y="2775"/>
                    </a:cubicBezTo>
                    <a:lnTo>
                      <a:pt x="20556" y="319863"/>
                    </a:lnTo>
                    <a:cubicBezTo>
                      <a:pt x="8450" y="327711"/>
                      <a:pt x="839" y="340884"/>
                      <a:pt x="77" y="355296"/>
                    </a:cubicBezTo>
                    <a:lnTo>
                      <a:pt x="77" y="1125868"/>
                    </a:lnTo>
                    <a:cubicBezTo>
                      <a:pt x="-466" y="1131059"/>
                      <a:pt x="1878" y="1136146"/>
                      <a:pt x="6173" y="1139108"/>
                    </a:cubicBezTo>
                    <a:lnTo>
                      <a:pt x="6173" y="1139108"/>
                    </a:lnTo>
                    <a:lnTo>
                      <a:pt x="22556" y="1148633"/>
                    </a:lnTo>
                    <a:lnTo>
                      <a:pt x="22556" y="1148633"/>
                    </a:lnTo>
                    <a:cubicBezTo>
                      <a:pt x="27290" y="1150776"/>
                      <a:pt x="32805" y="1150224"/>
                      <a:pt x="37034" y="1147204"/>
                    </a:cubicBezTo>
                    <a:lnTo>
                      <a:pt x="584912" y="830403"/>
                    </a:lnTo>
                    <a:cubicBezTo>
                      <a:pt x="596971" y="822506"/>
                      <a:pt x="604572" y="809362"/>
                      <a:pt x="605391" y="794970"/>
                    </a:cubicBezTo>
                    <a:close/>
                  </a:path>
                </a:pathLst>
              </a:custGeom>
              <a:solidFill>
                <a:srgbClr val="32CD89">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69" name="Freeform: Shape 240">
                <a:extLst>
                  <a:ext uri="{FF2B5EF4-FFF2-40B4-BE49-F238E27FC236}">
                    <a16:creationId xmlns:a16="http://schemas.microsoft.com/office/drawing/2014/main" id="{2AEB0D3A-6348-C65B-BD3B-B20E796D811D}"/>
                  </a:ext>
                </a:extLst>
              </p:cNvPr>
              <p:cNvSpPr/>
              <p:nvPr/>
            </p:nvSpPr>
            <p:spPr>
              <a:xfrm>
                <a:off x="8735567" y="2048013"/>
                <a:ext cx="588359" cy="1140237"/>
              </a:xfrm>
              <a:custGeom>
                <a:avLst/>
                <a:gdLst>
                  <a:gd name="connsiteX0" fmla="*/ 588359 w 588359"/>
                  <a:gd name="connsiteY0" fmla="*/ 14625 h 1140237"/>
                  <a:gd name="connsiteX1" fmla="*/ 588359 w 588359"/>
                  <a:gd name="connsiteY1" fmla="*/ 785197 h 1140237"/>
                  <a:gd name="connsiteX2" fmla="*/ 567976 w 588359"/>
                  <a:gd name="connsiteY2" fmla="*/ 820630 h 1140237"/>
                  <a:gd name="connsiteX3" fmla="*/ 20098 w 588359"/>
                  <a:gd name="connsiteY3" fmla="*/ 1137432 h 1140237"/>
                  <a:gd name="connsiteX4" fmla="*/ 0 w 588359"/>
                  <a:gd name="connsiteY4" fmla="*/ 1129717 h 1140237"/>
                  <a:gd name="connsiteX5" fmla="*/ 3620 w 588359"/>
                  <a:gd name="connsiteY5" fmla="*/ 1128002 h 1140237"/>
                  <a:gd name="connsiteX6" fmla="*/ 551307 w 588359"/>
                  <a:gd name="connsiteY6" fmla="*/ 811201 h 1140237"/>
                  <a:gd name="connsiteX7" fmla="*/ 571691 w 588359"/>
                  <a:gd name="connsiteY7" fmla="*/ 775863 h 1140237"/>
                  <a:gd name="connsiteX8" fmla="*/ 571691 w 588359"/>
                  <a:gd name="connsiteY8" fmla="*/ 5195 h 1140237"/>
                  <a:gd name="connsiteX9" fmla="*/ 571691 w 588359"/>
                  <a:gd name="connsiteY9" fmla="*/ 1099 h 1140237"/>
                  <a:gd name="connsiteX10" fmla="*/ 588359 w 588359"/>
                  <a:gd name="connsiteY10" fmla="*/ 14625 h 114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8359" h="1140237">
                    <a:moveTo>
                      <a:pt x="588359" y="14625"/>
                    </a:moveTo>
                    <a:lnTo>
                      <a:pt x="588359" y="785197"/>
                    </a:lnTo>
                    <a:cubicBezTo>
                      <a:pt x="587635" y="799590"/>
                      <a:pt x="580054" y="812772"/>
                      <a:pt x="567976" y="820630"/>
                    </a:cubicBezTo>
                    <a:lnTo>
                      <a:pt x="20098" y="1137432"/>
                    </a:lnTo>
                    <a:cubicBezTo>
                      <a:pt x="10573" y="1143242"/>
                      <a:pt x="1715" y="1139718"/>
                      <a:pt x="0" y="1129717"/>
                    </a:cubicBezTo>
                    <a:cubicBezTo>
                      <a:pt x="1267" y="1129288"/>
                      <a:pt x="2486" y="1128707"/>
                      <a:pt x="3620" y="1128002"/>
                    </a:cubicBezTo>
                    <a:lnTo>
                      <a:pt x="551307" y="811201"/>
                    </a:lnTo>
                    <a:cubicBezTo>
                      <a:pt x="563347" y="803352"/>
                      <a:pt x="570929" y="790217"/>
                      <a:pt x="571691" y="775863"/>
                    </a:cubicBezTo>
                    <a:lnTo>
                      <a:pt x="571691" y="5195"/>
                    </a:lnTo>
                    <a:cubicBezTo>
                      <a:pt x="571795" y="3833"/>
                      <a:pt x="571795" y="2462"/>
                      <a:pt x="571691" y="1099"/>
                    </a:cubicBezTo>
                    <a:cubicBezTo>
                      <a:pt x="581120" y="-2520"/>
                      <a:pt x="588359" y="3004"/>
                      <a:pt x="588359" y="14625"/>
                    </a:cubicBezTo>
                    <a:close/>
                  </a:path>
                </a:pathLst>
              </a:custGeom>
              <a:solidFill>
                <a:srgbClr val="32CD89">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70" name="Freeform: Shape 241">
                <a:extLst>
                  <a:ext uri="{FF2B5EF4-FFF2-40B4-BE49-F238E27FC236}">
                    <a16:creationId xmlns:a16="http://schemas.microsoft.com/office/drawing/2014/main" id="{C93AB588-D088-C205-216E-9CABCD5B03D9}"/>
                  </a:ext>
                </a:extLst>
              </p:cNvPr>
              <p:cNvSpPr/>
              <p:nvPr/>
            </p:nvSpPr>
            <p:spPr>
              <a:xfrm>
                <a:off x="8732043" y="2050827"/>
                <a:ext cx="571500" cy="1122807"/>
              </a:xfrm>
              <a:custGeom>
                <a:avLst/>
                <a:gdLst>
                  <a:gd name="connsiteX0" fmla="*/ 571500 w 571500"/>
                  <a:gd name="connsiteY0" fmla="*/ 0 h 1122807"/>
                  <a:gd name="connsiteX1" fmla="*/ 72580 w 571500"/>
                  <a:gd name="connsiteY1" fmla="*/ 292799 h 1122807"/>
                  <a:gd name="connsiteX2" fmla="*/ 44672 w 571500"/>
                  <a:gd name="connsiteY2" fmla="*/ 308896 h 1122807"/>
                  <a:gd name="connsiteX3" fmla="*/ 30671 w 571500"/>
                  <a:gd name="connsiteY3" fmla="*/ 316897 h 1122807"/>
                  <a:gd name="connsiteX4" fmla="*/ 24003 w 571500"/>
                  <a:gd name="connsiteY4" fmla="*/ 320897 h 1122807"/>
                  <a:gd name="connsiteX5" fmla="*/ 18479 w 571500"/>
                  <a:gd name="connsiteY5" fmla="*/ 325565 h 1122807"/>
                  <a:gd name="connsiteX6" fmla="*/ 6763 w 571500"/>
                  <a:gd name="connsiteY6" fmla="*/ 351949 h 1122807"/>
                  <a:gd name="connsiteX7" fmla="*/ 6763 w 571500"/>
                  <a:gd name="connsiteY7" fmla="*/ 384143 h 1122807"/>
                  <a:gd name="connsiteX8" fmla="*/ 6763 w 571500"/>
                  <a:gd name="connsiteY8" fmla="*/ 512826 h 1122807"/>
                  <a:gd name="connsiteX9" fmla="*/ 6001 w 571500"/>
                  <a:gd name="connsiteY9" fmla="*/ 677418 h 1122807"/>
                  <a:gd name="connsiteX10" fmla="*/ 3429 w 571500"/>
                  <a:gd name="connsiteY10" fmla="*/ 1122807 h 1122807"/>
                  <a:gd name="connsiteX11" fmla="*/ 762 w 571500"/>
                  <a:gd name="connsiteY11" fmla="*/ 677418 h 1122807"/>
                  <a:gd name="connsiteX12" fmla="*/ 0 w 571500"/>
                  <a:gd name="connsiteY12" fmla="*/ 512826 h 1122807"/>
                  <a:gd name="connsiteX13" fmla="*/ 0 w 571500"/>
                  <a:gd name="connsiteY13" fmla="*/ 351854 h 1122807"/>
                  <a:gd name="connsiteX14" fmla="*/ 13621 w 571500"/>
                  <a:gd name="connsiteY14" fmla="*/ 320612 h 1122807"/>
                  <a:gd name="connsiteX15" fmla="*/ 20288 w 571500"/>
                  <a:gd name="connsiteY15" fmla="*/ 314801 h 1122807"/>
                  <a:gd name="connsiteX16" fmla="*/ 27432 w 571500"/>
                  <a:gd name="connsiteY16" fmla="*/ 310610 h 1122807"/>
                  <a:gd name="connsiteX17" fmla="*/ 41338 w 571500"/>
                  <a:gd name="connsiteY17" fmla="*/ 302514 h 1122807"/>
                  <a:gd name="connsiteX18" fmla="*/ 69247 w 571500"/>
                  <a:gd name="connsiteY18" fmla="*/ 286417 h 1122807"/>
                  <a:gd name="connsiteX19" fmla="*/ 180594 w 571500"/>
                  <a:gd name="connsiteY19" fmla="*/ 221837 h 1122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500" h="1122807">
                    <a:moveTo>
                      <a:pt x="571500" y="0"/>
                    </a:moveTo>
                    <a:lnTo>
                      <a:pt x="72580" y="292799"/>
                    </a:lnTo>
                    <a:lnTo>
                      <a:pt x="44672" y="308896"/>
                    </a:lnTo>
                    <a:lnTo>
                      <a:pt x="30671" y="316897"/>
                    </a:lnTo>
                    <a:cubicBezTo>
                      <a:pt x="28480" y="318230"/>
                      <a:pt x="25813" y="319659"/>
                      <a:pt x="24003" y="320897"/>
                    </a:cubicBezTo>
                    <a:cubicBezTo>
                      <a:pt x="21993" y="322240"/>
                      <a:pt x="20136" y="323802"/>
                      <a:pt x="18479" y="325565"/>
                    </a:cubicBezTo>
                    <a:cubicBezTo>
                      <a:pt x="11611" y="332718"/>
                      <a:pt x="7458" y="342052"/>
                      <a:pt x="6763" y="351949"/>
                    </a:cubicBezTo>
                    <a:lnTo>
                      <a:pt x="6763" y="384143"/>
                    </a:lnTo>
                    <a:lnTo>
                      <a:pt x="6763" y="512826"/>
                    </a:lnTo>
                    <a:lnTo>
                      <a:pt x="6001" y="677418"/>
                    </a:lnTo>
                    <a:cubicBezTo>
                      <a:pt x="6001" y="848868"/>
                      <a:pt x="4477" y="951167"/>
                      <a:pt x="3429" y="1122807"/>
                    </a:cubicBezTo>
                    <a:cubicBezTo>
                      <a:pt x="2381" y="951357"/>
                      <a:pt x="1143" y="849059"/>
                      <a:pt x="762" y="677418"/>
                    </a:cubicBezTo>
                    <a:lnTo>
                      <a:pt x="0" y="512826"/>
                    </a:lnTo>
                    <a:lnTo>
                      <a:pt x="0" y="351854"/>
                    </a:lnTo>
                    <a:cubicBezTo>
                      <a:pt x="667" y="340147"/>
                      <a:pt x="5496" y="329070"/>
                      <a:pt x="13621" y="320612"/>
                    </a:cubicBezTo>
                    <a:cubicBezTo>
                      <a:pt x="15612" y="318430"/>
                      <a:pt x="17850" y="316478"/>
                      <a:pt x="20288" y="314801"/>
                    </a:cubicBezTo>
                    <a:cubicBezTo>
                      <a:pt x="22955" y="313087"/>
                      <a:pt x="25051" y="312039"/>
                      <a:pt x="27432" y="310610"/>
                    </a:cubicBezTo>
                    <a:lnTo>
                      <a:pt x="41338" y="302514"/>
                    </a:lnTo>
                    <a:lnTo>
                      <a:pt x="69247" y="286417"/>
                    </a:lnTo>
                    <a:lnTo>
                      <a:pt x="180594" y="221837"/>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grpSp>
            <p:nvGrpSpPr>
              <p:cNvPr id="371" name="Graphic 15">
                <a:extLst>
                  <a:ext uri="{FF2B5EF4-FFF2-40B4-BE49-F238E27FC236}">
                    <a16:creationId xmlns:a16="http://schemas.microsoft.com/office/drawing/2014/main" id="{7556A288-B4FA-7401-0625-E3F609BE236D}"/>
                  </a:ext>
                </a:extLst>
              </p:cNvPr>
              <p:cNvGrpSpPr/>
              <p:nvPr/>
            </p:nvGrpSpPr>
            <p:grpSpPr>
              <a:xfrm>
                <a:off x="8784596" y="2276037"/>
                <a:ext cx="473069" cy="684176"/>
                <a:chOff x="8784596" y="2276037"/>
                <a:chExt cx="473069" cy="684176"/>
              </a:xfrm>
            </p:grpSpPr>
            <p:sp>
              <p:nvSpPr>
                <p:cNvPr id="372" name="Freeform: Shape 243">
                  <a:extLst>
                    <a:ext uri="{FF2B5EF4-FFF2-40B4-BE49-F238E27FC236}">
                      <a16:creationId xmlns:a16="http://schemas.microsoft.com/office/drawing/2014/main" id="{3D75CC8B-EBB7-4346-A761-D54AFC8B5EB4}"/>
                    </a:ext>
                  </a:extLst>
                </p:cNvPr>
                <p:cNvSpPr/>
                <p:nvPr/>
              </p:nvSpPr>
              <p:spPr>
                <a:xfrm>
                  <a:off x="8784596" y="2314575"/>
                  <a:ext cx="218052" cy="585692"/>
                </a:xfrm>
                <a:custGeom>
                  <a:avLst/>
                  <a:gdLst>
                    <a:gd name="connsiteX0" fmla="*/ 218053 w 218052"/>
                    <a:gd name="connsiteY0" fmla="*/ 0 h 585692"/>
                    <a:gd name="connsiteX1" fmla="*/ 218053 w 218052"/>
                    <a:gd name="connsiteY1" fmla="*/ 297466 h 585692"/>
                    <a:gd name="connsiteX2" fmla="*/ 37078 w 218052"/>
                    <a:gd name="connsiteY2" fmla="*/ 585692 h 585692"/>
                    <a:gd name="connsiteX3" fmla="*/ 91561 w 218052"/>
                    <a:gd name="connsiteY3" fmla="*/ 138493 h 585692"/>
                    <a:gd name="connsiteX4" fmla="*/ 218053 w 218052"/>
                    <a:gd name="connsiteY4" fmla="*/ 0 h 585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052" h="585692">
                      <a:moveTo>
                        <a:pt x="218053" y="0"/>
                      </a:moveTo>
                      <a:lnTo>
                        <a:pt x="218053" y="297466"/>
                      </a:lnTo>
                      <a:lnTo>
                        <a:pt x="37078" y="585692"/>
                      </a:lnTo>
                      <a:cubicBezTo>
                        <a:pt x="-26645" y="503968"/>
                        <a:pt x="-8071" y="299942"/>
                        <a:pt x="91561" y="138493"/>
                      </a:cubicBezTo>
                      <a:cubicBezTo>
                        <a:pt x="132232" y="73057"/>
                        <a:pt x="167856" y="31433"/>
                        <a:pt x="218053" y="0"/>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73" name="Freeform: Shape 244">
                  <a:extLst>
                    <a:ext uri="{FF2B5EF4-FFF2-40B4-BE49-F238E27FC236}">
                      <a16:creationId xmlns:a16="http://schemas.microsoft.com/office/drawing/2014/main" id="{0530E977-C028-BED4-DA08-B983743454BA}"/>
                    </a:ext>
                  </a:extLst>
                </p:cNvPr>
                <p:cNvSpPr/>
                <p:nvPr/>
              </p:nvSpPr>
              <p:spPr>
                <a:xfrm>
                  <a:off x="8784596" y="2314575"/>
                  <a:ext cx="218052" cy="585692"/>
                </a:xfrm>
                <a:custGeom>
                  <a:avLst/>
                  <a:gdLst>
                    <a:gd name="connsiteX0" fmla="*/ 218053 w 218052"/>
                    <a:gd name="connsiteY0" fmla="*/ 0 h 585692"/>
                    <a:gd name="connsiteX1" fmla="*/ 218053 w 218052"/>
                    <a:gd name="connsiteY1" fmla="*/ 297466 h 585692"/>
                    <a:gd name="connsiteX2" fmla="*/ 37078 w 218052"/>
                    <a:gd name="connsiteY2" fmla="*/ 585692 h 585692"/>
                    <a:gd name="connsiteX3" fmla="*/ 91561 w 218052"/>
                    <a:gd name="connsiteY3" fmla="*/ 138493 h 585692"/>
                    <a:gd name="connsiteX4" fmla="*/ 218053 w 218052"/>
                    <a:gd name="connsiteY4" fmla="*/ 0 h 585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052" h="585692">
                      <a:moveTo>
                        <a:pt x="218053" y="0"/>
                      </a:moveTo>
                      <a:lnTo>
                        <a:pt x="218053" y="297466"/>
                      </a:lnTo>
                      <a:lnTo>
                        <a:pt x="37078" y="585692"/>
                      </a:lnTo>
                      <a:cubicBezTo>
                        <a:pt x="-26645" y="503968"/>
                        <a:pt x="-8071" y="299942"/>
                        <a:pt x="91561" y="138493"/>
                      </a:cubicBezTo>
                      <a:cubicBezTo>
                        <a:pt x="132232" y="73057"/>
                        <a:pt x="167856" y="31433"/>
                        <a:pt x="218053" y="0"/>
                      </a:cubicBezTo>
                      <a:close/>
                    </a:path>
                  </a:pathLst>
                </a:custGeom>
                <a:solidFill>
                  <a:srgbClr val="FFFFFF">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74" name="Freeform: Shape 245">
                  <a:extLst>
                    <a:ext uri="{FF2B5EF4-FFF2-40B4-BE49-F238E27FC236}">
                      <a16:creationId xmlns:a16="http://schemas.microsoft.com/office/drawing/2014/main" id="{71939D47-5685-FD60-63A6-E9E59861C3F2}"/>
                    </a:ext>
                  </a:extLst>
                </p:cNvPr>
                <p:cNvSpPr/>
                <p:nvPr/>
              </p:nvSpPr>
              <p:spPr>
                <a:xfrm>
                  <a:off x="8842724" y="2576417"/>
                  <a:ext cx="405383" cy="383796"/>
                </a:xfrm>
                <a:custGeom>
                  <a:avLst/>
                  <a:gdLst>
                    <a:gd name="connsiteX0" fmla="*/ 405384 w 405383"/>
                    <a:gd name="connsiteY0" fmla="*/ 0 h 383796"/>
                    <a:gd name="connsiteX1" fmla="*/ 122111 w 405383"/>
                    <a:gd name="connsiteY1" fmla="*/ 378714 h 383796"/>
                    <a:gd name="connsiteX2" fmla="*/ 0 w 405383"/>
                    <a:gd name="connsiteY2" fmla="*/ 348805 h 383796"/>
                    <a:gd name="connsiteX3" fmla="*/ 181832 w 405383"/>
                    <a:gd name="connsiteY3" fmla="*/ 54673 h 383796"/>
                  </a:gdLst>
                  <a:ahLst/>
                  <a:cxnLst>
                    <a:cxn ang="0">
                      <a:pos x="connsiteX0" y="connsiteY0"/>
                    </a:cxn>
                    <a:cxn ang="0">
                      <a:pos x="connsiteX1" y="connsiteY1"/>
                    </a:cxn>
                    <a:cxn ang="0">
                      <a:pos x="connsiteX2" y="connsiteY2"/>
                    </a:cxn>
                    <a:cxn ang="0">
                      <a:pos x="connsiteX3" y="connsiteY3"/>
                    </a:cxn>
                  </a:cxnLst>
                  <a:rect l="l" t="t" r="r" b="b"/>
                  <a:pathLst>
                    <a:path w="405383" h="383796">
                      <a:moveTo>
                        <a:pt x="405384" y="0"/>
                      </a:moveTo>
                      <a:cubicBezTo>
                        <a:pt x="369570" y="180975"/>
                        <a:pt x="244888" y="348710"/>
                        <a:pt x="122111" y="378714"/>
                      </a:cubicBezTo>
                      <a:cubicBezTo>
                        <a:pt x="72676" y="391001"/>
                        <a:pt x="32671" y="381000"/>
                        <a:pt x="0" y="348805"/>
                      </a:cubicBezTo>
                      <a:lnTo>
                        <a:pt x="181832" y="54673"/>
                      </a:ln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75" name="Freeform: Shape 246">
                  <a:extLst>
                    <a:ext uri="{FF2B5EF4-FFF2-40B4-BE49-F238E27FC236}">
                      <a16:creationId xmlns:a16="http://schemas.microsoft.com/office/drawing/2014/main" id="{F8A379CA-B322-FE6D-EAC5-337B63D777FA}"/>
                    </a:ext>
                  </a:extLst>
                </p:cNvPr>
                <p:cNvSpPr/>
                <p:nvPr/>
              </p:nvSpPr>
              <p:spPr>
                <a:xfrm>
                  <a:off x="8842724" y="2576417"/>
                  <a:ext cx="405383" cy="383796"/>
                </a:xfrm>
                <a:custGeom>
                  <a:avLst/>
                  <a:gdLst>
                    <a:gd name="connsiteX0" fmla="*/ 405384 w 405383"/>
                    <a:gd name="connsiteY0" fmla="*/ 0 h 383796"/>
                    <a:gd name="connsiteX1" fmla="*/ 122111 w 405383"/>
                    <a:gd name="connsiteY1" fmla="*/ 378714 h 383796"/>
                    <a:gd name="connsiteX2" fmla="*/ 0 w 405383"/>
                    <a:gd name="connsiteY2" fmla="*/ 348805 h 383796"/>
                    <a:gd name="connsiteX3" fmla="*/ 181832 w 405383"/>
                    <a:gd name="connsiteY3" fmla="*/ 54673 h 383796"/>
                  </a:gdLst>
                  <a:ahLst/>
                  <a:cxnLst>
                    <a:cxn ang="0">
                      <a:pos x="connsiteX0" y="connsiteY0"/>
                    </a:cxn>
                    <a:cxn ang="0">
                      <a:pos x="connsiteX1" y="connsiteY1"/>
                    </a:cxn>
                    <a:cxn ang="0">
                      <a:pos x="connsiteX2" y="connsiteY2"/>
                    </a:cxn>
                    <a:cxn ang="0">
                      <a:pos x="connsiteX3" y="connsiteY3"/>
                    </a:cxn>
                  </a:cxnLst>
                  <a:rect l="l" t="t" r="r" b="b"/>
                  <a:pathLst>
                    <a:path w="405383" h="383796">
                      <a:moveTo>
                        <a:pt x="405384" y="0"/>
                      </a:moveTo>
                      <a:cubicBezTo>
                        <a:pt x="369570" y="180975"/>
                        <a:pt x="244888" y="348710"/>
                        <a:pt x="122111" y="378714"/>
                      </a:cubicBezTo>
                      <a:cubicBezTo>
                        <a:pt x="72676" y="391001"/>
                        <a:pt x="32671" y="381000"/>
                        <a:pt x="0" y="348805"/>
                      </a:cubicBezTo>
                      <a:lnTo>
                        <a:pt x="181832" y="54673"/>
                      </a:lnTo>
                      <a:close/>
                    </a:path>
                  </a:pathLst>
                </a:custGeom>
                <a:solidFill>
                  <a:srgbClr val="FFFFFF">
                    <a:alpha val="3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76" name="Freeform: Shape 247">
                  <a:extLst>
                    <a:ext uri="{FF2B5EF4-FFF2-40B4-BE49-F238E27FC236}">
                      <a16:creationId xmlns:a16="http://schemas.microsoft.com/office/drawing/2014/main" id="{DDD7FED3-2514-9E3D-426B-D2FB12C525EF}"/>
                    </a:ext>
                  </a:extLst>
                </p:cNvPr>
                <p:cNvSpPr/>
                <p:nvPr/>
              </p:nvSpPr>
              <p:spPr>
                <a:xfrm>
                  <a:off x="9039225" y="2281428"/>
                  <a:ext cx="218440" cy="316229"/>
                </a:xfrm>
                <a:custGeom>
                  <a:avLst/>
                  <a:gdLst>
                    <a:gd name="connsiteX0" fmla="*/ 213551 w 218440"/>
                    <a:gd name="connsiteY0" fmla="*/ 263747 h 316229"/>
                    <a:gd name="connsiteX1" fmla="*/ 0 w 218440"/>
                    <a:gd name="connsiteY1" fmla="*/ 316230 h 316229"/>
                    <a:gd name="connsiteX2" fmla="*/ 120110 w 218440"/>
                    <a:gd name="connsiteY2" fmla="*/ 0 h 316229"/>
                    <a:gd name="connsiteX3" fmla="*/ 213551 w 218440"/>
                    <a:gd name="connsiteY3" fmla="*/ 263747 h 316229"/>
                  </a:gdLst>
                  <a:ahLst/>
                  <a:cxnLst>
                    <a:cxn ang="0">
                      <a:pos x="connsiteX0" y="connsiteY0"/>
                    </a:cxn>
                    <a:cxn ang="0">
                      <a:pos x="connsiteX1" y="connsiteY1"/>
                    </a:cxn>
                    <a:cxn ang="0">
                      <a:pos x="connsiteX2" y="connsiteY2"/>
                    </a:cxn>
                    <a:cxn ang="0">
                      <a:pos x="connsiteX3" y="connsiteY3"/>
                    </a:cxn>
                  </a:cxnLst>
                  <a:rect l="l" t="t" r="r" b="b"/>
                  <a:pathLst>
                    <a:path w="218440" h="316229">
                      <a:moveTo>
                        <a:pt x="213551" y="263747"/>
                      </a:moveTo>
                      <a:lnTo>
                        <a:pt x="0" y="316230"/>
                      </a:lnTo>
                      <a:lnTo>
                        <a:pt x="120110" y="0"/>
                      </a:lnTo>
                      <a:cubicBezTo>
                        <a:pt x="196215" y="28861"/>
                        <a:pt x="232315" y="130111"/>
                        <a:pt x="213551" y="263747"/>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77" name="Freeform: Shape 248">
                  <a:extLst>
                    <a:ext uri="{FF2B5EF4-FFF2-40B4-BE49-F238E27FC236}">
                      <a16:creationId xmlns:a16="http://schemas.microsoft.com/office/drawing/2014/main" id="{3D912D5A-2DD6-00DC-5EC5-3DDB2111E667}"/>
                    </a:ext>
                  </a:extLst>
                </p:cNvPr>
                <p:cNvSpPr/>
                <p:nvPr/>
              </p:nvSpPr>
              <p:spPr>
                <a:xfrm>
                  <a:off x="9027795" y="2276037"/>
                  <a:ext cx="108489" cy="288949"/>
                </a:xfrm>
                <a:custGeom>
                  <a:avLst/>
                  <a:gdLst>
                    <a:gd name="connsiteX0" fmla="*/ 108490 w 108489"/>
                    <a:gd name="connsiteY0" fmla="*/ 3200 h 288949"/>
                    <a:gd name="connsiteX1" fmla="*/ 0 w 108489"/>
                    <a:gd name="connsiteY1" fmla="*/ 288950 h 288949"/>
                    <a:gd name="connsiteX2" fmla="*/ 0 w 108489"/>
                    <a:gd name="connsiteY2" fmla="*/ 23012 h 288949"/>
                    <a:gd name="connsiteX3" fmla="*/ 108490 w 108489"/>
                    <a:gd name="connsiteY3" fmla="*/ 3200 h 288949"/>
                  </a:gdLst>
                  <a:ahLst/>
                  <a:cxnLst>
                    <a:cxn ang="0">
                      <a:pos x="connsiteX0" y="connsiteY0"/>
                    </a:cxn>
                    <a:cxn ang="0">
                      <a:pos x="connsiteX1" y="connsiteY1"/>
                    </a:cxn>
                    <a:cxn ang="0">
                      <a:pos x="connsiteX2" y="connsiteY2"/>
                    </a:cxn>
                    <a:cxn ang="0">
                      <a:pos x="connsiteX3" y="connsiteY3"/>
                    </a:cxn>
                  </a:cxnLst>
                  <a:rect l="l" t="t" r="r" b="b"/>
                  <a:pathLst>
                    <a:path w="108489" h="288949">
                      <a:moveTo>
                        <a:pt x="108490" y="3200"/>
                      </a:moveTo>
                      <a:lnTo>
                        <a:pt x="0" y="288950"/>
                      </a:lnTo>
                      <a:lnTo>
                        <a:pt x="0" y="23012"/>
                      </a:lnTo>
                      <a:cubicBezTo>
                        <a:pt x="40005" y="1581"/>
                        <a:pt x="73914" y="-4515"/>
                        <a:pt x="108490" y="3200"/>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78" name="Freeform: Shape 249">
                  <a:extLst>
                    <a:ext uri="{FF2B5EF4-FFF2-40B4-BE49-F238E27FC236}">
                      <a16:creationId xmlns:a16="http://schemas.microsoft.com/office/drawing/2014/main" id="{0ED3AAF9-2C43-E751-903D-6C8CB088ED5C}"/>
                    </a:ext>
                  </a:extLst>
                </p:cNvPr>
                <p:cNvSpPr/>
                <p:nvPr/>
              </p:nvSpPr>
              <p:spPr>
                <a:xfrm>
                  <a:off x="9027795" y="2276037"/>
                  <a:ext cx="108489" cy="288949"/>
                </a:xfrm>
                <a:custGeom>
                  <a:avLst/>
                  <a:gdLst>
                    <a:gd name="connsiteX0" fmla="*/ 108490 w 108489"/>
                    <a:gd name="connsiteY0" fmla="*/ 3200 h 288949"/>
                    <a:gd name="connsiteX1" fmla="*/ 0 w 108489"/>
                    <a:gd name="connsiteY1" fmla="*/ 288950 h 288949"/>
                    <a:gd name="connsiteX2" fmla="*/ 0 w 108489"/>
                    <a:gd name="connsiteY2" fmla="*/ 23012 h 288949"/>
                    <a:gd name="connsiteX3" fmla="*/ 108490 w 108489"/>
                    <a:gd name="connsiteY3" fmla="*/ 3200 h 288949"/>
                  </a:gdLst>
                  <a:ahLst/>
                  <a:cxnLst>
                    <a:cxn ang="0">
                      <a:pos x="connsiteX0" y="connsiteY0"/>
                    </a:cxn>
                    <a:cxn ang="0">
                      <a:pos x="connsiteX1" y="connsiteY1"/>
                    </a:cxn>
                    <a:cxn ang="0">
                      <a:pos x="connsiteX2" y="connsiteY2"/>
                    </a:cxn>
                    <a:cxn ang="0">
                      <a:pos x="connsiteX3" y="connsiteY3"/>
                    </a:cxn>
                  </a:cxnLst>
                  <a:rect l="l" t="t" r="r" b="b"/>
                  <a:pathLst>
                    <a:path w="108489" h="288949">
                      <a:moveTo>
                        <a:pt x="108490" y="3200"/>
                      </a:moveTo>
                      <a:lnTo>
                        <a:pt x="0" y="288950"/>
                      </a:lnTo>
                      <a:lnTo>
                        <a:pt x="0" y="23012"/>
                      </a:lnTo>
                      <a:cubicBezTo>
                        <a:pt x="40005" y="1581"/>
                        <a:pt x="73914" y="-4515"/>
                        <a:pt x="108490" y="3200"/>
                      </a:cubicBezTo>
                      <a:close/>
                    </a:path>
                  </a:pathLst>
                </a:custGeom>
                <a:solidFill>
                  <a:srgbClr val="FFFFFF">
                    <a:alpha val="5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grpSp>
        </p:grpSp>
        <p:grpSp>
          <p:nvGrpSpPr>
            <p:cNvPr id="336" name="Graphic 15">
              <a:extLst>
                <a:ext uri="{FF2B5EF4-FFF2-40B4-BE49-F238E27FC236}">
                  <a16:creationId xmlns:a16="http://schemas.microsoft.com/office/drawing/2014/main" id="{9F4355E2-2EC1-0634-AD52-90EF4233C237}"/>
                </a:ext>
              </a:extLst>
            </p:cNvPr>
            <p:cNvGrpSpPr/>
            <p:nvPr/>
          </p:nvGrpSpPr>
          <p:grpSpPr>
            <a:xfrm>
              <a:off x="9364718" y="2144826"/>
              <a:ext cx="522319" cy="667092"/>
              <a:chOff x="9364718" y="2144826"/>
              <a:chExt cx="522319" cy="667092"/>
            </a:xfrm>
          </p:grpSpPr>
          <p:sp>
            <p:nvSpPr>
              <p:cNvPr id="353" name="Freeform: Shape 251">
                <a:extLst>
                  <a:ext uri="{FF2B5EF4-FFF2-40B4-BE49-F238E27FC236}">
                    <a16:creationId xmlns:a16="http://schemas.microsoft.com/office/drawing/2014/main" id="{F6B52DBF-87EF-A030-FF19-3FD2E040AC24}"/>
                  </a:ext>
                </a:extLst>
              </p:cNvPr>
              <p:cNvSpPr/>
              <p:nvPr/>
            </p:nvSpPr>
            <p:spPr>
              <a:xfrm>
                <a:off x="9364718" y="2144826"/>
                <a:ext cx="522319" cy="666861"/>
              </a:xfrm>
              <a:custGeom>
                <a:avLst/>
                <a:gdLst>
                  <a:gd name="connsiteX0" fmla="*/ 522231 w 522319"/>
                  <a:gd name="connsiteY0" fmla="*/ 24207 h 666861"/>
                  <a:gd name="connsiteX1" fmla="*/ 516040 w 522319"/>
                  <a:gd name="connsiteY1" fmla="*/ 10967 h 666861"/>
                  <a:gd name="connsiteX2" fmla="*/ 516040 w 522319"/>
                  <a:gd name="connsiteY2" fmla="*/ 10967 h 666861"/>
                  <a:gd name="connsiteX3" fmla="*/ 499943 w 522319"/>
                  <a:gd name="connsiteY3" fmla="*/ 1442 h 666861"/>
                  <a:gd name="connsiteX4" fmla="*/ 499943 w 522319"/>
                  <a:gd name="connsiteY4" fmla="*/ 1442 h 666861"/>
                  <a:gd name="connsiteX5" fmla="*/ 485274 w 522319"/>
                  <a:gd name="connsiteY5" fmla="*/ 2775 h 666861"/>
                  <a:gd name="connsiteX6" fmla="*/ 20549 w 522319"/>
                  <a:gd name="connsiteY6" fmla="*/ 271380 h 666861"/>
                  <a:gd name="connsiteX7" fmla="*/ 71 w 522319"/>
                  <a:gd name="connsiteY7" fmla="*/ 306813 h 666861"/>
                  <a:gd name="connsiteX8" fmla="*/ 71 w 522319"/>
                  <a:gd name="connsiteY8" fmla="*/ 642665 h 666861"/>
                  <a:gd name="connsiteX9" fmla="*/ 6167 w 522319"/>
                  <a:gd name="connsiteY9" fmla="*/ 656000 h 666861"/>
                  <a:gd name="connsiteX10" fmla="*/ 6167 w 522319"/>
                  <a:gd name="connsiteY10" fmla="*/ 656000 h 666861"/>
                  <a:gd name="connsiteX11" fmla="*/ 22550 w 522319"/>
                  <a:gd name="connsiteY11" fmla="*/ 665525 h 666861"/>
                  <a:gd name="connsiteX12" fmla="*/ 22550 w 522319"/>
                  <a:gd name="connsiteY12" fmla="*/ 665525 h 666861"/>
                  <a:gd name="connsiteX13" fmla="*/ 37028 w 522319"/>
                  <a:gd name="connsiteY13" fmla="*/ 664096 h 666861"/>
                  <a:gd name="connsiteX14" fmla="*/ 501847 w 522319"/>
                  <a:gd name="connsiteY14" fmla="*/ 395491 h 666861"/>
                  <a:gd name="connsiteX15" fmla="*/ 522231 w 522319"/>
                  <a:gd name="connsiteY15" fmla="*/ 360249 h 66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2319" h="666861">
                    <a:moveTo>
                      <a:pt x="522231" y="24207"/>
                    </a:moveTo>
                    <a:cubicBezTo>
                      <a:pt x="522822" y="18977"/>
                      <a:pt x="520421" y="13872"/>
                      <a:pt x="516040" y="10967"/>
                    </a:cubicBezTo>
                    <a:lnTo>
                      <a:pt x="516040" y="10967"/>
                    </a:lnTo>
                    <a:lnTo>
                      <a:pt x="499943" y="1442"/>
                    </a:lnTo>
                    <a:lnTo>
                      <a:pt x="499943" y="1442"/>
                    </a:lnTo>
                    <a:cubicBezTo>
                      <a:pt x="495190" y="-882"/>
                      <a:pt x="489532" y="-368"/>
                      <a:pt x="485274" y="2775"/>
                    </a:cubicBezTo>
                    <a:lnTo>
                      <a:pt x="20549" y="271380"/>
                    </a:lnTo>
                    <a:cubicBezTo>
                      <a:pt x="8443" y="279229"/>
                      <a:pt x="833" y="292402"/>
                      <a:pt x="71" y="306813"/>
                    </a:cubicBezTo>
                    <a:lnTo>
                      <a:pt x="71" y="642665"/>
                    </a:lnTo>
                    <a:cubicBezTo>
                      <a:pt x="-444" y="647885"/>
                      <a:pt x="1880" y="652971"/>
                      <a:pt x="6167" y="656000"/>
                    </a:cubicBezTo>
                    <a:lnTo>
                      <a:pt x="6167" y="656000"/>
                    </a:lnTo>
                    <a:lnTo>
                      <a:pt x="22550" y="665525"/>
                    </a:lnTo>
                    <a:lnTo>
                      <a:pt x="22550" y="665525"/>
                    </a:lnTo>
                    <a:cubicBezTo>
                      <a:pt x="27274" y="667725"/>
                      <a:pt x="32827" y="667182"/>
                      <a:pt x="37028" y="664096"/>
                    </a:cubicBezTo>
                    <a:lnTo>
                      <a:pt x="501847" y="395491"/>
                    </a:lnTo>
                    <a:cubicBezTo>
                      <a:pt x="513839" y="387633"/>
                      <a:pt x="521402" y="374565"/>
                      <a:pt x="522231" y="360249"/>
                    </a:cubicBezTo>
                    <a:close/>
                  </a:path>
                </a:pathLst>
              </a:custGeom>
              <a:solidFill>
                <a:srgbClr val="32CD89">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54" name="Freeform: Shape 252">
                <a:extLst>
                  <a:ext uri="{FF2B5EF4-FFF2-40B4-BE49-F238E27FC236}">
                    <a16:creationId xmlns:a16="http://schemas.microsoft.com/office/drawing/2014/main" id="{8B1A1291-F2E5-5491-4F7D-0C3FFAC63F34}"/>
                  </a:ext>
                </a:extLst>
              </p:cNvPr>
              <p:cNvSpPr/>
              <p:nvPr/>
            </p:nvSpPr>
            <p:spPr>
              <a:xfrm>
                <a:off x="9381648" y="2154503"/>
                <a:ext cx="505301" cy="657415"/>
              </a:xfrm>
              <a:custGeom>
                <a:avLst/>
                <a:gdLst>
                  <a:gd name="connsiteX0" fmla="*/ 505301 w 505301"/>
                  <a:gd name="connsiteY0" fmla="*/ 14625 h 657415"/>
                  <a:gd name="connsiteX1" fmla="*/ 505301 w 505301"/>
                  <a:gd name="connsiteY1" fmla="*/ 350572 h 657415"/>
                  <a:gd name="connsiteX2" fmla="*/ 484918 w 505301"/>
                  <a:gd name="connsiteY2" fmla="*/ 386005 h 657415"/>
                  <a:gd name="connsiteX3" fmla="*/ 20098 w 505301"/>
                  <a:gd name="connsiteY3" fmla="*/ 654610 h 657415"/>
                  <a:gd name="connsiteX4" fmla="*/ 0 w 505301"/>
                  <a:gd name="connsiteY4" fmla="*/ 646894 h 657415"/>
                  <a:gd name="connsiteX5" fmla="*/ 3619 w 505301"/>
                  <a:gd name="connsiteY5" fmla="*/ 645180 h 657415"/>
                  <a:gd name="connsiteX6" fmla="*/ 468439 w 505301"/>
                  <a:gd name="connsiteY6" fmla="*/ 376575 h 657415"/>
                  <a:gd name="connsiteX7" fmla="*/ 489109 w 505301"/>
                  <a:gd name="connsiteY7" fmla="*/ 341047 h 657415"/>
                  <a:gd name="connsiteX8" fmla="*/ 489109 w 505301"/>
                  <a:gd name="connsiteY8" fmla="*/ 5195 h 657415"/>
                  <a:gd name="connsiteX9" fmla="*/ 489109 w 505301"/>
                  <a:gd name="connsiteY9" fmla="*/ 1099 h 657415"/>
                  <a:gd name="connsiteX10" fmla="*/ 505301 w 505301"/>
                  <a:gd name="connsiteY10" fmla="*/ 14625 h 65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5301" h="657415">
                    <a:moveTo>
                      <a:pt x="505301" y="14625"/>
                    </a:moveTo>
                    <a:lnTo>
                      <a:pt x="505301" y="350572"/>
                    </a:lnTo>
                    <a:cubicBezTo>
                      <a:pt x="504530" y="364954"/>
                      <a:pt x="496967" y="378109"/>
                      <a:pt x="484918" y="386005"/>
                    </a:cubicBezTo>
                    <a:lnTo>
                      <a:pt x="20098" y="654610"/>
                    </a:lnTo>
                    <a:cubicBezTo>
                      <a:pt x="10573" y="660420"/>
                      <a:pt x="1714" y="656896"/>
                      <a:pt x="0" y="646894"/>
                    </a:cubicBezTo>
                    <a:cubicBezTo>
                      <a:pt x="1267" y="646466"/>
                      <a:pt x="2486" y="645885"/>
                      <a:pt x="3619" y="645180"/>
                    </a:cubicBezTo>
                    <a:lnTo>
                      <a:pt x="468439" y="376575"/>
                    </a:lnTo>
                    <a:cubicBezTo>
                      <a:pt x="480641" y="368745"/>
                      <a:pt x="488337" y="355525"/>
                      <a:pt x="489109" y="341047"/>
                    </a:cubicBezTo>
                    <a:lnTo>
                      <a:pt x="489109" y="5195"/>
                    </a:lnTo>
                    <a:cubicBezTo>
                      <a:pt x="489261" y="3833"/>
                      <a:pt x="489261" y="2462"/>
                      <a:pt x="489109" y="1099"/>
                    </a:cubicBezTo>
                    <a:cubicBezTo>
                      <a:pt x="498348" y="-2520"/>
                      <a:pt x="505301" y="3004"/>
                      <a:pt x="505301" y="14625"/>
                    </a:cubicBezTo>
                    <a:close/>
                  </a:path>
                </a:pathLst>
              </a:custGeom>
              <a:solidFill>
                <a:srgbClr val="32CD89">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55" name="Freeform: Shape 253">
                <a:extLst>
                  <a:ext uri="{FF2B5EF4-FFF2-40B4-BE49-F238E27FC236}">
                    <a16:creationId xmlns:a16="http://schemas.microsoft.com/office/drawing/2014/main" id="{204E5F16-A7F0-D53E-A642-383BBA6975BF}"/>
                  </a:ext>
                </a:extLst>
              </p:cNvPr>
              <p:cNvSpPr/>
              <p:nvPr/>
            </p:nvSpPr>
            <p:spPr>
              <a:xfrm>
                <a:off x="9378029" y="2157317"/>
                <a:ext cx="488823" cy="639889"/>
              </a:xfrm>
              <a:custGeom>
                <a:avLst/>
                <a:gdLst>
                  <a:gd name="connsiteX0" fmla="*/ 488823 w 488823"/>
                  <a:gd name="connsiteY0" fmla="*/ 0 h 639889"/>
                  <a:gd name="connsiteX1" fmla="*/ 72962 w 488823"/>
                  <a:gd name="connsiteY1" fmla="*/ 244602 h 639889"/>
                  <a:gd name="connsiteX2" fmla="*/ 45053 w 488823"/>
                  <a:gd name="connsiteY2" fmla="*/ 260699 h 639889"/>
                  <a:gd name="connsiteX3" fmla="*/ 31051 w 488823"/>
                  <a:gd name="connsiteY3" fmla="*/ 268700 h 639889"/>
                  <a:gd name="connsiteX4" fmla="*/ 24384 w 488823"/>
                  <a:gd name="connsiteY4" fmla="*/ 272701 h 639889"/>
                  <a:gd name="connsiteX5" fmla="*/ 18859 w 488823"/>
                  <a:gd name="connsiteY5" fmla="*/ 277368 h 639889"/>
                  <a:gd name="connsiteX6" fmla="*/ 7144 w 488823"/>
                  <a:gd name="connsiteY6" fmla="*/ 303752 h 639889"/>
                  <a:gd name="connsiteX7" fmla="*/ 3620 w 488823"/>
                  <a:gd name="connsiteY7" fmla="*/ 639890 h 639889"/>
                  <a:gd name="connsiteX8" fmla="*/ 0 w 488823"/>
                  <a:gd name="connsiteY8" fmla="*/ 303657 h 639889"/>
                  <a:gd name="connsiteX9" fmla="*/ 13621 w 488823"/>
                  <a:gd name="connsiteY9" fmla="*/ 272415 h 639889"/>
                  <a:gd name="connsiteX10" fmla="*/ 20288 w 488823"/>
                  <a:gd name="connsiteY10" fmla="*/ 266700 h 639889"/>
                  <a:gd name="connsiteX11" fmla="*/ 27432 w 488823"/>
                  <a:gd name="connsiteY11" fmla="*/ 262414 h 639889"/>
                  <a:gd name="connsiteX12" fmla="*/ 41338 w 488823"/>
                  <a:gd name="connsiteY12" fmla="*/ 254318 h 639889"/>
                  <a:gd name="connsiteX13" fmla="*/ 69247 w 488823"/>
                  <a:gd name="connsiteY13" fmla="*/ 238220 h 639889"/>
                  <a:gd name="connsiteX14" fmla="*/ 180594 w 488823"/>
                  <a:gd name="connsiteY14" fmla="*/ 173641 h 639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823" h="639889">
                    <a:moveTo>
                      <a:pt x="488823" y="0"/>
                    </a:moveTo>
                    <a:lnTo>
                      <a:pt x="72962" y="244602"/>
                    </a:lnTo>
                    <a:lnTo>
                      <a:pt x="45053" y="260699"/>
                    </a:lnTo>
                    <a:lnTo>
                      <a:pt x="31051" y="268700"/>
                    </a:lnTo>
                    <a:cubicBezTo>
                      <a:pt x="28861" y="270034"/>
                      <a:pt x="26194" y="271463"/>
                      <a:pt x="24384" y="272701"/>
                    </a:cubicBezTo>
                    <a:cubicBezTo>
                      <a:pt x="22374" y="274044"/>
                      <a:pt x="20517" y="275606"/>
                      <a:pt x="18859" y="277368"/>
                    </a:cubicBezTo>
                    <a:cubicBezTo>
                      <a:pt x="11992" y="284521"/>
                      <a:pt x="7839" y="293856"/>
                      <a:pt x="7144" y="303752"/>
                    </a:cubicBezTo>
                    <a:cubicBezTo>
                      <a:pt x="7144" y="303752"/>
                      <a:pt x="4667" y="468249"/>
                      <a:pt x="3620" y="639890"/>
                    </a:cubicBezTo>
                    <a:cubicBezTo>
                      <a:pt x="2476" y="468440"/>
                      <a:pt x="0" y="303657"/>
                      <a:pt x="0" y="303657"/>
                    </a:cubicBezTo>
                    <a:cubicBezTo>
                      <a:pt x="667" y="291951"/>
                      <a:pt x="5496" y="280873"/>
                      <a:pt x="13621" y="272415"/>
                    </a:cubicBezTo>
                    <a:cubicBezTo>
                      <a:pt x="15612" y="270262"/>
                      <a:pt x="17850" y="268338"/>
                      <a:pt x="20288" y="266700"/>
                    </a:cubicBezTo>
                    <a:cubicBezTo>
                      <a:pt x="22955" y="264890"/>
                      <a:pt x="25051" y="263843"/>
                      <a:pt x="27432" y="262414"/>
                    </a:cubicBezTo>
                    <a:lnTo>
                      <a:pt x="41338" y="254318"/>
                    </a:lnTo>
                    <a:lnTo>
                      <a:pt x="69247" y="238220"/>
                    </a:lnTo>
                    <a:lnTo>
                      <a:pt x="180594" y="173641"/>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grpSp>
            <p:nvGrpSpPr>
              <p:cNvPr id="356" name="Graphic 15">
                <a:extLst>
                  <a:ext uri="{FF2B5EF4-FFF2-40B4-BE49-F238E27FC236}">
                    <a16:creationId xmlns:a16="http://schemas.microsoft.com/office/drawing/2014/main" id="{6950BD33-EF69-3A7D-4383-3AE8AB46C670}"/>
                  </a:ext>
                </a:extLst>
              </p:cNvPr>
              <p:cNvGrpSpPr/>
              <p:nvPr/>
            </p:nvGrpSpPr>
            <p:grpSpPr>
              <a:xfrm>
                <a:off x="9404792" y="2315241"/>
                <a:ext cx="441676" cy="445234"/>
                <a:chOff x="9404792" y="2315241"/>
                <a:chExt cx="441676" cy="445234"/>
              </a:xfrm>
            </p:grpSpPr>
            <p:sp>
              <p:nvSpPr>
                <p:cNvPr id="357" name="Freeform: Shape 255">
                  <a:extLst>
                    <a:ext uri="{FF2B5EF4-FFF2-40B4-BE49-F238E27FC236}">
                      <a16:creationId xmlns:a16="http://schemas.microsoft.com/office/drawing/2014/main" id="{F0E24A1F-EA92-7280-E3A6-E2A05970DDC0}"/>
                    </a:ext>
                  </a:extLst>
                </p:cNvPr>
                <p:cNvSpPr/>
                <p:nvPr/>
              </p:nvSpPr>
              <p:spPr>
                <a:xfrm>
                  <a:off x="9643395" y="2315241"/>
                  <a:ext cx="45815" cy="269652"/>
                </a:xfrm>
                <a:custGeom>
                  <a:avLst/>
                  <a:gdLst>
                    <a:gd name="connsiteX0" fmla="*/ 45815 w 45815"/>
                    <a:gd name="connsiteY0" fmla="*/ 0 h 269652"/>
                    <a:gd name="connsiteX1" fmla="*/ 0 w 45815"/>
                    <a:gd name="connsiteY1" fmla="*/ 26479 h 269652"/>
                    <a:gd name="connsiteX2" fmla="*/ 0 w 45815"/>
                    <a:gd name="connsiteY2" fmla="*/ 269653 h 269652"/>
                    <a:gd name="connsiteX3" fmla="*/ 45815 w 45815"/>
                    <a:gd name="connsiteY3" fmla="*/ 243173 h 269652"/>
                    <a:gd name="connsiteX4" fmla="*/ 45815 w 45815"/>
                    <a:gd name="connsiteY4" fmla="*/ 0 h 269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15" h="269652">
                      <a:moveTo>
                        <a:pt x="45815" y="0"/>
                      </a:moveTo>
                      <a:lnTo>
                        <a:pt x="0" y="26479"/>
                      </a:lnTo>
                      <a:lnTo>
                        <a:pt x="0" y="269653"/>
                      </a:lnTo>
                      <a:lnTo>
                        <a:pt x="45815" y="243173"/>
                      </a:lnTo>
                      <a:lnTo>
                        <a:pt x="45815" y="0"/>
                      </a:ln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58" name="Freeform: Shape 256">
                  <a:extLst>
                    <a:ext uri="{FF2B5EF4-FFF2-40B4-BE49-F238E27FC236}">
                      <a16:creationId xmlns:a16="http://schemas.microsoft.com/office/drawing/2014/main" id="{E3C54BEB-BCEE-910A-9EE8-30B1AA70E6F8}"/>
                    </a:ext>
                  </a:extLst>
                </p:cNvPr>
                <p:cNvSpPr/>
                <p:nvPr/>
              </p:nvSpPr>
              <p:spPr>
                <a:xfrm>
                  <a:off x="9417556" y="2454840"/>
                  <a:ext cx="5242" cy="298641"/>
                </a:xfrm>
                <a:custGeom>
                  <a:avLst/>
                  <a:gdLst>
                    <a:gd name="connsiteX0" fmla="*/ 2669 w 5242"/>
                    <a:gd name="connsiteY0" fmla="*/ 298360 h 298641"/>
                    <a:gd name="connsiteX1" fmla="*/ 2 w 5242"/>
                    <a:gd name="connsiteY1" fmla="*/ 295789 h 298641"/>
                    <a:gd name="connsiteX2" fmla="*/ 2 w 5242"/>
                    <a:gd name="connsiteY2" fmla="*/ 5847 h 298641"/>
                    <a:gd name="connsiteX3" fmla="*/ 2669 w 5242"/>
                    <a:gd name="connsiteY3" fmla="*/ 323 h 298641"/>
                    <a:gd name="connsiteX4" fmla="*/ 5240 w 5242"/>
                    <a:gd name="connsiteY4" fmla="*/ 2800 h 298641"/>
                    <a:gd name="connsiteX5" fmla="*/ 5240 w 5242"/>
                    <a:gd name="connsiteY5" fmla="*/ 292741 h 298641"/>
                    <a:gd name="connsiteX6" fmla="*/ 2669 w 5242"/>
                    <a:gd name="connsiteY6" fmla="*/ 298360 h 298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42" h="298641">
                      <a:moveTo>
                        <a:pt x="2669" y="298360"/>
                      </a:moveTo>
                      <a:cubicBezTo>
                        <a:pt x="1145" y="299122"/>
                        <a:pt x="2" y="298360"/>
                        <a:pt x="2" y="295789"/>
                      </a:cubicBezTo>
                      <a:lnTo>
                        <a:pt x="2" y="5847"/>
                      </a:lnTo>
                      <a:cubicBezTo>
                        <a:pt x="-46" y="3685"/>
                        <a:pt x="945" y="1628"/>
                        <a:pt x="2669" y="323"/>
                      </a:cubicBezTo>
                      <a:cubicBezTo>
                        <a:pt x="4097" y="-534"/>
                        <a:pt x="5240" y="323"/>
                        <a:pt x="5240" y="2800"/>
                      </a:cubicBezTo>
                      <a:lnTo>
                        <a:pt x="5240" y="292741"/>
                      </a:lnTo>
                      <a:cubicBezTo>
                        <a:pt x="5298" y="294912"/>
                        <a:pt x="4345" y="296979"/>
                        <a:pt x="2669" y="298360"/>
                      </a:cubicBezTo>
                      <a:close/>
                    </a:path>
                  </a:pathLst>
                </a:custGeom>
                <a:solidFill>
                  <a:srgbClr val="FAFAF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59" name="Freeform: Shape 257">
                  <a:extLst>
                    <a:ext uri="{FF2B5EF4-FFF2-40B4-BE49-F238E27FC236}">
                      <a16:creationId xmlns:a16="http://schemas.microsoft.com/office/drawing/2014/main" id="{696DF5A8-7D0F-BAF7-DB24-C8F702EE7AAC}"/>
                    </a:ext>
                  </a:extLst>
                </p:cNvPr>
                <p:cNvSpPr/>
                <p:nvPr/>
              </p:nvSpPr>
              <p:spPr>
                <a:xfrm>
                  <a:off x="9404792" y="2499610"/>
                  <a:ext cx="441676" cy="260865"/>
                </a:xfrm>
                <a:custGeom>
                  <a:avLst/>
                  <a:gdLst>
                    <a:gd name="connsiteX0" fmla="*/ 439104 w 441676"/>
                    <a:gd name="connsiteY0" fmla="*/ 8418 h 260865"/>
                    <a:gd name="connsiteX1" fmla="*/ 2669 w 441676"/>
                    <a:gd name="connsiteY1" fmla="*/ 260544 h 260865"/>
                    <a:gd name="connsiteX2" fmla="*/ 2 w 441676"/>
                    <a:gd name="connsiteY2" fmla="*/ 257973 h 260865"/>
                    <a:gd name="connsiteX3" fmla="*/ 2669 w 441676"/>
                    <a:gd name="connsiteY3" fmla="*/ 252448 h 260865"/>
                    <a:gd name="connsiteX4" fmla="*/ 439104 w 441676"/>
                    <a:gd name="connsiteY4" fmla="*/ 322 h 260865"/>
                    <a:gd name="connsiteX5" fmla="*/ 441676 w 441676"/>
                    <a:gd name="connsiteY5" fmla="*/ 2893 h 260865"/>
                    <a:gd name="connsiteX6" fmla="*/ 439104 w 441676"/>
                    <a:gd name="connsiteY6" fmla="*/ 8418 h 260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676" h="260865">
                      <a:moveTo>
                        <a:pt x="439104" y="8418"/>
                      </a:moveTo>
                      <a:lnTo>
                        <a:pt x="2669" y="260544"/>
                      </a:lnTo>
                      <a:cubicBezTo>
                        <a:pt x="1145" y="261402"/>
                        <a:pt x="2" y="260544"/>
                        <a:pt x="2" y="257973"/>
                      </a:cubicBezTo>
                      <a:cubicBezTo>
                        <a:pt x="-46" y="255811"/>
                        <a:pt x="945" y="253753"/>
                        <a:pt x="2669" y="252448"/>
                      </a:cubicBezTo>
                      <a:lnTo>
                        <a:pt x="439104" y="322"/>
                      </a:lnTo>
                      <a:cubicBezTo>
                        <a:pt x="440533" y="-536"/>
                        <a:pt x="441676" y="322"/>
                        <a:pt x="441676" y="2893"/>
                      </a:cubicBezTo>
                      <a:cubicBezTo>
                        <a:pt x="441714" y="5036"/>
                        <a:pt x="440761" y="7075"/>
                        <a:pt x="439104" y="8418"/>
                      </a:cubicBezTo>
                      <a:close/>
                    </a:path>
                  </a:pathLst>
                </a:custGeom>
                <a:solidFill>
                  <a:srgbClr val="FAFAF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60" name="Freeform: Shape 258">
                  <a:extLst>
                    <a:ext uri="{FF2B5EF4-FFF2-40B4-BE49-F238E27FC236}">
                      <a16:creationId xmlns:a16="http://schemas.microsoft.com/office/drawing/2014/main" id="{AFF88661-BB6F-6CCF-D4E1-7724C84846B1}"/>
                    </a:ext>
                  </a:extLst>
                </p:cNvPr>
                <p:cNvSpPr/>
                <p:nvPr/>
              </p:nvSpPr>
              <p:spPr>
                <a:xfrm>
                  <a:off x="9448133" y="2440876"/>
                  <a:ext cx="45815" cy="256794"/>
                </a:xfrm>
                <a:custGeom>
                  <a:avLst/>
                  <a:gdLst>
                    <a:gd name="connsiteX0" fmla="*/ 45815 w 45815"/>
                    <a:gd name="connsiteY0" fmla="*/ 0 h 256794"/>
                    <a:gd name="connsiteX1" fmla="*/ 0 w 45815"/>
                    <a:gd name="connsiteY1" fmla="*/ 26479 h 256794"/>
                    <a:gd name="connsiteX2" fmla="*/ 0 w 45815"/>
                    <a:gd name="connsiteY2" fmla="*/ 256794 h 256794"/>
                    <a:gd name="connsiteX3" fmla="*/ 45815 w 45815"/>
                    <a:gd name="connsiteY3" fmla="*/ 230315 h 256794"/>
                    <a:gd name="connsiteX4" fmla="*/ 45815 w 45815"/>
                    <a:gd name="connsiteY4" fmla="*/ 0 h 256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15" h="256794">
                      <a:moveTo>
                        <a:pt x="45815" y="0"/>
                      </a:moveTo>
                      <a:lnTo>
                        <a:pt x="0" y="26479"/>
                      </a:lnTo>
                      <a:lnTo>
                        <a:pt x="0" y="256794"/>
                      </a:lnTo>
                      <a:lnTo>
                        <a:pt x="45815" y="230315"/>
                      </a:lnTo>
                      <a:lnTo>
                        <a:pt x="45815" y="0"/>
                      </a:ln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61" name="Freeform: Shape 259">
                  <a:extLst>
                    <a:ext uri="{FF2B5EF4-FFF2-40B4-BE49-F238E27FC236}">
                      <a16:creationId xmlns:a16="http://schemas.microsoft.com/office/drawing/2014/main" id="{0C1CBEA8-223C-8811-BA80-D090260B419B}"/>
                    </a:ext>
                  </a:extLst>
                </p:cNvPr>
                <p:cNvSpPr/>
                <p:nvPr/>
              </p:nvSpPr>
              <p:spPr>
                <a:xfrm>
                  <a:off x="9448133" y="2440876"/>
                  <a:ext cx="45815" cy="256794"/>
                </a:xfrm>
                <a:custGeom>
                  <a:avLst/>
                  <a:gdLst>
                    <a:gd name="connsiteX0" fmla="*/ 45815 w 45815"/>
                    <a:gd name="connsiteY0" fmla="*/ 0 h 256794"/>
                    <a:gd name="connsiteX1" fmla="*/ 0 w 45815"/>
                    <a:gd name="connsiteY1" fmla="*/ 26479 h 256794"/>
                    <a:gd name="connsiteX2" fmla="*/ 0 w 45815"/>
                    <a:gd name="connsiteY2" fmla="*/ 256794 h 256794"/>
                    <a:gd name="connsiteX3" fmla="*/ 45815 w 45815"/>
                    <a:gd name="connsiteY3" fmla="*/ 230315 h 256794"/>
                    <a:gd name="connsiteX4" fmla="*/ 45815 w 45815"/>
                    <a:gd name="connsiteY4" fmla="*/ 0 h 256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15" h="256794">
                      <a:moveTo>
                        <a:pt x="45815" y="0"/>
                      </a:moveTo>
                      <a:lnTo>
                        <a:pt x="0" y="26479"/>
                      </a:lnTo>
                      <a:lnTo>
                        <a:pt x="0" y="256794"/>
                      </a:lnTo>
                      <a:lnTo>
                        <a:pt x="45815" y="230315"/>
                      </a:lnTo>
                      <a:lnTo>
                        <a:pt x="45815" y="0"/>
                      </a:lnTo>
                      <a:close/>
                    </a:path>
                  </a:pathLst>
                </a:custGeom>
                <a:solidFill>
                  <a:srgbClr val="FFFFFF">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62" name="Freeform: Shape 260">
                  <a:extLst>
                    <a:ext uri="{FF2B5EF4-FFF2-40B4-BE49-F238E27FC236}">
                      <a16:creationId xmlns:a16="http://schemas.microsoft.com/office/drawing/2014/main" id="{160CB4DA-797D-BC9C-32ED-B18E462ABD0B}"/>
                    </a:ext>
                  </a:extLst>
                </p:cNvPr>
                <p:cNvSpPr/>
                <p:nvPr/>
              </p:nvSpPr>
              <p:spPr>
                <a:xfrm>
                  <a:off x="9773602" y="2324766"/>
                  <a:ext cx="45815" cy="184975"/>
                </a:xfrm>
                <a:custGeom>
                  <a:avLst/>
                  <a:gdLst>
                    <a:gd name="connsiteX0" fmla="*/ 45815 w 45815"/>
                    <a:gd name="connsiteY0" fmla="*/ 0 h 184975"/>
                    <a:gd name="connsiteX1" fmla="*/ 0 w 45815"/>
                    <a:gd name="connsiteY1" fmla="*/ 26479 h 184975"/>
                    <a:gd name="connsiteX2" fmla="*/ 0 w 45815"/>
                    <a:gd name="connsiteY2" fmla="*/ 184975 h 184975"/>
                    <a:gd name="connsiteX3" fmla="*/ 45815 w 45815"/>
                    <a:gd name="connsiteY3" fmla="*/ 158496 h 184975"/>
                    <a:gd name="connsiteX4" fmla="*/ 45815 w 45815"/>
                    <a:gd name="connsiteY4" fmla="*/ 0 h 184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15" h="184975">
                      <a:moveTo>
                        <a:pt x="45815" y="0"/>
                      </a:moveTo>
                      <a:lnTo>
                        <a:pt x="0" y="26479"/>
                      </a:lnTo>
                      <a:lnTo>
                        <a:pt x="0" y="184975"/>
                      </a:lnTo>
                      <a:lnTo>
                        <a:pt x="45815" y="158496"/>
                      </a:lnTo>
                      <a:lnTo>
                        <a:pt x="45815" y="0"/>
                      </a:ln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63" name="Freeform: Shape 261">
                  <a:extLst>
                    <a:ext uri="{FF2B5EF4-FFF2-40B4-BE49-F238E27FC236}">
                      <a16:creationId xmlns:a16="http://schemas.microsoft.com/office/drawing/2014/main" id="{25E1A7B5-1156-A297-855A-0B7A6E545EBC}"/>
                    </a:ext>
                  </a:extLst>
                </p:cNvPr>
                <p:cNvSpPr/>
                <p:nvPr/>
              </p:nvSpPr>
              <p:spPr>
                <a:xfrm>
                  <a:off x="9513189" y="2563082"/>
                  <a:ext cx="45815" cy="96964"/>
                </a:xfrm>
                <a:custGeom>
                  <a:avLst/>
                  <a:gdLst>
                    <a:gd name="connsiteX0" fmla="*/ 45815 w 45815"/>
                    <a:gd name="connsiteY0" fmla="*/ 0 h 96964"/>
                    <a:gd name="connsiteX1" fmla="*/ 0 w 45815"/>
                    <a:gd name="connsiteY1" fmla="*/ 26479 h 96964"/>
                    <a:gd name="connsiteX2" fmla="*/ 0 w 45815"/>
                    <a:gd name="connsiteY2" fmla="*/ 96965 h 96964"/>
                    <a:gd name="connsiteX3" fmla="*/ 45815 w 45815"/>
                    <a:gd name="connsiteY3" fmla="*/ 70580 h 96964"/>
                    <a:gd name="connsiteX4" fmla="*/ 45815 w 45815"/>
                    <a:gd name="connsiteY4" fmla="*/ 0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15" h="96964">
                      <a:moveTo>
                        <a:pt x="45815" y="0"/>
                      </a:moveTo>
                      <a:lnTo>
                        <a:pt x="0" y="26479"/>
                      </a:lnTo>
                      <a:lnTo>
                        <a:pt x="0" y="96965"/>
                      </a:lnTo>
                      <a:lnTo>
                        <a:pt x="45815" y="70580"/>
                      </a:lnTo>
                      <a:lnTo>
                        <a:pt x="45815" y="0"/>
                      </a:ln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64" name="Freeform: Shape 262">
                  <a:extLst>
                    <a:ext uri="{FF2B5EF4-FFF2-40B4-BE49-F238E27FC236}">
                      <a16:creationId xmlns:a16="http://schemas.microsoft.com/office/drawing/2014/main" id="{C69B314A-50E3-FF99-CF82-8801EDDD50B3}"/>
                    </a:ext>
                  </a:extLst>
                </p:cNvPr>
                <p:cNvSpPr/>
                <p:nvPr/>
              </p:nvSpPr>
              <p:spPr>
                <a:xfrm>
                  <a:off x="9578340" y="2488406"/>
                  <a:ext cx="45815" cy="134112"/>
                </a:xfrm>
                <a:custGeom>
                  <a:avLst/>
                  <a:gdLst>
                    <a:gd name="connsiteX0" fmla="*/ 45815 w 45815"/>
                    <a:gd name="connsiteY0" fmla="*/ 0 h 134112"/>
                    <a:gd name="connsiteX1" fmla="*/ 0 w 45815"/>
                    <a:gd name="connsiteY1" fmla="*/ 26479 h 134112"/>
                    <a:gd name="connsiteX2" fmla="*/ 0 w 45815"/>
                    <a:gd name="connsiteY2" fmla="*/ 134112 h 134112"/>
                    <a:gd name="connsiteX3" fmla="*/ 45815 w 45815"/>
                    <a:gd name="connsiteY3" fmla="*/ 107633 h 134112"/>
                    <a:gd name="connsiteX4" fmla="*/ 45815 w 45815"/>
                    <a:gd name="connsiteY4" fmla="*/ 0 h 13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15" h="134112">
                      <a:moveTo>
                        <a:pt x="45815" y="0"/>
                      </a:moveTo>
                      <a:lnTo>
                        <a:pt x="0" y="26479"/>
                      </a:lnTo>
                      <a:lnTo>
                        <a:pt x="0" y="134112"/>
                      </a:lnTo>
                      <a:lnTo>
                        <a:pt x="45815" y="107633"/>
                      </a:lnTo>
                      <a:lnTo>
                        <a:pt x="45815" y="0"/>
                      </a:ln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65" name="Freeform: Shape 263">
                  <a:extLst>
                    <a:ext uri="{FF2B5EF4-FFF2-40B4-BE49-F238E27FC236}">
                      <a16:creationId xmlns:a16="http://schemas.microsoft.com/office/drawing/2014/main" id="{06D64CD8-C77E-B737-272B-CBF2D58A826B}"/>
                    </a:ext>
                  </a:extLst>
                </p:cNvPr>
                <p:cNvSpPr/>
                <p:nvPr/>
              </p:nvSpPr>
              <p:spPr>
                <a:xfrm>
                  <a:off x="9578340" y="2488406"/>
                  <a:ext cx="45815" cy="134112"/>
                </a:xfrm>
                <a:custGeom>
                  <a:avLst/>
                  <a:gdLst>
                    <a:gd name="connsiteX0" fmla="*/ 45815 w 45815"/>
                    <a:gd name="connsiteY0" fmla="*/ 0 h 134112"/>
                    <a:gd name="connsiteX1" fmla="*/ 0 w 45815"/>
                    <a:gd name="connsiteY1" fmla="*/ 26479 h 134112"/>
                    <a:gd name="connsiteX2" fmla="*/ 0 w 45815"/>
                    <a:gd name="connsiteY2" fmla="*/ 134112 h 134112"/>
                    <a:gd name="connsiteX3" fmla="*/ 45815 w 45815"/>
                    <a:gd name="connsiteY3" fmla="*/ 107633 h 134112"/>
                    <a:gd name="connsiteX4" fmla="*/ 45815 w 45815"/>
                    <a:gd name="connsiteY4" fmla="*/ 0 h 13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15" h="134112">
                      <a:moveTo>
                        <a:pt x="45815" y="0"/>
                      </a:moveTo>
                      <a:lnTo>
                        <a:pt x="0" y="26479"/>
                      </a:lnTo>
                      <a:lnTo>
                        <a:pt x="0" y="134112"/>
                      </a:lnTo>
                      <a:lnTo>
                        <a:pt x="45815" y="107633"/>
                      </a:lnTo>
                      <a:lnTo>
                        <a:pt x="45815" y="0"/>
                      </a:lnTo>
                      <a:close/>
                    </a:path>
                  </a:pathLst>
                </a:custGeom>
                <a:solidFill>
                  <a:srgbClr val="FFFFFF">
                    <a:alpha val="3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66" name="Freeform: Shape 264">
                  <a:extLst>
                    <a:ext uri="{FF2B5EF4-FFF2-40B4-BE49-F238E27FC236}">
                      <a16:creationId xmlns:a16="http://schemas.microsoft.com/office/drawing/2014/main" id="{12DAFB1D-8FFE-1FBB-669F-7E4C745231CE}"/>
                    </a:ext>
                  </a:extLst>
                </p:cNvPr>
                <p:cNvSpPr/>
                <p:nvPr/>
              </p:nvSpPr>
              <p:spPr>
                <a:xfrm>
                  <a:off x="9708451" y="2416111"/>
                  <a:ext cx="45815" cy="131254"/>
                </a:xfrm>
                <a:custGeom>
                  <a:avLst/>
                  <a:gdLst>
                    <a:gd name="connsiteX0" fmla="*/ 45815 w 45815"/>
                    <a:gd name="connsiteY0" fmla="*/ 0 h 131254"/>
                    <a:gd name="connsiteX1" fmla="*/ 0 w 45815"/>
                    <a:gd name="connsiteY1" fmla="*/ 26384 h 131254"/>
                    <a:gd name="connsiteX2" fmla="*/ 0 w 45815"/>
                    <a:gd name="connsiteY2" fmla="*/ 131254 h 131254"/>
                    <a:gd name="connsiteX3" fmla="*/ 45815 w 45815"/>
                    <a:gd name="connsiteY3" fmla="*/ 104775 h 131254"/>
                    <a:gd name="connsiteX4" fmla="*/ 45815 w 45815"/>
                    <a:gd name="connsiteY4" fmla="*/ 0 h 131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15" h="131254">
                      <a:moveTo>
                        <a:pt x="45815" y="0"/>
                      </a:moveTo>
                      <a:lnTo>
                        <a:pt x="0" y="26384"/>
                      </a:lnTo>
                      <a:lnTo>
                        <a:pt x="0" y="131254"/>
                      </a:lnTo>
                      <a:lnTo>
                        <a:pt x="45815" y="104775"/>
                      </a:lnTo>
                      <a:lnTo>
                        <a:pt x="45815" y="0"/>
                      </a:ln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67" name="Freeform: Shape 265">
                  <a:extLst>
                    <a:ext uri="{FF2B5EF4-FFF2-40B4-BE49-F238E27FC236}">
                      <a16:creationId xmlns:a16="http://schemas.microsoft.com/office/drawing/2014/main" id="{90D13916-F106-0FEC-3534-E15DE8FC7F50}"/>
                    </a:ext>
                  </a:extLst>
                </p:cNvPr>
                <p:cNvSpPr/>
                <p:nvPr/>
              </p:nvSpPr>
              <p:spPr>
                <a:xfrm>
                  <a:off x="9708451" y="2416111"/>
                  <a:ext cx="45815" cy="131254"/>
                </a:xfrm>
                <a:custGeom>
                  <a:avLst/>
                  <a:gdLst>
                    <a:gd name="connsiteX0" fmla="*/ 45815 w 45815"/>
                    <a:gd name="connsiteY0" fmla="*/ 0 h 131254"/>
                    <a:gd name="connsiteX1" fmla="*/ 0 w 45815"/>
                    <a:gd name="connsiteY1" fmla="*/ 26384 h 131254"/>
                    <a:gd name="connsiteX2" fmla="*/ 0 w 45815"/>
                    <a:gd name="connsiteY2" fmla="*/ 131254 h 131254"/>
                    <a:gd name="connsiteX3" fmla="*/ 45815 w 45815"/>
                    <a:gd name="connsiteY3" fmla="*/ 104775 h 131254"/>
                    <a:gd name="connsiteX4" fmla="*/ 45815 w 45815"/>
                    <a:gd name="connsiteY4" fmla="*/ 0 h 131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15" h="131254">
                      <a:moveTo>
                        <a:pt x="45815" y="0"/>
                      </a:moveTo>
                      <a:lnTo>
                        <a:pt x="0" y="26384"/>
                      </a:lnTo>
                      <a:lnTo>
                        <a:pt x="0" y="131254"/>
                      </a:lnTo>
                      <a:lnTo>
                        <a:pt x="45815" y="104775"/>
                      </a:lnTo>
                      <a:lnTo>
                        <a:pt x="45815" y="0"/>
                      </a:ln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grpSp>
        </p:grpSp>
        <p:grpSp>
          <p:nvGrpSpPr>
            <p:cNvPr id="337" name="Graphic 15">
              <a:extLst>
                <a:ext uri="{FF2B5EF4-FFF2-40B4-BE49-F238E27FC236}">
                  <a16:creationId xmlns:a16="http://schemas.microsoft.com/office/drawing/2014/main" id="{0FC326CF-85FD-B1F8-2794-2F523654AC4B}"/>
                </a:ext>
              </a:extLst>
            </p:cNvPr>
            <p:cNvGrpSpPr/>
            <p:nvPr/>
          </p:nvGrpSpPr>
          <p:grpSpPr>
            <a:xfrm>
              <a:off x="9364718" y="1713437"/>
              <a:ext cx="522322" cy="666998"/>
              <a:chOff x="9364718" y="1713437"/>
              <a:chExt cx="522322" cy="666998"/>
            </a:xfrm>
          </p:grpSpPr>
          <p:sp>
            <p:nvSpPr>
              <p:cNvPr id="338" name="Freeform: Shape 267">
                <a:extLst>
                  <a:ext uri="{FF2B5EF4-FFF2-40B4-BE49-F238E27FC236}">
                    <a16:creationId xmlns:a16="http://schemas.microsoft.com/office/drawing/2014/main" id="{32BA4EFB-4F74-0A5A-968A-60593506ED5E}"/>
                  </a:ext>
                </a:extLst>
              </p:cNvPr>
              <p:cNvSpPr/>
              <p:nvPr/>
            </p:nvSpPr>
            <p:spPr>
              <a:xfrm>
                <a:off x="9364718" y="1713437"/>
                <a:ext cx="522322" cy="666890"/>
              </a:xfrm>
              <a:custGeom>
                <a:avLst/>
                <a:gdLst>
                  <a:gd name="connsiteX0" fmla="*/ 522231 w 522322"/>
                  <a:gd name="connsiteY0" fmla="*/ 24303 h 666890"/>
                  <a:gd name="connsiteX1" fmla="*/ 516040 w 522322"/>
                  <a:gd name="connsiteY1" fmla="*/ 10968 h 666890"/>
                  <a:gd name="connsiteX2" fmla="*/ 516040 w 522322"/>
                  <a:gd name="connsiteY2" fmla="*/ 10968 h 666890"/>
                  <a:gd name="connsiteX3" fmla="*/ 499943 w 522322"/>
                  <a:gd name="connsiteY3" fmla="*/ 1443 h 666890"/>
                  <a:gd name="connsiteX4" fmla="*/ 499943 w 522322"/>
                  <a:gd name="connsiteY4" fmla="*/ 1443 h 666890"/>
                  <a:gd name="connsiteX5" fmla="*/ 485274 w 522322"/>
                  <a:gd name="connsiteY5" fmla="*/ 2777 h 666890"/>
                  <a:gd name="connsiteX6" fmla="*/ 20549 w 522322"/>
                  <a:gd name="connsiteY6" fmla="*/ 271382 h 666890"/>
                  <a:gd name="connsiteX7" fmla="*/ 71 w 522322"/>
                  <a:gd name="connsiteY7" fmla="*/ 306815 h 666890"/>
                  <a:gd name="connsiteX8" fmla="*/ 71 w 522322"/>
                  <a:gd name="connsiteY8" fmla="*/ 642666 h 666890"/>
                  <a:gd name="connsiteX9" fmla="*/ 6167 w 522322"/>
                  <a:gd name="connsiteY9" fmla="*/ 656001 h 666890"/>
                  <a:gd name="connsiteX10" fmla="*/ 6167 w 522322"/>
                  <a:gd name="connsiteY10" fmla="*/ 656001 h 666890"/>
                  <a:gd name="connsiteX11" fmla="*/ 22550 w 522322"/>
                  <a:gd name="connsiteY11" fmla="*/ 665526 h 666890"/>
                  <a:gd name="connsiteX12" fmla="*/ 22550 w 522322"/>
                  <a:gd name="connsiteY12" fmla="*/ 665526 h 666890"/>
                  <a:gd name="connsiteX13" fmla="*/ 37028 w 522322"/>
                  <a:gd name="connsiteY13" fmla="*/ 664098 h 666890"/>
                  <a:gd name="connsiteX14" fmla="*/ 501847 w 522322"/>
                  <a:gd name="connsiteY14" fmla="*/ 395493 h 666890"/>
                  <a:gd name="connsiteX15" fmla="*/ 522231 w 522322"/>
                  <a:gd name="connsiteY15" fmla="*/ 360155 h 66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2322" h="666890">
                    <a:moveTo>
                      <a:pt x="522231" y="24303"/>
                    </a:moveTo>
                    <a:cubicBezTo>
                      <a:pt x="522831" y="19049"/>
                      <a:pt x="520441" y="13900"/>
                      <a:pt x="516040" y="10968"/>
                    </a:cubicBezTo>
                    <a:lnTo>
                      <a:pt x="516040" y="10968"/>
                    </a:lnTo>
                    <a:lnTo>
                      <a:pt x="499943" y="1443"/>
                    </a:lnTo>
                    <a:lnTo>
                      <a:pt x="499943" y="1443"/>
                    </a:lnTo>
                    <a:cubicBezTo>
                      <a:pt x="495190" y="-883"/>
                      <a:pt x="489532" y="-368"/>
                      <a:pt x="485274" y="2777"/>
                    </a:cubicBezTo>
                    <a:lnTo>
                      <a:pt x="20549" y="271382"/>
                    </a:lnTo>
                    <a:cubicBezTo>
                      <a:pt x="8443" y="279232"/>
                      <a:pt x="833" y="292403"/>
                      <a:pt x="71" y="306815"/>
                    </a:cubicBezTo>
                    <a:lnTo>
                      <a:pt x="71" y="642666"/>
                    </a:lnTo>
                    <a:cubicBezTo>
                      <a:pt x="-444" y="647886"/>
                      <a:pt x="1880" y="652972"/>
                      <a:pt x="6167" y="656001"/>
                    </a:cubicBezTo>
                    <a:lnTo>
                      <a:pt x="6167" y="656001"/>
                    </a:lnTo>
                    <a:lnTo>
                      <a:pt x="22550" y="665526"/>
                    </a:lnTo>
                    <a:lnTo>
                      <a:pt x="22550" y="665526"/>
                    </a:lnTo>
                    <a:cubicBezTo>
                      <a:pt x="27265" y="667765"/>
                      <a:pt x="32837" y="667222"/>
                      <a:pt x="37028" y="664098"/>
                    </a:cubicBezTo>
                    <a:lnTo>
                      <a:pt x="501847" y="395493"/>
                    </a:lnTo>
                    <a:cubicBezTo>
                      <a:pt x="513868" y="387615"/>
                      <a:pt x="521431" y="374499"/>
                      <a:pt x="522231" y="360155"/>
                    </a:cubicBezTo>
                    <a:close/>
                  </a:path>
                </a:pathLst>
              </a:custGeom>
              <a:solidFill>
                <a:srgbClr val="32CD89">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39" name="Freeform: Shape 268">
                <a:extLst>
                  <a:ext uri="{FF2B5EF4-FFF2-40B4-BE49-F238E27FC236}">
                    <a16:creationId xmlns:a16="http://schemas.microsoft.com/office/drawing/2014/main" id="{D0E4A82D-A295-0DA3-B321-414FD31B4136}"/>
                  </a:ext>
                </a:extLst>
              </p:cNvPr>
              <p:cNvSpPr/>
              <p:nvPr/>
            </p:nvSpPr>
            <p:spPr>
              <a:xfrm>
                <a:off x="9381648" y="1723116"/>
                <a:ext cx="505301" cy="657319"/>
              </a:xfrm>
              <a:custGeom>
                <a:avLst/>
                <a:gdLst>
                  <a:gd name="connsiteX0" fmla="*/ 505301 w 505301"/>
                  <a:gd name="connsiteY0" fmla="*/ 14625 h 657319"/>
                  <a:gd name="connsiteX1" fmla="*/ 505301 w 505301"/>
                  <a:gd name="connsiteY1" fmla="*/ 350572 h 657319"/>
                  <a:gd name="connsiteX2" fmla="*/ 484918 w 505301"/>
                  <a:gd name="connsiteY2" fmla="*/ 385909 h 657319"/>
                  <a:gd name="connsiteX3" fmla="*/ 20098 w 505301"/>
                  <a:gd name="connsiteY3" fmla="*/ 654514 h 657319"/>
                  <a:gd name="connsiteX4" fmla="*/ 0 w 505301"/>
                  <a:gd name="connsiteY4" fmla="*/ 646799 h 657319"/>
                  <a:gd name="connsiteX5" fmla="*/ 3619 w 505301"/>
                  <a:gd name="connsiteY5" fmla="*/ 645180 h 657319"/>
                  <a:gd name="connsiteX6" fmla="*/ 468439 w 505301"/>
                  <a:gd name="connsiteY6" fmla="*/ 376480 h 657319"/>
                  <a:gd name="connsiteX7" fmla="*/ 488823 w 505301"/>
                  <a:gd name="connsiteY7" fmla="*/ 341142 h 657319"/>
                  <a:gd name="connsiteX8" fmla="*/ 488823 w 505301"/>
                  <a:gd name="connsiteY8" fmla="*/ 5195 h 657319"/>
                  <a:gd name="connsiteX9" fmla="*/ 488823 w 505301"/>
                  <a:gd name="connsiteY9" fmla="*/ 1099 h 657319"/>
                  <a:gd name="connsiteX10" fmla="*/ 505301 w 505301"/>
                  <a:gd name="connsiteY10" fmla="*/ 14625 h 65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5301" h="657319">
                    <a:moveTo>
                      <a:pt x="505301" y="14625"/>
                    </a:moveTo>
                    <a:lnTo>
                      <a:pt x="505301" y="350572"/>
                    </a:lnTo>
                    <a:cubicBezTo>
                      <a:pt x="504501" y="364916"/>
                      <a:pt x="496938" y="378032"/>
                      <a:pt x="484918" y="385909"/>
                    </a:cubicBezTo>
                    <a:lnTo>
                      <a:pt x="20098" y="654514"/>
                    </a:lnTo>
                    <a:cubicBezTo>
                      <a:pt x="10573" y="660325"/>
                      <a:pt x="1714" y="656800"/>
                      <a:pt x="0" y="646799"/>
                    </a:cubicBezTo>
                    <a:cubicBezTo>
                      <a:pt x="1248" y="646361"/>
                      <a:pt x="2457" y="645818"/>
                      <a:pt x="3619" y="645180"/>
                    </a:cubicBezTo>
                    <a:lnTo>
                      <a:pt x="468439" y="376480"/>
                    </a:lnTo>
                    <a:cubicBezTo>
                      <a:pt x="480479" y="368631"/>
                      <a:pt x="488061" y="355496"/>
                      <a:pt x="488823" y="341142"/>
                    </a:cubicBezTo>
                    <a:lnTo>
                      <a:pt x="488823" y="5195"/>
                    </a:lnTo>
                    <a:cubicBezTo>
                      <a:pt x="488975" y="3834"/>
                      <a:pt x="488975" y="2461"/>
                      <a:pt x="488823" y="1099"/>
                    </a:cubicBezTo>
                    <a:cubicBezTo>
                      <a:pt x="498348" y="-2520"/>
                      <a:pt x="505301" y="3004"/>
                      <a:pt x="505301" y="14625"/>
                    </a:cubicBezTo>
                    <a:close/>
                  </a:path>
                </a:pathLst>
              </a:custGeom>
              <a:solidFill>
                <a:srgbClr val="32CD89">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40" name="Freeform: Shape 269">
                <a:extLst>
                  <a:ext uri="{FF2B5EF4-FFF2-40B4-BE49-F238E27FC236}">
                    <a16:creationId xmlns:a16="http://schemas.microsoft.com/office/drawing/2014/main" id="{2036AA1D-067D-9FB1-0605-A19802B9C4C3}"/>
                  </a:ext>
                </a:extLst>
              </p:cNvPr>
              <p:cNvSpPr/>
              <p:nvPr/>
            </p:nvSpPr>
            <p:spPr>
              <a:xfrm>
                <a:off x="9378029" y="1725929"/>
                <a:ext cx="488823" cy="639889"/>
              </a:xfrm>
              <a:custGeom>
                <a:avLst/>
                <a:gdLst>
                  <a:gd name="connsiteX0" fmla="*/ 488823 w 488823"/>
                  <a:gd name="connsiteY0" fmla="*/ 0 h 639889"/>
                  <a:gd name="connsiteX1" fmla="*/ 72962 w 488823"/>
                  <a:gd name="connsiteY1" fmla="*/ 244602 h 639889"/>
                  <a:gd name="connsiteX2" fmla="*/ 45053 w 488823"/>
                  <a:gd name="connsiteY2" fmla="*/ 260699 h 639889"/>
                  <a:gd name="connsiteX3" fmla="*/ 31051 w 488823"/>
                  <a:gd name="connsiteY3" fmla="*/ 268700 h 639889"/>
                  <a:gd name="connsiteX4" fmla="*/ 24384 w 488823"/>
                  <a:gd name="connsiteY4" fmla="*/ 272701 h 639889"/>
                  <a:gd name="connsiteX5" fmla="*/ 18859 w 488823"/>
                  <a:gd name="connsiteY5" fmla="*/ 277368 h 639889"/>
                  <a:gd name="connsiteX6" fmla="*/ 7144 w 488823"/>
                  <a:gd name="connsiteY6" fmla="*/ 303752 h 639889"/>
                  <a:gd name="connsiteX7" fmla="*/ 3620 w 488823"/>
                  <a:gd name="connsiteY7" fmla="*/ 639890 h 639889"/>
                  <a:gd name="connsiteX8" fmla="*/ 0 w 488823"/>
                  <a:gd name="connsiteY8" fmla="*/ 303752 h 639889"/>
                  <a:gd name="connsiteX9" fmla="*/ 13621 w 488823"/>
                  <a:gd name="connsiteY9" fmla="*/ 272415 h 639889"/>
                  <a:gd name="connsiteX10" fmla="*/ 20288 w 488823"/>
                  <a:gd name="connsiteY10" fmla="*/ 266700 h 639889"/>
                  <a:gd name="connsiteX11" fmla="*/ 27432 w 488823"/>
                  <a:gd name="connsiteY11" fmla="*/ 262414 h 639889"/>
                  <a:gd name="connsiteX12" fmla="*/ 41338 w 488823"/>
                  <a:gd name="connsiteY12" fmla="*/ 254318 h 639889"/>
                  <a:gd name="connsiteX13" fmla="*/ 69247 w 488823"/>
                  <a:gd name="connsiteY13" fmla="*/ 238220 h 639889"/>
                  <a:gd name="connsiteX14" fmla="*/ 180594 w 488823"/>
                  <a:gd name="connsiteY14" fmla="*/ 173641 h 639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823" h="639889">
                    <a:moveTo>
                      <a:pt x="488823" y="0"/>
                    </a:moveTo>
                    <a:lnTo>
                      <a:pt x="72962" y="244602"/>
                    </a:lnTo>
                    <a:lnTo>
                      <a:pt x="45053" y="260699"/>
                    </a:lnTo>
                    <a:lnTo>
                      <a:pt x="31051" y="268700"/>
                    </a:lnTo>
                    <a:cubicBezTo>
                      <a:pt x="28861" y="270034"/>
                      <a:pt x="26194" y="271463"/>
                      <a:pt x="24384" y="272701"/>
                    </a:cubicBezTo>
                    <a:cubicBezTo>
                      <a:pt x="22374" y="274042"/>
                      <a:pt x="20517" y="275606"/>
                      <a:pt x="18859" y="277368"/>
                    </a:cubicBezTo>
                    <a:cubicBezTo>
                      <a:pt x="11992" y="284521"/>
                      <a:pt x="7839" y="293856"/>
                      <a:pt x="7144" y="303752"/>
                    </a:cubicBezTo>
                    <a:cubicBezTo>
                      <a:pt x="7144" y="303752"/>
                      <a:pt x="4667" y="468249"/>
                      <a:pt x="3620" y="639890"/>
                    </a:cubicBezTo>
                    <a:cubicBezTo>
                      <a:pt x="2476" y="468440"/>
                      <a:pt x="0" y="303752"/>
                      <a:pt x="0" y="303752"/>
                    </a:cubicBezTo>
                    <a:cubicBezTo>
                      <a:pt x="648" y="292018"/>
                      <a:pt x="5477" y="280892"/>
                      <a:pt x="13621" y="272415"/>
                    </a:cubicBezTo>
                    <a:cubicBezTo>
                      <a:pt x="15612" y="270260"/>
                      <a:pt x="17850" y="268341"/>
                      <a:pt x="20288" y="266700"/>
                    </a:cubicBezTo>
                    <a:cubicBezTo>
                      <a:pt x="22955" y="264890"/>
                      <a:pt x="25051" y="263843"/>
                      <a:pt x="27432" y="262414"/>
                    </a:cubicBezTo>
                    <a:lnTo>
                      <a:pt x="41338" y="254318"/>
                    </a:lnTo>
                    <a:lnTo>
                      <a:pt x="69247" y="238220"/>
                    </a:lnTo>
                    <a:lnTo>
                      <a:pt x="180594" y="173641"/>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41" name="Freeform: Shape 270">
                <a:extLst>
                  <a:ext uri="{FF2B5EF4-FFF2-40B4-BE49-F238E27FC236}">
                    <a16:creationId xmlns:a16="http://schemas.microsoft.com/office/drawing/2014/main" id="{6673386D-24DA-9220-0DD6-CDA810EB3EAA}"/>
                  </a:ext>
                </a:extLst>
              </p:cNvPr>
              <p:cNvSpPr/>
              <p:nvPr/>
            </p:nvSpPr>
            <p:spPr>
              <a:xfrm>
                <a:off x="9423579" y="2001603"/>
                <a:ext cx="403451" cy="234867"/>
              </a:xfrm>
              <a:custGeom>
                <a:avLst/>
                <a:gdLst>
                  <a:gd name="connsiteX0" fmla="*/ 2647 w 403451"/>
                  <a:gd name="connsiteY0" fmla="*/ 234866 h 234867"/>
                  <a:gd name="connsiteX1" fmla="*/ 361 w 403451"/>
                  <a:gd name="connsiteY1" fmla="*/ 233533 h 234867"/>
                  <a:gd name="connsiteX2" fmla="*/ 1313 w 403451"/>
                  <a:gd name="connsiteY2" fmla="*/ 229818 h 234867"/>
                  <a:gd name="connsiteX3" fmla="*/ 15315 w 403451"/>
                  <a:gd name="connsiteY3" fmla="*/ 221817 h 234867"/>
                  <a:gd name="connsiteX4" fmla="*/ 18982 w 403451"/>
                  <a:gd name="connsiteY4" fmla="*/ 222693 h 234867"/>
                  <a:gd name="connsiteX5" fmla="*/ 19030 w 403451"/>
                  <a:gd name="connsiteY5" fmla="*/ 222769 h 234867"/>
                  <a:gd name="connsiteX6" fmla="*/ 18077 w 403451"/>
                  <a:gd name="connsiteY6" fmla="*/ 226484 h 234867"/>
                  <a:gd name="connsiteX7" fmla="*/ 3980 w 403451"/>
                  <a:gd name="connsiteY7" fmla="*/ 234485 h 234867"/>
                  <a:gd name="connsiteX8" fmla="*/ 2647 w 403451"/>
                  <a:gd name="connsiteY8" fmla="*/ 234866 h 234867"/>
                  <a:gd name="connsiteX9" fmla="*/ 30745 w 403451"/>
                  <a:gd name="connsiteY9" fmla="*/ 218674 h 234867"/>
                  <a:gd name="connsiteX10" fmla="*/ 28364 w 403451"/>
                  <a:gd name="connsiteY10" fmla="*/ 217340 h 234867"/>
                  <a:gd name="connsiteX11" fmla="*/ 29250 w 403451"/>
                  <a:gd name="connsiteY11" fmla="*/ 213816 h 234867"/>
                  <a:gd name="connsiteX12" fmla="*/ 29412 w 403451"/>
                  <a:gd name="connsiteY12" fmla="*/ 213721 h 234867"/>
                  <a:gd name="connsiteX13" fmla="*/ 43414 w 403451"/>
                  <a:gd name="connsiteY13" fmla="*/ 205624 h 234867"/>
                  <a:gd name="connsiteX14" fmla="*/ 46957 w 403451"/>
                  <a:gd name="connsiteY14" fmla="*/ 206443 h 234867"/>
                  <a:gd name="connsiteX15" fmla="*/ 47033 w 403451"/>
                  <a:gd name="connsiteY15" fmla="*/ 206577 h 234867"/>
                  <a:gd name="connsiteX16" fmla="*/ 46081 w 403451"/>
                  <a:gd name="connsiteY16" fmla="*/ 210292 h 234867"/>
                  <a:gd name="connsiteX17" fmla="*/ 32079 w 403451"/>
                  <a:gd name="connsiteY17" fmla="*/ 218388 h 234867"/>
                  <a:gd name="connsiteX18" fmla="*/ 58749 w 403451"/>
                  <a:gd name="connsiteY18" fmla="*/ 202481 h 234867"/>
                  <a:gd name="connsiteX19" fmla="*/ 56367 w 403451"/>
                  <a:gd name="connsiteY19" fmla="*/ 201148 h 234867"/>
                  <a:gd name="connsiteX20" fmla="*/ 57415 w 403451"/>
                  <a:gd name="connsiteY20" fmla="*/ 197528 h 234867"/>
                  <a:gd name="connsiteX21" fmla="*/ 71417 w 403451"/>
                  <a:gd name="connsiteY21" fmla="*/ 189432 h 234867"/>
                  <a:gd name="connsiteX22" fmla="*/ 75132 w 403451"/>
                  <a:gd name="connsiteY22" fmla="*/ 190384 h 234867"/>
                  <a:gd name="connsiteX23" fmla="*/ 74084 w 403451"/>
                  <a:gd name="connsiteY23" fmla="*/ 194099 h 234867"/>
                  <a:gd name="connsiteX24" fmla="*/ 60082 w 403451"/>
                  <a:gd name="connsiteY24" fmla="*/ 202195 h 234867"/>
                  <a:gd name="connsiteX25" fmla="*/ 58749 w 403451"/>
                  <a:gd name="connsiteY25" fmla="*/ 202481 h 234867"/>
                  <a:gd name="connsiteX26" fmla="*/ 86752 w 403451"/>
                  <a:gd name="connsiteY26" fmla="*/ 186384 h 234867"/>
                  <a:gd name="connsiteX27" fmla="*/ 84199 w 403451"/>
                  <a:gd name="connsiteY27" fmla="*/ 183422 h 234867"/>
                  <a:gd name="connsiteX28" fmla="*/ 85419 w 403451"/>
                  <a:gd name="connsiteY28" fmla="*/ 181336 h 234867"/>
                  <a:gd name="connsiteX29" fmla="*/ 99421 w 403451"/>
                  <a:gd name="connsiteY29" fmla="*/ 173239 h 234867"/>
                  <a:gd name="connsiteX30" fmla="*/ 103135 w 403451"/>
                  <a:gd name="connsiteY30" fmla="*/ 174192 h 234867"/>
                  <a:gd name="connsiteX31" fmla="*/ 102202 w 403451"/>
                  <a:gd name="connsiteY31" fmla="*/ 177849 h 234867"/>
                  <a:gd name="connsiteX32" fmla="*/ 102088 w 403451"/>
                  <a:gd name="connsiteY32" fmla="*/ 177907 h 234867"/>
                  <a:gd name="connsiteX33" fmla="*/ 88086 w 403451"/>
                  <a:gd name="connsiteY33" fmla="*/ 186003 h 234867"/>
                  <a:gd name="connsiteX34" fmla="*/ 86752 w 403451"/>
                  <a:gd name="connsiteY34" fmla="*/ 186384 h 234867"/>
                  <a:gd name="connsiteX35" fmla="*/ 114756 w 403451"/>
                  <a:gd name="connsiteY35" fmla="*/ 170191 h 234867"/>
                  <a:gd name="connsiteX36" fmla="*/ 112470 w 403451"/>
                  <a:gd name="connsiteY36" fmla="*/ 168858 h 234867"/>
                  <a:gd name="connsiteX37" fmla="*/ 113422 w 403451"/>
                  <a:gd name="connsiteY37" fmla="*/ 165143 h 234867"/>
                  <a:gd name="connsiteX38" fmla="*/ 127519 w 403451"/>
                  <a:gd name="connsiteY38" fmla="*/ 157047 h 234867"/>
                  <a:gd name="connsiteX39" fmla="*/ 131139 w 403451"/>
                  <a:gd name="connsiteY39" fmla="*/ 157999 h 234867"/>
                  <a:gd name="connsiteX40" fmla="*/ 130186 w 403451"/>
                  <a:gd name="connsiteY40" fmla="*/ 161714 h 234867"/>
                  <a:gd name="connsiteX41" fmla="*/ 116184 w 403451"/>
                  <a:gd name="connsiteY41" fmla="*/ 169810 h 234867"/>
                  <a:gd name="connsiteX42" fmla="*/ 114756 w 403451"/>
                  <a:gd name="connsiteY42" fmla="*/ 170096 h 234867"/>
                  <a:gd name="connsiteX43" fmla="*/ 143331 w 403451"/>
                  <a:gd name="connsiteY43" fmla="*/ 153999 h 234867"/>
                  <a:gd name="connsiteX44" fmla="*/ 140950 w 403451"/>
                  <a:gd name="connsiteY44" fmla="*/ 152665 h 234867"/>
                  <a:gd name="connsiteX45" fmla="*/ 141883 w 403451"/>
                  <a:gd name="connsiteY45" fmla="*/ 149008 h 234867"/>
                  <a:gd name="connsiteX46" fmla="*/ 141997 w 403451"/>
                  <a:gd name="connsiteY46" fmla="*/ 148951 h 234867"/>
                  <a:gd name="connsiteX47" fmla="*/ 155999 w 403451"/>
                  <a:gd name="connsiteY47" fmla="*/ 140854 h 234867"/>
                  <a:gd name="connsiteX48" fmla="*/ 159714 w 403451"/>
                  <a:gd name="connsiteY48" fmla="*/ 141807 h 234867"/>
                  <a:gd name="connsiteX49" fmla="*/ 158666 w 403451"/>
                  <a:gd name="connsiteY49" fmla="*/ 145522 h 234867"/>
                  <a:gd name="connsiteX50" fmla="*/ 144664 w 403451"/>
                  <a:gd name="connsiteY50" fmla="*/ 153618 h 234867"/>
                  <a:gd name="connsiteX51" fmla="*/ 142855 w 403451"/>
                  <a:gd name="connsiteY51" fmla="*/ 153999 h 234867"/>
                  <a:gd name="connsiteX52" fmla="*/ 171334 w 403451"/>
                  <a:gd name="connsiteY52" fmla="*/ 137806 h 234867"/>
                  <a:gd name="connsiteX53" fmla="*/ 169048 w 403451"/>
                  <a:gd name="connsiteY53" fmla="*/ 136473 h 234867"/>
                  <a:gd name="connsiteX54" fmla="*/ 169924 w 403451"/>
                  <a:gd name="connsiteY54" fmla="*/ 132806 h 234867"/>
                  <a:gd name="connsiteX55" fmla="*/ 170001 w 403451"/>
                  <a:gd name="connsiteY55" fmla="*/ 132758 h 234867"/>
                  <a:gd name="connsiteX56" fmla="*/ 184003 w 403451"/>
                  <a:gd name="connsiteY56" fmla="*/ 124662 h 234867"/>
                  <a:gd name="connsiteX57" fmla="*/ 187717 w 403451"/>
                  <a:gd name="connsiteY57" fmla="*/ 125614 h 234867"/>
                  <a:gd name="connsiteX58" fmla="*/ 186784 w 403451"/>
                  <a:gd name="connsiteY58" fmla="*/ 129272 h 234867"/>
                  <a:gd name="connsiteX59" fmla="*/ 186670 w 403451"/>
                  <a:gd name="connsiteY59" fmla="*/ 129329 h 234867"/>
                  <a:gd name="connsiteX60" fmla="*/ 172668 w 403451"/>
                  <a:gd name="connsiteY60" fmla="*/ 137425 h 234867"/>
                  <a:gd name="connsiteX61" fmla="*/ 170858 w 403451"/>
                  <a:gd name="connsiteY61" fmla="*/ 137806 h 234867"/>
                  <a:gd name="connsiteX62" fmla="*/ 199338 w 403451"/>
                  <a:gd name="connsiteY62" fmla="*/ 121614 h 234867"/>
                  <a:gd name="connsiteX63" fmla="*/ 197052 w 403451"/>
                  <a:gd name="connsiteY63" fmla="*/ 120280 h 234867"/>
                  <a:gd name="connsiteX64" fmla="*/ 198004 w 403451"/>
                  <a:gd name="connsiteY64" fmla="*/ 116566 h 234867"/>
                  <a:gd name="connsiteX65" fmla="*/ 212006 w 403451"/>
                  <a:gd name="connsiteY65" fmla="*/ 108469 h 234867"/>
                  <a:gd name="connsiteX66" fmla="*/ 215721 w 403451"/>
                  <a:gd name="connsiteY66" fmla="*/ 109517 h 234867"/>
                  <a:gd name="connsiteX67" fmla="*/ 214768 w 403451"/>
                  <a:gd name="connsiteY67" fmla="*/ 113137 h 234867"/>
                  <a:gd name="connsiteX68" fmla="*/ 200767 w 403451"/>
                  <a:gd name="connsiteY68" fmla="*/ 121233 h 234867"/>
                  <a:gd name="connsiteX69" fmla="*/ 198862 w 403451"/>
                  <a:gd name="connsiteY69" fmla="*/ 121614 h 234867"/>
                  <a:gd name="connsiteX70" fmla="*/ 227437 w 403451"/>
                  <a:gd name="connsiteY70" fmla="*/ 105421 h 234867"/>
                  <a:gd name="connsiteX71" fmla="*/ 225055 w 403451"/>
                  <a:gd name="connsiteY71" fmla="*/ 104088 h 234867"/>
                  <a:gd name="connsiteX72" fmla="*/ 226008 w 403451"/>
                  <a:gd name="connsiteY72" fmla="*/ 100373 h 234867"/>
                  <a:gd name="connsiteX73" fmla="*/ 240105 w 403451"/>
                  <a:gd name="connsiteY73" fmla="*/ 92277 h 234867"/>
                  <a:gd name="connsiteX74" fmla="*/ 243724 w 403451"/>
                  <a:gd name="connsiteY74" fmla="*/ 93325 h 234867"/>
                  <a:gd name="connsiteX75" fmla="*/ 242905 w 403451"/>
                  <a:gd name="connsiteY75" fmla="*/ 96868 h 234867"/>
                  <a:gd name="connsiteX76" fmla="*/ 242772 w 403451"/>
                  <a:gd name="connsiteY76" fmla="*/ 96944 h 234867"/>
                  <a:gd name="connsiteX77" fmla="*/ 228770 w 403451"/>
                  <a:gd name="connsiteY77" fmla="*/ 105040 h 234867"/>
                  <a:gd name="connsiteX78" fmla="*/ 226960 w 403451"/>
                  <a:gd name="connsiteY78" fmla="*/ 105421 h 234867"/>
                  <a:gd name="connsiteX79" fmla="*/ 255440 w 403451"/>
                  <a:gd name="connsiteY79" fmla="*/ 89229 h 234867"/>
                  <a:gd name="connsiteX80" fmla="*/ 253059 w 403451"/>
                  <a:gd name="connsiteY80" fmla="*/ 87895 h 234867"/>
                  <a:gd name="connsiteX81" fmla="*/ 253821 w 403451"/>
                  <a:gd name="connsiteY81" fmla="*/ 84371 h 234867"/>
                  <a:gd name="connsiteX82" fmla="*/ 267823 w 403451"/>
                  <a:gd name="connsiteY82" fmla="*/ 76275 h 234867"/>
                  <a:gd name="connsiteX83" fmla="*/ 271480 w 403451"/>
                  <a:gd name="connsiteY83" fmla="*/ 77208 h 234867"/>
                  <a:gd name="connsiteX84" fmla="*/ 271537 w 403451"/>
                  <a:gd name="connsiteY84" fmla="*/ 77323 h 234867"/>
                  <a:gd name="connsiteX85" fmla="*/ 270490 w 403451"/>
                  <a:gd name="connsiteY85" fmla="*/ 80942 h 234867"/>
                  <a:gd name="connsiteX86" fmla="*/ 256488 w 403451"/>
                  <a:gd name="connsiteY86" fmla="*/ 89038 h 234867"/>
                  <a:gd name="connsiteX87" fmla="*/ 254964 w 403451"/>
                  <a:gd name="connsiteY87" fmla="*/ 89229 h 234867"/>
                  <a:gd name="connsiteX88" fmla="*/ 283443 w 403451"/>
                  <a:gd name="connsiteY88" fmla="*/ 73036 h 234867"/>
                  <a:gd name="connsiteX89" fmla="*/ 281158 w 403451"/>
                  <a:gd name="connsiteY89" fmla="*/ 71703 h 234867"/>
                  <a:gd name="connsiteX90" fmla="*/ 282034 w 403451"/>
                  <a:gd name="connsiteY90" fmla="*/ 68036 h 234867"/>
                  <a:gd name="connsiteX91" fmla="*/ 282110 w 403451"/>
                  <a:gd name="connsiteY91" fmla="*/ 67988 h 234867"/>
                  <a:gd name="connsiteX92" fmla="*/ 296112 w 403451"/>
                  <a:gd name="connsiteY92" fmla="*/ 59892 h 234867"/>
                  <a:gd name="connsiteX93" fmla="*/ 299788 w 403451"/>
                  <a:gd name="connsiteY93" fmla="*/ 61206 h 234867"/>
                  <a:gd name="connsiteX94" fmla="*/ 298874 w 403451"/>
                  <a:gd name="connsiteY94" fmla="*/ 64654 h 234867"/>
                  <a:gd name="connsiteX95" fmla="*/ 284777 w 403451"/>
                  <a:gd name="connsiteY95" fmla="*/ 72655 h 234867"/>
                  <a:gd name="connsiteX96" fmla="*/ 282967 w 403451"/>
                  <a:gd name="connsiteY96" fmla="*/ 73036 h 234867"/>
                  <a:gd name="connsiteX97" fmla="*/ 311542 w 403451"/>
                  <a:gd name="connsiteY97" fmla="*/ 56844 h 234867"/>
                  <a:gd name="connsiteX98" fmla="*/ 309161 w 403451"/>
                  <a:gd name="connsiteY98" fmla="*/ 55510 h 234867"/>
                  <a:gd name="connsiteX99" fmla="*/ 310114 w 403451"/>
                  <a:gd name="connsiteY99" fmla="*/ 51891 h 234867"/>
                  <a:gd name="connsiteX100" fmla="*/ 324211 w 403451"/>
                  <a:gd name="connsiteY100" fmla="*/ 43795 h 234867"/>
                  <a:gd name="connsiteX101" fmla="*/ 327754 w 403451"/>
                  <a:gd name="connsiteY101" fmla="*/ 44614 h 234867"/>
                  <a:gd name="connsiteX102" fmla="*/ 327830 w 403451"/>
                  <a:gd name="connsiteY102" fmla="*/ 44747 h 234867"/>
                  <a:gd name="connsiteX103" fmla="*/ 326878 w 403451"/>
                  <a:gd name="connsiteY103" fmla="*/ 48462 h 234867"/>
                  <a:gd name="connsiteX104" fmla="*/ 312876 w 403451"/>
                  <a:gd name="connsiteY104" fmla="*/ 56558 h 234867"/>
                  <a:gd name="connsiteX105" fmla="*/ 339546 w 403451"/>
                  <a:gd name="connsiteY105" fmla="*/ 40651 h 234867"/>
                  <a:gd name="connsiteX106" fmla="*/ 337165 w 403451"/>
                  <a:gd name="connsiteY106" fmla="*/ 39318 h 234867"/>
                  <a:gd name="connsiteX107" fmla="*/ 338212 w 403451"/>
                  <a:gd name="connsiteY107" fmla="*/ 35698 h 234867"/>
                  <a:gd name="connsiteX108" fmla="*/ 352214 w 403451"/>
                  <a:gd name="connsiteY108" fmla="*/ 27602 h 234867"/>
                  <a:gd name="connsiteX109" fmla="*/ 355833 w 403451"/>
                  <a:gd name="connsiteY109" fmla="*/ 28555 h 234867"/>
                  <a:gd name="connsiteX110" fmla="*/ 354957 w 403451"/>
                  <a:gd name="connsiteY110" fmla="*/ 32222 h 234867"/>
                  <a:gd name="connsiteX111" fmla="*/ 354881 w 403451"/>
                  <a:gd name="connsiteY111" fmla="*/ 32269 h 234867"/>
                  <a:gd name="connsiteX112" fmla="*/ 340879 w 403451"/>
                  <a:gd name="connsiteY112" fmla="*/ 40366 h 234867"/>
                  <a:gd name="connsiteX113" fmla="*/ 339546 w 403451"/>
                  <a:gd name="connsiteY113" fmla="*/ 40651 h 234867"/>
                  <a:gd name="connsiteX114" fmla="*/ 367549 w 403451"/>
                  <a:gd name="connsiteY114" fmla="*/ 24554 h 234867"/>
                  <a:gd name="connsiteX115" fmla="*/ 365263 w 403451"/>
                  <a:gd name="connsiteY115" fmla="*/ 23125 h 234867"/>
                  <a:gd name="connsiteX116" fmla="*/ 366083 w 403451"/>
                  <a:gd name="connsiteY116" fmla="*/ 19582 h 234867"/>
                  <a:gd name="connsiteX117" fmla="*/ 366216 w 403451"/>
                  <a:gd name="connsiteY117" fmla="*/ 19506 h 234867"/>
                  <a:gd name="connsiteX118" fmla="*/ 380217 w 403451"/>
                  <a:gd name="connsiteY118" fmla="*/ 11410 h 234867"/>
                  <a:gd name="connsiteX119" fmla="*/ 383885 w 403451"/>
                  <a:gd name="connsiteY119" fmla="*/ 12286 h 234867"/>
                  <a:gd name="connsiteX120" fmla="*/ 383932 w 403451"/>
                  <a:gd name="connsiteY120" fmla="*/ 12362 h 234867"/>
                  <a:gd name="connsiteX121" fmla="*/ 382999 w 403451"/>
                  <a:gd name="connsiteY121" fmla="*/ 16020 h 234867"/>
                  <a:gd name="connsiteX122" fmla="*/ 382884 w 403451"/>
                  <a:gd name="connsiteY122" fmla="*/ 16077 h 234867"/>
                  <a:gd name="connsiteX123" fmla="*/ 368883 w 403451"/>
                  <a:gd name="connsiteY123" fmla="*/ 24173 h 234867"/>
                  <a:gd name="connsiteX124" fmla="*/ 367073 w 403451"/>
                  <a:gd name="connsiteY124" fmla="*/ 24554 h 234867"/>
                  <a:gd name="connsiteX125" fmla="*/ 395553 w 403451"/>
                  <a:gd name="connsiteY125" fmla="*/ 8362 h 234867"/>
                  <a:gd name="connsiteX126" fmla="*/ 393267 w 403451"/>
                  <a:gd name="connsiteY126" fmla="*/ 6933 h 234867"/>
                  <a:gd name="connsiteX127" fmla="*/ 394219 w 403451"/>
                  <a:gd name="connsiteY127" fmla="*/ 3313 h 234867"/>
                  <a:gd name="connsiteX128" fmla="*/ 399363 w 403451"/>
                  <a:gd name="connsiteY128" fmla="*/ 361 h 234867"/>
                  <a:gd name="connsiteX129" fmla="*/ 403078 w 403451"/>
                  <a:gd name="connsiteY129" fmla="*/ 1313 h 234867"/>
                  <a:gd name="connsiteX130" fmla="*/ 402144 w 403451"/>
                  <a:gd name="connsiteY130" fmla="*/ 4971 h 234867"/>
                  <a:gd name="connsiteX131" fmla="*/ 402030 w 403451"/>
                  <a:gd name="connsiteY131" fmla="*/ 5028 h 234867"/>
                  <a:gd name="connsiteX132" fmla="*/ 396696 w 403451"/>
                  <a:gd name="connsiteY132" fmla="*/ 8171 h 234867"/>
                  <a:gd name="connsiteX133" fmla="*/ 395076 w 403451"/>
                  <a:gd name="connsiteY133" fmla="*/ 8171 h 23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403451" h="234867">
                    <a:moveTo>
                      <a:pt x="2647" y="234866"/>
                    </a:moveTo>
                    <a:cubicBezTo>
                      <a:pt x="1704" y="234857"/>
                      <a:pt x="837" y="234352"/>
                      <a:pt x="361" y="233533"/>
                    </a:cubicBezTo>
                    <a:cubicBezTo>
                      <a:pt x="-373" y="232237"/>
                      <a:pt x="46" y="230599"/>
                      <a:pt x="1313" y="229818"/>
                    </a:cubicBezTo>
                    <a:lnTo>
                      <a:pt x="15315" y="221817"/>
                    </a:lnTo>
                    <a:cubicBezTo>
                      <a:pt x="16572" y="221045"/>
                      <a:pt x="18210" y="221436"/>
                      <a:pt x="18982" y="222693"/>
                    </a:cubicBezTo>
                    <a:cubicBezTo>
                      <a:pt x="19001" y="222722"/>
                      <a:pt x="19010" y="222741"/>
                      <a:pt x="19030" y="222769"/>
                    </a:cubicBezTo>
                    <a:cubicBezTo>
                      <a:pt x="19763" y="224065"/>
                      <a:pt x="19344" y="225703"/>
                      <a:pt x="18077" y="226484"/>
                    </a:cubicBezTo>
                    <a:lnTo>
                      <a:pt x="3980" y="234485"/>
                    </a:lnTo>
                    <a:cubicBezTo>
                      <a:pt x="3590" y="234752"/>
                      <a:pt x="3123" y="234885"/>
                      <a:pt x="2647" y="234866"/>
                    </a:cubicBezTo>
                    <a:close/>
                    <a:moveTo>
                      <a:pt x="30745" y="218674"/>
                    </a:moveTo>
                    <a:cubicBezTo>
                      <a:pt x="29774" y="218683"/>
                      <a:pt x="28869" y="218169"/>
                      <a:pt x="28364" y="217340"/>
                    </a:cubicBezTo>
                    <a:cubicBezTo>
                      <a:pt x="27631" y="216121"/>
                      <a:pt x="28031" y="214540"/>
                      <a:pt x="29250" y="213816"/>
                    </a:cubicBezTo>
                    <a:cubicBezTo>
                      <a:pt x="29298" y="213778"/>
                      <a:pt x="29355" y="213749"/>
                      <a:pt x="29412" y="213721"/>
                    </a:cubicBezTo>
                    <a:lnTo>
                      <a:pt x="43414" y="205624"/>
                    </a:lnTo>
                    <a:cubicBezTo>
                      <a:pt x="44623" y="204872"/>
                      <a:pt x="46204" y="205243"/>
                      <a:pt x="46957" y="206443"/>
                    </a:cubicBezTo>
                    <a:cubicBezTo>
                      <a:pt x="46985" y="206491"/>
                      <a:pt x="47004" y="206529"/>
                      <a:pt x="47033" y="206577"/>
                    </a:cubicBezTo>
                    <a:cubicBezTo>
                      <a:pt x="47767" y="207872"/>
                      <a:pt x="47347" y="209511"/>
                      <a:pt x="46081" y="210292"/>
                    </a:cubicBezTo>
                    <a:lnTo>
                      <a:pt x="32079" y="218388"/>
                    </a:lnTo>
                    <a:close/>
                    <a:moveTo>
                      <a:pt x="58749" y="202481"/>
                    </a:moveTo>
                    <a:cubicBezTo>
                      <a:pt x="57777" y="202472"/>
                      <a:pt x="56882" y="201967"/>
                      <a:pt x="56367" y="201148"/>
                    </a:cubicBezTo>
                    <a:cubicBezTo>
                      <a:pt x="55663" y="199862"/>
                      <a:pt x="56129" y="198242"/>
                      <a:pt x="57415" y="197528"/>
                    </a:cubicBezTo>
                    <a:lnTo>
                      <a:pt x="71417" y="189432"/>
                    </a:lnTo>
                    <a:cubicBezTo>
                      <a:pt x="72712" y="188698"/>
                      <a:pt x="74351" y="189117"/>
                      <a:pt x="75132" y="190384"/>
                    </a:cubicBezTo>
                    <a:cubicBezTo>
                      <a:pt x="75846" y="191699"/>
                      <a:pt x="75379" y="193347"/>
                      <a:pt x="74084" y="194099"/>
                    </a:cubicBezTo>
                    <a:lnTo>
                      <a:pt x="60082" y="202195"/>
                    </a:lnTo>
                    <a:cubicBezTo>
                      <a:pt x="59663" y="202386"/>
                      <a:pt x="59206" y="202491"/>
                      <a:pt x="58749" y="202481"/>
                    </a:cubicBezTo>
                    <a:close/>
                    <a:moveTo>
                      <a:pt x="86752" y="186384"/>
                    </a:moveTo>
                    <a:cubicBezTo>
                      <a:pt x="85228" y="186269"/>
                      <a:pt x="84085" y="184946"/>
                      <a:pt x="84199" y="183422"/>
                    </a:cubicBezTo>
                    <a:cubicBezTo>
                      <a:pt x="84266" y="182574"/>
                      <a:pt x="84714" y="181812"/>
                      <a:pt x="85419" y="181336"/>
                    </a:cubicBezTo>
                    <a:lnTo>
                      <a:pt x="99421" y="173239"/>
                    </a:lnTo>
                    <a:cubicBezTo>
                      <a:pt x="100716" y="172506"/>
                      <a:pt x="102354" y="172925"/>
                      <a:pt x="103135" y="174192"/>
                    </a:cubicBezTo>
                    <a:cubicBezTo>
                      <a:pt x="103888" y="175459"/>
                      <a:pt x="103469" y="177097"/>
                      <a:pt x="102202" y="177849"/>
                    </a:cubicBezTo>
                    <a:cubicBezTo>
                      <a:pt x="102164" y="177868"/>
                      <a:pt x="102126" y="177888"/>
                      <a:pt x="102088" y="177907"/>
                    </a:cubicBezTo>
                    <a:lnTo>
                      <a:pt x="88086" y="186003"/>
                    </a:lnTo>
                    <a:cubicBezTo>
                      <a:pt x="87676" y="186231"/>
                      <a:pt x="87219" y="186355"/>
                      <a:pt x="86752" y="186384"/>
                    </a:cubicBezTo>
                    <a:close/>
                    <a:moveTo>
                      <a:pt x="114756" y="170191"/>
                    </a:moveTo>
                    <a:cubicBezTo>
                      <a:pt x="113813" y="170182"/>
                      <a:pt x="112946" y="169677"/>
                      <a:pt x="112470" y="168858"/>
                    </a:cubicBezTo>
                    <a:cubicBezTo>
                      <a:pt x="111736" y="167562"/>
                      <a:pt x="112156" y="165924"/>
                      <a:pt x="113422" y="165143"/>
                    </a:cubicBezTo>
                    <a:lnTo>
                      <a:pt x="127519" y="157047"/>
                    </a:lnTo>
                    <a:cubicBezTo>
                      <a:pt x="128786" y="156323"/>
                      <a:pt x="130396" y="156742"/>
                      <a:pt x="131139" y="157999"/>
                    </a:cubicBezTo>
                    <a:cubicBezTo>
                      <a:pt x="131872" y="159295"/>
                      <a:pt x="131453" y="160933"/>
                      <a:pt x="130186" y="161714"/>
                    </a:cubicBezTo>
                    <a:lnTo>
                      <a:pt x="116184" y="169810"/>
                    </a:lnTo>
                    <a:cubicBezTo>
                      <a:pt x="115728" y="169991"/>
                      <a:pt x="115241" y="170087"/>
                      <a:pt x="114756" y="170096"/>
                    </a:cubicBezTo>
                    <a:close/>
                    <a:moveTo>
                      <a:pt x="143331" y="153999"/>
                    </a:moveTo>
                    <a:cubicBezTo>
                      <a:pt x="142359" y="153989"/>
                      <a:pt x="141464" y="153484"/>
                      <a:pt x="140950" y="152665"/>
                    </a:cubicBezTo>
                    <a:cubicBezTo>
                      <a:pt x="140197" y="151399"/>
                      <a:pt x="140616" y="149760"/>
                      <a:pt x="141883" y="149008"/>
                    </a:cubicBezTo>
                    <a:cubicBezTo>
                      <a:pt x="141921" y="148989"/>
                      <a:pt x="141959" y="148970"/>
                      <a:pt x="141997" y="148951"/>
                    </a:cubicBezTo>
                    <a:lnTo>
                      <a:pt x="155999" y="140854"/>
                    </a:lnTo>
                    <a:cubicBezTo>
                      <a:pt x="157294" y="140121"/>
                      <a:pt x="158933" y="140540"/>
                      <a:pt x="159714" y="141807"/>
                    </a:cubicBezTo>
                    <a:cubicBezTo>
                      <a:pt x="160428" y="143121"/>
                      <a:pt x="159961" y="144769"/>
                      <a:pt x="158666" y="145522"/>
                    </a:cubicBezTo>
                    <a:lnTo>
                      <a:pt x="144664" y="153618"/>
                    </a:lnTo>
                    <a:cubicBezTo>
                      <a:pt x="144140" y="153980"/>
                      <a:pt x="143483" y="154123"/>
                      <a:pt x="142855" y="153999"/>
                    </a:cubicBezTo>
                    <a:close/>
                    <a:moveTo>
                      <a:pt x="171334" y="137806"/>
                    </a:moveTo>
                    <a:cubicBezTo>
                      <a:pt x="170382" y="137816"/>
                      <a:pt x="169506" y="137301"/>
                      <a:pt x="169048" y="136473"/>
                    </a:cubicBezTo>
                    <a:cubicBezTo>
                      <a:pt x="168277" y="135215"/>
                      <a:pt x="168667" y="133577"/>
                      <a:pt x="169924" y="132806"/>
                    </a:cubicBezTo>
                    <a:cubicBezTo>
                      <a:pt x="169953" y="132787"/>
                      <a:pt x="169972" y="132777"/>
                      <a:pt x="170001" y="132758"/>
                    </a:cubicBezTo>
                    <a:lnTo>
                      <a:pt x="184003" y="124662"/>
                    </a:lnTo>
                    <a:cubicBezTo>
                      <a:pt x="185298" y="123928"/>
                      <a:pt x="186936" y="124347"/>
                      <a:pt x="187717" y="125614"/>
                    </a:cubicBezTo>
                    <a:cubicBezTo>
                      <a:pt x="188470" y="126881"/>
                      <a:pt x="188051" y="128519"/>
                      <a:pt x="186784" y="129272"/>
                    </a:cubicBezTo>
                    <a:cubicBezTo>
                      <a:pt x="186746" y="129291"/>
                      <a:pt x="186708" y="129310"/>
                      <a:pt x="186670" y="129329"/>
                    </a:cubicBezTo>
                    <a:lnTo>
                      <a:pt x="172668" y="137425"/>
                    </a:lnTo>
                    <a:cubicBezTo>
                      <a:pt x="172153" y="137816"/>
                      <a:pt x="171487" y="137949"/>
                      <a:pt x="170858" y="137806"/>
                    </a:cubicBezTo>
                    <a:close/>
                    <a:moveTo>
                      <a:pt x="199338" y="121614"/>
                    </a:moveTo>
                    <a:cubicBezTo>
                      <a:pt x="198395" y="121604"/>
                      <a:pt x="197528" y="121099"/>
                      <a:pt x="197052" y="120280"/>
                    </a:cubicBezTo>
                    <a:cubicBezTo>
                      <a:pt x="196319" y="118985"/>
                      <a:pt x="196737" y="117347"/>
                      <a:pt x="198004" y="116566"/>
                    </a:cubicBezTo>
                    <a:lnTo>
                      <a:pt x="212006" y="108469"/>
                    </a:lnTo>
                    <a:cubicBezTo>
                      <a:pt x="213320" y="107755"/>
                      <a:pt x="214968" y="108222"/>
                      <a:pt x="215721" y="109517"/>
                    </a:cubicBezTo>
                    <a:cubicBezTo>
                      <a:pt x="216445" y="110784"/>
                      <a:pt x="216026" y="112394"/>
                      <a:pt x="214768" y="113137"/>
                    </a:cubicBezTo>
                    <a:lnTo>
                      <a:pt x="200767" y="121233"/>
                    </a:lnTo>
                    <a:cubicBezTo>
                      <a:pt x="200205" y="121595"/>
                      <a:pt x="199519" y="121728"/>
                      <a:pt x="198862" y="121614"/>
                    </a:cubicBezTo>
                    <a:close/>
                    <a:moveTo>
                      <a:pt x="227437" y="105421"/>
                    </a:moveTo>
                    <a:cubicBezTo>
                      <a:pt x="226465" y="105431"/>
                      <a:pt x="225560" y="104916"/>
                      <a:pt x="225055" y="104088"/>
                    </a:cubicBezTo>
                    <a:cubicBezTo>
                      <a:pt x="224322" y="102792"/>
                      <a:pt x="224741" y="101154"/>
                      <a:pt x="226008" y="100373"/>
                    </a:cubicBezTo>
                    <a:lnTo>
                      <a:pt x="240105" y="92277"/>
                    </a:lnTo>
                    <a:cubicBezTo>
                      <a:pt x="241391" y="91572"/>
                      <a:pt x="243010" y="92039"/>
                      <a:pt x="243724" y="93325"/>
                    </a:cubicBezTo>
                    <a:cubicBezTo>
                      <a:pt x="244477" y="94534"/>
                      <a:pt x="244105" y="96115"/>
                      <a:pt x="242905" y="96868"/>
                    </a:cubicBezTo>
                    <a:cubicBezTo>
                      <a:pt x="242858" y="96896"/>
                      <a:pt x="242819" y="96915"/>
                      <a:pt x="242772" y="96944"/>
                    </a:cubicBezTo>
                    <a:lnTo>
                      <a:pt x="228770" y="105040"/>
                    </a:lnTo>
                    <a:cubicBezTo>
                      <a:pt x="228237" y="105383"/>
                      <a:pt x="227589" y="105526"/>
                      <a:pt x="226960" y="105421"/>
                    </a:cubicBezTo>
                    <a:close/>
                    <a:moveTo>
                      <a:pt x="255440" y="89229"/>
                    </a:moveTo>
                    <a:cubicBezTo>
                      <a:pt x="254468" y="89219"/>
                      <a:pt x="253573" y="88714"/>
                      <a:pt x="253059" y="87895"/>
                    </a:cubicBezTo>
                    <a:cubicBezTo>
                      <a:pt x="252402" y="86695"/>
                      <a:pt x="252726" y="85200"/>
                      <a:pt x="253821" y="84371"/>
                    </a:cubicBezTo>
                    <a:lnTo>
                      <a:pt x="267823" y="76275"/>
                    </a:lnTo>
                    <a:cubicBezTo>
                      <a:pt x="269089" y="75522"/>
                      <a:pt x="270728" y="75941"/>
                      <a:pt x="271480" y="77208"/>
                    </a:cubicBezTo>
                    <a:cubicBezTo>
                      <a:pt x="271499" y="77246"/>
                      <a:pt x="271518" y="77284"/>
                      <a:pt x="271537" y="77323"/>
                    </a:cubicBezTo>
                    <a:cubicBezTo>
                      <a:pt x="272242" y="78608"/>
                      <a:pt x="271776" y="80228"/>
                      <a:pt x="270490" y="80942"/>
                    </a:cubicBezTo>
                    <a:lnTo>
                      <a:pt x="256488" y="89038"/>
                    </a:lnTo>
                    <a:cubicBezTo>
                      <a:pt x="256021" y="89286"/>
                      <a:pt x="255478" y="89353"/>
                      <a:pt x="254964" y="89229"/>
                    </a:cubicBezTo>
                    <a:close/>
                    <a:moveTo>
                      <a:pt x="283443" y="73036"/>
                    </a:moveTo>
                    <a:cubicBezTo>
                      <a:pt x="282491" y="73046"/>
                      <a:pt x="281615" y="72532"/>
                      <a:pt x="281158" y="71703"/>
                    </a:cubicBezTo>
                    <a:cubicBezTo>
                      <a:pt x="280386" y="70446"/>
                      <a:pt x="280776" y="68807"/>
                      <a:pt x="282034" y="68036"/>
                    </a:cubicBezTo>
                    <a:cubicBezTo>
                      <a:pt x="282062" y="68017"/>
                      <a:pt x="282082" y="68007"/>
                      <a:pt x="282110" y="67988"/>
                    </a:cubicBezTo>
                    <a:lnTo>
                      <a:pt x="296112" y="59892"/>
                    </a:lnTo>
                    <a:cubicBezTo>
                      <a:pt x="297493" y="59235"/>
                      <a:pt x="299141" y="59825"/>
                      <a:pt x="299788" y="61206"/>
                    </a:cubicBezTo>
                    <a:cubicBezTo>
                      <a:pt x="300369" y="62425"/>
                      <a:pt x="299979" y="63883"/>
                      <a:pt x="298874" y="64654"/>
                    </a:cubicBezTo>
                    <a:lnTo>
                      <a:pt x="284777" y="72655"/>
                    </a:lnTo>
                    <a:cubicBezTo>
                      <a:pt x="284263" y="73046"/>
                      <a:pt x="283596" y="73179"/>
                      <a:pt x="282967" y="73036"/>
                    </a:cubicBezTo>
                    <a:close/>
                    <a:moveTo>
                      <a:pt x="311542" y="56844"/>
                    </a:moveTo>
                    <a:cubicBezTo>
                      <a:pt x="310571" y="56853"/>
                      <a:pt x="309666" y="56339"/>
                      <a:pt x="309161" y="55510"/>
                    </a:cubicBezTo>
                    <a:cubicBezTo>
                      <a:pt x="308437" y="54243"/>
                      <a:pt x="308856" y="52634"/>
                      <a:pt x="310114" y="51891"/>
                    </a:cubicBezTo>
                    <a:lnTo>
                      <a:pt x="324211" y="43795"/>
                    </a:lnTo>
                    <a:cubicBezTo>
                      <a:pt x="325420" y="43042"/>
                      <a:pt x="327002" y="43414"/>
                      <a:pt x="327754" y="44614"/>
                    </a:cubicBezTo>
                    <a:cubicBezTo>
                      <a:pt x="327783" y="44661"/>
                      <a:pt x="327801" y="44699"/>
                      <a:pt x="327830" y="44747"/>
                    </a:cubicBezTo>
                    <a:cubicBezTo>
                      <a:pt x="328563" y="46042"/>
                      <a:pt x="328144" y="47681"/>
                      <a:pt x="326878" y="48462"/>
                    </a:cubicBezTo>
                    <a:lnTo>
                      <a:pt x="312876" y="56558"/>
                    </a:lnTo>
                    <a:close/>
                    <a:moveTo>
                      <a:pt x="339546" y="40651"/>
                    </a:moveTo>
                    <a:cubicBezTo>
                      <a:pt x="338574" y="40642"/>
                      <a:pt x="337679" y="40137"/>
                      <a:pt x="337165" y="39318"/>
                    </a:cubicBezTo>
                    <a:cubicBezTo>
                      <a:pt x="336460" y="38032"/>
                      <a:pt x="336927" y="36413"/>
                      <a:pt x="338212" y="35698"/>
                    </a:cubicBezTo>
                    <a:lnTo>
                      <a:pt x="352214" y="27602"/>
                    </a:lnTo>
                    <a:cubicBezTo>
                      <a:pt x="353481" y="26878"/>
                      <a:pt x="355091" y="27297"/>
                      <a:pt x="355833" y="28555"/>
                    </a:cubicBezTo>
                    <a:cubicBezTo>
                      <a:pt x="356605" y="29812"/>
                      <a:pt x="356215" y="31450"/>
                      <a:pt x="354957" y="32222"/>
                    </a:cubicBezTo>
                    <a:cubicBezTo>
                      <a:pt x="354929" y="32241"/>
                      <a:pt x="354910" y="32250"/>
                      <a:pt x="354881" y="32269"/>
                    </a:cubicBezTo>
                    <a:lnTo>
                      <a:pt x="340879" y="40366"/>
                    </a:lnTo>
                    <a:cubicBezTo>
                      <a:pt x="340460" y="40556"/>
                      <a:pt x="340003" y="40661"/>
                      <a:pt x="339546" y="40651"/>
                    </a:cubicBezTo>
                    <a:close/>
                    <a:moveTo>
                      <a:pt x="367549" y="24554"/>
                    </a:moveTo>
                    <a:cubicBezTo>
                      <a:pt x="366587" y="24525"/>
                      <a:pt x="365711" y="23983"/>
                      <a:pt x="365263" y="23125"/>
                    </a:cubicBezTo>
                    <a:cubicBezTo>
                      <a:pt x="364511" y="21916"/>
                      <a:pt x="364882" y="20334"/>
                      <a:pt x="366083" y="19582"/>
                    </a:cubicBezTo>
                    <a:cubicBezTo>
                      <a:pt x="366130" y="19553"/>
                      <a:pt x="366168" y="19534"/>
                      <a:pt x="366216" y="19506"/>
                    </a:cubicBezTo>
                    <a:lnTo>
                      <a:pt x="380217" y="11410"/>
                    </a:lnTo>
                    <a:cubicBezTo>
                      <a:pt x="381475" y="10638"/>
                      <a:pt x="383113" y="11029"/>
                      <a:pt x="383885" y="12286"/>
                    </a:cubicBezTo>
                    <a:cubicBezTo>
                      <a:pt x="383904" y="12314"/>
                      <a:pt x="383913" y="12333"/>
                      <a:pt x="383932" y="12362"/>
                    </a:cubicBezTo>
                    <a:cubicBezTo>
                      <a:pt x="384685" y="13629"/>
                      <a:pt x="384266" y="15267"/>
                      <a:pt x="382999" y="16020"/>
                    </a:cubicBezTo>
                    <a:cubicBezTo>
                      <a:pt x="382961" y="16039"/>
                      <a:pt x="382923" y="16058"/>
                      <a:pt x="382884" y="16077"/>
                    </a:cubicBezTo>
                    <a:lnTo>
                      <a:pt x="368883" y="24173"/>
                    </a:lnTo>
                    <a:cubicBezTo>
                      <a:pt x="368330" y="24478"/>
                      <a:pt x="367702" y="24611"/>
                      <a:pt x="367073" y="24554"/>
                    </a:cubicBezTo>
                    <a:close/>
                    <a:moveTo>
                      <a:pt x="395553" y="8362"/>
                    </a:moveTo>
                    <a:cubicBezTo>
                      <a:pt x="394581" y="8352"/>
                      <a:pt x="393695" y="7800"/>
                      <a:pt x="393267" y="6933"/>
                    </a:cubicBezTo>
                    <a:cubicBezTo>
                      <a:pt x="392543" y="5666"/>
                      <a:pt x="392962" y="4056"/>
                      <a:pt x="394219" y="3313"/>
                    </a:cubicBezTo>
                    <a:lnTo>
                      <a:pt x="399363" y="361"/>
                    </a:lnTo>
                    <a:cubicBezTo>
                      <a:pt x="400658" y="-373"/>
                      <a:pt x="402297" y="46"/>
                      <a:pt x="403078" y="1313"/>
                    </a:cubicBezTo>
                    <a:cubicBezTo>
                      <a:pt x="403830" y="2580"/>
                      <a:pt x="403411" y="4218"/>
                      <a:pt x="402144" y="4971"/>
                    </a:cubicBezTo>
                    <a:cubicBezTo>
                      <a:pt x="402106" y="4990"/>
                      <a:pt x="402068" y="5009"/>
                      <a:pt x="402030" y="5028"/>
                    </a:cubicBezTo>
                    <a:lnTo>
                      <a:pt x="396696" y="8171"/>
                    </a:lnTo>
                    <a:cubicBezTo>
                      <a:pt x="396162" y="8285"/>
                      <a:pt x="395610" y="8285"/>
                      <a:pt x="395076" y="8171"/>
                    </a:cubicBezTo>
                    <a:close/>
                  </a:path>
                </a:pathLst>
              </a:custGeom>
              <a:solidFill>
                <a:srgbClr val="FAFAF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42" name="Freeform: Shape 271">
                <a:extLst>
                  <a:ext uri="{FF2B5EF4-FFF2-40B4-BE49-F238E27FC236}">
                    <a16:creationId xmlns:a16="http://schemas.microsoft.com/office/drawing/2014/main" id="{FD7E3F09-A48E-86FD-FC37-E0027F9F8446}"/>
                  </a:ext>
                </a:extLst>
              </p:cNvPr>
              <p:cNvSpPr/>
              <p:nvPr/>
            </p:nvSpPr>
            <p:spPr>
              <a:xfrm>
                <a:off x="9423579" y="1940477"/>
                <a:ext cx="403444" cy="234744"/>
              </a:xfrm>
              <a:custGeom>
                <a:avLst/>
                <a:gdLst>
                  <a:gd name="connsiteX0" fmla="*/ 2647 w 403444"/>
                  <a:gd name="connsiteY0" fmla="*/ 234652 h 234744"/>
                  <a:gd name="connsiteX1" fmla="*/ 361 w 403444"/>
                  <a:gd name="connsiteY1" fmla="*/ 233318 h 234744"/>
                  <a:gd name="connsiteX2" fmla="*/ 1313 w 403444"/>
                  <a:gd name="connsiteY2" fmla="*/ 229604 h 234744"/>
                  <a:gd name="connsiteX3" fmla="*/ 15696 w 403444"/>
                  <a:gd name="connsiteY3" fmla="*/ 221698 h 234744"/>
                  <a:gd name="connsiteX4" fmla="*/ 19411 w 403444"/>
                  <a:gd name="connsiteY4" fmla="*/ 222746 h 234744"/>
                  <a:gd name="connsiteX5" fmla="*/ 18458 w 403444"/>
                  <a:gd name="connsiteY5" fmla="*/ 226365 h 234744"/>
                  <a:gd name="connsiteX6" fmla="*/ 4361 w 403444"/>
                  <a:gd name="connsiteY6" fmla="*/ 234461 h 234744"/>
                  <a:gd name="connsiteX7" fmla="*/ 2647 w 403444"/>
                  <a:gd name="connsiteY7" fmla="*/ 234652 h 234744"/>
                  <a:gd name="connsiteX8" fmla="*/ 30745 w 403444"/>
                  <a:gd name="connsiteY8" fmla="*/ 218459 h 234744"/>
                  <a:gd name="connsiteX9" fmla="*/ 27945 w 403444"/>
                  <a:gd name="connsiteY9" fmla="*/ 215935 h 234744"/>
                  <a:gd name="connsiteX10" fmla="*/ 29412 w 403444"/>
                  <a:gd name="connsiteY10" fmla="*/ 213411 h 234744"/>
                  <a:gd name="connsiteX11" fmla="*/ 43414 w 403444"/>
                  <a:gd name="connsiteY11" fmla="*/ 205315 h 234744"/>
                  <a:gd name="connsiteX12" fmla="*/ 47033 w 403444"/>
                  <a:gd name="connsiteY12" fmla="*/ 206363 h 234744"/>
                  <a:gd name="connsiteX13" fmla="*/ 46081 w 403444"/>
                  <a:gd name="connsiteY13" fmla="*/ 209982 h 234744"/>
                  <a:gd name="connsiteX14" fmla="*/ 32079 w 403444"/>
                  <a:gd name="connsiteY14" fmla="*/ 218078 h 234744"/>
                  <a:gd name="connsiteX15" fmla="*/ 30745 w 403444"/>
                  <a:gd name="connsiteY15" fmla="*/ 218459 h 234744"/>
                  <a:gd name="connsiteX16" fmla="*/ 58749 w 403444"/>
                  <a:gd name="connsiteY16" fmla="*/ 202267 h 234744"/>
                  <a:gd name="connsiteX17" fmla="*/ 56367 w 403444"/>
                  <a:gd name="connsiteY17" fmla="*/ 200933 h 234744"/>
                  <a:gd name="connsiteX18" fmla="*/ 57415 w 403444"/>
                  <a:gd name="connsiteY18" fmla="*/ 197219 h 234744"/>
                  <a:gd name="connsiteX19" fmla="*/ 71417 w 403444"/>
                  <a:gd name="connsiteY19" fmla="*/ 189122 h 234744"/>
                  <a:gd name="connsiteX20" fmla="*/ 75132 w 403444"/>
                  <a:gd name="connsiteY20" fmla="*/ 190170 h 234744"/>
                  <a:gd name="connsiteX21" fmla="*/ 74084 w 403444"/>
                  <a:gd name="connsiteY21" fmla="*/ 193790 h 234744"/>
                  <a:gd name="connsiteX22" fmla="*/ 60082 w 403444"/>
                  <a:gd name="connsiteY22" fmla="*/ 201886 h 234744"/>
                  <a:gd name="connsiteX23" fmla="*/ 58749 w 403444"/>
                  <a:gd name="connsiteY23" fmla="*/ 202648 h 234744"/>
                  <a:gd name="connsiteX24" fmla="*/ 86752 w 403444"/>
                  <a:gd name="connsiteY24" fmla="*/ 186074 h 234744"/>
                  <a:gd name="connsiteX25" fmla="*/ 84466 w 403444"/>
                  <a:gd name="connsiteY25" fmla="*/ 184741 h 234744"/>
                  <a:gd name="connsiteX26" fmla="*/ 85419 w 403444"/>
                  <a:gd name="connsiteY26" fmla="*/ 181026 h 234744"/>
                  <a:gd name="connsiteX27" fmla="*/ 99421 w 403444"/>
                  <a:gd name="connsiteY27" fmla="*/ 173025 h 234744"/>
                  <a:gd name="connsiteX28" fmla="*/ 102993 w 403444"/>
                  <a:gd name="connsiteY28" fmla="*/ 173730 h 234744"/>
                  <a:gd name="connsiteX29" fmla="*/ 103135 w 403444"/>
                  <a:gd name="connsiteY29" fmla="*/ 173978 h 234744"/>
                  <a:gd name="connsiteX30" fmla="*/ 102088 w 403444"/>
                  <a:gd name="connsiteY30" fmla="*/ 177692 h 234744"/>
                  <a:gd name="connsiteX31" fmla="*/ 88086 w 403444"/>
                  <a:gd name="connsiteY31" fmla="*/ 185693 h 234744"/>
                  <a:gd name="connsiteX32" fmla="*/ 86752 w 403444"/>
                  <a:gd name="connsiteY32" fmla="*/ 186074 h 234744"/>
                  <a:gd name="connsiteX33" fmla="*/ 114756 w 403444"/>
                  <a:gd name="connsiteY33" fmla="*/ 169882 h 234744"/>
                  <a:gd name="connsiteX34" fmla="*/ 112470 w 403444"/>
                  <a:gd name="connsiteY34" fmla="*/ 168548 h 234744"/>
                  <a:gd name="connsiteX35" fmla="*/ 113422 w 403444"/>
                  <a:gd name="connsiteY35" fmla="*/ 164929 h 234744"/>
                  <a:gd name="connsiteX36" fmla="*/ 127519 w 403444"/>
                  <a:gd name="connsiteY36" fmla="*/ 156833 h 234744"/>
                  <a:gd name="connsiteX37" fmla="*/ 131063 w 403444"/>
                  <a:gd name="connsiteY37" fmla="*/ 157652 h 234744"/>
                  <a:gd name="connsiteX38" fmla="*/ 131139 w 403444"/>
                  <a:gd name="connsiteY38" fmla="*/ 157785 h 234744"/>
                  <a:gd name="connsiteX39" fmla="*/ 130186 w 403444"/>
                  <a:gd name="connsiteY39" fmla="*/ 161500 h 234744"/>
                  <a:gd name="connsiteX40" fmla="*/ 116184 w 403444"/>
                  <a:gd name="connsiteY40" fmla="*/ 169596 h 234744"/>
                  <a:gd name="connsiteX41" fmla="*/ 114756 w 403444"/>
                  <a:gd name="connsiteY41" fmla="*/ 169882 h 234744"/>
                  <a:gd name="connsiteX42" fmla="*/ 143331 w 403444"/>
                  <a:gd name="connsiteY42" fmla="*/ 153689 h 234744"/>
                  <a:gd name="connsiteX43" fmla="*/ 140950 w 403444"/>
                  <a:gd name="connsiteY43" fmla="*/ 152356 h 234744"/>
                  <a:gd name="connsiteX44" fmla="*/ 141836 w 403444"/>
                  <a:gd name="connsiteY44" fmla="*/ 148832 h 234744"/>
                  <a:gd name="connsiteX45" fmla="*/ 141997 w 403444"/>
                  <a:gd name="connsiteY45" fmla="*/ 148736 h 234744"/>
                  <a:gd name="connsiteX46" fmla="*/ 155999 w 403444"/>
                  <a:gd name="connsiteY46" fmla="*/ 140640 h 234744"/>
                  <a:gd name="connsiteX47" fmla="*/ 159714 w 403444"/>
                  <a:gd name="connsiteY47" fmla="*/ 141593 h 234744"/>
                  <a:gd name="connsiteX48" fmla="*/ 158666 w 403444"/>
                  <a:gd name="connsiteY48" fmla="*/ 145307 h 234744"/>
                  <a:gd name="connsiteX49" fmla="*/ 144664 w 403444"/>
                  <a:gd name="connsiteY49" fmla="*/ 153404 h 234744"/>
                  <a:gd name="connsiteX50" fmla="*/ 142855 w 403444"/>
                  <a:gd name="connsiteY50" fmla="*/ 153689 h 234744"/>
                  <a:gd name="connsiteX51" fmla="*/ 171334 w 403444"/>
                  <a:gd name="connsiteY51" fmla="*/ 137592 h 234744"/>
                  <a:gd name="connsiteX52" fmla="*/ 169048 w 403444"/>
                  <a:gd name="connsiteY52" fmla="*/ 136163 h 234744"/>
                  <a:gd name="connsiteX53" fmla="*/ 169868 w 403444"/>
                  <a:gd name="connsiteY53" fmla="*/ 132620 h 234744"/>
                  <a:gd name="connsiteX54" fmla="*/ 170001 w 403444"/>
                  <a:gd name="connsiteY54" fmla="*/ 132544 h 234744"/>
                  <a:gd name="connsiteX55" fmla="*/ 184003 w 403444"/>
                  <a:gd name="connsiteY55" fmla="*/ 124448 h 234744"/>
                  <a:gd name="connsiteX56" fmla="*/ 187717 w 403444"/>
                  <a:gd name="connsiteY56" fmla="*/ 125400 h 234744"/>
                  <a:gd name="connsiteX57" fmla="*/ 186784 w 403444"/>
                  <a:gd name="connsiteY57" fmla="*/ 129058 h 234744"/>
                  <a:gd name="connsiteX58" fmla="*/ 186670 w 403444"/>
                  <a:gd name="connsiteY58" fmla="*/ 129115 h 234744"/>
                  <a:gd name="connsiteX59" fmla="*/ 172668 w 403444"/>
                  <a:gd name="connsiteY59" fmla="*/ 137211 h 234744"/>
                  <a:gd name="connsiteX60" fmla="*/ 170858 w 403444"/>
                  <a:gd name="connsiteY60" fmla="*/ 137592 h 234744"/>
                  <a:gd name="connsiteX61" fmla="*/ 199338 w 403444"/>
                  <a:gd name="connsiteY61" fmla="*/ 121400 h 234744"/>
                  <a:gd name="connsiteX62" fmla="*/ 197052 w 403444"/>
                  <a:gd name="connsiteY62" fmla="*/ 119971 h 234744"/>
                  <a:gd name="connsiteX63" fmla="*/ 198004 w 403444"/>
                  <a:gd name="connsiteY63" fmla="*/ 116351 h 234744"/>
                  <a:gd name="connsiteX64" fmla="*/ 212006 w 403444"/>
                  <a:gd name="connsiteY64" fmla="*/ 108255 h 234744"/>
                  <a:gd name="connsiteX65" fmla="*/ 215721 w 403444"/>
                  <a:gd name="connsiteY65" fmla="*/ 109208 h 234744"/>
                  <a:gd name="connsiteX66" fmla="*/ 214768 w 403444"/>
                  <a:gd name="connsiteY66" fmla="*/ 112922 h 234744"/>
                  <a:gd name="connsiteX67" fmla="*/ 200767 w 403444"/>
                  <a:gd name="connsiteY67" fmla="*/ 121019 h 234744"/>
                  <a:gd name="connsiteX68" fmla="*/ 198862 w 403444"/>
                  <a:gd name="connsiteY68" fmla="*/ 121400 h 234744"/>
                  <a:gd name="connsiteX69" fmla="*/ 227437 w 403444"/>
                  <a:gd name="connsiteY69" fmla="*/ 105207 h 234744"/>
                  <a:gd name="connsiteX70" fmla="*/ 225055 w 403444"/>
                  <a:gd name="connsiteY70" fmla="*/ 103874 h 234744"/>
                  <a:gd name="connsiteX71" fmla="*/ 226008 w 403444"/>
                  <a:gd name="connsiteY71" fmla="*/ 100159 h 234744"/>
                  <a:gd name="connsiteX72" fmla="*/ 240105 w 403444"/>
                  <a:gd name="connsiteY72" fmla="*/ 92063 h 234744"/>
                  <a:gd name="connsiteX73" fmla="*/ 243724 w 403444"/>
                  <a:gd name="connsiteY73" fmla="*/ 93015 h 234744"/>
                  <a:gd name="connsiteX74" fmla="*/ 242848 w 403444"/>
                  <a:gd name="connsiteY74" fmla="*/ 96682 h 234744"/>
                  <a:gd name="connsiteX75" fmla="*/ 242772 w 403444"/>
                  <a:gd name="connsiteY75" fmla="*/ 96730 h 234744"/>
                  <a:gd name="connsiteX76" fmla="*/ 228770 w 403444"/>
                  <a:gd name="connsiteY76" fmla="*/ 104826 h 234744"/>
                  <a:gd name="connsiteX77" fmla="*/ 226960 w 403444"/>
                  <a:gd name="connsiteY77" fmla="*/ 105207 h 234744"/>
                  <a:gd name="connsiteX78" fmla="*/ 255440 w 403444"/>
                  <a:gd name="connsiteY78" fmla="*/ 89015 h 234744"/>
                  <a:gd name="connsiteX79" fmla="*/ 253059 w 403444"/>
                  <a:gd name="connsiteY79" fmla="*/ 87681 h 234744"/>
                  <a:gd name="connsiteX80" fmla="*/ 254107 w 403444"/>
                  <a:gd name="connsiteY80" fmla="*/ 83966 h 234744"/>
                  <a:gd name="connsiteX81" fmla="*/ 268108 w 403444"/>
                  <a:gd name="connsiteY81" fmla="*/ 75870 h 234744"/>
                  <a:gd name="connsiteX82" fmla="*/ 271823 w 403444"/>
                  <a:gd name="connsiteY82" fmla="*/ 76823 h 234744"/>
                  <a:gd name="connsiteX83" fmla="*/ 270775 w 403444"/>
                  <a:gd name="connsiteY83" fmla="*/ 80537 h 234744"/>
                  <a:gd name="connsiteX84" fmla="*/ 256774 w 403444"/>
                  <a:gd name="connsiteY84" fmla="*/ 88634 h 234744"/>
                  <a:gd name="connsiteX85" fmla="*/ 254964 w 403444"/>
                  <a:gd name="connsiteY85" fmla="*/ 89015 h 234744"/>
                  <a:gd name="connsiteX86" fmla="*/ 283443 w 403444"/>
                  <a:gd name="connsiteY86" fmla="*/ 72822 h 234744"/>
                  <a:gd name="connsiteX87" fmla="*/ 281158 w 403444"/>
                  <a:gd name="connsiteY87" fmla="*/ 71489 h 234744"/>
                  <a:gd name="connsiteX88" fmla="*/ 282034 w 403444"/>
                  <a:gd name="connsiteY88" fmla="*/ 67821 h 234744"/>
                  <a:gd name="connsiteX89" fmla="*/ 282110 w 403444"/>
                  <a:gd name="connsiteY89" fmla="*/ 67774 h 234744"/>
                  <a:gd name="connsiteX90" fmla="*/ 296112 w 403444"/>
                  <a:gd name="connsiteY90" fmla="*/ 59678 h 234744"/>
                  <a:gd name="connsiteX91" fmla="*/ 299826 w 403444"/>
                  <a:gd name="connsiteY91" fmla="*/ 60630 h 234744"/>
                  <a:gd name="connsiteX92" fmla="*/ 298874 w 403444"/>
                  <a:gd name="connsiteY92" fmla="*/ 64345 h 234744"/>
                  <a:gd name="connsiteX93" fmla="*/ 284777 w 403444"/>
                  <a:gd name="connsiteY93" fmla="*/ 72441 h 234744"/>
                  <a:gd name="connsiteX94" fmla="*/ 282967 w 403444"/>
                  <a:gd name="connsiteY94" fmla="*/ 72822 h 234744"/>
                  <a:gd name="connsiteX95" fmla="*/ 311542 w 403444"/>
                  <a:gd name="connsiteY95" fmla="*/ 56630 h 234744"/>
                  <a:gd name="connsiteX96" fmla="*/ 309161 w 403444"/>
                  <a:gd name="connsiteY96" fmla="*/ 55296 h 234744"/>
                  <a:gd name="connsiteX97" fmla="*/ 310114 w 403444"/>
                  <a:gd name="connsiteY97" fmla="*/ 51581 h 234744"/>
                  <a:gd name="connsiteX98" fmla="*/ 324211 w 403444"/>
                  <a:gd name="connsiteY98" fmla="*/ 43485 h 234744"/>
                  <a:gd name="connsiteX99" fmla="*/ 327830 w 403444"/>
                  <a:gd name="connsiteY99" fmla="*/ 44533 h 234744"/>
                  <a:gd name="connsiteX100" fmla="*/ 326878 w 403444"/>
                  <a:gd name="connsiteY100" fmla="*/ 48152 h 234744"/>
                  <a:gd name="connsiteX101" fmla="*/ 312876 w 403444"/>
                  <a:gd name="connsiteY101" fmla="*/ 56249 h 234744"/>
                  <a:gd name="connsiteX102" fmla="*/ 310971 w 403444"/>
                  <a:gd name="connsiteY102" fmla="*/ 56630 h 234744"/>
                  <a:gd name="connsiteX103" fmla="*/ 339546 w 403444"/>
                  <a:gd name="connsiteY103" fmla="*/ 40723 h 234744"/>
                  <a:gd name="connsiteX104" fmla="*/ 337165 w 403444"/>
                  <a:gd name="connsiteY104" fmla="*/ 39389 h 234744"/>
                  <a:gd name="connsiteX105" fmla="*/ 338212 w 403444"/>
                  <a:gd name="connsiteY105" fmla="*/ 35675 h 234744"/>
                  <a:gd name="connsiteX106" fmla="*/ 352214 w 403444"/>
                  <a:gd name="connsiteY106" fmla="*/ 27578 h 234744"/>
                  <a:gd name="connsiteX107" fmla="*/ 355833 w 403444"/>
                  <a:gd name="connsiteY107" fmla="*/ 28626 h 234744"/>
                  <a:gd name="connsiteX108" fmla="*/ 355014 w 403444"/>
                  <a:gd name="connsiteY108" fmla="*/ 32169 h 234744"/>
                  <a:gd name="connsiteX109" fmla="*/ 354881 w 403444"/>
                  <a:gd name="connsiteY109" fmla="*/ 32246 h 234744"/>
                  <a:gd name="connsiteX110" fmla="*/ 340879 w 403444"/>
                  <a:gd name="connsiteY110" fmla="*/ 40342 h 234744"/>
                  <a:gd name="connsiteX111" fmla="*/ 339546 w 403444"/>
                  <a:gd name="connsiteY111" fmla="*/ 40723 h 234744"/>
                  <a:gd name="connsiteX112" fmla="*/ 367549 w 403444"/>
                  <a:gd name="connsiteY112" fmla="*/ 24530 h 234744"/>
                  <a:gd name="connsiteX113" fmla="*/ 365263 w 403444"/>
                  <a:gd name="connsiteY113" fmla="*/ 23197 h 234744"/>
                  <a:gd name="connsiteX114" fmla="*/ 366140 w 403444"/>
                  <a:gd name="connsiteY114" fmla="*/ 19528 h 234744"/>
                  <a:gd name="connsiteX115" fmla="*/ 366216 w 403444"/>
                  <a:gd name="connsiteY115" fmla="*/ 19482 h 234744"/>
                  <a:gd name="connsiteX116" fmla="*/ 380217 w 403444"/>
                  <a:gd name="connsiteY116" fmla="*/ 11386 h 234744"/>
                  <a:gd name="connsiteX117" fmla="*/ 383932 w 403444"/>
                  <a:gd name="connsiteY117" fmla="*/ 12434 h 234744"/>
                  <a:gd name="connsiteX118" fmla="*/ 383046 w 403444"/>
                  <a:gd name="connsiteY118" fmla="*/ 15962 h 234744"/>
                  <a:gd name="connsiteX119" fmla="*/ 382884 w 403444"/>
                  <a:gd name="connsiteY119" fmla="*/ 16053 h 234744"/>
                  <a:gd name="connsiteX120" fmla="*/ 368883 w 403444"/>
                  <a:gd name="connsiteY120" fmla="*/ 24149 h 234744"/>
                  <a:gd name="connsiteX121" fmla="*/ 367073 w 403444"/>
                  <a:gd name="connsiteY121" fmla="*/ 24245 h 234744"/>
                  <a:gd name="connsiteX122" fmla="*/ 395553 w 403444"/>
                  <a:gd name="connsiteY122" fmla="*/ 8338 h 234744"/>
                  <a:gd name="connsiteX123" fmla="*/ 393267 w 403444"/>
                  <a:gd name="connsiteY123" fmla="*/ 7004 h 234744"/>
                  <a:gd name="connsiteX124" fmla="*/ 394219 w 403444"/>
                  <a:gd name="connsiteY124" fmla="*/ 3290 h 234744"/>
                  <a:gd name="connsiteX125" fmla="*/ 399363 w 403444"/>
                  <a:gd name="connsiteY125" fmla="*/ 337 h 234744"/>
                  <a:gd name="connsiteX126" fmla="*/ 403078 w 403444"/>
                  <a:gd name="connsiteY126" fmla="*/ 1385 h 234744"/>
                  <a:gd name="connsiteX127" fmla="*/ 402192 w 403444"/>
                  <a:gd name="connsiteY127" fmla="*/ 4913 h 234744"/>
                  <a:gd name="connsiteX128" fmla="*/ 402030 w 403444"/>
                  <a:gd name="connsiteY128" fmla="*/ 5004 h 234744"/>
                  <a:gd name="connsiteX129" fmla="*/ 396982 w 403444"/>
                  <a:gd name="connsiteY129" fmla="*/ 7957 h 234744"/>
                  <a:gd name="connsiteX130" fmla="*/ 395076 w 403444"/>
                  <a:gd name="connsiteY130" fmla="*/ 8052 h 234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403444" h="234744">
                    <a:moveTo>
                      <a:pt x="2647" y="234652"/>
                    </a:moveTo>
                    <a:cubicBezTo>
                      <a:pt x="1704" y="234642"/>
                      <a:pt x="837" y="234137"/>
                      <a:pt x="361" y="233318"/>
                    </a:cubicBezTo>
                    <a:cubicBezTo>
                      <a:pt x="-373" y="232023"/>
                      <a:pt x="46" y="230385"/>
                      <a:pt x="1313" y="229604"/>
                    </a:cubicBezTo>
                    <a:lnTo>
                      <a:pt x="15696" y="221698"/>
                    </a:lnTo>
                    <a:cubicBezTo>
                      <a:pt x="17010" y="220983"/>
                      <a:pt x="18658" y="221450"/>
                      <a:pt x="19411" y="222746"/>
                    </a:cubicBezTo>
                    <a:cubicBezTo>
                      <a:pt x="20134" y="224012"/>
                      <a:pt x="19715" y="225622"/>
                      <a:pt x="18458" y="226365"/>
                    </a:cubicBezTo>
                    <a:lnTo>
                      <a:pt x="4361" y="234461"/>
                    </a:lnTo>
                    <a:cubicBezTo>
                      <a:pt x="3837" y="234757"/>
                      <a:pt x="3218" y="234823"/>
                      <a:pt x="2647" y="234652"/>
                    </a:cubicBezTo>
                    <a:close/>
                    <a:moveTo>
                      <a:pt x="30745" y="218459"/>
                    </a:moveTo>
                    <a:cubicBezTo>
                      <a:pt x="29278" y="218535"/>
                      <a:pt x="28021" y="217402"/>
                      <a:pt x="27945" y="215935"/>
                    </a:cubicBezTo>
                    <a:cubicBezTo>
                      <a:pt x="27888" y="214878"/>
                      <a:pt x="28459" y="213887"/>
                      <a:pt x="29412" y="213411"/>
                    </a:cubicBezTo>
                    <a:lnTo>
                      <a:pt x="43414" y="205315"/>
                    </a:lnTo>
                    <a:cubicBezTo>
                      <a:pt x="44700" y="204610"/>
                      <a:pt x="46319" y="205077"/>
                      <a:pt x="47033" y="206363"/>
                    </a:cubicBezTo>
                    <a:cubicBezTo>
                      <a:pt x="47757" y="207629"/>
                      <a:pt x="47338" y="209239"/>
                      <a:pt x="46081" y="209982"/>
                    </a:cubicBezTo>
                    <a:lnTo>
                      <a:pt x="32079" y="218078"/>
                    </a:lnTo>
                    <a:cubicBezTo>
                      <a:pt x="31679" y="218326"/>
                      <a:pt x="31212" y="218459"/>
                      <a:pt x="30745" y="218459"/>
                    </a:cubicBezTo>
                    <a:close/>
                    <a:moveTo>
                      <a:pt x="58749" y="202267"/>
                    </a:moveTo>
                    <a:cubicBezTo>
                      <a:pt x="57777" y="202257"/>
                      <a:pt x="56882" y="201752"/>
                      <a:pt x="56367" y="200933"/>
                    </a:cubicBezTo>
                    <a:cubicBezTo>
                      <a:pt x="55653" y="199619"/>
                      <a:pt x="56120" y="197971"/>
                      <a:pt x="57415" y="197219"/>
                    </a:cubicBezTo>
                    <a:lnTo>
                      <a:pt x="71417" y="189122"/>
                    </a:lnTo>
                    <a:cubicBezTo>
                      <a:pt x="72732" y="188408"/>
                      <a:pt x="74379" y="188875"/>
                      <a:pt x="75132" y="190170"/>
                    </a:cubicBezTo>
                    <a:cubicBezTo>
                      <a:pt x="75837" y="191456"/>
                      <a:pt x="75370" y="193075"/>
                      <a:pt x="74084" y="193790"/>
                    </a:cubicBezTo>
                    <a:lnTo>
                      <a:pt x="60082" y="201886"/>
                    </a:lnTo>
                    <a:cubicBezTo>
                      <a:pt x="59749" y="202295"/>
                      <a:pt x="59273" y="202562"/>
                      <a:pt x="58749" y="202648"/>
                    </a:cubicBezTo>
                    <a:close/>
                    <a:moveTo>
                      <a:pt x="86752" y="186074"/>
                    </a:moveTo>
                    <a:cubicBezTo>
                      <a:pt x="85800" y="186084"/>
                      <a:pt x="84924" y="185569"/>
                      <a:pt x="84466" y="184741"/>
                    </a:cubicBezTo>
                    <a:cubicBezTo>
                      <a:pt x="83733" y="183445"/>
                      <a:pt x="84152" y="181807"/>
                      <a:pt x="85419" y="181026"/>
                    </a:cubicBezTo>
                    <a:lnTo>
                      <a:pt x="99421" y="173025"/>
                    </a:lnTo>
                    <a:cubicBezTo>
                      <a:pt x="100602" y="172234"/>
                      <a:pt x="102202" y="172549"/>
                      <a:pt x="102993" y="173730"/>
                    </a:cubicBezTo>
                    <a:cubicBezTo>
                      <a:pt x="103040" y="173806"/>
                      <a:pt x="103088" y="173892"/>
                      <a:pt x="103135" y="173978"/>
                    </a:cubicBezTo>
                    <a:cubicBezTo>
                      <a:pt x="103850" y="175292"/>
                      <a:pt x="103383" y="176940"/>
                      <a:pt x="102088" y="177692"/>
                    </a:cubicBezTo>
                    <a:lnTo>
                      <a:pt x="88086" y="185693"/>
                    </a:lnTo>
                    <a:cubicBezTo>
                      <a:pt x="87695" y="185960"/>
                      <a:pt x="87229" y="186093"/>
                      <a:pt x="86752" y="186074"/>
                    </a:cubicBezTo>
                    <a:close/>
                    <a:moveTo>
                      <a:pt x="114756" y="169882"/>
                    </a:moveTo>
                    <a:cubicBezTo>
                      <a:pt x="113813" y="169872"/>
                      <a:pt x="112946" y="169367"/>
                      <a:pt x="112470" y="168548"/>
                    </a:cubicBezTo>
                    <a:cubicBezTo>
                      <a:pt x="111746" y="167281"/>
                      <a:pt x="112165" y="165672"/>
                      <a:pt x="113422" y="164929"/>
                    </a:cubicBezTo>
                    <a:lnTo>
                      <a:pt x="127519" y="156833"/>
                    </a:lnTo>
                    <a:cubicBezTo>
                      <a:pt x="128729" y="156080"/>
                      <a:pt x="130310" y="156452"/>
                      <a:pt x="131063" y="157652"/>
                    </a:cubicBezTo>
                    <a:cubicBezTo>
                      <a:pt x="131091" y="157699"/>
                      <a:pt x="131110" y="157737"/>
                      <a:pt x="131139" y="157785"/>
                    </a:cubicBezTo>
                    <a:cubicBezTo>
                      <a:pt x="131872" y="159080"/>
                      <a:pt x="131453" y="160719"/>
                      <a:pt x="130186" y="161500"/>
                    </a:cubicBezTo>
                    <a:lnTo>
                      <a:pt x="116184" y="169596"/>
                    </a:lnTo>
                    <a:cubicBezTo>
                      <a:pt x="115728" y="169787"/>
                      <a:pt x="115241" y="169882"/>
                      <a:pt x="114756" y="169882"/>
                    </a:cubicBezTo>
                    <a:close/>
                    <a:moveTo>
                      <a:pt x="143331" y="153689"/>
                    </a:moveTo>
                    <a:cubicBezTo>
                      <a:pt x="142359" y="153680"/>
                      <a:pt x="141464" y="153175"/>
                      <a:pt x="140950" y="152356"/>
                    </a:cubicBezTo>
                    <a:cubicBezTo>
                      <a:pt x="140216" y="151137"/>
                      <a:pt x="140616" y="149555"/>
                      <a:pt x="141836" y="148832"/>
                    </a:cubicBezTo>
                    <a:cubicBezTo>
                      <a:pt x="141883" y="148793"/>
                      <a:pt x="141940" y="148765"/>
                      <a:pt x="141997" y="148736"/>
                    </a:cubicBezTo>
                    <a:lnTo>
                      <a:pt x="155999" y="140640"/>
                    </a:lnTo>
                    <a:cubicBezTo>
                      <a:pt x="157294" y="139907"/>
                      <a:pt x="158933" y="140326"/>
                      <a:pt x="159714" y="141593"/>
                    </a:cubicBezTo>
                    <a:cubicBezTo>
                      <a:pt x="160428" y="142907"/>
                      <a:pt x="159961" y="144555"/>
                      <a:pt x="158666" y="145307"/>
                    </a:cubicBezTo>
                    <a:lnTo>
                      <a:pt x="144664" y="153404"/>
                    </a:lnTo>
                    <a:cubicBezTo>
                      <a:pt x="144102" y="153670"/>
                      <a:pt x="143474" y="153765"/>
                      <a:pt x="142855" y="153689"/>
                    </a:cubicBezTo>
                    <a:close/>
                    <a:moveTo>
                      <a:pt x="171334" y="137592"/>
                    </a:moveTo>
                    <a:cubicBezTo>
                      <a:pt x="170372" y="137563"/>
                      <a:pt x="169496" y="137021"/>
                      <a:pt x="169048" y="136163"/>
                    </a:cubicBezTo>
                    <a:cubicBezTo>
                      <a:pt x="168296" y="134954"/>
                      <a:pt x="168667" y="133372"/>
                      <a:pt x="169868" y="132620"/>
                    </a:cubicBezTo>
                    <a:cubicBezTo>
                      <a:pt x="169915" y="132591"/>
                      <a:pt x="169953" y="132572"/>
                      <a:pt x="170001" y="132544"/>
                    </a:cubicBezTo>
                    <a:lnTo>
                      <a:pt x="184003" y="124448"/>
                    </a:lnTo>
                    <a:cubicBezTo>
                      <a:pt x="185298" y="123714"/>
                      <a:pt x="186936" y="124133"/>
                      <a:pt x="187717" y="125400"/>
                    </a:cubicBezTo>
                    <a:cubicBezTo>
                      <a:pt x="188470" y="126667"/>
                      <a:pt x="188051" y="128305"/>
                      <a:pt x="186784" y="129058"/>
                    </a:cubicBezTo>
                    <a:cubicBezTo>
                      <a:pt x="186746" y="129077"/>
                      <a:pt x="186708" y="129096"/>
                      <a:pt x="186670" y="129115"/>
                    </a:cubicBezTo>
                    <a:lnTo>
                      <a:pt x="172668" y="137211"/>
                    </a:lnTo>
                    <a:cubicBezTo>
                      <a:pt x="172115" y="137516"/>
                      <a:pt x="171487" y="137649"/>
                      <a:pt x="170858" y="137592"/>
                    </a:cubicBezTo>
                    <a:close/>
                    <a:moveTo>
                      <a:pt x="199338" y="121400"/>
                    </a:moveTo>
                    <a:cubicBezTo>
                      <a:pt x="198366" y="121390"/>
                      <a:pt x="197480" y="120838"/>
                      <a:pt x="197052" y="119971"/>
                    </a:cubicBezTo>
                    <a:cubicBezTo>
                      <a:pt x="196328" y="118704"/>
                      <a:pt x="196747" y="117094"/>
                      <a:pt x="198004" y="116351"/>
                    </a:cubicBezTo>
                    <a:lnTo>
                      <a:pt x="212006" y="108255"/>
                    </a:lnTo>
                    <a:cubicBezTo>
                      <a:pt x="213292" y="107493"/>
                      <a:pt x="214959" y="107922"/>
                      <a:pt x="215721" y="109208"/>
                    </a:cubicBezTo>
                    <a:cubicBezTo>
                      <a:pt x="216483" y="110493"/>
                      <a:pt x="216054" y="112160"/>
                      <a:pt x="214768" y="112922"/>
                    </a:cubicBezTo>
                    <a:lnTo>
                      <a:pt x="200767" y="121019"/>
                    </a:lnTo>
                    <a:cubicBezTo>
                      <a:pt x="200176" y="121304"/>
                      <a:pt x="199519" y="121428"/>
                      <a:pt x="198862" y="121400"/>
                    </a:cubicBezTo>
                    <a:close/>
                    <a:moveTo>
                      <a:pt x="227437" y="105207"/>
                    </a:moveTo>
                    <a:cubicBezTo>
                      <a:pt x="226465" y="105217"/>
                      <a:pt x="225560" y="104702"/>
                      <a:pt x="225055" y="103874"/>
                    </a:cubicBezTo>
                    <a:cubicBezTo>
                      <a:pt x="224322" y="102578"/>
                      <a:pt x="224741" y="100940"/>
                      <a:pt x="226008" y="100159"/>
                    </a:cubicBezTo>
                    <a:lnTo>
                      <a:pt x="240105" y="92063"/>
                    </a:lnTo>
                    <a:cubicBezTo>
                      <a:pt x="241372" y="91339"/>
                      <a:pt x="242981" y="91758"/>
                      <a:pt x="243724" y="93015"/>
                    </a:cubicBezTo>
                    <a:cubicBezTo>
                      <a:pt x="244496" y="94272"/>
                      <a:pt x="244105" y="95911"/>
                      <a:pt x="242848" y="96682"/>
                    </a:cubicBezTo>
                    <a:cubicBezTo>
                      <a:pt x="242819" y="96701"/>
                      <a:pt x="242800" y="96711"/>
                      <a:pt x="242772" y="96730"/>
                    </a:cubicBezTo>
                    <a:lnTo>
                      <a:pt x="228770" y="104826"/>
                    </a:lnTo>
                    <a:cubicBezTo>
                      <a:pt x="228208" y="105093"/>
                      <a:pt x="227589" y="105217"/>
                      <a:pt x="226960" y="105207"/>
                    </a:cubicBezTo>
                    <a:close/>
                    <a:moveTo>
                      <a:pt x="255440" y="89015"/>
                    </a:moveTo>
                    <a:cubicBezTo>
                      <a:pt x="254468" y="89005"/>
                      <a:pt x="253573" y="88500"/>
                      <a:pt x="253059" y="87681"/>
                    </a:cubicBezTo>
                    <a:cubicBezTo>
                      <a:pt x="252344" y="86367"/>
                      <a:pt x="252811" y="84719"/>
                      <a:pt x="254107" y="83966"/>
                    </a:cubicBezTo>
                    <a:lnTo>
                      <a:pt x="268108" y="75870"/>
                    </a:lnTo>
                    <a:cubicBezTo>
                      <a:pt x="269404" y="75137"/>
                      <a:pt x="271042" y="75556"/>
                      <a:pt x="271823" y="76823"/>
                    </a:cubicBezTo>
                    <a:cubicBezTo>
                      <a:pt x="272537" y="78137"/>
                      <a:pt x="272071" y="79785"/>
                      <a:pt x="270775" y="80537"/>
                    </a:cubicBezTo>
                    <a:lnTo>
                      <a:pt x="256774" y="88634"/>
                    </a:lnTo>
                    <a:cubicBezTo>
                      <a:pt x="256259" y="89024"/>
                      <a:pt x="255593" y="89157"/>
                      <a:pt x="254964" y="89015"/>
                    </a:cubicBezTo>
                    <a:close/>
                    <a:moveTo>
                      <a:pt x="283443" y="72822"/>
                    </a:moveTo>
                    <a:cubicBezTo>
                      <a:pt x="282491" y="72832"/>
                      <a:pt x="281615" y="72317"/>
                      <a:pt x="281158" y="71489"/>
                    </a:cubicBezTo>
                    <a:cubicBezTo>
                      <a:pt x="280386" y="70231"/>
                      <a:pt x="280776" y="68593"/>
                      <a:pt x="282034" y="67821"/>
                    </a:cubicBezTo>
                    <a:cubicBezTo>
                      <a:pt x="282062" y="67802"/>
                      <a:pt x="282082" y="67793"/>
                      <a:pt x="282110" y="67774"/>
                    </a:cubicBezTo>
                    <a:lnTo>
                      <a:pt x="296112" y="59678"/>
                    </a:lnTo>
                    <a:cubicBezTo>
                      <a:pt x="297407" y="58994"/>
                      <a:pt x="299017" y="59405"/>
                      <a:pt x="299826" y="60630"/>
                    </a:cubicBezTo>
                    <a:cubicBezTo>
                      <a:pt x="300560" y="61925"/>
                      <a:pt x="300141" y="63564"/>
                      <a:pt x="298874" y="64345"/>
                    </a:cubicBezTo>
                    <a:lnTo>
                      <a:pt x="284777" y="72441"/>
                    </a:lnTo>
                    <a:cubicBezTo>
                      <a:pt x="284263" y="72832"/>
                      <a:pt x="283596" y="72965"/>
                      <a:pt x="282967" y="72822"/>
                    </a:cubicBezTo>
                    <a:close/>
                    <a:moveTo>
                      <a:pt x="311542" y="56630"/>
                    </a:moveTo>
                    <a:cubicBezTo>
                      <a:pt x="310571" y="56635"/>
                      <a:pt x="309666" y="56129"/>
                      <a:pt x="309161" y="55296"/>
                    </a:cubicBezTo>
                    <a:cubicBezTo>
                      <a:pt x="308428" y="54004"/>
                      <a:pt x="308847" y="52361"/>
                      <a:pt x="310114" y="51581"/>
                    </a:cubicBezTo>
                    <a:lnTo>
                      <a:pt x="324211" y="43485"/>
                    </a:lnTo>
                    <a:cubicBezTo>
                      <a:pt x="325496" y="42776"/>
                      <a:pt x="327116" y="43245"/>
                      <a:pt x="327830" y="44533"/>
                    </a:cubicBezTo>
                    <a:cubicBezTo>
                      <a:pt x="328554" y="45797"/>
                      <a:pt x="328135" y="47408"/>
                      <a:pt x="326878" y="48152"/>
                    </a:cubicBezTo>
                    <a:lnTo>
                      <a:pt x="312876" y="56249"/>
                    </a:lnTo>
                    <a:cubicBezTo>
                      <a:pt x="312314" y="56620"/>
                      <a:pt x="311628" y="56756"/>
                      <a:pt x="310971" y="56630"/>
                    </a:cubicBezTo>
                    <a:close/>
                    <a:moveTo>
                      <a:pt x="339546" y="40723"/>
                    </a:moveTo>
                    <a:cubicBezTo>
                      <a:pt x="338574" y="40710"/>
                      <a:pt x="337679" y="40208"/>
                      <a:pt x="337165" y="39389"/>
                    </a:cubicBezTo>
                    <a:cubicBezTo>
                      <a:pt x="336450" y="38072"/>
                      <a:pt x="336917" y="36423"/>
                      <a:pt x="338212" y="35675"/>
                    </a:cubicBezTo>
                    <a:lnTo>
                      <a:pt x="352214" y="27578"/>
                    </a:lnTo>
                    <a:cubicBezTo>
                      <a:pt x="353500" y="26870"/>
                      <a:pt x="355119" y="27338"/>
                      <a:pt x="355833" y="28626"/>
                    </a:cubicBezTo>
                    <a:cubicBezTo>
                      <a:pt x="356586" y="29831"/>
                      <a:pt x="356215" y="31418"/>
                      <a:pt x="355014" y="32169"/>
                    </a:cubicBezTo>
                    <a:cubicBezTo>
                      <a:pt x="354967" y="32196"/>
                      <a:pt x="354929" y="32222"/>
                      <a:pt x="354881" y="32246"/>
                    </a:cubicBezTo>
                    <a:lnTo>
                      <a:pt x="340879" y="40342"/>
                    </a:lnTo>
                    <a:cubicBezTo>
                      <a:pt x="340489" y="40609"/>
                      <a:pt x="340022" y="40744"/>
                      <a:pt x="339546" y="40723"/>
                    </a:cubicBezTo>
                    <a:close/>
                    <a:moveTo>
                      <a:pt x="367549" y="24530"/>
                    </a:moveTo>
                    <a:cubicBezTo>
                      <a:pt x="366597" y="24542"/>
                      <a:pt x="365720" y="24029"/>
                      <a:pt x="365263" y="23197"/>
                    </a:cubicBezTo>
                    <a:cubicBezTo>
                      <a:pt x="364492" y="21942"/>
                      <a:pt x="364882" y="20299"/>
                      <a:pt x="366140" y="19528"/>
                    </a:cubicBezTo>
                    <a:cubicBezTo>
                      <a:pt x="366168" y="19513"/>
                      <a:pt x="366187" y="19497"/>
                      <a:pt x="366216" y="19482"/>
                    </a:cubicBezTo>
                    <a:lnTo>
                      <a:pt x="380217" y="11386"/>
                    </a:lnTo>
                    <a:cubicBezTo>
                      <a:pt x="381532" y="10669"/>
                      <a:pt x="383180" y="11133"/>
                      <a:pt x="383932" y="12434"/>
                    </a:cubicBezTo>
                    <a:cubicBezTo>
                      <a:pt x="384666" y="13652"/>
                      <a:pt x="384266" y="15231"/>
                      <a:pt x="383046" y="15962"/>
                    </a:cubicBezTo>
                    <a:cubicBezTo>
                      <a:pt x="382999" y="15994"/>
                      <a:pt x="382942" y="16024"/>
                      <a:pt x="382884" y="16053"/>
                    </a:cubicBezTo>
                    <a:lnTo>
                      <a:pt x="368883" y="24149"/>
                    </a:lnTo>
                    <a:cubicBezTo>
                      <a:pt x="368321" y="24441"/>
                      <a:pt x="367664" y="24476"/>
                      <a:pt x="367073" y="24245"/>
                    </a:cubicBezTo>
                    <a:close/>
                    <a:moveTo>
                      <a:pt x="395553" y="8338"/>
                    </a:moveTo>
                    <a:cubicBezTo>
                      <a:pt x="394610" y="8329"/>
                      <a:pt x="393743" y="7822"/>
                      <a:pt x="393267" y="7004"/>
                    </a:cubicBezTo>
                    <a:cubicBezTo>
                      <a:pt x="392533" y="5712"/>
                      <a:pt x="392952" y="4070"/>
                      <a:pt x="394219" y="3290"/>
                    </a:cubicBezTo>
                    <a:lnTo>
                      <a:pt x="399363" y="337"/>
                    </a:lnTo>
                    <a:cubicBezTo>
                      <a:pt x="400677" y="-380"/>
                      <a:pt x="402325" y="84"/>
                      <a:pt x="403078" y="1385"/>
                    </a:cubicBezTo>
                    <a:cubicBezTo>
                      <a:pt x="403811" y="2603"/>
                      <a:pt x="403411" y="4182"/>
                      <a:pt x="402192" y="4913"/>
                    </a:cubicBezTo>
                    <a:cubicBezTo>
                      <a:pt x="402144" y="4945"/>
                      <a:pt x="402087" y="4975"/>
                      <a:pt x="402030" y="5004"/>
                    </a:cubicBezTo>
                    <a:lnTo>
                      <a:pt x="396982" y="7957"/>
                    </a:lnTo>
                    <a:cubicBezTo>
                      <a:pt x="396382" y="8223"/>
                      <a:pt x="395705" y="8256"/>
                      <a:pt x="395076" y="8052"/>
                    </a:cubicBezTo>
                    <a:close/>
                  </a:path>
                </a:pathLst>
              </a:custGeom>
              <a:solidFill>
                <a:srgbClr val="FAFAF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43" name="Freeform: Shape 272">
                <a:extLst>
                  <a:ext uri="{FF2B5EF4-FFF2-40B4-BE49-F238E27FC236}">
                    <a16:creationId xmlns:a16="http://schemas.microsoft.com/office/drawing/2014/main" id="{81D99DA1-B754-ED91-404A-6944897FA889}"/>
                  </a:ext>
                </a:extLst>
              </p:cNvPr>
              <p:cNvSpPr/>
              <p:nvPr/>
            </p:nvSpPr>
            <p:spPr>
              <a:xfrm>
                <a:off x="9423585" y="1878827"/>
                <a:ext cx="403445" cy="234960"/>
              </a:xfrm>
              <a:custGeom>
                <a:avLst/>
                <a:gdLst>
                  <a:gd name="connsiteX0" fmla="*/ 2640 w 403445"/>
                  <a:gd name="connsiteY0" fmla="*/ 234961 h 234960"/>
                  <a:gd name="connsiteX1" fmla="*/ 354 w 403445"/>
                  <a:gd name="connsiteY1" fmla="*/ 233532 h 234960"/>
                  <a:gd name="connsiteX2" fmla="*/ 1307 w 403445"/>
                  <a:gd name="connsiteY2" fmla="*/ 229913 h 234960"/>
                  <a:gd name="connsiteX3" fmla="*/ 15308 w 403445"/>
                  <a:gd name="connsiteY3" fmla="*/ 221816 h 234960"/>
                  <a:gd name="connsiteX4" fmla="*/ 19023 w 403445"/>
                  <a:gd name="connsiteY4" fmla="*/ 222769 h 234960"/>
                  <a:gd name="connsiteX5" fmla="*/ 18071 w 403445"/>
                  <a:gd name="connsiteY5" fmla="*/ 226484 h 234960"/>
                  <a:gd name="connsiteX6" fmla="*/ 3974 w 403445"/>
                  <a:gd name="connsiteY6" fmla="*/ 234580 h 234960"/>
                  <a:gd name="connsiteX7" fmla="*/ 2640 w 403445"/>
                  <a:gd name="connsiteY7" fmla="*/ 234961 h 234960"/>
                  <a:gd name="connsiteX8" fmla="*/ 30739 w 403445"/>
                  <a:gd name="connsiteY8" fmla="*/ 218768 h 234960"/>
                  <a:gd name="connsiteX9" fmla="*/ 27939 w 403445"/>
                  <a:gd name="connsiteY9" fmla="*/ 216244 h 234960"/>
                  <a:gd name="connsiteX10" fmla="*/ 29405 w 403445"/>
                  <a:gd name="connsiteY10" fmla="*/ 213720 h 234960"/>
                  <a:gd name="connsiteX11" fmla="*/ 43407 w 403445"/>
                  <a:gd name="connsiteY11" fmla="*/ 205624 h 234960"/>
                  <a:gd name="connsiteX12" fmla="*/ 47027 w 403445"/>
                  <a:gd name="connsiteY12" fmla="*/ 206576 h 234960"/>
                  <a:gd name="connsiteX13" fmla="*/ 46074 w 403445"/>
                  <a:gd name="connsiteY13" fmla="*/ 210291 h 234960"/>
                  <a:gd name="connsiteX14" fmla="*/ 32072 w 403445"/>
                  <a:gd name="connsiteY14" fmla="*/ 218387 h 234960"/>
                  <a:gd name="connsiteX15" fmla="*/ 30739 w 403445"/>
                  <a:gd name="connsiteY15" fmla="*/ 218768 h 234960"/>
                  <a:gd name="connsiteX16" fmla="*/ 58742 w 403445"/>
                  <a:gd name="connsiteY16" fmla="*/ 202576 h 234960"/>
                  <a:gd name="connsiteX17" fmla="*/ 56361 w 403445"/>
                  <a:gd name="connsiteY17" fmla="*/ 201242 h 234960"/>
                  <a:gd name="connsiteX18" fmla="*/ 57409 w 403445"/>
                  <a:gd name="connsiteY18" fmla="*/ 197528 h 234960"/>
                  <a:gd name="connsiteX19" fmla="*/ 71411 w 403445"/>
                  <a:gd name="connsiteY19" fmla="*/ 189431 h 234960"/>
                  <a:gd name="connsiteX20" fmla="*/ 75125 w 403445"/>
                  <a:gd name="connsiteY20" fmla="*/ 190384 h 234960"/>
                  <a:gd name="connsiteX21" fmla="*/ 74078 w 403445"/>
                  <a:gd name="connsiteY21" fmla="*/ 194099 h 234960"/>
                  <a:gd name="connsiteX22" fmla="*/ 60076 w 403445"/>
                  <a:gd name="connsiteY22" fmla="*/ 202195 h 234960"/>
                  <a:gd name="connsiteX23" fmla="*/ 58742 w 403445"/>
                  <a:gd name="connsiteY23" fmla="*/ 202576 h 234960"/>
                  <a:gd name="connsiteX24" fmla="*/ 86746 w 403445"/>
                  <a:gd name="connsiteY24" fmla="*/ 186383 h 234960"/>
                  <a:gd name="connsiteX25" fmla="*/ 84460 w 403445"/>
                  <a:gd name="connsiteY25" fmla="*/ 185050 h 234960"/>
                  <a:gd name="connsiteX26" fmla="*/ 85413 w 403445"/>
                  <a:gd name="connsiteY26" fmla="*/ 181335 h 234960"/>
                  <a:gd name="connsiteX27" fmla="*/ 99414 w 403445"/>
                  <a:gd name="connsiteY27" fmla="*/ 173239 h 234960"/>
                  <a:gd name="connsiteX28" fmla="*/ 103129 w 403445"/>
                  <a:gd name="connsiteY28" fmla="*/ 174191 h 234960"/>
                  <a:gd name="connsiteX29" fmla="*/ 102195 w 403445"/>
                  <a:gd name="connsiteY29" fmla="*/ 177849 h 234960"/>
                  <a:gd name="connsiteX30" fmla="*/ 102081 w 403445"/>
                  <a:gd name="connsiteY30" fmla="*/ 177906 h 234960"/>
                  <a:gd name="connsiteX31" fmla="*/ 88079 w 403445"/>
                  <a:gd name="connsiteY31" fmla="*/ 186002 h 234960"/>
                  <a:gd name="connsiteX32" fmla="*/ 86746 w 403445"/>
                  <a:gd name="connsiteY32" fmla="*/ 186383 h 234960"/>
                  <a:gd name="connsiteX33" fmla="*/ 114749 w 403445"/>
                  <a:gd name="connsiteY33" fmla="*/ 170191 h 234960"/>
                  <a:gd name="connsiteX34" fmla="*/ 112463 w 403445"/>
                  <a:gd name="connsiteY34" fmla="*/ 168857 h 234960"/>
                  <a:gd name="connsiteX35" fmla="*/ 113416 w 403445"/>
                  <a:gd name="connsiteY35" fmla="*/ 165143 h 234960"/>
                  <a:gd name="connsiteX36" fmla="*/ 127513 w 403445"/>
                  <a:gd name="connsiteY36" fmla="*/ 157046 h 234960"/>
                  <a:gd name="connsiteX37" fmla="*/ 131037 w 403445"/>
                  <a:gd name="connsiteY37" fmla="*/ 157932 h 234960"/>
                  <a:gd name="connsiteX38" fmla="*/ 131132 w 403445"/>
                  <a:gd name="connsiteY38" fmla="*/ 158094 h 234960"/>
                  <a:gd name="connsiteX39" fmla="*/ 130180 w 403445"/>
                  <a:gd name="connsiteY39" fmla="*/ 161714 h 234960"/>
                  <a:gd name="connsiteX40" fmla="*/ 116178 w 403445"/>
                  <a:gd name="connsiteY40" fmla="*/ 169810 h 234960"/>
                  <a:gd name="connsiteX41" fmla="*/ 114749 w 403445"/>
                  <a:gd name="connsiteY41" fmla="*/ 170191 h 234960"/>
                  <a:gd name="connsiteX42" fmla="*/ 143324 w 403445"/>
                  <a:gd name="connsiteY42" fmla="*/ 153998 h 234960"/>
                  <a:gd name="connsiteX43" fmla="*/ 140943 w 403445"/>
                  <a:gd name="connsiteY43" fmla="*/ 152665 h 234960"/>
                  <a:gd name="connsiteX44" fmla="*/ 141877 w 403445"/>
                  <a:gd name="connsiteY44" fmla="*/ 149007 h 234960"/>
                  <a:gd name="connsiteX45" fmla="*/ 141991 w 403445"/>
                  <a:gd name="connsiteY45" fmla="*/ 148950 h 234960"/>
                  <a:gd name="connsiteX46" fmla="*/ 155993 w 403445"/>
                  <a:gd name="connsiteY46" fmla="*/ 140854 h 234960"/>
                  <a:gd name="connsiteX47" fmla="*/ 159612 w 403445"/>
                  <a:gd name="connsiteY47" fmla="*/ 141902 h 234960"/>
                  <a:gd name="connsiteX48" fmla="*/ 158793 w 403445"/>
                  <a:gd name="connsiteY48" fmla="*/ 145445 h 234960"/>
                  <a:gd name="connsiteX49" fmla="*/ 158660 w 403445"/>
                  <a:gd name="connsiteY49" fmla="*/ 145521 h 234960"/>
                  <a:gd name="connsiteX50" fmla="*/ 144658 w 403445"/>
                  <a:gd name="connsiteY50" fmla="*/ 153617 h 234960"/>
                  <a:gd name="connsiteX51" fmla="*/ 142848 w 403445"/>
                  <a:gd name="connsiteY51" fmla="*/ 153998 h 234960"/>
                  <a:gd name="connsiteX52" fmla="*/ 171328 w 403445"/>
                  <a:gd name="connsiteY52" fmla="*/ 137806 h 234960"/>
                  <a:gd name="connsiteX53" fmla="*/ 169042 w 403445"/>
                  <a:gd name="connsiteY53" fmla="*/ 136472 h 234960"/>
                  <a:gd name="connsiteX54" fmla="*/ 169918 w 403445"/>
                  <a:gd name="connsiteY54" fmla="*/ 132805 h 234960"/>
                  <a:gd name="connsiteX55" fmla="*/ 169995 w 403445"/>
                  <a:gd name="connsiteY55" fmla="*/ 132758 h 234960"/>
                  <a:gd name="connsiteX56" fmla="*/ 183996 w 403445"/>
                  <a:gd name="connsiteY56" fmla="*/ 124661 h 234960"/>
                  <a:gd name="connsiteX57" fmla="*/ 187711 w 403445"/>
                  <a:gd name="connsiteY57" fmla="*/ 125709 h 234960"/>
                  <a:gd name="connsiteX58" fmla="*/ 186825 w 403445"/>
                  <a:gd name="connsiteY58" fmla="*/ 129233 h 234960"/>
                  <a:gd name="connsiteX59" fmla="*/ 186663 w 403445"/>
                  <a:gd name="connsiteY59" fmla="*/ 129329 h 234960"/>
                  <a:gd name="connsiteX60" fmla="*/ 172662 w 403445"/>
                  <a:gd name="connsiteY60" fmla="*/ 137425 h 234960"/>
                  <a:gd name="connsiteX61" fmla="*/ 170852 w 403445"/>
                  <a:gd name="connsiteY61" fmla="*/ 137806 h 234960"/>
                  <a:gd name="connsiteX62" fmla="*/ 199331 w 403445"/>
                  <a:gd name="connsiteY62" fmla="*/ 121613 h 234960"/>
                  <a:gd name="connsiteX63" fmla="*/ 197046 w 403445"/>
                  <a:gd name="connsiteY63" fmla="*/ 120280 h 234960"/>
                  <a:gd name="connsiteX64" fmla="*/ 197998 w 403445"/>
                  <a:gd name="connsiteY64" fmla="*/ 116565 h 234960"/>
                  <a:gd name="connsiteX65" fmla="*/ 212000 w 403445"/>
                  <a:gd name="connsiteY65" fmla="*/ 108469 h 234960"/>
                  <a:gd name="connsiteX66" fmla="*/ 215676 w 403445"/>
                  <a:gd name="connsiteY66" fmla="*/ 109781 h 234960"/>
                  <a:gd name="connsiteX67" fmla="*/ 214762 w 403445"/>
                  <a:gd name="connsiteY67" fmla="*/ 113231 h 234960"/>
                  <a:gd name="connsiteX68" fmla="*/ 200760 w 403445"/>
                  <a:gd name="connsiteY68" fmla="*/ 121232 h 234960"/>
                  <a:gd name="connsiteX69" fmla="*/ 198855 w 403445"/>
                  <a:gd name="connsiteY69" fmla="*/ 121423 h 234960"/>
                  <a:gd name="connsiteX70" fmla="*/ 227430 w 403445"/>
                  <a:gd name="connsiteY70" fmla="*/ 105421 h 234960"/>
                  <a:gd name="connsiteX71" fmla="*/ 225049 w 403445"/>
                  <a:gd name="connsiteY71" fmla="*/ 104087 h 234960"/>
                  <a:gd name="connsiteX72" fmla="*/ 226001 w 403445"/>
                  <a:gd name="connsiteY72" fmla="*/ 100468 h 234960"/>
                  <a:gd name="connsiteX73" fmla="*/ 240098 w 403445"/>
                  <a:gd name="connsiteY73" fmla="*/ 92372 h 234960"/>
                  <a:gd name="connsiteX74" fmla="*/ 243642 w 403445"/>
                  <a:gd name="connsiteY74" fmla="*/ 93193 h 234960"/>
                  <a:gd name="connsiteX75" fmla="*/ 243718 w 403445"/>
                  <a:gd name="connsiteY75" fmla="*/ 93324 h 234960"/>
                  <a:gd name="connsiteX76" fmla="*/ 242842 w 403445"/>
                  <a:gd name="connsiteY76" fmla="*/ 96993 h 234960"/>
                  <a:gd name="connsiteX77" fmla="*/ 242765 w 403445"/>
                  <a:gd name="connsiteY77" fmla="*/ 97039 h 234960"/>
                  <a:gd name="connsiteX78" fmla="*/ 228764 w 403445"/>
                  <a:gd name="connsiteY78" fmla="*/ 105135 h 234960"/>
                  <a:gd name="connsiteX79" fmla="*/ 255434 w 403445"/>
                  <a:gd name="connsiteY79" fmla="*/ 89228 h 234960"/>
                  <a:gd name="connsiteX80" fmla="*/ 253053 w 403445"/>
                  <a:gd name="connsiteY80" fmla="*/ 87895 h 234960"/>
                  <a:gd name="connsiteX81" fmla="*/ 254100 w 403445"/>
                  <a:gd name="connsiteY81" fmla="*/ 84275 h 234960"/>
                  <a:gd name="connsiteX82" fmla="*/ 268102 w 403445"/>
                  <a:gd name="connsiteY82" fmla="*/ 76179 h 234960"/>
                  <a:gd name="connsiteX83" fmla="*/ 271817 w 403445"/>
                  <a:gd name="connsiteY83" fmla="*/ 77132 h 234960"/>
                  <a:gd name="connsiteX84" fmla="*/ 270769 w 403445"/>
                  <a:gd name="connsiteY84" fmla="*/ 80846 h 234960"/>
                  <a:gd name="connsiteX85" fmla="*/ 256767 w 403445"/>
                  <a:gd name="connsiteY85" fmla="*/ 88943 h 234960"/>
                  <a:gd name="connsiteX86" fmla="*/ 254957 w 403445"/>
                  <a:gd name="connsiteY86" fmla="*/ 89228 h 234960"/>
                  <a:gd name="connsiteX87" fmla="*/ 283437 w 403445"/>
                  <a:gd name="connsiteY87" fmla="*/ 73131 h 234960"/>
                  <a:gd name="connsiteX88" fmla="*/ 281151 w 403445"/>
                  <a:gd name="connsiteY88" fmla="*/ 71702 h 234960"/>
                  <a:gd name="connsiteX89" fmla="*/ 281970 w 403445"/>
                  <a:gd name="connsiteY89" fmla="*/ 68159 h 234960"/>
                  <a:gd name="connsiteX90" fmla="*/ 282104 w 403445"/>
                  <a:gd name="connsiteY90" fmla="*/ 68083 h 234960"/>
                  <a:gd name="connsiteX91" fmla="*/ 296105 w 403445"/>
                  <a:gd name="connsiteY91" fmla="*/ 59987 h 234960"/>
                  <a:gd name="connsiteX92" fmla="*/ 299820 w 403445"/>
                  <a:gd name="connsiteY92" fmla="*/ 60939 h 234960"/>
                  <a:gd name="connsiteX93" fmla="*/ 298868 w 403445"/>
                  <a:gd name="connsiteY93" fmla="*/ 64654 h 234960"/>
                  <a:gd name="connsiteX94" fmla="*/ 284771 w 403445"/>
                  <a:gd name="connsiteY94" fmla="*/ 72750 h 234960"/>
                  <a:gd name="connsiteX95" fmla="*/ 282961 w 403445"/>
                  <a:gd name="connsiteY95" fmla="*/ 73131 h 234960"/>
                  <a:gd name="connsiteX96" fmla="*/ 311536 w 403445"/>
                  <a:gd name="connsiteY96" fmla="*/ 56939 h 234960"/>
                  <a:gd name="connsiteX97" fmla="*/ 309155 w 403445"/>
                  <a:gd name="connsiteY97" fmla="*/ 55510 h 234960"/>
                  <a:gd name="connsiteX98" fmla="*/ 310107 w 403445"/>
                  <a:gd name="connsiteY98" fmla="*/ 51890 h 234960"/>
                  <a:gd name="connsiteX99" fmla="*/ 324109 w 403445"/>
                  <a:gd name="connsiteY99" fmla="*/ 43794 h 234960"/>
                  <a:gd name="connsiteX100" fmla="*/ 327824 w 403445"/>
                  <a:gd name="connsiteY100" fmla="*/ 44747 h 234960"/>
                  <a:gd name="connsiteX101" fmla="*/ 326871 w 403445"/>
                  <a:gd name="connsiteY101" fmla="*/ 48461 h 234960"/>
                  <a:gd name="connsiteX102" fmla="*/ 312870 w 403445"/>
                  <a:gd name="connsiteY102" fmla="*/ 56558 h 234960"/>
                  <a:gd name="connsiteX103" fmla="*/ 310964 w 403445"/>
                  <a:gd name="connsiteY103" fmla="*/ 56939 h 234960"/>
                  <a:gd name="connsiteX104" fmla="*/ 339539 w 403445"/>
                  <a:gd name="connsiteY104" fmla="*/ 40746 h 234960"/>
                  <a:gd name="connsiteX105" fmla="*/ 337158 w 403445"/>
                  <a:gd name="connsiteY105" fmla="*/ 39413 h 234960"/>
                  <a:gd name="connsiteX106" fmla="*/ 338092 w 403445"/>
                  <a:gd name="connsiteY106" fmla="*/ 35760 h 234960"/>
                  <a:gd name="connsiteX107" fmla="*/ 338206 w 403445"/>
                  <a:gd name="connsiteY107" fmla="*/ 35698 h 234960"/>
                  <a:gd name="connsiteX108" fmla="*/ 352208 w 403445"/>
                  <a:gd name="connsiteY108" fmla="*/ 27602 h 234960"/>
                  <a:gd name="connsiteX109" fmla="*/ 355827 w 403445"/>
                  <a:gd name="connsiteY109" fmla="*/ 28554 h 234960"/>
                  <a:gd name="connsiteX110" fmla="*/ 354951 w 403445"/>
                  <a:gd name="connsiteY110" fmla="*/ 32223 h 234960"/>
                  <a:gd name="connsiteX111" fmla="*/ 354875 w 403445"/>
                  <a:gd name="connsiteY111" fmla="*/ 32269 h 234960"/>
                  <a:gd name="connsiteX112" fmla="*/ 340873 w 403445"/>
                  <a:gd name="connsiteY112" fmla="*/ 40365 h 234960"/>
                  <a:gd name="connsiteX113" fmla="*/ 339539 w 403445"/>
                  <a:gd name="connsiteY113" fmla="*/ 40746 h 234960"/>
                  <a:gd name="connsiteX114" fmla="*/ 367543 w 403445"/>
                  <a:gd name="connsiteY114" fmla="*/ 24554 h 234960"/>
                  <a:gd name="connsiteX115" fmla="*/ 365257 w 403445"/>
                  <a:gd name="connsiteY115" fmla="*/ 23220 h 234960"/>
                  <a:gd name="connsiteX116" fmla="*/ 366133 w 403445"/>
                  <a:gd name="connsiteY116" fmla="*/ 19551 h 234960"/>
                  <a:gd name="connsiteX117" fmla="*/ 366209 w 403445"/>
                  <a:gd name="connsiteY117" fmla="*/ 19505 h 234960"/>
                  <a:gd name="connsiteX118" fmla="*/ 380211 w 403445"/>
                  <a:gd name="connsiteY118" fmla="*/ 11409 h 234960"/>
                  <a:gd name="connsiteX119" fmla="*/ 383926 w 403445"/>
                  <a:gd name="connsiteY119" fmla="*/ 12362 h 234960"/>
                  <a:gd name="connsiteX120" fmla="*/ 382993 w 403445"/>
                  <a:gd name="connsiteY120" fmla="*/ 16014 h 234960"/>
                  <a:gd name="connsiteX121" fmla="*/ 382878 w 403445"/>
                  <a:gd name="connsiteY121" fmla="*/ 16076 h 234960"/>
                  <a:gd name="connsiteX122" fmla="*/ 368876 w 403445"/>
                  <a:gd name="connsiteY122" fmla="*/ 24173 h 234960"/>
                  <a:gd name="connsiteX123" fmla="*/ 367067 w 403445"/>
                  <a:gd name="connsiteY123" fmla="*/ 24554 h 234960"/>
                  <a:gd name="connsiteX124" fmla="*/ 395546 w 403445"/>
                  <a:gd name="connsiteY124" fmla="*/ 8361 h 234960"/>
                  <a:gd name="connsiteX125" fmla="*/ 393261 w 403445"/>
                  <a:gd name="connsiteY125" fmla="*/ 7028 h 234960"/>
                  <a:gd name="connsiteX126" fmla="*/ 394213 w 403445"/>
                  <a:gd name="connsiteY126" fmla="*/ 3313 h 234960"/>
                  <a:gd name="connsiteX127" fmla="*/ 399356 w 403445"/>
                  <a:gd name="connsiteY127" fmla="*/ 360 h 234960"/>
                  <a:gd name="connsiteX128" fmla="*/ 403071 w 403445"/>
                  <a:gd name="connsiteY128" fmla="*/ 1313 h 234960"/>
                  <a:gd name="connsiteX129" fmla="*/ 402138 w 403445"/>
                  <a:gd name="connsiteY129" fmla="*/ 4965 h 234960"/>
                  <a:gd name="connsiteX130" fmla="*/ 402023 w 403445"/>
                  <a:gd name="connsiteY130" fmla="*/ 5027 h 234960"/>
                  <a:gd name="connsiteX131" fmla="*/ 396975 w 403445"/>
                  <a:gd name="connsiteY131" fmla="*/ 7980 h 234960"/>
                  <a:gd name="connsiteX132" fmla="*/ 395070 w 403445"/>
                  <a:gd name="connsiteY132" fmla="*/ 8361 h 23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403445" h="234960">
                    <a:moveTo>
                      <a:pt x="2640" y="234961"/>
                    </a:moveTo>
                    <a:cubicBezTo>
                      <a:pt x="1669" y="234951"/>
                      <a:pt x="783" y="234399"/>
                      <a:pt x="354" y="233532"/>
                    </a:cubicBezTo>
                    <a:cubicBezTo>
                      <a:pt x="-370" y="232265"/>
                      <a:pt x="49" y="230656"/>
                      <a:pt x="1307" y="229913"/>
                    </a:cubicBezTo>
                    <a:lnTo>
                      <a:pt x="15308" y="221816"/>
                    </a:lnTo>
                    <a:cubicBezTo>
                      <a:pt x="16594" y="221054"/>
                      <a:pt x="18261" y="221483"/>
                      <a:pt x="19023" y="222769"/>
                    </a:cubicBezTo>
                    <a:cubicBezTo>
                      <a:pt x="19785" y="224055"/>
                      <a:pt x="19357" y="225722"/>
                      <a:pt x="18071" y="226484"/>
                    </a:cubicBezTo>
                    <a:lnTo>
                      <a:pt x="3974" y="234580"/>
                    </a:lnTo>
                    <a:cubicBezTo>
                      <a:pt x="3564" y="234808"/>
                      <a:pt x="3107" y="234932"/>
                      <a:pt x="2640" y="234961"/>
                    </a:cubicBezTo>
                    <a:close/>
                    <a:moveTo>
                      <a:pt x="30739" y="218768"/>
                    </a:moveTo>
                    <a:cubicBezTo>
                      <a:pt x="29272" y="218845"/>
                      <a:pt x="28015" y="217711"/>
                      <a:pt x="27939" y="216244"/>
                    </a:cubicBezTo>
                    <a:cubicBezTo>
                      <a:pt x="27881" y="215187"/>
                      <a:pt x="28453" y="214196"/>
                      <a:pt x="29405" y="213720"/>
                    </a:cubicBezTo>
                    <a:lnTo>
                      <a:pt x="43407" y="205624"/>
                    </a:lnTo>
                    <a:cubicBezTo>
                      <a:pt x="44674" y="204900"/>
                      <a:pt x="46284" y="205319"/>
                      <a:pt x="47027" y="206576"/>
                    </a:cubicBezTo>
                    <a:cubicBezTo>
                      <a:pt x="47760" y="207872"/>
                      <a:pt x="47341" y="209510"/>
                      <a:pt x="46074" y="210291"/>
                    </a:cubicBezTo>
                    <a:lnTo>
                      <a:pt x="32072" y="218387"/>
                    </a:lnTo>
                    <a:cubicBezTo>
                      <a:pt x="31653" y="218587"/>
                      <a:pt x="31206" y="218721"/>
                      <a:pt x="30739" y="218768"/>
                    </a:cubicBezTo>
                    <a:close/>
                    <a:moveTo>
                      <a:pt x="58742" y="202576"/>
                    </a:moveTo>
                    <a:cubicBezTo>
                      <a:pt x="57771" y="202566"/>
                      <a:pt x="56876" y="202062"/>
                      <a:pt x="56361" y="201242"/>
                    </a:cubicBezTo>
                    <a:cubicBezTo>
                      <a:pt x="55647" y="199928"/>
                      <a:pt x="56113" y="198280"/>
                      <a:pt x="57409" y="197528"/>
                    </a:cubicBezTo>
                    <a:lnTo>
                      <a:pt x="71411" y="189431"/>
                    </a:lnTo>
                    <a:cubicBezTo>
                      <a:pt x="72706" y="188698"/>
                      <a:pt x="74344" y="189117"/>
                      <a:pt x="75125" y="190384"/>
                    </a:cubicBezTo>
                    <a:cubicBezTo>
                      <a:pt x="75840" y="191698"/>
                      <a:pt x="75373" y="193346"/>
                      <a:pt x="74078" y="194099"/>
                    </a:cubicBezTo>
                    <a:lnTo>
                      <a:pt x="60076" y="202195"/>
                    </a:lnTo>
                    <a:cubicBezTo>
                      <a:pt x="59685" y="202462"/>
                      <a:pt x="59219" y="202595"/>
                      <a:pt x="58742" y="202576"/>
                    </a:cubicBezTo>
                    <a:close/>
                    <a:moveTo>
                      <a:pt x="86746" y="186383"/>
                    </a:moveTo>
                    <a:cubicBezTo>
                      <a:pt x="85793" y="186393"/>
                      <a:pt x="84917" y="185879"/>
                      <a:pt x="84460" y="185050"/>
                    </a:cubicBezTo>
                    <a:cubicBezTo>
                      <a:pt x="83727" y="183754"/>
                      <a:pt x="84146" y="182116"/>
                      <a:pt x="85413" y="181335"/>
                    </a:cubicBezTo>
                    <a:lnTo>
                      <a:pt x="99414" y="173239"/>
                    </a:lnTo>
                    <a:cubicBezTo>
                      <a:pt x="100710" y="172505"/>
                      <a:pt x="102348" y="172925"/>
                      <a:pt x="103129" y="174191"/>
                    </a:cubicBezTo>
                    <a:cubicBezTo>
                      <a:pt x="103881" y="175458"/>
                      <a:pt x="103462" y="177097"/>
                      <a:pt x="102195" y="177849"/>
                    </a:cubicBezTo>
                    <a:cubicBezTo>
                      <a:pt x="102157" y="177868"/>
                      <a:pt x="102119" y="177887"/>
                      <a:pt x="102081" y="177906"/>
                    </a:cubicBezTo>
                    <a:lnTo>
                      <a:pt x="88079" y="186002"/>
                    </a:lnTo>
                    <a:cubicBezTo>
                      <a:pt x="87689" y="186269"/>
                      <a:pt x="87222" y="186402"/>
                      <a:pt x="86746" y="186383"/>
                    </a:cubicBezTo>
                    <a:close/>
                    <a:moveTo>
                      <a:pt x="114749" y="170191"/>
                    </a:moveTo>
                    <a:cubicBezTo>
                      <a:pt x="113806" y="170181"/>
                      <a:pt x="112940" y="169677"/>
                      <a:pt x="112463" y="168857"/>
                    </a:cubicBezTo>
                    <a:cubicBezTo>
                      <a:pt x="111730" y="167562"/>
                      <a:pt x="112149" y="165924"/>
                      <a:pt x="113416" y="165143"/>
                    </a:cubicBezTo>
                    <a:lnTo>
                      <a:pt x="127513" y="157046"/>
                    </a:lnTo>
                    <a:cubicBezTo>
                      <a:pt x="128732" y="156313"/>
                      <a:pt x="130313" y="156713"/>
                      <a:pt x="131037" y="157932"/>
                    </a:cubicBezTo>
                    <a:cubicBezTo>
                      <a:pt x="131075" y="157980"/>
                      <a:pt x="131104" y="158037"/>
                      <a:pt x="131132" y="158094"/>
                    </a:cubicBezTo>
                    <a:cubicBezTo>
                      <a:pt x="131856" y="159361"/>
                      <a:pt x="131437" y="160971"/>
                      <a:pt x="130180" y="161714"/>
                    </a:cubicBezTo>
                    <a:lnTo>
                      <a:pt x="116178" y="169810"/>
                    </a:lnTo>
                    <a:cubicBezTo>
                      <a:pt x="115750" y="170067"/>
                      <a:pt x="115254" y="170200"/>
                      <a:pt x="114749" y="170191"/>
                    </a:cubicBezTo>
                    <a:close/>
                    <a:moveTo>
                      <a:pt x="143324" y="153998"/>
                    </a:moveTo>
                    <a:cubicBezTo>
                      <a:pt x="142353" y="153989"/>
                      <a:pt x="141458" y="153484"/>
                      <a:pt x="140943" y="152665"/>
                    </a:cubicBezTo>
                    <a:cubicBezTo>
                      <a:pt x="140191" y="151398"/>
                      <a:pt x="140610" y="149760"/>
                      <a:pt x="141877" y="149007"/>
                    </a:cubicBezTo>
                    <a:cubicBezTo>
                      <a:pt x="141915" y="148988"/>
                      <a:pt x="141953" y="148969"/>
                      <a:pt x="141991" y="148950"/>
                    </a:cubicBezTo>
                    <a:lnTo>
                      <a:pt x="155993" y="140854"/>
                    </a:lnTo>
                    <a:cubicBezTo>
                      <a:pt x="157278" y="140149"/>
                      <a:pt x="158898" y="140616"/>
                      <a:pt x="159612" y="141902"/>
                    </a:cubicBezTo>
                    <a:cubicBezTo>
                      <a:pt x="160365" y="143111"/>
                      <a:pt x="159993" y="144692"/>
                      <a:pt x="158793" y="145445"/>
                    </a:cubicBezTo>
                    <a:cubicBezTo>
                      <a:pt x="158746" y="145474"/>
                      <a:pt x="158707" y="145493"/>
                      <a:pt x="158660" y="145521"/>
                    </a:cubicBezTo>
                    <a:lnTo>
                      <a:pt x="144658" y="153617"/>
                    </a:lnTo>
                    <a:cubicBezTo>
                      <a:pt x="144134" y="153979"/>
                      <a:pt x="143477" y="154122"/>
                      <a:pt x="142848" y="153998"/>
                    </a:cubicBezTo>
                    <a:close/>
                    <a:moveTo>
                      <a:pt x="171328" y="137806"/>
                    </a:moveTo>
                    <a:cubicBezTo>
                      <a:pt x="170375" y="137815"/>
                      <a:pt x="169499" y="137301"/>
                      <a:pt x="169042" y="136472"/>
                    </a:cubicBezTo>
                    <a:cubicBezTo>
                      <a:pt x="168271" y="135215"/>
                      <a:pt x="168661" y="133577"/>
                      <a:pt x="169918" y="132805"/>
                    </a:cubicBezTo>
                    <a:cubicBezTo>
                      <a:pt x="169947" y="132786"/>
                      <a:pt x="169966" y="132777"/>
                      <a:pt x="169995" y="132758"/>
                    </a:cubicBezTo>
                    <a:lnTo>
                      <a:pt x="183996" y="124661"/>
                    </a:lnTo>
                    <a:cubicBezTo>
                      <a:pt x="185311" y="123947"/>
                      <a:pt x="186958" y="124414"/>
                      <a:pt x="187711" y="125709"/>
                    </a:cubicBezTo>
                    <a:cubicBezTo>
                      <a:pt x="188444" y="126928"/>
                      <a:pt x="188044" y="128510"/>
                      <a:pt x="186825" y="129233"/>
                    </a:cubicBezTo>
                    <a:cubicBezTo>
                      <a:pt x="186778" y="129271"/>
                      <a:pt x="186720" y="129300"/>
                      <a:pt x="186663" y="129329"/>
                    </a:cubicBezTo>
                    <a:lnTo>
                      <a:pt x="172662" y="137425"/>
                    </a:lnTo>
                    <a:cubicBezTo>
                      <a:pt x="172147" y="137815"/>
                      <a:pt x="171480" y="137949"/>
                      <a:pt x="170852" y="137806"/>
                    </a:cubicBezTo>
                    <a:close/>
                    <a:moveTo>
                      <a:pt x="199331" y="121613"/>
                    </a:moveTo>
                    <a:cubicBezTo>
                      <a:pt x="198388" y="121604"/>
                      <a:pt x="197522" y="121098"/>
                      <a:pt x="197046" y="120280"/>
                    </a:cubicBezTo>
                    <a:cubicBezTo>
                      <a:pt x="196312" y="118987"/>
                      <a:pt x="196731" y="117345"/>
                      <a:pt x="197998" y="116565"/>
                    </a:cubicBezTo>
                    <a:lnTo>
                      <a:pt x="212000" y="108469"/>
                    </a:lnTo>
                    <a:cubicBezTo>
                      <a:pt x="213381" y="107815"/>
                      <a:pt x="215029" y="108403"/>
                      <a:pt x="215676" y="109781"/>
                    </a:cubicBezTo>
                    <a:cubicBezTo>
                      <a:pt x="216257" y="111001"/>
                      <a:pt x="215867" y="112460"/>
                      <a:pt x="214762" y="113231"/>
                    </a:cubicBezTo>
                    <a:lnTo>
                      <a:pt x="200760" y="121232"/>
                    </a:lnTo>
                    <a:cubicBezTo>
                      <a:pt x="200170" y="121528"/>
                      <a:pt x="199493" y="121594"/>
                      <a:pt x="198855" y="121423"/>
                    </a:cubicBezTo>
                    <a:close/>
                    <a:moveTo>
                      <a:pt x="227430" y="105421"/>
                    </a:moveTo>
                    <a:cubicBezTo>
                      <a:pt x="226459" y="105427"/>
                      <a:pt x="225554" y="104920"/>
                      <a:pt x="225049" y="104087"/>
                    </a:cubicBezTo>
                    <a:cubicBezTo>
                      <a:pt x="224325" y="102823"/>
                      <a:pt x="224744" y="101212"/>
                      <a:pt x="226001" y="100468"/>
                    </a:cubicBezTo>
                    <a:lnTo>
                      <a:pt x="240098" y="92372"/>
                    </a:lnTo>
                    <a:cubicBezTo>
                      <a:pt x="241308" y="91620"/>
                      <a:pt x="242889" y="91988"/>
                      <a:pt x="243642" y="93193"/>
                    </a:cubicBezTo>
                    <a:cubicBezTo>
                      <a:pt x="243670" y="93236"/>
                      <a:pt x="243689" y="93279"/>
                      <a:pt x="243718" y="93324"/>
                    </a:cubicBezTo>
                    <a:cubicBezTo>
                      <a:pt x="244489" y="94579"/>
                      <a:pt x="244099" y="96222"/>
                      <a:pt x="242842" y="96993"/>
                    </a:cubicBezTo>
                    <a:cubicBezTo>
                      <a:pt x="242813" y="97008"/>
                      <a:pt x="242794" y="97024"/>
                      <a:pt x="242765" y="97039"/>
                    </a:cubicBezTo>
                    <a:lnTo>
                      <a:pt x="228764" y="105135"/>
                    </a:lnTo>
                    <a:close/>
                    <a:moveTo>
                      <a:pt x="255434" y="89228"/>
                    </a:moveTo>
                    <a:cubicBezTo>
                      <a:pt x="254462" y="89216"/>
                      <a:pt x="253567" y="88714"/>
                      <a:pt x="253053" y="87895"/>
                    </a:cubicBezTo>
                    <a:cubicBezTo>
                      <a:pt x="252348" y="86606"/>
                      <a:pt x="252814" y="84987"/>
                      <a:pt x="254100" y="84275"/>
                    </a:cubicBezTo>
                    <a:lnTo>
                      <a:pt x="268102" y="76179"/>
                    </a:lnTo>
                    <a:cubicBezTo>
                      <a:pt x="269397" y="75446"/>
                      <a:pt x="271036" y="75867"/>
                      <a:pt x="271817" y="77132"/>
                    </a:cubicBezTo>
                    <a:cubicBezTo>
                      <a:pt x="272531" y="78449"/>
                      <a:pt x="272064" y="80098"/>
                      <a:pt x="270769" y="80846"/>
                    </a:cubicBezTo>
                    <a:lnTo>
                      <a:pt x="256767" y="88943"/>
                    </a:lnTo>
                    <a:cubicBezTo>
                      <a:pt x="256205" y="89221"/>
                      <a:pt x="255577" y="89321"/>
                      <a:pt x="254957" y="89228"/>
                    </a:cubicBezTo>
                    <a:close/>
                    <a:moveTo>
                      <a:pt x="283437" y="73131"/>
                    </a:moveTo>
                    <a:cubicBezTo>
                      <a:pt x="282475" y="73104"/>
                      <a:pt x="281599" y="72557"/>
                      <a:pt x="281151" y="71702"/>
                    </a:cubicBezTo>
                    <a:cubicBezTo>
                      <a:pt x="280399" y="70497"/>
                      <a:pt x="280770" y="68911"/>
                      <a:pt x="281970" y="68159"/>
                    </a:cubicBezTo>
                    <a:cubicBezTo>
                      <a:pt x="282018" y="68132"/>
                      <a:pt x="282056" y="68107"/>
                      <a:pt x="282104" y="68083"/>
                    </a:cubicBezTo>
                    <a:lnTo>
                      <a:pt x="296105" y="59987"/>
                    </a:lnTo>
                    <a:cubicBezTo>
                      <a:pt x="297391" y="59224"/>
                      <a:pt x="299058" y="59650"/>
                      <a:pt x="299820" y="60939"/>
                    </a:cubicBezTo>
                    <a:cubicBezTo>
                      <a:pt x="300582" y="62228"/>
                      <a:pt x="300153" y="63891"/>
                      <a:pt x="298868" y="64654"/>
                    </a:cubicBezTo>
                    <a:lnTo>
                      <a:pt x="284771" y="72750"/>
                    </a:lnTo>
                    <a:cubicBezTo>
                      <a:pt x="284218" y="73056"/>
                      <a:pt x="283590" y="73188"/>
                      <a:pt x="282961" y="73131"/>
                    </a:cubicBezTo>
                    <a:close/>
                    <a:moveTo>
                      <a:pt x="311536" y="56939"/>
                    </a:moveTo>
                    <a:cubicBezTo>
                      <a:pt x="310526" y="56969"/>
                      <a:pt x="309602" y="56411"/>
                      <a:pt x="309155" y="55510"/>
                    </a:cubicBezTo>
                    <a:cubicBezTo>
                      <a:pt x="308431" y="54246"/>
                      <a:pt x="308850" y="52634"/>
                      <a:pt x="310107" y="51890"/>
                    </a:cubicBezTo>
                    <a:lnTo>
                      <a:pt x="324109" y="43794"/>
                    </a:lnTo>
                    <a:cubicBezTo>
                      <a:pt x="325395" y="43031"/>
                      <a:pt x="327062" y="43458"/>
                      <a:pt x="327824" y="44747"/>
                    </a:cubicBezTo>
                    <a:cubicBezTo>
                      <a:pt x="328586" y="46035"/>
                      <a:pt x="328157" y="47698"/>
                      <a:pt x="326871" y="48461"/>
                    </a:cubicBezTo>
                    <a:lnTo>
                      <a:pt x="312870" y="56558"/>
                    </a:lnTo>
                    <a:cubicBezTo>
                      <a:pt x="312279" y="56836"/>
                      <a:pt x="311622" y="56966"/>
                      <a:pt x="310964" y="56939"/>
                    </a:cubicBezTo>
                    <a:close/>
                    <a:moveTo>
                      <a:pt x="339539" y="40746"/>
                    </a:moveTo>
                    <a:cubicBezTo>
                      <a:pt x="338568" y="40734"/>
                      <a:pt x="337672" y="40232"/>
                      <a:pt x="337158" y="39413"/>
                    </a:cubicBezTo>
                    <a:cubicBezTo>
                      <a:pt x="336406" y="38145"/>
                      <a:pt x="336825" y="36509"/>
                      <a:pt x="338092" y="35760"/>
                    </a:cubicBezTo>
                    <a:cubicBezTo>
                      <a:pt x="338130" y="35738"/>
                      <a:pt x="338168" y="35718"/>
                      <a:pt x="338206" y="35698"/>
                    </a:cubicBezTo>
                    <a:lnTo>
                      <a:pt x="352208" y="27602"/>
                    </a:lnTo>
                    <a:cubicBezTo>
                      <a:pt x="353475" y="26877"/>
                      <a:pt x="355084" y="27302"/>
                      <a:pt x="355827" y="28554"/>
                    </a:cubicBezTo>
                    <a:cubicBezTo>
                      <a:pt x="356599" y="29809"/>
                      <a:pt x="356208" y="31452"/>
                      <a:pt x="354951" y="32223"/>
                    </a:cubicBezTo>
                    <a:cubicBezTo>
                      <a:pt x="354922" y="32238"/>
                      <a:pt x="354903" y="32254"/>
                      <a:pt x="354875" y="32269"/>
                    </a:cubicBezTo>
                    <a:lnTo>
                      <a:pt x="340873" y="40365"/>
                    </a:lnTo>
                    <a:cubicBezTo>
                      <a:pt x="340454" y="40579"/>
                      <a:pt x="340006" y="40709"/>
                      <a:pt x="339539" y="40746"/>
                    </a:cubicBezTo>
                    <a:close/>
                    <a:moveTo>
                      <a:pt x="367543" y="24554"/>
                    </a:moveTo>
                    <a:cubicBezTo>
                      <a:pt x="366590" y="24565"/>
                      <a:pt x="365714" y="24053"/>
                      <a:pt x="365257" y="23220"/>
                    </a:cubicBezTo>
                    <a:cubicBezTo>
                      <a:pt x="364485" y="21966"/>
                      <a:pt x="364876" y="20323"/>
                      <a:pt x="366133" y="19551"/>
                    </a:cubicBezTo>
                    <a:cubicBezTo>
                      <a:pt x="366162" y="19536"/>
                      <a:pt x="366181" y="19521"/>
                      <a:pt x="366209" y="19505"/>
                    </a:cubicBezTo>
                    <a:lnTo>
                      <a:pt x="380211" y="11409"/>
                    </a:lnTo>
                    <a:cubicBezTo>
                      <a:pt x="381507" y="10676"/>
                      <a:pt x="383145" y="11097"/>
                      <a:pt x="383926" y="12362"/>
                    </a:cubicBezTo>
                    <a:cubicBezTo>
                      <a:pt x="384679" y="13629"/>
                      <a:pt x="384259" y="15265"/>
                      <a:pt x="382993" y="16014"/>
                    </a:cubicBezTo>
                    <a:cubicBezTo>
                      <a:pt x="382955" y="16036"/>
                      <a:pt x="382916" y="16056"/>
                      <a:pt x="382878" y="16076"/>
                    </a:cubicBezTo>
                    <a:lnTo>
                      <a:pt x="368876" y="24173"/>
                    </a:lnTo>
                    <a:cubicBezTo>
                      <a:pt x="368362" y="24560"/>
                      <a:pt x="367695" y="24700"/>
                      <a:pt x="367067" y="24554"/>
                    </a:cubicBezTo>
                    <a:close/>
                    <a:moveTo>
                      <a:pt x="395546" y="8361"/>
                    </a:moveTo>
                    <a:cubicBezTo>
                      <a:pt x="394604" y="8353"/>
                      <a:pt x="393737" y="7846"/>
                      <a:pt x="393261" y="7028"/>
                    </a:cubicBezTo>
                    <a:cubicBezTo>
                      <a:pt x="392527" y="5735"/>
                      <a:pt x="392946" y="4093"/>
                      <a:pt x="394213" y="3313"/>
                    </a:cubicBezTo>
                    <a:lnTo>
                      <a:pt x="399356" y="360"/>
                    </a:lnTo>
                    <a:cubicBezTo>
                      <a:pt x="400652" y="-373"/>
                      <a:pt x="402290" y="48"/>
                      <a:pt x="403071" y="1313"/>
                    </a:cubicBezTo>
                    <a:cubicBezTo>
                      <a:pt x="403824" y="2580"/>
                      <a:pt x="403404" y="4216"/>
                      <a:pt x="402138" y="4965"/>
                    </a:cubicBezTo>
                    <a:cubicBezTo>
                      <a:pt x="402100" y="4987"/>
                      <a:pt x="402062" y="5007"/>
                      <a:pt x="402023" y="5027"/>
                    </a:cubicBezTo>
                    <a:lnTo>
                      <a:pt x="396975" y="7980"/>
                    </a:lnTo>
                    <a:cubicBezTo>
                      <a:pt x="396413" y="8342"/>
                      <a:pt x="395727" y="8478"/>
                      <a:pt x="395070" y="8361"/>
                    </a:cubicBezTo>
                    <a:close/>
                  </a:path>
                </a:pathLst>
              </a:custGeom>
              <a:solidFill>
                <a:srgbClr val="FAFAF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44" name="Freeform: Shape 273">
                <a:extLst>
                  <a:ext uri="{FF2B5EF4-FFF2-40B4-BE49-F238E27FC236}">
                    <a16:creationId xmlns:a16="http://schemas.microsoft.com/office/drawing/2014/main" id="{89ED2912-B6E2-BE18-E765-6A07206701AD}"/>
                  </a:ext>
                </a:extLst>
              </p:cNvPr>
              <p:cNvSpPr/>
              <p:nvPr/>
            </p:nvSpPr>
            <p:spPr>
              <a:xfrm>
                <a:off x="9423579" y="1817450"/>
                <a:ext cx="403451" cy="234902"/>
              </a:xfrm>
              <a:custGeom>
                <a:avLst/>
                <a:gdLst>
                  <a:gd name="connsiteX0" fmla="*/ 2647 w 403451"/>
                  <a:gd name="connsiteY0" fmla="*/ 234901 h 234902"/>
                  <a:gd name="connsiteX1" fmla="*/ 361 w 403451"/>
                  <a:gd name="connsiteY1" fmla="*/ 233568 h 234902"/>
                  <a:gd name="connsiteX2" fmla="*/ 1313 w 403451"/>
                  <a:gd name="connsiteY2" fmla="*/ 229853 h 234902"/>
                  <a:gd name="connsiteX3" fmla="*/ 15315 w 403451"/>
                  <a:gd name="connsiteY3" fmla="*/ 221757 h 234902"/>
                  <a:gd name="connsiteX4" fmla="*/ 18992 w 403451"/>
                  <a:gd name="connsiteY4" fmla="*/ 223071 h 234902"/>
                  <a:gd name="connsiteX5" fmla="*/ 18077 w 403451"/>
                  <a:gd name="connsiteY5" fmla="*/ 226519 h 234902"/>
                  <a:gd name="connsiteX6" fmla="*/ 3980 w 403451"/>
                  <a:gd name="connsiteY6" fmla="*/ 234520 h 234902"/>
                  <a:gd name="connsiteX7" fmla="*/ 2647 w 403451"/>
                  <a:gd name="connsiteY7" fmla="*/ 234901 h 234902"/>
                  <a:gd name="connsiteX8" fmla="*/ 30745 w 403451"/>
                  <a:gd name="connsiteY8" fmla="*/ 218709 h 234902"/>
                  <a:gd name="connsiteX9" fmla="*/ 28364 w 403451"/>
                  <a:gd name="connsiteY9" fmla="*/ 217375 h 234902"/>
                  <a:gd name="connsiteX10" fmla="*/ 29250 w 403451"/>
                  <a:gd name="connsiteY10" fmla="*/ 213851 h 234902"/>
                  <a:gd name="connsiteX11" fmla="*/ 29412 w 403451"/>
                  <a:gd name="connsiteY11" fmla="*/ 213756 h 234902"/>
                  <a:gd name="connsiteX12" fmla="*/ 43414 w 403451"/>
                  <a:gd name="connsiteY12" fmla="*/ 205659 h 234902"/>
                  <a:gd name="connsiteX13" fmla="*/ 46957 w 403451"/>
                  <a:gd name="connsiteY13" fmla="*/ 206479 h 234902"/>
                  <a:gd name="connsiteX14" fmla="*/ 47033 w 403451"/>
                  <a:gd name="connsiteY14" fmla="*/ 206612 h 234902"/>
                  <a:gd name="connsiteX15" fmla="*/ 46081 w 403451"/>
                  <a:gd name="connsiteY15" fmla="*/ 210327 h 234902"/>
                  <a:gd name="connsiteX16" fmla="*/ 32079 w 403451"/>
                  <a:gd name="connsiteY16" fmla="*/ 218423 h 234902"/>
                  <a:gd name="connsiteX17" fmla="*/ 58749 w 403451"/>
                  <a:gd name="connsiteY17" fmla="*/ 202516 h 234902"/>
                  <a:gd name="connsiteX18" fmla="*/ 56367 w 403451"/>
                  <a:gd name="connsiteY18" fmla="*/ 201183 h 234902"/>
                  <a:gd name="connsiteX19" fmla="*/ 57415 w 403451"/>
                  <a:gd name="connsiteY19" fmla="*/ 197563 h 234902"/>
                  <a:gd name="connsiteX20" fmla="*/ 71417 w 403451"/>
                  <a:gd name="connsiteY20" fmla="*/ 189467 h 234902"/>
                  <a:gd name="connsiteX21" fmla="*/ 75132 w 403451"/>
                  <a:gd name="connsiteY21" fmla="*/ 190419 h 234902"/>
                  <a:gd name="connsiteX22" fmla="*/ 74084 w 403451"/>
                  <a:gd name="connsiteY22" fmla="*/ 194134 h 234902"/>
                  <a:gd name="connsiteX23" fmla="*/ 60082 w 403451"/>
                  <a:gd name="connsiteY23" fmla="*/ 202230 h 234902"/>
                  <a:gd name="connsiteX24" fmla="*/ 58749 w 403451"/>
                  <a:gd name="connsiteY24" fmla="*/ 202516 h 234902"/>
                  <a:gd name="connsiteX25" fmla="*/ 86752 w 403451"/>
                  <a:gd name="connsiteY25" fmla="*/ 186419 h 234902"/>
                  <a:gd name="connsiteX26" fmla="*/ 84199 w 403451"/>
                  <a:gd name="connsiteY26" fmla="*/ 183457 h 234902"/>
                  <a:gd name="connsiteX27" fmla="*/ 85419 w 403451"/>
                  <a:gd name="connsiteY27" fmla="*/ 181371 h 234902"/>
                  <a:gd name="connsiteX28" fmla="*/ 99421 w 403451"/>
                  <a:gd name="connsiteY28" fmla="*/ 173274 h 234902"/>
                  <a:gd name="connsiteX29" fmla="*/ 103135 w 403451"/>
                  <a:gd name="connsiteY29" fmla="*/ 174227 h 234902"/>
                  <a:gd name="connsiteX30" fmla="*/ 102202 w 403451"/>
                  <a:gd name="connsiteY30" fmla="*/ 177880 h 234902"/>
                  <a:gd name="connsiteX31" fmla="*/ 102088 w 403451"/>
                  <a:gd name="connsiteY31" fmla="*/ 177942 h 234902"/>
                  <a:gd name="connsiteX32" fmla="*/ 88086 w 403451"/>
                  <a:gd name="connsiteY32" fmla="*/ 186038 h 234902"/>
                  <a:gd name="connsiteX33" fmla="*/ 86752 w 403451"/>
                  <a:gd name="connsiteY33" fmla="*/ 186419 h 234902"/>
                  <a:gd name="connsiteX34" fmla="*/ 114756 w 403451"/>
                  <a:gd name="connsiteY34" fmla="*/ 170226 h 234902"/>
                  <a:gd name="connsiteX35" fmla="*/ 112470 w 403451"/>
                  <a:gd name="connsiteY35" fmla="*/ 168798 h 234902"/>
                  <a:gd name="connsiteX36" fmla="*/ 113422 w 403451"/>
                  <a:gd name="connsiteY36" fmla="*/ 165178 h 234902"/>
                  <a:gd name="connsiteX37" fmla="*/ 127519 w 403451"/>
                  <a:gd name="connsiteY37" fmla="*/ 157082 h 234902"/>
                  <a:gd name="connsiteX38" fmla="*/ 131139 w 403451"/>
                  <a:gd name="connsiteY38" fmla="*/ 158034 h 234902"/>
                  <a:gd name="connsiteX39" fmla="*/ 130186 w 403451"/>
                  <a:gd name="connsiteY39" fmla="*/ 161749 h 234902"/>
                  <a:gd name="connsiteX40" fmla="*/ 116184 w 403451"/>
                  <a:gd name="connsiteY40" fmla="*/ 169845 h 234902"/>
                  <a:gd name="connsiteX41" fmla="*/ 114756 w 403451"/>
                  <a:gd name="connsiteY41" fmla="*/ 170226 h 234902"/>
                  <a:gd name="connsiteX42" fmla="*/ 143331 w 403451"/>
                  <a:gd name="connsiteY42" fmla="*/ 154034 h 234902"/>
                  <a:gd name="connsiteX43" fmla="*/ 140950 w 403451"/>
                  <a:gd name="connsiteY43" fmla="*/ 152700 h 234902"/>
                  <a:gd name="connsiteX44" fmla="*/ 141883 w 403451"/>
                  <a:gd name="connsiteY44" fmla="*/ 149048 h 234902"/>
                  <a:gd name="connsiteX45" fmla="*/ 141997 w 403451"/>
                  <a:gd name="connsiteY45" fmla="*/ 148986 h 234902"/>
                  <a:gd name="connsiteX46" fmla="*/ 155999 w 403451"/>
                  <a:gd name="connsiteY46" fmla="*/ 140889 h 234902"/>
                  <a:gd name="connsiteX47" fmla="*/ 159542 w 403451"/>
                  <a:gd name="connsiteY47" fmla="*/ 141710 h 234902"/>
                  <a:gd name="connsiteX48" fmla="*/ 159618 w 403451"/>
                  <a:gd name="connsiteY48" fmla="*/ 141842 h 234902"/>
                  <a:gd name="connsiteX49" fmla="*/ 158742 w 403451"/>
                  <a:gd name="connsiteY49" fmla="*/ 145511 h 234902"/>
                  <a:gd name="connsiteX50" fmla="*/ 158666 w 403451"/>
                  <a:gd name="connsiteY50" fmla="*/ 145557 h 234902"/>
                  <a:gd name="connsiteX51" fmla="*/ 144664 w 403451"/>
                  <a:gd name="connsiteY51" fmla="*/ 153653 h 234902"/>
                  <a:gd name="connsiteX52" fmla="*/ 142855 w 403451"/>
                  <a:gd name="connsiteY52" fmla="*/ 154224 h 234902"/>
                  <a:gd name="connsiteX53" fmla="*/ 171334 w 403451"/>
                  <a:gd name="connsiteY53" fmla="*/ 137841 h 234902"/>
                  <a:gd name="connsiteX54" fmla="*/ 169048 w 403451"/>
                  <a:gd name="connsiteY54" fmla="*/ 136508 h 234902"/>
                  <a:gd name="connsiteX55" fmla="*/ 169924 w 403451"/>
                  <a:gd name="connsiteY55" fmla="*/ 132839 h 234902"/>
                  <a:gd name="connsiteX56" fmla="*/ 170001 w 403451"/>
                  <a:gd name="connsiteY56" fmla="*/ 132793 h 234902"/>
                  <a:gd name="connsiteX57" fmla="*/ 184003 w 403451"/>
                  <a:gd name="connsiteY57" fmla="*/ 124697 h 234902"/>
                  <a:gd name="connsiteX58" fmla="*/ 187717 w 403451"/>
                  <a:gd name="connsiteY58" fmla="*/ 125649 h 234902"/>
                  <a:gd name="connsiteX59" fmla="*/ 186784 w 403451"/>
                  <a:gd name="connsiteY59" fmla="*/ 129302 h 234902"/>
                  <a:gd name="connsiteX60" fmla="*/ 186670 w 403451"/>
                  <a:gd name="connsiteY60" fmla="*/ 129364 h 234902"/>
                  <a:gd name="connsiteX61" fmla="*/ 172668 w 403451"/>
                  <a:gd name="connsiteY61" fmla="*/ 137460 h 234902"/>
                  <a:gd name="connsiteX62" fmla="*/ 170858 w 403451"/>
                  <a:gd name="connsiteY62" fmla="*/ 137841 h 234902"/>
                  <a:gd name="connsiteX63" fmla="*/ 199338 w 403451"/>
                  <a:gd name="connsiteY63" fmla="*/ 121649 h 234902"/>
                  <a:gd name="connsiteX64" fmla="*/ 197052 w 403451"/>
                  <a:gd name="connsiteY64" fmla="*/ 120315 h 234902"/>
                  <a:gd name="connsiteX65" fmla="*/ 198004 w 403451"/>
                  <a:gd name="connsiteY65" fmla="*/ 116601 h 234902"/>
                  <a:gd name="connsiteX66" fmla="*/ 212006 w 403451"/>
                  <a:gd name="connsiteY66" fmla="*/ 108504 h 234902"/>
                  <a:gd name="connsiteX67" fmla="*/ 215721 w 403451"/>
                  <a:gd name="connsiteY67" fmla="*/ 109457 h 234902"/>
                  <a:gd name="connsiteX68" fmla="*/ 214768 w 403451"/>
                  <a:gd name="connsiteY68" fmla="*/ 113172 h 234902"/>
                  <a:gd name="connsiteX69" fmla="*/ 200767 w 403451"/>
                  <a:gd name="connsiteY69" fmla="*/ 121268 h 234902"/>
                  <a:gd name="connsiteX70" fmla="*/ 198862 w 403451"/>
                  <a:gd name="connsiteY70" fmla="*/ 121649 h 234902"/>
                  <a:gd name="connsiteX71" fmla="*/ 227437 w 403451"/>
                  <a:gd name="connsiteY71" fmla="*/ 105456 h 234902"/>
                  <a:gd name="connsiteX72" fmla="*/ 225055 w 403451"/>
                  <a:gd name="connsiteY72" fmla="*/ 104123 h 234902"/>
                  <a:gd name="connsiteX73" fmla="*/ 226008 w 403451"/>
                  <a:gd name="connsiteY73" fmla="*/ 100408 h 234902"/>
                  <a:gd name="connsiteX74" fmla="*/ 240105 w 403451"/>
                  <a:gd name="connsiteY74" fmla="*/ 92312 h 234902"/>
                  <a:gd name="connsiteX75" fmla="*/ 243724 w 403451"/>
                  <a:gd name="connsiteY75" fmla="*/ 93360 h 234902"/>
                  <a:gd name="connsiteX76" fmla="*/ 242905 w 403451"/>
                  <a:gd name="connsiteY76" fmla="*/ 96903 h 234902"/>
                  <a:gd name="connsiteX77" fmla="*/ 242772 w 403451"/>
                  <a:gd name="connsiteY77" fmla="*/ 96979 h 234902"/>
                  <a:gd name="connsiteX78" fmla="*/ 228770 w 403451"/>
                  <a:gd name="connsiteY78" fmla="*/ 105075 h 234902"/>
                  <a:gd name="connsiteX79" fmla="*/ 226960 w 403451"/>
                  <a:gd name="connsiteY79" fmla="*/ 105456 h 234902"/>
                  <a:gd name="connsiteX80" fmla="*/ 255440 w 403451"/>
                  <a:gd name="connsiteY80" fmla="*/ 89264 h 234902"/>
                  <a:gd name="connsiteX81" fmla="*/ 253059 w 403451"/>
                  <a:gd name="connsiteY81" fmla="*/ 87930 h 234902"/>
                  <a:gd name="connsiteX82" fmla="*/ 254107 w 403451"/>
                  <a:gd name="connsiteY82" fmla="*/ 84216 h 234902"/>
                  <a:gd name="connsiteX83" fmla="*/ 268108 w 403451"/>
                  <a:gd name="connsiteY83" fmla="*/ 76119 h 234902"/>
                  <a:gd name="connsiteX84" fmla="*/ 271823 w 403451"/>
                  <a:gd name="connsiteY84" fmla="*/ 77167 h 234902"/>
                  <a:gd name="connsiteX85" fmla="*/ 270775 w 403451"/>
                  <a:gd name="connsiteY85" fmla="*/ 80787 h 234902"/>
                  <a:gd name="connsiteX86" fmla="*/ 256774 w 403451"/>
                  <a:gd name="connsiteY86" fmla="*/ 88883 h 234902"/>
                  <a:gd name="connsiteX87" fmla="*/ 254964 w 403451"/>
                  <a:gd name="connsiteY87" fmla="*/ 89264 h 234902"/>
                  <a:gd name="connsiteX88" fmla="*/ 283443 w 403451"/>
                  <a:gd name="connsiteY88" fmla="*/ 73071 h 234902"/>
                  <a:gd name="connsiteX89" fmla="*/ 281158 w 403451"/>
                  <a:gd name="connsiteY89" fmla="*/ 71738 h 234902"/>
                  <a:gd name="connsiteX90" fmla="*/ 282034 w 403451"/>
                  <a:gd name="connsiteY90" fmla="*/ 68069 h 234902"/>
                  <a:gd name="connsiteX91" fmla="*/ 282110 w 403451"/>
                  <a:gd name="connsiteY91" fmla="*/ 68023 h 234902"/>
                  <a:gd name="connsiteX92" fmla="*/ 296112 w 403451"/>
                  <a:gd name="connsiteY92" fmla="*/ 59927 h 234902"/>
                  <a:gd name="connsiteX93" fmla="*/ 299826 w 403451"/>
                  <a:gd name="connsiteY93" fmla="*/ 60975 h 234902"/>
                  <a:gd name="connsiteX94" fmla="*/ 298874 w 403451"/>
                  <a:gd name="connsiteY94" fmla="*/ 64594 h 234902"/>
                  <a:gd name="connsiteX95" fmla="*/ 284777 w 403451"/>
                  <a:gd name="connsiteY95" fmla="*/ 72690 h 234902"/>
                  <a:gd name="connsiteX96" fmla="*/ 282967 w 403451"/>
                  <a:gd name="connsiteY96" fmla="*/ 73071 h 234902"/>
                  <a:gd name="connsiteX97" fmla="*/ 311542 w 403451"/>
                  <a:gd name="connsiteY97" fmla="*/ 56879 h 234902"/>
                  <a:gd name="connsiteX98" fmla="*/ 309161 w 403451"/>
                  <a:gd name="connsiteY98" fmla="*/ 55545 h 234902"/>
                  <a:gd name="connsiteX99" fmla="*/ 310114 w 403451"/>
                  <a:gd name="connsiteY99" fmla="*/ 51831 h 234902"/>
                  <a:gd name="connsiteX100" fmla="*/ 324115 w 403451"/>
                  <a:gd name="connsiteY100" fmla="*/ 43734 h 234902"/>
                  <a:gd name="connsiteX101" fmla="*/ 327830 w 403451"/>
                  <a:gd name="connsiteY101" fmla="*/ 44782 h 234902"/>
                  <a:gd name="connsiteX102" fmla="*/ 326878 w 403451"/>
                  <a:gd name="connsiteY102" fmla="*/ 48402 h 234902"/>
                  <a:gd name="connsiteX103" fmla="*/ 312876 w 403451"/>
                  <a:gd name="connsiteY103" fmla="*/ 56498 h 234902"/>
                  <a:gd name="connsiteX104" fmla="*/ 310971 w 403451"/>
                  <a:gd name="connsiteY104" fmla="*/ 56879 h 234902"/>
                  <a:gd name="connsiteX105" fmla="*/ 339546 w 403451"/>
                  <a:gd name="connsiteY105" fmla="*/ 40686 h 234902"/>
                  <a:gd name="connsiteX106" fmla="*/ 337165 w 403451"/>
                  <a:gd name="connsiteY106" fmla="*/ 39353 h 234902"/>
                  <a:gd name="connsiteX107" fmla="*/ 338212 w 403451"/>
                  <a:gd name="connsiteY107" fmla="*/ 35638 h 234902"/>
                  <a:gd name="connsiteX108" fmla="*/ 352214 w 403451"/>
                  <a:gd name="connsiteY108" fmla="*/ 27637 h 234902"/>
                  <a:gd name="connsiteX109" fmla="*/ 355757 w 403451"/>
                  <a:gd name="connsiteY109" fmla="*/ 28458 h 234902"/>
                  <a:gd name="connsiteX110" fmla="*/ 355833 w 403451"/>
                  <a:gd name="connsiteY110" fmla="*/ 28590 h 234902"/>
                  <a:gd name="connsiteX111" fmla="*/ 354957 w 403451"/>
                  <a:gd name="connsiteY111" fmla="*/ 32259 h 234902"/>
                  <a:gd name="connsiteX112" fmla="*/ 354881 w 403451"/>
                  <a:gd name="connsiteY112" fmla="*/ 32304 h 234902"/>
                  <a:gd name="connsiteX113" fmla="*/ 340879 w 403451"/>
                  <a:gd name="connsiteY113" fmla="*/ 40401 h 234902"/>
                  <a:gd name="connsiteX114" fmla="*/ 339546 w 403451"/>
                  <a:gd name="connsiteY114" fmla="*/ 40686 h 234902"/>
                  <a:gd name="connsiteX115" fmla="*/ 367549 w 403451"/>
                  <a:gd name="connsiteY115" fmla="*/ 24494 h 234902"/>
                  <a:gd name="connsiteX116" fmla="*/ 364920 w 403451"/>
                  <a:gd name="connsiteY116" fmla="*/ 21788 h 234902"/>
                  <a:gd name="connsiteX117" fmla="*/ 366216 w 403451"/>
                  <a:gd name="connsiteY117" fmla="*/ 19541 h 234902"/>
                  <a:gd name="connsiteX118" fmla="*/ 380217 w 403451"/>
                  <a:gd name="connsiteY118" fmla="*/ 11445 h 234902"/>
                  <a:gd name="connsiteX119" fmla="*/ 383932 w 403451"/>
                  <a:gd name="connsiteY119" fmla="*/ 12397 h 234902"/>
                  <a:gd name="connsiteX120" fmla="*/ 382999 w 403451"/>
                  <a:gd name="connsiteY120" fmla="*/ 16050 h 234902"/>
                  <a:gd name="connsiteX121" fmla="*/ 382884 w 403451"/>
                  <a:gd name="connsiteY121" fmla="*/ 16112 h 234902"/>
                  <a:gd name="connsiteX122" fmla="*/ 368883 w 403451"/>
                  <a:gd name="connsiteY122" fmla="*/ 24208 h 234902"/>
                  <a:gd name="connsiteX123" fmla="*/ 367073 w 403451"/>
                  <a:gd name="connsiteY123" fmla="*/ 24494 h 234902"/>
                  <a:gd name="connsiteX124" fmla="*/ 395553 w 403451"/>
                  <a:gd name="connsiteY124" fmla="*/ 8397 h 234902"/>
                  <a:gd name="connsiteX125" fmla="*/ 393267 w 403451"/>
                  <a:gd name="connsiteY125" fmla="*/ 6968 h 234902"/>
                  <a:gd name="connsiteX126" fmla="*/ 394219 w 403451"/>
                  <a:gd name="connsiteY126" fmla="*/ 3348 h 234902"/>
                  <a:gd name="connsiteX127" fmla="*/ 399363 w 403451"/>
                  <a:gd name="connsiteY127" fmla="*/ 396 h 234902"/>
                  <a:gd name="connsiteX128" fmla="*/ 403030 w 403451"/>
                  <a:gd name="connsiteY128" fmla="*/ 1270 h 234902"/>
                  <a:gd name="connsiteX129" fmla="*/ 403078 w 403451"/>
                  <a:gd name="connsiteY129" fmla="*/ 1348 h 234902"/>
                  <a:gd name="connsiteX130" fmla="*/ 402144 w 403451"/>
                  <a:gd name="connsiteY130" fmla="*/ 5001 h 234902"/>
                  <a:gd name="connsiteX131" fmla="*/ 402030 w 403451"/>
                  <a:gd name="connsiteY131" fmla="*/ 5063 h 234902"/>
                  <a:gd name="connsiteX132" fmla="*/ 396982 w 403451"/>
                  <a:gd name="connsiteY132" fmla="*/ 8016 h 234902"/>
                  <a:gd name="connsiteX133" fmla="*/ 395076 w 403451"/>
                  <a:gd name="connsiteY133" fmla="*/ 8397 h 23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403451" h="234902">
                    <a:moveTo>
                      <a:pt x="2647" y="234901"/>
                    </a:moveTo>
                    <a:cubicBezTo>
                      <a:pt x="1704" y="234892"/>
                      <a:pt x="837" y="234387"/>
                      <a:pt x="361" y="233568"/>
                    </a:cubicBezTo>
                    <a:cubicBezTo>
                      <a:pt x="-373" y="232272"/>
                      <a:pt x="46" y="230634"/>
                      <a:pt x="1313" y="229853"/>
                    </a:cubicBezTo>
                    <a:lnTo>
                      <a:pt x="15315" y="221757"/>
                    </a:lnTo>
                    <a:cubicBezTo>
                      <a:pt x="16696" y="221099"/>
                      <a:pt x="18344" y="221690"/>
                      <a:pt x="18992" y="223071"/>
                    </a:cubicBezTo>
                    <a:cubicBezTo>
                      <a:pt x="19573" y="224290"/>
                      <a:pt x="19182" y="225748"/>
                      <a:pt x="18077" y="226519"/>
                    </a:cubicBezTo>
                    <a:lnTo>
                      <a:pt x="3980" y="234520"/>
                    </a:lnTo>
                    <a:cubicBezTo>
                      <a:pt x="3590" y="234787"/>
                      <a:pt x="3123" y="234920"/>
                      <a:pt x="2647" y="234901"/>
                    </a:cubicBezTo>
                    <a:close/>
                    <a:moveTo>
                      <a:pt x="30745" y="218709"/>
                    </a:moveTo>
                    <a:cubicBezTo>
                      <a:pt x="29774" y="218718"/>
                      <a:pt x="28869" y="218204"/>
                      <a:pt x="28364" y="217375"/>
                    </a:cubicBezTo>
                    <a:cubicBezTo>
                      <a:pt x="27631" y="216156"/>
                      <a:pt x="28031" y="214575"/>
                      <a:pt x="29250" y="213851"/>
                    </a:cubicBezTo>
                    <a:cubicBezTo>
                      <a:pt x="29298" y="213813"/>
                      <a:pt x="29355" y="213784"/>
                      <a:pt x="29412" y="213756"/>
                    </a:cubicBezTo>
                    <a:lnTo>
                      <a:pt x="43414" y="205659"/>
                    </a:lnTo>
                    <a:cubicBezTo>
                      <a:pt x="44623" y="204907"/>
                      <a:pt x="46204" y="205278"/>
                      <a:pt x="46957" y="206479"/>
                    </a:cubicBezTo>
                    <a:cubicBezTo>
                      <a:pt x="46985" y="206526"/>
                      <a:pt x="47004" y="206564"/>
                      <a:pt x="47033" y="206612"/>
                    </a:cubicBezTo>
                    <a:cubicBezTo>
                      <a:pt x="47767" y="207907"/>
                      <a:pt x="47347" y="209546"/>
                      <a:pt x="46081" y="210327"/>
                    </a:cubicBezTo>
                    <a:lnTo>
                      <a:pt x="32079" y="218423"/>
                    </a:lnTo>
                    <a:close/>
                    <a:moveTo>
                      <a:pt x="58749" y="202516"/>
                    </a:moveTo>
                    <a:cubicBezTo>
                      <a:pt x="57777" y="202507"/>
                      <a:pt x="56882" y="202002"/>
                      <a:pt x="56367" y="201183"/>
                    </a:cubicBezTo>
                    <a:cubicBezTo>
                      <a:pt x="55663" y="199897"/>
                      <a:pt x="56129" y="198277"/>
                      <a:pt x="57415" y="197563"/>
                    </a:cubicBezTo>
                    <a:lnTo>
                      <a:pt x="71417" y="189467"/>
                    </a:lnTo>
                    <a:cubicBezTo>
                      <a:pt x="72712" y="188733"/>
                      <a:pt x="74351" y="189153"/>
                      <a:pt x="75132" y="190419"/>
                    </a:cubicBezTo>
                    <a:cubicBezTo>
                      <a:pt x="75846" y="191734"/>
                      <a:pt x="75379" y="193382"/>
                      <a:pt x="74084" y="194134"/>
                    </a:cubicBezTo>
                    <a:lnTo>
                      <a:pt x="60082" y="202230"/>
                    </a:lnTo>
                    <a:cubicBezTo>
                      <a:pt x="59663" y="202421"/>
                      <a:pt x="59206" y="202526"/>
                      <a:pt x="58749" y="202516"/>
                    </a:cubicBezTo>
                    <a:close/>
                    <a:moveTo>
                      <a:pt x="86752" y="186419"/>
                    </a:moveTo>
                    <a:cubicBezTo>
                      <a:pt x="85228" y="186305"/>
                      <a:pt x="84085" y="184981"/>
                      <a:pt x="84199" y="183457"/>
                    </a:cubicBezTo>
                    <a:cubicBezTo>
                      <a:pt x="84266" y="182613"/>
                      <a:pt x="84714" y="181843"/>
                      <a:pt x="85419" y="181371"/>
                    </a:cubicBezTo>
                    <a:lnTo>
                      <a:pt x="99421" y="173274"/>
                    </a:lnTo>
                    <a:cubicBezTo>
                      <a:pt x="100716" y="172541"/>
                      <a:pt x="102354" y="172962"/>
                      <a:pt x="103135" y="174227"/>
                    </a:cubicBezTo>
                    <a:cubicBezTo>
                      <a:pt x="103888" y="175495"/>
                      <a:pt x="103469" y="177130"/>
                      <a:pt x="102202" y="177880"/>
                    </a:cubicBezTo>
                    <a:cubicBezTo>
                      <a:pt x="102164" y="177902"/>
                      <a:pt x="102126" y="177922"/>
                      <a:pt x="102088" y="177942"/>
                    </a:cubicBezTo>
                    <a:lnTo>
                      <a:pt x="88086" y="186038"/>
                    </a:lnTo>
                    <a:cubicBezTo>
                      <a:pt x="87676" y="186266"/>
                      <a:pt x="87219" y="186390"/>
                      <a:pt x="86752" y="186419"/>
                    </a:cubicBezTo>
                    <a:close/>
                    <a:moveTo>
                      <a:pt x="114756" y="170226"/>
                    </a:moveTo>
                    <a:cubicBezTo>
                      <a:pt x="113784" y="170220"/>
                      <a:pt x="112898" y="169667"/>
                      <a:pt x="112470" y="168798"/>
                    </a:cubicBezTo>
                    <a:cubicBezTo>
                      <a:pt x="111746" y="167534"/>
                      <a:pt x="112165" y="165922"/>
                      <a:pt x="113422" y="165178"/>
                    </a:cubicBezTo>
                    <a:lnTo>
                      <a:pt x="127519" y="157082"/>
                    </a:lnTo>
                    <a:cubicBezTo>
                      <a:pt x="128786" y="156357"/>
                      <a:pt x="130396" y="156782"/>
                      <a:pt x="131139" y="158034"/>
                    </a:cubicBezTo>
                    <a:cubicBezTo>
                      <a:pt x="131872" y="159327"/>
                      <a:pt x="131453" y="160969"/>
                      <a:pt x="130186" y="161749"/>
                    </a:cubicBezTo>
                    <a:lnTo>
                      <a:pt x="116184" y="169845"/>
                    </a:lnTo>
                    <a:cubicBezTo>
                      <a:pt x="115737" y="170060"/>
                      <a:pt x="115251" y="170189"/>
                      <a:pt x="114756" y="170226"/>
                    </a:cubicBezTo>
                    <a:close/>
                    <a:moveTo>
                      <a:pt x="143331" y="154034"/>
                    </a:moveTo>
                    <a:cubicBezTo>
                      <a:pt x="142359" y="154021"/>
                      <a:pt x="141464" y="153520"/>
                      <a:pt x="140950" y="152700"/>
                    </a:cubicBezTo>
                    <a:cubicBezTo>
                      <a:pt x="140197" y="151433"/>
                      <a:pt x="140616" y="149797"/>
                      <a:pt x="141883" y="149048"/>
                    </a:cubicBezTo>
                    <a:cubicBezTo>
                      <a:pt x="141921" y="149026"/>
                      <a:pt x="141959" y="149006"/>
                      <a:pt x="141997" y="148986"/>
                    </a:cubicBezTo>
                    <a:lnTo>
                      <a:pt x="155999" y="140889"/>
                    </a:lnTo>
                    <a:cubicBezTo>
                      <a:pt x="157209" y="140138"/>
                      <a:pt x="158790" y="140506"/>
                      <a:pt x="159542" y="141710"/>
                    </a:cubicBezTo>
                    <a:cubicBezTo>
                      <a:pt x="159571" y="141753"/>
                      <a:pt x="159590" y="141797"/>
                      <a:pt x="159618" y="141842"/>
                    </a:cubicBezTo>
                    <a:cubicBezTo>
                      <a:pt x="160390" y="143096"/>
                      <a:pt x="160000" y="144739"/>
                      <a:pt x="158742" y="145511"/>
                    </a:cubicBezTo>
                    <a:cubicBezTo>
                      <a:pt x="158714" y="145526"/>
                      <a:pt x="158695" y="145541"/>
                      <a:pt x="158666" y="145557"/>
                    </a:cubicBezTo>
                    <a:lnTo>
                      <a:pt x="144664" y="153653"/>
                    </a:lnTo>
                    <a:cubicBezTo>
                      <a:pt x="144169" y="154086"/>
                      <a:pt x="143512" y="154293"/>
                      <a:pt x="142855" y="154224"/>
                    </a:cubicBezTo>
                    <a:close/>
                    <a:moveTo>
                      <a:pt x="171334" y="137841"/>
                    </a:moveTo>
                    <a:cubicBezTo>
                      <a:pt x="170382" y="137853"/>
                      <a:pt x="169506" y="137340"/>
                      <a:pt x="169048" y="136508"/>
                    </a:cubicBezTo>
                    <a:cubicBezTo>
                      <a:pt x="168277" y="135253"/>
                      <a:pt x="168667" y="133610"/>
                      <a:pt x="169924" y="132839"/>
                    </a:cubicBezTo>
                    <a:cubicBezTo>
                      <a:pt x="169953" y="132824"/>
                      <a:pt x="169972" y="132808"/>
                      <a:pt x="170001" y="132793"/>
                    </a:cubicBezTo>
                    <a:lnTo>
                      <a:pt x="184003" y="124697"/>
                    </a:lnTo>
                    <a:cubicBezTo>
                      <a:pt x="185298" y="123963"/>
                      <a:pt x="186936" y="124384"/>
                      <a:pt x="187717" y="125649"/>
                    </a:cubicBezTo>
                    <a:cubicBezTo>
                      <a:pt x="188470" y="126917"/>
                      <a:pt x="188051" y="128553"/>
                      <a:pt x="186784" y="129302"/>
                    </a:cubicBezTo>
                    <a:cubicBezTo>
                      <a:pt x="186746" y="129324"/>
                      <a:pt x="186708" y="129344"/>
                      <a:pt x="186670" y="129364"/>
                    </a:cubicBezTo>
                    <a:lnTo>
                      <a:pt x="172668" y="137460"/>
                    </a:lnTo>
                    <a:cubicBezTo>
                      <a:pt x="172153" y="137848"/>
                      <a:pt x="171487" y="137988"/>
                      <a:pt x="170858" y="137841"/>
                    </a:cubicBezTo>
                    <a:close/>
                    <a:moveTo>
                      <a:pt x="199338" y="121649"/>
                    </a:moveTo>
                    <a:cubicBezTo>
                      <a:pt x="198395" y="121640"/>
                      <a:pt x="197528" y="121134"/>
                      <a:pt x="197052" y="120315"/>
                    </a:cubicBezTo>
                    <a:cubicBezTo>
                      <a:pt x="196319" y="119023"/>
                      <a:pt x="196737" y="117381"/>
                      <a:pt x="198004" y="116601"/>
                    </a:cubicBezTo>
                    <a:lnTo>
                      <a:pt x="212006" y="108504"/>
                    </a:lnTo>
                    <a:cubicBezTo>
                      <a:pt x="213292" y="107741"/>
                      <a:pt x="214959" y="108168"/>
                      <a:pt x="215721" y="109457"/>
                    </a:cubicBezTo>
                    <a:cubicBezTo>
                      <a:pt x="216483" y="110746"/>
                      <a:pt x="216054" y="112409"/>
                      <a:pt x="214768" y="113172"/>
                    </a:cubicBezTo>
                    <a:lnTo>
                      <a:pt x="200767" y="121268"/>
                    </a:lnTo>
                    <a:cubicBezTo>
                      <a:pt x="200205" y="121630"/>
                      <a:pt x="199519" y="121766"/>
                      <a:pt x="198862" y="121649"/>
                    </a:cubicBezTo>
                    <a:close/>
                    <a:moveTo>
                      <a:pt x="227437" y="105456"/>
                    </a:moveTo>
                    <a:cubicBezTo>
                      <a:pt x="226465" y="105462"/>
                      <a:pt x="225560" y="104955"/>
                      <a:pt x="225055" y="104123"/>
                    </a:cubicBezTo>
                    <a:cubicBezTo>
                      <a:pt x="224322" y="102830"/>
                      <a:pt x="224741" y="101188"/>
                      <a:pt x="226008" y="100408"/>
                    </a:cubicBezTo>
                    <a:lnTo>
                      <a:pt x="240105" y="92312"/>
                    </a:lnTo>
                    <a:cubicBezTo>
                      <a:pt x="241391" y="91603"/>
                      <a:pt x="243010" y="92072"/>
                      <a:pt x="243724" y="93360"/>
                    </a:cubicBezTo>
                    <a:cubicBezTo>
                      <a:pt x="244477" y="94565"/>
                      <a:pt x="244105" y="96151"/>
                      <a:pt x="242905" y="96903"/>
                    </a:cubicBezTo>
                    <a:cubicBezTo>
                      <a:pt x="242858" y="96930"/>
                      <a:pt x="242819" y="96955"/>
                      <a:pt x="242772" y="96979"/>
                    </a:cubicBezTo>
                    <a:lnTo>
                      <a:pt x="228770" y="105075"/>
                    </a:lnTo>
                    <a:cubicBezTo>
                      <a:pt x="228237" y="105422"/>
                      <a:pt x="227589" y="105558"/>
                      <a:pt x="226960" y="105456"/>
                    </a:cubicBezTo>
                    <a:close/>
                    <a:moveTo>
                      <a:pt x="255440" y="89264"/>
                    </a:moveTo>
                    <a:cubicBezTo>
                      <a:pt x="254468" y="89252"/>
                      <a:pt x="253573" y="88750"/>
                      <a:pt x="253059" y="87930"/>
                    </a:cubicBezTo>
                    <a:cubicBezTo>
                      <a:pt x="252344" y="86613"/>
                      <a:pt x="252811" y="84964"/>
                      <a:pt x="254107" y="84216"/>
                    </a:cubicBezTo>
                    <a:lnTo>
                      <a:pt x="268108" y="76119"/>
                    </a:lnTo>
                    <a:cubicBezTo>
                      <a:pt x="269423" y="75402"/>
                      <a:pt x="271071" y="75867"/>
                      <a:pt x="271823" y="77167"/>
                    </a:cubicBezTo>
                    <a:cubicBezTo>
                      <a:pt x="272528" y="78456"/>
                      <a:pt x="272061" y="80075"/>
                      <a:pt x="270775" y="80787"/>
                    </a:cubicBezTo>
                    <a:lnTo>
                      <a:pt x="256774" y="88883"/>
                    </a:lnTo>
                    <a:cubicBezTo>
                      <a:pt x="256259" y="89271"/>
                      <a:pt x="255593" y="89411"/>
                      <a:pt x="254964" y="89264"/>
                    </a:cubicBezTo>
                    <a:close/>
                    <a:moveTo>
                      <a:pt x="283443" y="73071"/>
                    </a:moveTo>
                    <a:cubicBezTo>
                      <a:pt x="282491" y="73083"/>
                      <a:pt x="281615" y="72570"/>
                      <a:pt x="281158" y="71738"/>
                    </a:cubicBezTo>
                    <a:cubicBezTo>
                      <a:pt x="280386" y="70483"/>
                      <a:pt x="280776" y="68840"/>
                      <a:pt x="282034" y="68069"/>
                    </a:cubicBezTo>
                    <a:cubicBezTo>
                      <a:pt x="282062" y="68054"/>
                      <a:pt x="282082" y="68038"/>
                      <a:pt x="282110" y="68023"/>
                    </a:cubicBezTo>
                    <a:lnTo>
                      <a:pt x="296112" y="59927"/>
                    </a:lnTo>
                    <a:cubicBezTo>
                      <a:pt x="297426" y="59210"/>
                      <a:pt x="299074" y="59674"/>
                      <a:pt x="299826" y="60975"/>
                    </a:cubicBezTo>
                    <a:cubicBezTo>
                      <a:pt x="300551" y="62239"/>
                      <a:pt x="300131" y="63850"/>
                      <a:pt x="298874" y="64594"/>
                    </a:cubicBezTo>
                    <a:lnTo>
                      <a:pt x="284777" y="72690"/>
                    </a:lnTo>
                    <a:cubicBezTo>
                      <a:pt x="284263" y="73078"/>
                      <a:pt x="283596" y="73218"/>
                      <a:pt x="282967" y="73071"/>
                    </a:cubicBezTo>
                    <a:close/>
                    <a:moveTo>
                      <a:pt x="311542" y="56879"/>
                    </a:moveTo>
                    <a:cubicBezTo>
                      <a:pt x="310571" y="56885"/>
                      <a:pt x="309666" y="56378"/>
                      <a:pt x="309161" y="55545"/>
                    </a:cubicBezTo>
                    <a:cubicBezTo>
                      <a:pt x="308428" y="54253"/>
                      <a:pt x="308847" y="52611"/>
                      <a:pt x="310114" y="51831"/>
                    </a:cubicBezTo>
                    <a:lnTo>
                      <a:pt x="324115" y="43734"/>
                    </a:lnTo>
                    <a:cubicBezTo>
                      <a:pt x="325430" y="43017"/>
                      <a:pt x="327078" y="43482"/>
                      <a:pt x="327830" y="44782"/>
                    </a:cubicBezTo>
                    <a:cubicBezTo>
                      <a:pt x="328554" y="46046"/>
                      <a:pt x="328135" y="47658"/>
                      <a:pt x="326878" y="48402"/>
                    </a:cubicBezTo>
                    <a:lnTo>
                      <a:pt x="312876" y="56498"/>
                    </a:lnTo>
                    <a:cubicBezTo>
                      <a:pt x="312314" y="56869"/>
                      <a:pt x="311628" y="57006"/>
                      <a:pt x="310971" y="56879"/>
                    </a:cubicBezTo>
                    <a:close/>
                    <a:moveTo>
                      <a:pt x="339546" y="40686"/>
                    </a:moveTo>
                    <a:cubicBezTo>
                      <a:pt x="338574" y="40674"/>
                      <a:pt x="337679" y="40172"/>
                      <a:pt x="337165" y="39353"/>
                    </a:cubicBezTo>
                    <a:cubicBezTo>
                      <a:pt x="336450" y="38036"/>
                      <a:pt x="336917" y="36387"/>
                      <a:pt x="338212" y="35638"/>
                    </a:cubicBezTo>
                    <a:lnTo>
                      <a:pt x="352214" y="27637"/>
                    </a:lnTo>
                    <a:cubicBezTo>
                      <a:pt x="353424" y="26886"/>
                      <a:pt x="355005" y="27253"/>
                      <a:pt x="355757" y="28458"/>
                    </a:cubicBezTo>
                    <a:cubicBezTo>
                      <a:pt x="355786" y="28501"/>
                      <a:pt x="355805" y="28545"/>
                      <a:pt x="355833" y="28590"/>
                    </a:cubicBezTo>
                    <a:cubicBezTo>
                      <a:pt x="356605" y="29844"/>
                      <a:pt x="356215" y="31487"/>
                      <a:pt x="354957" y="32259"/>
                    </a:cubicBezTo>
                    <a:cubicBezTo>
                      <a:pt x="354929" y="32274"/>
                      <a:pt x="354910" y="32289"/>
                      <a:pt x="354881" y="32304"/>
                    </a:cubicBezTo>
                    <a:lnTo>
                      <a:pt x="340879" y="40401"/>
                    </a:lnTo>
                    <a:cubicBezTo>
                      <a:pt x="340460" y="40586"/>
                      <a:pt x="340003" y="40684"/>
                      <a:pt x="339546" y="40686"/>
                    </a:cubicBezTo>
                    <a:close/>
                    <a:moveTo>
                      <a:pt x="367549" y="24494"/>
                    </a:moveTo>
                    <a:cubicBezTo>
                      <a:pt x="366073" y="24472"/>
                      <a:pt x="364901" y="23260"/>
                      <a:pt x="364920" y="21788"/>
                    </a:cubicBezTo>
                    <a:cubicBezTo>
                      <a:pt x="364939" y="20865"/>
                      <a:pt x="365425" y="20016"/>
                      <a:pt x="366216" y="19541"/>
                    </a:cubicBezTo>
                    <a:lnTo>
                      <a:pt x="380217" y="11445"/>
                    </a:lnTo>
                    <a:cubicBezTo>
                      <a:pt x="381513" y="10711"/>
                      <a:pt x="383151" y="11132"/>
                      <a:pt x="383932" y="12397"/>
                    </a:cubicBezTo>
                    <a:cubicBezTo>
                      <a:pt x="384685" y="13665"/>
                      <a:pt x="384266" y="15300"/>
                      <a:pt x="382999" y="16050"/>
                    </a:cubicBezTo>
                    <a:cubicBezTo>
                      <a:pt x="382961" y="16072"/>
                      <a:pt x="382923" y="16092"/>
                      <a:pt x="382884" y="16112"/>
                    </a:cubicBezTo>
                    <a:lnTo>
                      <a:pt x="368883" y="24208"/>
                    </a:lnTo>
                    <a:cubicBezTo>
                      <a:pt x="368321" y="24486"/>
                      <a:pt x="367692" y="24586"/>
                      <a:pt x="367073" y="24494"/>
                    </a:cubicBezTo>
                    <a:close/>
                    <a:moveTo>
                      <a:pt x="395553" y="8397"/>
                    </a:moveTo>
                    <a:cubicBezTo>
                      <a:pt x="394581" y="8390"/>
                      <a:pt x="393695" y="7838"/>
                      <a:pt x="393267" y="6968"/>
                    </a:cubicBezTo>
                    <a:cubicBezTo>
                      <a:pt x="392543" y="5704"/>
                      <a:pt x="392962" y="4092"/>
                      <a:pt x="394219" y="3348"/>
                    </a:cubicBezTo>
                    <a:lnTo>
                      <a:pt x="399363" y="396"/>
                    </a:lnTo>
                    <a:cubicBezTo>
                      <a:pt x="400620" y="-376"/>
                      <a:pt x="402259" y="16"/>
                      <a:pt x="403030" y="1270"/>
                    </a:cubicBezTo>
                    <a:cubicBezTo>
                      <a:pt x="403049" y="1296"/>
                      <a:pt x="403059" y="1322"/>
                      <a:pt x="403078" y="1348"/>
                    </a:cubicBezTo>
                    <a:cubicBezTo>
                      <a:pt x="403830" y="2616"/>
                      <a:pt x="403411" y="4251"/>
                      <a:pt x="402144" y="5001"/>
                    </a:cubicBezTo>
                    <a:cubicBezTo>
                      <a:pt x="402106" y="5023"/>
                      <a:pt x="402068" y="5043"/>
                      <a:pt x="402030" y="5063"/>
                    </a:cubicBezTo>
                    <a:lnTo>
                      <a:pt x="396982" y="8016"/>
                    </a:lnTo>
                    <a:cubicBezTo>
                      <a:pt x="396391" y="8298"/>
                      <a:pt x="395734" y="8428"/>
                      <a:pt x="395076" y="8397"/>
                    </a:cubicBezTo>
                    <a:close/>
                  </a:path>
                </a:pathLst>
              </a:custGeom>
              <a:solidFill>
                <a:srgbClr val="FAFAF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45" name="Freeform: Shape 274">
                <a:extLst>
                  <a:ext uri="{FF2B5EF4-FFF2-40B4-BE49-F238E27FC236}">
                    <a16:creationId xmlns:a16="http://schemas.microsoft.com/office/drawing/2014/main" id="{E4645550-59D7-FB72-66CF-EF2BF9662C06}"/>
                  </a:ext>
                </a:extLst>
              </p:cNvPr>
              <p:cNvSpPr/>
              <p:nvPr/>
            </p:nvSpPr>
            <p:spPr>
              <a:xfrm>
                <a:off x="9423467" y="1842879"/>
                <a:ext cx="403585" cy="361152"/>
              </a:xfrm>
              <a:custGeom>
                <a:avLst/>
                <a:gdLst>
                  <a:gd name="connsiteX0" fmla="*/ 2758 w 403585"/>
                  <a:gd name="connsiteY0" fmla="*/ 361014 h 361152"/>
                  <a:gd name="connsiteX1" fmla="*/ 1424 w 403585"/>
                  <a:gd name="connsiteY1" fmla="*/ 361014 h 361152"/>
                  <a:gd name="connsiteX2" fmla="*/ 348 w 403585"/>
                  <a:gd name="connsiteY2" fmla="*/ 357262 h 361152"/>
                  <a:gd name="connsiteX3" fmla="*/ 377 w 403585"/>
                  <a:gd name="connsiteY3" fmla="*/ 357205 h 361152"/>
                  <a:gd name="connsiteX4" fmla="*/ 46668 w 403585"/>
                  <a:gd name="connsiteY4" fmla="*/ 273385 h 361152"/>
                  <a:gd name="connsiteX5" fmla="*/ 113343 w 403585"/>
                  <a:gd name="connsiteY5" fmla="*/ 221187 h 361152"/>
                  <a:gd name="connsiteX6" fmla="*/ 116391 w 403585"/>
                  <a:gd name="connsiteY6" fmla="*/ 221187 h 361152"/>
                  <a:gd name="connsiteX7" fmla="*/ 180495 w 403585"/>
                  <a:gd name="connsiteY7" fmla="*/ 166705 h 361152"/>
                  <a:gd name="connsiteX8" fmla="*/ 200211 w 403585"/>
                  <a:gd name="connsiteY8" fmla="*/ 126985 h 361152"/>
                  <a:gd name="connsiteX9" fmla="*/ 283269 w 403585"/>
                  <a:gd name="connsiteY9" fmla="*/ 72312 h 361152"/>
                  <a:gd name="connsiteX10" fmla="*/ 300224 w 403585"/>
                  <a:gd name="connsiteY10" fmla="*/ 80313 h 361152"/>
                  <a:gd name="connsiteX11" fmla="*/ 358422 w 403585"/>
                  <a:gd name="connsiteY11" fmla="*/ 54881 h 361152"/>
                  <a:gd name="connsiteX12" fmla="*/ 373471 w 403585"/>
                  <a:gd name="connsiteY12" fmla="*/ 30973 h 361152"/>
                  <a:gd name="connsiteX13" fmla="*/ 400427 w 403585"/>
                  <a:gd name="connsiteY13" fmla="*/ 17 h 361152"/>
                  <a:gd name="connsiteX14" fmla="*/ 403570 w 403585"/>
                  <a:gd name="connsiteY14" fmla="*/ 2493 h 361152"/>
                  <a:gd name="connsiteX15" fmla="*/ 401113 w 403585"/>
                  <a:gd name="connsiteY15" fmla="*/ 5532 h 361152"/>
                  <a:gd name="connsiteX16" fmla="*/ 400998 w 403585"/>
                  <a:gd name="connsiteY16" fmla="*/ 5541 h 361152"/>
                  <a:gd name="connsiteX17" fmla="*/ 378424 w 403585"/>
                  <a:gd name="connsiteY17" fmla="*/ 34116 h 361152"/>
                  <a:gd name="connsiteX18" fmla="*/ 362708 w 403585"/>
                  <a:gd name="connsiteY18" fmla="*/ 58882 h 361152"/>
                  <a:gd name="connsiteX19" fmla="*/ 297842 w 403585"/>
                  <a:gd name="connsiteY19" fmla="*/ 85742 h 361152"/>
                  <a:gd name="connsiteX20" fmla="*/ 280793 w 403585"/>
                  <a:gd name="connsiteY20" fmla="*/ 77741 h 361152"/>
                  <a:gd name="connsiteX21" fmla="*/ 205260 w 403585"/>
                  <a:gd name="connsiteY21" fmla="*/ 129843 h 361152"/>
                  <a:gd name="connsiteX22" fmla="*/ 185543 w 403585"/>
                  <a:gd name="connsiteY22" fmla="*/ 169562 h 361152"/>
                  <a:gd name="connsiteX23" fmla="*/ 116296 w 403585"/>
                  <a:gd name="connsiteY23" fmla="*/ 227188 h 361152"/>
                  <a:gd name="connsiteX24" fmla="*/ 113248 w 403585"/>
                  <a:gd name="connsiteY24" fmla="*/ 227188 h 361152"/>
                  <a:gd name="connsiteX25" fmla="*/ 51907 w 403585"/>
                  <a:gd name="connsiteY25" fmla="*/ 276433 h 361152"/>
                  <a:gd name="connsiteX26" fmla="*/ 5615 w 403585"/>
                  <a:gd name="connsiteY26" fmla="*/ 360348 h 361152"/>
                  <a:gd name="connsiteX27" fmla="*/ 2758 w 403585"/>
                  <a:gd name="connsiteY27" fmla="*/ 361014 h 36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03585" h="361152">
                    <a:moveTo>
                      <a:pt x="2758" y="361014"/>
                    </a:moveTo>
                    <a:cubicBezTo>
                      <a:pt x="2320" y="361138"/>
                      <a:pt x="1863" y="361138"/>
                      <a:pt x="1424" y="361014"/>
                    </a:cubicBezTo>
                    <a:cubicBezTo>
                      <a:pt x="91" y="360272"/>
                      <a:pt x="-395" y="358595"/>
                      <a:pt x="348" y="357262"/>
                    </a:cubicBezTo>
                    <a:cubicBezTo>
                      <a:pt x="358" y="357243"/>
                      <a:pt x="367" y="357224"/>
                      <a:pt x="377" y="357205"/>
                    </a:cubicBezTo>
                    <a:lnTo>
                      <a:pt x="46668" y="273385"/>
                    </a:lnTo>
                    <a:cubicBezTo>
                      <a:pt x="63908" y="242047"/>
                      <a:pt x="90483" y="221187"/>
                      <a:pt x="113343" y="221187"/>
                    </a:cubicBezTo>
                    <a:lnTo>
                      <a:pt x="116391" y="221187"/>
                    </a:lnTo>
                    <a:cubicBezTo>
                      <a:pt x="138204" y="221187"/>
                      <a:pt x="164492" y="198899"/>
                      <a:pt x="180495" y="166705"/>
                    </a:cubicBezTo>
                    <a:lnTo>
                      <a:pt x="200211" y="126985"/>
                    </a:lnTo>
                    <a:cubicBezTo>
                      <a:pt x="221452" y="84408"/>
                      <a:pt x="257933" y="60310"/>
                      <a:pt x="283269" y="72312"/>
                    </a:cubicBezTo>
                    <a:lnTo>
                      <a:pt x="300224" y="80313"/>
                    </a:lnTo>
                    <a:cubicBezTo>
                      <a:pt x="316226" y="87837"/>
                      <a:pt x="339086" y="77836"/>
                      <a:pt x="358422" y="54881"/>
                    </a:cubicBezTo>
                    <a:cubicBezTo>
                      <a:pt x="364175" y="47397"/>
                      <a:pt x="369204" y="39393"/>
                      <a:pt x="373471" y="30973"/>
                    </a:cubicBezTo>
                    <a:cubicBezTo>
                      <a:pt x="382044" y="15638"/>
                      <a:pt x="390140" y="1160"/>
                      <a:pt x="400427" y="17"/>
                    </a:cubicBezTo>
                    <a:cubicBezTo>
                      <a:pt x="401970" y="-152"/>
                      <a:pt x="403370" y="950"/>
                      <a:pt x="403570" y="2493"/>
                    </a:cubicBezTo>
                    <a:cubicBezTo>
                      <a:pt x="403732" y="4011"/>
                      <a:pt x="402627" y="5371"/>
                      <a:pt x="401113" y="5532"/>
                    </a:cubicBezTo>
                    <a:cubicBezTo>
                      <a:pt x="401074" y="5536"/>
                      <a:pt x="401036" y="5540"/>
                      <a:pt x="400998" y="5541"/>
                    </a:cubicBezTo>
                    <a:cubicBezTo>
                      <a:pt x="393569" y="6399"/>
                      <a:pt x="385854" y="20305"/>
                      <a:pt x="378424" y="34116"/>
                    </a:cubicBezTo>
                    <a:cubicBezTo>
                      <a:pt x="373928" y="42821"/>
                      <a:pt x="368670" y="51109"/>
                      <a:pt x="362708" y="58882"/>
                    </a:cubicBezTo>
                    <a:cubicBezTo>
                      <a:pt x="341657" y="83837"/>
                      <a:pt x="316226" y="94410"/>
                      <a:pt x="297842" y="85742"/>
                    </a:cubicBezTo>
                    <a:lnTo>
                      <a:pt x="280793" y="77741"/>
                    </a:lnTo>
                    <a:cubicBezTo>
                      <a:pt x="258695" y="67359"/>
                      <a:pt x="224786" y="90695"/>
                      <a:pt x="205260" y="129843"/>
                    </a:cubicBezTo>
                    <a:lnTo>
                      <a:pt x="185543" y="169562"/>
                    </a:lnTo>
                    <a:cubicBezTo>
                      <a:pt x="168588" y="203662"/>
                      <a:pt x="140204" y="227188"/>
                      <a:pt x="116296" y="227188"/>
                    </a:cubicBezTo>
                    <a:lnTo>
                      <a:pt x="113248" y="227188"/>
                    </a:lnTo>
                    <a:cubicBezTo>
                      <a:pt x="92769" y="227188"/>
                      <a:pt x="68290" y="246905"/>
                      <a:pt x="51907" y="276433"/>
                    </a:cubicBezTo>
                    <a:lnTo>
                      <a:pt x="5615" y="360348"/>
                    </a:lnTo>
                    <a:cubicBezTo>
                      <a:pt x="4863" y="361081"/>
                      <a:pt x="3758" y="361338"/>
                      <a:pt x="2758" y="361014"/>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46" name="Freeform: Shape 275">
                <a:extLst>
                  <a:ext uri="{FF2B5EF4-FFF2-40B4-BE49-F238E27FC236}">
                    <a16:creationId xmlns:a16="http://schemas.microsoft.com/office/drawing/2014/main" id="{5B8DFF54-875A-92CC-49A4-1F21398217C9}"/>
                  </a:ext>
                </a:extLst>
              </p:cNvPr>
              <p:cNvSpPr/>
              <p:nvPr/>
            </p:nvSpPr>
            <p:spPr>
              <a:xfrm>
                <a:off x="9423467" y="1842863"/>
                <a:ext cx="403556" cy="361123"/>
              </a:xfrm>
              <a:custGeom>
                <a:avLst/>
                <a:gdLst>
                  <a:gd name="connsiteX0" fmla="*/ 2758 w 403556"/>
                  <a:gd name="connsiteY0" fmla="*/ 361031 h 361123"/>
                  <a:gd name="connsiteX1" fmla="*/ 1424 w 403556"/>
                  <a:gd name="connsiteY1" fmla="*/ 361031 h 361123"/>
                  <a:gd name="connsiteX2" fmla="*/ 348 w 403556"/>
                  <a:gd name="connsiteY2" fmla="*/ 357278 h 361123"/>
                  <a:gd name="connsiteX3" fmla="*/ 377 w 403556"/>
                  <a:gd name="connsiteY3" fmla="*/ 357221 h 361123"/>
                  <a:gd name="connsiteX4" fmla="*/ 46668 w 403556"/>
                  <a:gd name="connsiteY4" fmla="*/ 273401 h 361123"/>
                  <a:gd name="connsiteX5" fmla="*/ 113343 w 403556"/>
                  <a:gd name="connsiteY5" fmla="*/ 221204 h 361123"/>
                  <a:gd name="connsiteX6" fmla="*/ 116391 w 403556"/>
                  <a:gd name="connsiteY6" fmla="*/ 221204 h 361123"/>
                  <a:gd name="connsiteX7" fmla="*/ 180495 w 403556"/>
                  <a:gd name="connsiteY7" fmla="*/ 166721 h 361123"/>
                  <a:gd name="connsiteX8" fmla="*/ 200211 w 403556"/>
                  <a:gd name="connsiteY8" fmla="*/ 127002 h 361123"/>
                  <a:gd name="connsiteX9" fmla="*/ 283269 w 403556"/>
                  <a:gd name="connsiteY9" fmla="*/ 72328 h 361123"/>
                  <a:gd name="connsiteX10" fmla="*/ 300224 w 403556"/>
                  <a:gd name="connsiteY10" fmla="*/ 80329 h 361123"/>
                  <a:gd name="connsiteX11" fmla="*/ 358422 w 403556"/>
                  <a:gd name="connsiteY11" fmla="*/ 54898 h 361123"/>
                  <a:gd name="connsiteX12" fmla="*/ 373280 w 403556"/>
                  <a:gd name="connsiteY12" fmla="*/ 31657 h 361123"/>
                  <a:gd name="connsiteX13" fmla="*/ 400331 w 403556"/>
                  <a:gd name="connsiteY13" fmla="*/ 34 h 361123"/>
                  <a:gd name="connsiteX14" fmla="*/ 403522 w 403556"/>
                  <a:gd name="connsiteY14" fmla="*/ 2367 h 361123"/>
                  <a:gd name="connsiteX15" fmla="*/ 401189 w 403556"/>
                  <a:gd name="connsiteY15" fmla="*/ 5558 h 361123"/>
                  <a:gd name="connsiteX16" fmla="*/ 378138 w 403556"/>
                  <a:gd name="connsiteY16" fmla="*/ 34133 h 361123"/>
                  <a:gd name="connsiteX17" fmla="*/ 362708 w 403556"/>
                  <a:gd name="connsiteY17" fmla="*/ 58231 h 361123"/>
                  <a:gd name="connsiteX18" fmla="*/ 297842 w 403556"/>
                  <a:gd name="connsiteY18" fmla="*/ 85092 h 361123"/>
                  <a:gd name="connsiteX19" fmla="*/ 280793 w 403556"/>
                  <a:gd name="connsiteY19" fmla="*/ 77091 h 361123"/>
                  <a:gd name="connsiteX20" fmla="*/ 205260 w 403556"/>
                  <a:gd name="connsiteY20" fmla="*/ 129193 h 361123"/>
                  <a:gd name="connsiteX21" fmla="*/ 185543 w 403556"/>
                  <a:gd name="connsiteY21" fmla="*/ 168912 h 361123"/>
                  <a:gd name="connsiteX22" fmla="*/ 116296 w 403556"/>
                  <a:gd name="connsiteY22" fmla="*/ 226538 h 361123"/>
                  <a:gd name="connsiteX23" fmla="*/ 113248 w 403556"/>
                  <a:gd name="connsiteY23" fmla="*/ 226538 h 361123"/>
                  <a:gd name="connsiteX24" fmla="*/ 51907 w 403556"/>
                  <a:gd name="connsiteY24" fmla="*/ 275782 h 361123"/>
                  <a:gd name="connsiteX25" fmla="*/ 5615 w 403556"/>
                  <a:gd name="connsiteY25" fmla="*/ 359698 h 361123"/>
                  <a:gd name="connsiteX26" fmla="*/ 2758 w 403556"/>
                  <a:gd name="connsiteY26" fmla="*/ 361031 h 361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3556" h="361123">
                    <a:moveTo>
                      <a:pt x="2758" y="361031"/>
                    </a:moveTo>
                    <a:cubicBezTo>
                      <a:pt x="2320" y="361155"/>
                      <a:pt x="1863" y="361155"/>
                      <a:pt x="1424" y="361031"/>
                    </a:cubicBezTo>
                    <a:cubicBezTo>
                      <a:pt x="91" y="360288"/>
                      <a:pt x="-395" y="358612"/>
                      <a:pt x="348" y="357278"/>
                    </a:cubicBezTo>
                    <a:cubicBezTo>
                      <a:pt x="358" y="357259"/>
                      <a:pt x="367" y="357240"/>
                      <a:pt x="377" y="357221"/>
                    </a:cubicBezTo>
                    <a:lnTo>
                      <a:pt x="46668" y="273401"/>
                    </a:lnTo>
                    <a:cubicBezTo>
                      <a:pt x="63908" y="242064"/>
                      <a:pt x="90483" y="221204"/>
                      <a:pt x="113343" y="221204"/>
                    </a:cubicBezTo>
                    <a:lnTo>
                      <a:pt x="116391" y="221204"/>
                    </a:lnTo>
                    <a:cubicBezTo>
                      <a:pt x="138204" y="221204"/>
                      <a:pt x="164492" y="198916"/>
                      <a:pt x="180495" y="166721"/>
                    </a:cubicBezTo>
                    <a:lnTo>
                      <a:pt x="200211" y="127002"/>
                    </a:lnTo>
                    <a:cubicBezTo>
                      <a:pt x="221452" y="84425"/>
                      <a:pt x="257933" y="60327"/>
                      <a:pt x="283269" y="72328"/>
                    </a:cubicBezTo>
                    <a:lnTo>
                      <a:pt x="300224" y="80329"/>
                    </a:lnTo>
                    <a:cubicBezTo>
                      <a:pt x="316226" y="87854"/>
                      <a:pt x="339086" y="77853"/>
                      <a:pt x="358422" y="54898"/>
                    </a:cubicBezTo>
                    <a:cubicBezTo>
                      <a:pt x="364022" y="47582"/>
                      <a:pt x="368994" y="39807"/>
                      <a:pt x="373280" y="31657"/>
                    </a:cubicBezTo>
                    <a:cubicBezTo>
                      <a:pt x="382044" y="16226"/>
                      <a:pt x="390330" y="1653"/>
                      <a:pt x="400331" y="34"/>
                    </a:cubicBezTo>
                    <a:cubicBezTo>
                      <a:pt x="401855" y="-204"/>
                      <a:pt x="403284" y="841"/>
                      <a:pt x="403522" y="2367"/>
                    </a:cubicBezTo>
                    <a:cubicBezTo>
                      <a:pt x="403761" y="3893"/>
                      <a:pt x="402713" y="5322"/>
                      <a:pt x="401189" y="5558"/>
                    </a:cubicBezTo>
                    <a:cubicBezTo>
                      <a:pt x="393855" y="6701"/>
                      <a:pt x="385472" y="21465"/>
                      <a:pt x="378138" y="34133"/>
                    </a:cubicBezTo>
                    <a:cubicBezTo>
                      <a:pt x="373680" y="42586"/>
                      <a:pt x="368518" y="50647"/>
                      <a:pt x="362708" y="58231"/>
                    </a:cubicBezTo>
                    <a:cubicBezTo>
                      <a:pt x="341657" y="83187"/>
                      <a:pt x="316226" y="93760"/>
                      <a:pt x="297842" y="85092"/>
                    </a:cubicBezTo>
                    <a:lnTo>
                      <a:pt x="280793" y="77091"/>
                    </a:lnTo>
                    <a:cubicBezTo>
                      <a:pt x="258695" y="66709"/>
                      <a:pt x="224786" y="90045"/>
                      <a:pt x="205260" y="129193"/>
                    </a:cubicBezTo>
                    <a:lnTo>
                      <a:pt x="185543" y="168912"/>
                    </a:lnTo>
                    <a:cubicBezTo>
                      <a:pt x="168588" y="203011"/>
                      <a:pt x="140204" y="226538"/>
                      <a:pt x="116296" y="226538"/>
                    </a:cubicBezTo>
                    <a:lnTo>
                      <a:pt x="113248" y="226538"/>
                    </a:lnTo>
                    <a:cubicBezTo>
                      <a:pt x="92769" y="226538"/>
                      <a:pt x="68290" y="246255"/>
                      <a:pt x="51907" y="275782"/>
                    </a:cubicBezTo>
                    <a:lnTo>
                      <a:pt x="5615" y="359698"/>
                    </a:lnTo>
                    <a:cubicBezTo>
                      <a:pt x="5015" y="360679"/>
                      <a:pt x="3891" y="361203"/>
                      <a:pt x="2758" y="361031"/>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47" name="Freeform: Shape 276">
                <a:extLst>
                  <a:ext uri="{FF2B5EF4-FFF2-40B4-BE49-F238E27FC236}">
                    <a16:creationId xmlns:a16="http://schemas.microsoft.com/office/drawing/2014/main" id="{14C6CB50-8CC1-7E2D-1919-A6CA5DD028CC}"/>
                  </a:ext>
                </a:extLst>
              </p:cNvPr>
              <p:cNvSpPr/>
              <p:nvPr/>
            </p:nvSpPr>
            <p:spPr>
              <a:xfrm>
                <a:off x="9492996" y="2070967"/>
                <a:ext cx="16096" cy="21854"/>
              </a:xfrm>
              <a:custGeom>
                <a:avLst/>
                <a:gdLst>
                  <a:gd name="connsiteX0" fmla="*/ 0 w 16096"/>
                  <a:gd name="connsiteY0" fmla="*/ 15579 h 21854"/>
                  <a:gd name="connsiteX1" fmla="*/ 8001 w 16096"/>
                  <a:gd name="connsiteY1" fmla="*/ 1005 h 21854"/>
                  <a:gd name="connsiteX2" fmla="*/ 16097 w 16096"/>
                  <a:gd name="connsiteY2" fmla="*/ 6339 h 21854"/>
                  <a:gd name="connsiteX3" fmla="*/ 8001 w 16096"/>
                  <a:gd name="connsiteY3" fmla="*/ 20817 h 21854"/>
                  <a:gd name="connsiteX4" fmla="*/ 0 w 16096"/>
                  <a:gd name="connsiteY4" fmla="*/ 15579 h 21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96" h="21854">
                    <a:moveTo>
                      <a:pt x="0" y="15579"/>
                    </a:moveTo>
                    <a:cubicBezTo>
                      <a:pt x="190" y="9721"/>
                      <a:pt x="3162" y="4310"/>
                      <a:pt x="8001" y="1005"/>
                    </a:cubicBezTo>
                    <a:cubicBezTo>
                      <a:pt x="12478" y="-1566"/>
                      <a:pt x="16097" y="1005"/>
                      <a:pt x="16097" y="6339"/>
                    </a:cubicBezTo>
                    <a:cubicBezTo>
                      <a:pt x="15869" y="12178"/>
                      <a:pt x="12859" y="17560"/>
                      <a:pt x="8001" y="20817"/>
                    </a:cubicBezTo>
                    <a:cubicBezTo>
                      <a:pt x="3429" y="23389"/>
                      <a:pt x="0" y="21008"/>
                      <a:pt x="0" y="15579"/>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48" name="Freeform: Shape 277">
                <a:extLst>
                  <a:ext uri="{FF2B5EF4-FFF2-40B4-BE49-F238E27FC236}">
                    <a16:creationId xmlns:a16="http://schemas.microsoft.com/office/drawing/2014/main" id="{0AB02B69-848B-734B-CF97-37FC8496CC27}"/>
                  </a:ext>
                </a:extLst>
              </p:cNvPr>
              <p:cNvSpPr/>
              <p:nvPr/>
            </p:nvSpPr>
            <p:spPr>
              <a:xfrm>
                <a:off x="9654349" y="1914660"/>
                <a:ext cx="16097" cy="21777"/>
              </a:xfrm>
              <a:custGeom>
                <a:avLst/>
                <a:gdLst>
                  <a:gd name="connsiteX0" fmla="*/ 0 w 16097"/>
                  <a:gd name="connsiteY0" fmla="*/ 15485 h 21777"/>
                  <a:gd name="connsiteX1" fmla="*/ 8096 w 16097"/>
                  <a:gd name="connsiteY1" fmla="*/ 1007 h 21777"/>
                  <a:gd name="connsiteX2" fmla="*/ 16097 w 16097"/>
                  <a:gd name="connsiteY2" fmla="*/ 6246 h 21777"/>
                  <a:gd name="connsiteX3" fmla="*/ 8096 w 16097"/>
                  <a:gd name="connsiteY3" fmla="*/ 20724 h 21777"/>
                  <a:gd name="connsiteX4" fmla="*/ 0 w 16097"/>
                  <a:gd name="connsiteY4" fmla="*/ 15485 h 21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97" h="21777">
                    <a:moveTo>
                      <a:pt x="0" y="15485"/>
                    </a:moveTo>
                    <a:cubicBezTo>
                      <a:pt x="229" y="9642"/>
                      <a:pt x="3239" y="4261"/>
                      <a:pt x="8096" y="1007"/>
                    </a:cubicBezTo>
                    <a:cubicBezTo>
                      <a:pt x="12478" y="-1565"/>
                      <a:pt x="16097" y="1007"/>
                      <a:pt x="16097" y="6246"/>
                    </a:cubicBezTo>
                    <a:cubicBezTo>
                      <a:pt x="15888" y="12071"/>
                      <a:pt x="12916" y="17449"/>
                      <a:pt x="8096" y="20724"/>
                    </a:cubicBezTo>
                    <a:cubicBezTo>
                      <a:pt x="4001" y="23296"/>
                      <a:pt x="0" y="21010"/>
                      <a:pt x="0" y="15485"/>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49" name="Freeform: Shape 278">
                <a:extLst>
                  <a:ext uri="{FF2B5EF4-FFF2-40B4-BE49-F238E27FC236}">
                    <a16:creationId xmlns:a16="http://schemas.microsoft.com/office/drawing/2014/main" id="{ADF8F4C7-E22C-EB58-CCFB-93D5A93CE053}"/>
                  </a:ext>
                </a:extLst>
              </p:cNvPr>
              <p:cNvSpPr/>
              <p:nvPr/>
            </p:nvSpPr>
            <p:spPr>
              <a:xfrm>
                <a:off x="9815798" y="1834460"/>
                <a:ext cx="16097" cy="21856"/>
              </a:xfrm>
              <a:custGeom>
                <a:avLst/>
                <a:gdLst>
                  <a:gd name="connsiteX0" fmla="*/ 0 w 16097"/>
                  <a:gd name="connsiteY0" fmla="*/ 15580 h 21856"/>
                  <a:gd name="connsiteX1" fmla="*/ 8001 w 16097"/>
                  <a:gd name="connsiteY1" fmla="*/ 1007 h 21856"/>
                  <a:gd name="connsiteX2" fmla="*/ 16097 w 16097"/>
                  <a:gd name="connsiteY2" fmla="*/ 6246 h 21856"/>
                  <a:gd name="connsiteX3" fmla="*/ 8001 w 16097"/>
                  <a:gd name="connsiteY3" fmla="*/ 20819 h 21856"/>
                  <a:gd name="connsiteX4" fmla="*/ 0 w 16097"/>
                  <a:gd name="connsiteY4" fmla="*/ 15580 h 21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97" h="21856">
                    <a:moveTo>
                      <a:pt x="0" y="15580"/>
                    </a:moveTo>
                    <a:cubicBezTo>
                      <a:pt x="210" y="9729"/>
                      <a:pt x="3172" y="4323"/>
                      <a:pt x="8001" y="1007"/>
                    </a:cubicBezTo>
                    <a:cubicBezTo>
                      <a:pt x="12478" y="-1565"/>
                      <a:pt x="16097" y="1007"/>
                      <a:pt x="16097" y="6246"/>
                    </a:cubicBezTo>
                    <a:cubicBezTo>
                      <a:pt x="15897" y="12123"/>
                      <a:pt x="12887" y="17545"/>
                      <a:pt x="8001" y="20819"/>
                    </a:cubicBezTo>
                    <a:cubicBezTo>
                      <a:pt x="3620" y="23391"/>
                      <a:pt x="0" y="21010"/>
                      <a:pt x="0" y="15580"/>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50" name="Freeform: Shape 279">
                <a:extLst>
                  <a:ext uri="{FF2B5EF4-FFF2-40B4-BE49-F238E27FC236}">
                    <a16:creationId xmlns:a16="http://schemas.microsoft.com/office/drawing/2014/main" id="{10FD230B-5FC8-C7FF-101F-66DC81EE24EB}"/>
                  </a:ext>
                </a:extLst>
              </p:cNvPr>
              <p:cNvSpPr/>
              <p:nvPr/>
            </p:nvSpPr>
            <p:spPr>
              <a:xfrm>
                <a:off x="9436989" y="2242094"/>
                <a:ext cx="56959" cy="47665"/>
              </a:xfrm>
              <a:custGeom>
                <a:avLst/>
                <a:gdLst>
                  <a:gd name="connsiteX0" fmla="*/ 49911 w 56959"/>
                  <a:gd name="connsiteY0" fmla="*/ 21902 h 47665"/>
                  <a:gd name="connsiteX1" fmla="*/ 7048 w 56959"/>
                  <a:gd name="connsiteY1" fmla="*/ 46667 h 47665"/>
                  <a:gd name="connsiteX2" fmla="*/ 0 w 56959"/>
                  <a:gd name="connsiteY2" fmla="*/ 43143 h 47665"/>
                  <a:gd name="connsiteX3" fmla="*/ 0 w 56959"/>
                  <a:gd name="connsiteY3" fmla="*/ 37333 h 47665"/>
                  <a:gd name="connsiteX4" fmla="*/ 7048 w 56959"/>
                  <a:gd name="connsiteY4" fmla="*/ 25712 h 47665"/>
                  <a:gd name="connsiteX5" fmla="*/ 49911 w 56959"/>
                  <a:gd name="connsiteY5" fmla="*/ 1043 h 47665"/>
                  <a:gd name="connsiteX6" fmla="*/ 56959 w 56959"/>
                  <a:gd name="connsiteY6" fmla="*/ 4472 h 47665"/>
                  <a:gd name="connsiteX7" fmla="*/ 56959 w 56959"/>
                  <a:gd name="connsiteY7" fmla="*/ 10282 h 47665"/>
                  <a:gd name="connsiteX8" fmla="*/ 49911 w 56959"/>
                  <a:gd name="connsiteY8" fmla="*/ 21902 h 47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9" h="47665">
                    <a:moveTo>
                      <a:pt x="49911" y="21902"/>
                    </a:moveTo>
                    <a:lnTo>
                      <a:pt x="7048" y="46667"/>
                    </a:lnTo>
                    <a:cubicBezTo>
                      <a:pt x="3143" y="48858"/>
                      <a:pt x="0" y="47334"/>
                      <a:pt x="0" y="43143"/>
                    </a:cubicBezTo>
                    <a:lnTo>
                      <a:pt x="0" y="37333"/>
                    </a:lnTo>
                    <a:cubicBezTo>
                      <a:pt x="381" y="32561"/>
                      <a:pt x="2991" y="28256"/>
                      <a:pt x="7048" y="25712"/>
                    </a:cubicBezTo>
                    <a:lnTo>
                      <a:pt x="49911" y="1043"/>
                    </a:lnTo>
                    <a:cubicBezTo>
                      <a:pt x="53816" y="-1243"/>
                      <a:pt x="56959" y="376"/>
                      <a:pt x="56959" y="4472"/>
                    </a:cubicBezTo>
                    <a:lnTo>
                      <a:pt x="56959" y="10282"/>
                    </a:lnTo>
                    <a:cubicBezTo>
                      <a:pt x="56588" y="15054"/>
                      <a:pt x="53978" y="19369"/>
                      <a:pt x="49911" y="21902"/>
                    </a:cubicBezTo>
                    <a:close/>
                  </a:path>
                </a:pathLst>
              </a:custGeom>
              <a:solidFill>
                <a:srgbClr val="FAFAF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51" name="Freeform: Shape 280">
                <a:extLst>
                  <a:ext uri="{FF2B5EF4-FFF2-40B4-BE49-F238E27FC236}">
                    <a16:creationId xmlns:a16="http://schemas.microsoft.com/office/drawing/2014/main" id="{CA31A528-AE6E-4202-7DA5-05607786D8BD}"/>
                  </a:ext>
                </a:extLst>
              </p:cNvPr>
              <p:cNvSpPr/>
              <p:nvPr/>
            </p:nvSpPr>
            <p:spPr>
              <a:xfrm>
                <a:off x="9598914" y="2148604"/>
                <a:ext cx="56959" cy="47665"/>
              </a:xfrm>
              <a:custGeom>
                <a:avLst/>
                <a:gdLst>
                  <a:gd name="connsiteX0" fmla="*/ 49911 w 56959"/>
                  <a:gd name="connsiteY0" fmla="*/ 21857 h 47665"/>
                  <a:gd name="connsiteX1" fmla="*/ 7048 w 56959"/>
                  <a:gd name="connsiteY1" fmla="*/ 46622 h 47665"/>
                  <a:gd name="connsiteX2" fmla="*/ 0 w 56959"/>
                  <a:gd name="connsiteY2" fmla="*/ 43193 h 47665"/>
                  <a:gd name="connsiteX3" fmla="*/ 0 w 56959"/>
                  <a:gd name="connsiteY3" fmla="*/ 37383 h 47665"/>
                  <a:gd name="connsiteX4" fmla="*/ 7048 w 56959"/>
                  <a:gd name="connsiteY4" fmla="*/ 25763 h 47665"/>
                  <a:gd name="connsiteX5" fmla="*/ 49911 w 56959"/>
                  <a:gd name="connsiteY5" fmla="*/ 998 h 47665"/>
                  <a:gd name="connsiteX6" fmla="*/ 56959 w 56959"/>
                  <a:gd name="connsiteY6" fmla="*/ 4522 h 47665"/>
                  <a:gd name="connsiteX7" fmla="*/ 56959 w 56959"/>
                  <a:gd name="connsiteY7" fmla="*/ 10237 h 47665"/>
                  <a:gd name="connsiteX8" fmla="*/ 49911 w 56959"/>
                  <a:gd name="connsiteY8" fmla="*/ 21857 h 47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9" h="47665">
                    <a:moveTo>
                      <a:pt x="49911" y="21857"/>
                    </a:moveTo>
                    <a:lnTo>
                      <a:pt x="7048" y="46622"/>
                    </a:lnTo>
                    <a:cubicBezTo>
                      <a:pt x="3143" y="48908"/>
                      <a:pt x="0" y="47289"/>
                      <a:pt x="0" y="43193"/>
                    </a:cubicBezTo>
                    <a:lnTo>
                      <a:pt x="0" y="37383"/>
                    </a:lnTo>
                    <a:cubicBezTo>
                      <a:pt x="371" y="32611"/>
                      <a:pt x="2981" y="28296"/>
                      <a:pt x="7048" y="25763"/>
                    </a:cubicBezTo>
                    <a:lnTo>
                      <a:pt x="49911" y="998"/>
                    </a:lnTo>
                    <a:cubicBezTo>
                      <a:pt x="53816" y="-1193"/>
                      <a:pt x="56959" y="331"/>
                      <a:pt x="56959" y="4522"/>
                    </a:cubicBezTo>
                    <a:lnTo>
                      <a:pt x="56959" y="10237"/>
                    </a:lnTo>
                    <a:cubicBezTo>
                      <a:pt x="56626" y="15018"/>
                      <a:pt x="53997" y="19352"/>
                      <a:pt x="49911" y="21857"/>
                    </a:cubicBezTo>
                    <a:close/>
                  </a:path>
                </a:pathLst>
              </a:custGeom>
              <a:solidFill>
                <a:srgbClr val="FAFAF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52" name="Freeform: Shape 281">
                <a:extLst>
                  <a:ext uri="{FF2B5EF4-FFF2-40B4-BE49-F238E27FC236}">
                    <a16:creationId xmlns:a16="http://schemas.microsoft.com/office/drawing/2014/main" id="{0C25ACCA-C780-BC28-40BE-A217173D1FB2}"/>
                  </a:ext>
                </a:extLst>
              </p:cNvPr>
              <p:cNvSpPr/>
              <p:nvPr/>
            </p:nvSpPr>
            <p:spPr>
              <a:xfrm>
                <a:off x="9760839" y="2055099"/>
                <a:ext cx="56959" cy="47653"/>
              </a:xfrm>
              <a:custGeom>
                <a:avLst/>
                <a:gdLst>
                  <a:gd name="connsiteX0" fmla="*/ 49911 w 56959"/>
                  <a:gd name="connsiteY0" fmla="*/ 21922 h 47653"/>
                  <a:gd name="connsiteX1" fmla="*/ 7048 w 56959"/>
                  <a:gd name="connsiteY1" fmla="*/ 46591 h 47653"/>
                  <a:gd name="connsiteX2" fmla="*/ 0 w 56959"/>
                  <a:gd name="connsiteY2" fmla="*/ 43162 h 47653"/>
                  <a:gd name="connsiteX3" fmla="*/ 0 w 56959"/>
                  <a:gd name="connsiteY3" fmla="*/ 37352 h 47653"/>
                  <a:gd name="connsiteX4" fmla="*/ 7048 w 56959"/>
                  <a:gd name="connsiteY4" fmla="*/ 25732 h 47653"/>
                  <a:gd name="connsiteX5" fmla="*/ 49911 w 56959"/>
                  <a:gd name="connsiteY5" fmla="*/ 1062 h 47653"/>
                  <a:gd name="connsiteX6" fmla="*/ 56959 w 56959"/>
                  <a:gd name="connsiteY6" fmla="*/ 4491 h 47653"/>
                  <a:gd name="connsiteX7" fmla="*/ 56959 w 56959"/>
                  <a:gd name="connsiteY7" fmla="*/ 10301 h 47653"/>
                  <a:gd name="connsiteX8" fmla="*/ 49911 w 56959"/>
                  <a:gd name="connsiteY8" fmla="*/ 21922 h 4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9" h="47653">
                    <a:moveTo>
                      <a:pt x="49911" y="21922"/>
                    </a:moveTo>
                    <a:lnTo>
                      <a:pt x="7048" y="46591"/>
                    </a:lnTo>
                    <a:cubicBezTo>
                      <a:pt x="3143" y="48877"/>
                      <a:pt x="0" y="47353"/>
                      <a:pt x="0" y="43162"/>
                    </a:cubicBezTo>
                    <a:lnTo>
                      <a:pt x="0" y="37352"/>
                    </a:lnTo>
                    <a:cubicBezTo>
                      <a:pt x="381" y="32580"/>
                      <a:pt x="2991" y="28275"/>
                      <a:pt x="7048" y="25732"/>
                    </a:cubicBezTo>
                    <a:lnTo>
                      <a:pt x="49911" y="1062"/>
                    </a:lnTo>
                    <a:cubicBezTo>
                      <a:pt x="53816" y="-1224"/>
                      <a:pt x="56959" y="300"/>
                      <a:pt x="56959" y="4491"/>
                    </a:cubicBezTo>
                    <a:lnTo>
                      <a:pt x="56959" y="10301"/>
                    </a:lnTo>
                    <a:cubicBezTo>
                      <a:pt x="56588" y="15073"/>
                      <a:pt x="53978" y="19388"/>
                      <a:pt x="49911" y="21922"/>
                    </a:cubicBezTo>
                    <a:close/>
                  </a:path>
                </a:pathLst>
              </a:custGeom>
              <a:solidFill>
                <a:srgbClr val="FAFAF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grpSp>
      </p:grpSp>
      <p:grpSp>
        <p:nvGrpSpPr>
          <p:cNvPr id="225" name="Graphic 15">
            <a:extLst>
              <a:ext uri="{FF2B5EF4-FFF2-40B4-BE49-F238E27FC236}">
                <a16:creationId xmlns:a16="http://schemas.microsoft.com/office/drawing/2014/main" id="{B00060C4-A319-20DD-48AC-5187EBB9601C}"/>
              </a:ext>
            </a:extLst>
          </p:cNvPr>
          <p:cNvGrpSpPr/>
          <p:nvPr/>
        </p:nvGrpSpPr>
        <p:grpSpPr>
          <a:xfrm>
            <a:off x="10388026" y="2237519"/>
            <a:ext cx="427258" cy="565268"/>
            <a:chOff x="10508075" y="2454306"/>
            <a:chExt cx="562927" cy="744759"/>
          </a:xfrm>
        </p:grpSpPr>
        <p:grpSp>
          <p:nvGrpSpPr>
            <p:cNvPr id="328" name="Graphic 15">
              <a:extLst>
                <a:ext uri="{FF2B5EF4-FFF2-40B4-BE49-F238E27FC236}">
                  <a16:creationId xmlns:a16="http://schemas.microsoft.com/office/drawing/2014/main" id="{44421930-6217-6CCD-C618-57A6C79E92C6}"/>
                </a:ext>
              </a:extLst>
            </p:cNvPr>
            <p:cNvGrpSpPr/>
            <p:nvPr/>
          </p:nvGrpSpPr>
          <p:grpSpPr>
            <a:xfrm>
              <a:off x="10508075" y="2454306"/>
              <a:ext cx="562927" cy="744759"/>
              <a:chOff x="10508075" y="2454306"/>
              <a:chExt cx="562927" cy="744759"/>
            </a:xfrm>
          </p:grpSpPr>
          <p:sp>
            <p:nvSpPr>
              <p:cNvPr id="333" name="Freeform: Shape 284">
                <a:extLst>
                  <a:ext uri="{FF2B5EF4-FFF2-40B4-BE49-F238E27FC236}">
                    <a16:creationId xmlns:a16="http://schemas.microsoft.com/office/drawing/2014/main" id="{8ED903F9-0694-D650-AEFB-565FAA2AA64B}"/>
                  </a:ext>
                </a:extLst>
              </p:cNvPr>
              <p:cNvSpPr/>
              <p:nvPr/>
            </p:nvSpPr>
            <p:spPr>
              <a:xfrm>
                <a:off x="10511885" y="2458021"/>
                <a:ext cx="554926" cy="737521"/>
              </a:xfrm>
              <a:custGeom>
                <a:avLst/>
                <a:gdLst>
                  <a:gd name="connsiteX0" fmla="*/ 10478 w 554926"/>
                  <a:gd name="connsiteY0" fmla="*/ 737521 h 737521"/>
                  <a:gd name="connsiteX1" fmla="*/ 0 w 554926"/>
                  <a:gd name="connsiteY1" fmla="*/ 722757 h 737521"/>
                  <a:gd name="connsiteX2" fmla="*/ 0 w 554926"/>
                  <a:gd name="connsiteY2" fmla="*/ 340043 h 737521"/>
                  <a:gd name="connsiteX3" fmla="*/ 7049 w 554926"/>
                  <a:gd name="connsiteY3" fmla="*/ 316326 h 737521"/>
                  <a:gd name="connsiteX4" fmla="*/ 23908 w 554926"/>
                  <a:gd name="connsiteY4" fmla="*/ 298323 h 737521"/>
                  <a:gd name="connsiteX5" fmla="*/ 535115 w 554926"/>
                  <a:gd name="connsiteY5" fmla="*/ 3048 h 737521"/>
                  <a:gd name="connsiteX6" fmla="*/ 544640 w 554926"/>
                  <a:gd name="connsiteY6" fmla="*/ 0 h 737521"/>
                  <a:gd name="connsiteX7" fmla="*/ 554165 w 554926"/>
                  <a:gd name="connsiteY7" fmla="*/ 8287 h 737521"/>
                  <a:gd name="connsiteX8" fmla="*/ 554927 w 554926"/>
                  <a:gd name="connsiteY8" fmla="*/ 14669 h 737521"/>
                  <a:gd name="connsiteX9" fmla="*/ 554927 w 554926"/>
                  <a:gd name="connsiteY9" fmla="*/ 397574 h 737521"/>
                  <a:gd name="connsiteX10" fmla="*/ 533400 w 554926"/>
                  <a:gd name="connsiteY10" fmla="*/ 437484 h 737521"/>
                  <a:gd name="connsiteX11" fmla="*/ 320707 w 554926"/>
                  <a:gd name="connsiteY11" fmla="*/ 560737 h 737521"/>
                  <a:gd name="connsiteX12" fmla="*/ 280988 w 554926"/>
                  <a:gd name="connsiteY12" fmla="*/ 675037 h 737521"/>
                  <a:gd name="connsiteX13" fmla="*/ 279368 w 554926"/>
                  <a:gd name="connsiteY13" fmla="*/ 676180 h 737521"/>
                  <a:gd name="connsiteX14" fmla="*/ 279368 w 554926"/>
                  <a:gd name="connsiteY14" fmla="*/ 676180 h 737521"/>
                  <a:gd name="connsiteX15" fmla="*/ 277844 w 554926"/>
                  <a:gd name="connsiteY15" fmla="*/ 675323 h 737521"/>
                  <a:gd name="connsiteX16" fmla="*/ 238887 w 554926"/>
                  <a:gd name="connsiteY16" fmla="*/ 607886 h 737521"/>
                  <a:gd name="connsiteX17" fmla="*/ 19812 w 554926"/>
                  <a:gd name="connsiteY17" fmla="*/ 734187 h 737521"/>
                  <a:gd name="connsiteX18" fmla="*/ 15907 w 554926"/>
                  <a:gd name="connsiteY18" fmla="*/ 736188 h 737521"/>
                  <a:gd name="connsiteX19" fmla="*/ 10478 w 554926"/>
                  <a:gd name="connsiteY19" fmla="*/ 737521 h 737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4926" h="737521">
                    <a:moveTo>
                      <a:pt x="10478" y="737521"/>
                    </a:moveTo>
                    <a:cubicBezTo>
                      <a:pt x="3905" y="737521"/>
                      <a:pt x="0" y="731997"/>
                      <a:pt x="0" y="722757"/>
                    </a:cubicBezTo>
                    <a:lnTo>
                      <a:pt x="0" y="340043"/>
                    </a:lnTo>
                    <a:cubicBezTo>
                      <a:pt x="315" y="331670"/>
                      <a:pt x="2734" y="323507"/>
                      <a:pt x="7049" y="316326"/>
                    </a:cubicBezTo>
                    <a:cubicBezTo>
                      <a:pt x="11040" y="308982"/>
                      <a:pt x="16840" y="302791"/>
                      <a:pt x="23908" y="298323"/>
                    </a:cubicBezTo>
                    <a:lnTo>
                      <a:pt x="535115" y="3048"/>
                    </a:lnTo>
                    <a:cubicBezTo>
                      <a:pt x="537991" y="1258"/>
                      <a:pt x="541258" y="210"/>
                      <a:pt x="544640" y="0"/>
                    </a:cubicBezTo>
                    <a:cubicBezTo>
                      <a:pt x="549450" y="-38"/>
                      <a:pt x="553536" y="3515"/>
                      <a:pt x="554165" y="8287"/>
                    </a:cubicBezTo>
                    <a:cubicBezTo>
                      <a:pt x="554641" y="10383"/>
                      <a:pt x="554898" y="12516"/>
                      <a:pt x="554927" y="14669"/>
                    </a:cubicBezTo>
                    <a:lnTo>
                      <a:pt x="554927" y="397574"/>
                    </a:lnTo>
                    <a:cubicBezTo>
                      <a:pt x="554927" y="413671"/>
                      <a:pt x="554927" y="425292"/>
                      <a:pt x="533400" y="437484"/>
                    </a:cubicBezTo>
                    <a:lnTo>
                      <a:pt x="320707" y="560737"/>
                    </a:lnTo>
                    <a:lnTo>
                      <a:pt x="280988" y="675037"/>
                    </a:lnTo>
                    <a:cubicBezTo>
                      <a:pt x="280807" y="675761"/>
                      <a:pt x="280111" y="676247"/>
                      <a:pt x="279368" y="676180"/>
                    </a:cubicBezTo>
                    <a:lnTo>
                      <a:pt x="279368" y="676180"/>
                    </a:lnTo>
                    <a:cubicBezTo>
                      <a:pt x="278730" y="676247"/>
                      <a:pt x="278121" y="675904"/>
                      <a:pt x="277844" y="675323"/>
                    </a:cubicBezTo>
                    <a:lnTo>
                      <a:pt x="238887" y="607886"/>
                    </a:lnTo>
                    <a:lnTo>
                      <a:pt x="19812" y="734187"/>
                    </a:lnTo>
                    <a:cubicBezTo>
                      <a:pt x="18574" y="734968"/>
                      <a:pt x="17269" y="735635"/>
                      <a:pt x="15907" y="736188"/>
                    </a:cubicBezTo>
                    <a:cubicBezTo>
                      <a:pt x="14173" y="736902"/>
                      <a:pt x="12345" y="737359"/>
                      <a:pt x="10478" y="737521"/>
                    </a:cubicBezTo>
                    <a:close/>
                  </a:path>
                </a:pathLst>
              </a:custGeom>
              <a:solidFill>
                <a:srgbClr val="FAFAF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34" name="Freeform: Shape 285">
                <a:extLst>
                  <a:ext uri="{FF2B5EF4-FFF2-40B4-BE49-F238E27FC236}">
                    <a16:creationId xmlns:a16="http://schemas.microsoft.com/office/drawing/2014/main" id="{8E3CE87A-FCE6-F7E5-B81E-761B5508712C}"/>
                  </a:ext>
                </a:extLst>
              </p:cNvPr>
              <p:cNvSpPr/>
              <p:nvPr/>
            </p:nvSpPr>
            <p:spPr>
              <a:xfrm>
                <a:off x="10508075" y="2454306"/>
                <a:ext cx="562927" cy="744759"/>
              </a:xfrm>
              <a:custGeom>
                <a:avLst/>
                <a:gdLst>
                  <a:gd name="connsiteX0" fmla="*/ 548735 w 562927"/>
                  <a:gd name="connsiteY0" fmla="*/ 7620 h 744759"/>
                  <a:gd name="connsiteX1" fmla="*/ 554641 w 562927"/>
                  <a:gd name="connsiteY1" fmla="*/ 13049 h 744759"/>
                  <a:gd name="connsiteX2" fmla="*/ 555403 w 562927"/>
                  <a:gd name="connsiteY2" fmla="*/ 18574 h 744759"/>
                  <a:gd name="connsiteX3" fmla="*/ 555403 w 562927"/>
                  <a:gd name="connsiteY3" fmla="*/ 401288 h 744759"/>
                  <a:gd name="connsiteX4" fmla="*/ 535591 w 562927"/>
                  <a:gd name="connsiteY4" fmla="*/ 437959 h 744759"/>
                  <a:gd name="connsiteX5" fmla="*/ 324231 w 562927"/>
                  <a:gd name="connsiteY5" fmla="*/ 560451 h 744759"/>
                  <a:gd name="connsiteX6" fmla="*/ 321755 w 562927"/>
                  <a:gd name="connsiteY6" fmla="*/ 561880 h 744759"/>
                  <a:gd name="connsiteX7" fmla="*/ 320802 w 562927"/>
                  <a:gd name="connsiteY7" fmla="*/ 564547 h 744759"/>
                  <a:gd name="connsiteX8" fmla="*/ 282702 w 562927"/>
                  <a:gd name="connsiteY8" fmla="*/ 673513 h 744759"/>
                  <a:gd name="connsiteX9" fmla="*/ 248221 w 562927"/>
                  <a:gd name="connsiteY9" fmla="*/ 612743 h 744759"/>
                  <a:gd name="connsiteX10" fmla="*/ 244412 w 562927"/>
                  <a:gd name="connsiteY10" fmla="*/ 606266 h 744759"/>
                  <a:gd name="connsiteX11" fmla="*/ 237935 w 562927"/>
                  <a:gd name="connsiteY11" fmla="*/ 609981 h 744759"/>
                  <a:gd name="connsiteX12" fmla="*/ 22098 w 562927"/>
                  <a:gd name="connsiteY12" fmla="*/ 734568 h 744759"/>
                  <a:gd name="connsiteX13" fmla="*/ 19050 w 562927"/>
                  <a:gd name="connsiteY13" fmla="*/ 736092 h 744759"/>
                  <a:gd name="connsiteX14" fmla="*/ 18193 w 562927"/>
                  <a:gd name="connsiteY14" fmla="*/ 736092 h 744759"/>
                  <a:gd name="connsiteX15" fmla="*/ 14288 w 562927"/>
                  <a:gd name="connsiteY15" fmla="*/ 736759 h 744759"/>
                  <a:gd name="connsiteX16" fmla="*/ 7525 w 562927"/>
                  <a:gd name="connsiteY16" fmla="*/ 725805 h 744759"/>
                  <a:gd name="connsiteX17" fmla="*/ 7525 w 562927"/>
                  <a:gd name="connsiteY17" fmla="*/ 343757 h 744759"/>
                  <a:gd name="connsiteX18" fmla="*/ 14288 w 562927"/>
                  <a:gd name="connsiteY18" fmla="*/ 321850 h 744759"/>
                  <a:gd name="connsiteX19" fmla="*/ 29623 w 562927"/>
                  <a:gd name="connsiteY19" fmla="*/ 305371 h 744759"/>
                  <a:gd name="connsiteX20" fmla="*/ 540830 w 562927"/>
                  <a:gd name="connsiteY20" fmla="*/ 10096 h 744759"/>
                  <a:gd name="connsiteX21" fmla="*/ 548735 w 562927"/>
                  <a:gd name="connsiteY21" fmla="*/ 7525 h 744759"/>
                  <a:gd name="connsiteX22" fmla="*/ 548735 w 562927"/>
                  <a:gd name="connsiteY22" fmla="*/ 0 h 744759"/>
                  <a:gd name="connsiteX23" fmla="*/ 537115 w 562927"/>
                  <a:gd name="connsiteY23" fmla="*/ 3524 h 744759"/>
                  <a:gd name="connsiteX24" fmla="*/ 25813 w 562927"/>
                  <a:gd name="connsiteY24" fmla="*/ 298799 h 744759"/>
                  <a:gd name="connsiteX25" fmla="*/ 7620 w 562927"/>
                  <a:gd name="connsiteY25" fmla="*/ 317849 h 744759"/>
                  <a:gd name="connsiteX26" fmla="*/ 0 w 562927"/>
                  <a:gd name="connsiteY26" fmla="*/ 343471 h 744759"/>
                  <a:gd name="connsiteX27" fmla="*/ 0 w 562927"/>
                  <a:gd name="connsiteY27" fmla="*/ 726186 h 744759"/>
                  <a:gd name="connsiteX28" fmla="*/ 14288 w 562927"/>
                  <a:gd name="connsiteY28" fmla="*/ 744760 h 744759"/>
                  <a:gd name="connsiteX29" fmla="*/ 20574 w 562927"/>
                  <a:gd name="connsiteY29" fmla="*/ 743617 h 744759"/>
                  <a:gd name="connsiteX30" fmla="*/ 21431 w 562927"/>
                  <a:gd name="connsiteY30" fmla="*/ 743617 h 744759"/>
                  <a:gd name="connsiteX31" fmla="*/ 26003 w 562927"/>
                  <a:gd name="connsiteY31" fmla="*/ 741426 h 744759"/>
                  <a:gd name="connsiteX32" fmla="*/ 241649 w 562927"/>
                  <a:gd name="connsiteY32" fmla="*/ 616934 h 744759"/>
                  <a:gd name="connsiteX33" fmla="*/ 278797 w 562927"/>
                  <a:gd name="connsiteY33" fmla="*/ 681133 h 744759"/>
                  <a:gd name="connsiteX34" fmla="*/ 283559 w 562927"/>
                  <a:gd name="connsiteY34" fmla="*/ 683895 h 744759"/>
                  <a:gd name="connsiteX35" fmla="*/ 288798 w 562927"/>
                  <a:gd name="connsiteY35" fmla="*/ 680180 h 744759"/>
                  <a:gd name="connsiteX36" fmla="*/ 327946 w 562927"/>
                  <a:gd name="connsiteY36" fmla="*/ 567023 h 744759"/>
                  <a:gd name="connsiteX37" fmla="*/ 539401 w 562927"/>
                  <a:gd name="connsiteY37" fmla="*/ 444532 h 744759"/>
                  <a:gd name="connsiteX38" fmla="*/ 562928 w 562927"/>
                  <a:gd name="connsiteY38" fmla="*/ 401288 h 744759"/>
                  <a:gd name="connsiteX39" fmla="*/ 562928 w 562927"/>
                  <a:gd name="connsiteY39" fmla="*/ 18574 h 744759"/>
                  <a:gd name="connsiteX40" fmla="*/ 562070 w 562927"/>
                  <a:gd name="connsiteY40" fmla="*/ 11240 h 744759"/>
                  <a:gd name="connsiteX41" fmla="*/ 548735 w 562927"/>
                  <a:gd name="connsiteY41" fmla="*/ 95 h 744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62927" h="744759">
                    <a:moveTo>
                      <a:pt x="548735" y="7620"/>
                    </a:moveTo>
                    <a:cubicBezTo>
                      <a:pt x="549974" y="7620"/>
                      <a:pt x="553212" y="7620"/>
                      <a:pt x="554641" y="13049"/>
                    </a:cubicBezTo>
                    <a:cubicBezTo>
                      <a:pt x="555117" y="14850"/>
                      <a:pt x="555374" y="16707"/>
                      <a:pt x="555403" y="18574"/>
                    </a:cubicBezTo>
                    <a:lnTo>
                      <a:pt x="555403" y="401288"/>
                    </a:lnTo>
                    <a:cubicBezTo>
                      <a:pt x="555403" y="417195"/>
                      <a:pt x="555403" y="426815"/>
                      <a:pt x="535591" y="437959"/>
                    </a:cubicBezTo>
                    <a:lnTo>
                      <a:pt x="324231" y="560451"/>
                    </a:lnTo>
                    <a:lnTo>
                      <a:pt x="321755" y="561880"/>
                    </a:lnTo>
                    <a:lnTo>
                      <a:pt x="320802" y="564547"/>
                    </a:lnTo>
                    <a:lnTo>
                      <a:pt x="282702" y="673513"/>
                    </a:lnTo>
                    <a:lnTo>
                      <a:pt x="248221" y="612743"/>
                    </a:lnTo>
                    <a:lnTo>
                      <a:pt x="244412" y="606266"/>
                    </a:lnTo>
                    <a:lnTo>
                      <a:pt x="237935" y="609981"/>
                    </a:lnTo>
                    <a:lnTo>
                      <a:pt x="22098" y="734568"/>
                    </a:lnTo>
                    <a:cubicBezTo>
                      <a:pt x="21136" y="735168"/>
                      <a:pt x="20107" y="735682"/>
                      <a:pt x="19050" y="736092"/>
                    </a:cubicBezTo>
                    <a:lnTo>
                      <a:pt x="18193" y="736092"/>
                    </a:lnTo>
                    <a:cubicBezTo>
                      <a:pt x="16936" y="736521"/>
                      <a:pt x="15621" y="736749"/>
                      <a:pt x="14288" y="736759"/>
                    </a:cubicBezTo>
                    <a:cubicBezTo>
                      <a:pt x="8477" y="736759"/>
                      <a:pt x="7525" y="729901"/>
                      <a:pt x="7525" y="725805"/>
                    </a:cubicBezTo>
                    <a:lnTo>
                      <a:pt x="7525" y="343757"/>
                    </a:lnTo>
                    <a:cubicBezTo>
                      <a:pt x="7877" y="335994"/>
                      <a:pt x="10201" y="328460"/>
                      <a:pt x="14288" y="321850"/>
                    </a:cubicBezTo>
                    <a:cubicBezTo>
                      <a:pt x="17869" y="315106"/>
                      <a:pt x="23155" y="309429"/>
                      <a:pt x="29623" y="305371"/>
                    </a:cubicBezTo>
                    <a:lnTo>
                      <a:pt x="540830" y="10096"/>
                    </a:lnTo>
                    <a:cubicBezTo>
                      <a:pt x="543220" y="8611"/>
                      <a:pt x="545935" y="7725"/>
                      <a:pt x="548735" y="7525"/>
                    </a:cubicBezTo>
                    <a:moveTo>
                      <a:pt x="548735" y="0"/>
                    </a:moveTo>
                    <a:cubicBezTo>
                      <a:pt x="544621" y="152"/>
                      <a:pt x="540620" y="1362"/>
                      <a:pt x="537115" y="3524"/>
                    </a:cubicBezTo>
                    <a:lnTo>
                      <a:pt x="25813" y="298799"/>
                    </a:lnTo>
                    <a:cubicBezTo>
                      <a:pt x="18202" y="303476"/>
                      <a:pt x="11935" y="310039"/>
                      <a:pt x="7620" y="317849"/>
                    </a:cubicBezTo>
                    <a:cubicBezTo>
                      <a:pt x="2953" y="325603"/>
                      <a:pt x="324" y="334423"/>
                      <a:pt x="0" y="343471"/>
                    </a:cubicBezTo>
                    <a:lnTo>
                      <a:pt x="0" y="726186"/>
                    </a:lnTo>
                    <a:cubicBezTo>
                      <a:pt x="0" y="737997"/>
                      <a:pt x="5810" y="744760"/>
                      <a:pt x="14288" y="744760"/>
                    </a:cubicBezTo>
                    <a:cubicBezTo>
                      <a:pt x="16431" y="744731"/>
                      <a:pt x="18555" y="744350"/>
                      <a:pt x="20574" y="743617"/>
                    </a:cubicBezTo>
                    <a:lnTo>
                      <a:pt x="21431" y="743617"/>
                    </a:lnTo>
                    <a:cubicBezTo>
                      <a:pt x="23022" y="743045"/>
                      <a:pt x="24555" y="742312"/>
                      <a:pt x="26003" y="741426"/>
                    </a:cubicBezTo>
                    <a:lnTo>
                      <a:pt x="241649" y="616934"/>
                    </a:lnTo>
                    <a:lnTo>
                      <a:pt x="278797" y="681133"/>
                    </a:lnTo>
                    <a:cubicBezTo>
                      <a:pt x="279730" y="682885"/>
                      <a:pt x="281578" y="683952"/>
                      <a:pt x="283559" y="683895"/>
                    </a:cubicBezTo>
                    <a:cubicBezTo>
                      <a:pt x="285931" y="683933"/>
                      <a:pt x="288046" y="682428"/>
                      <a:pt x="288798" y="680180"/>
                    </a:cubicBezTo>
                    <a:lnTo>
                      <a:pt x="327946" y="567023"/>
                    </a:lnTo>
                    <a:lnTo>
                      <a:pt x="539401" y="444532"/>
                    </a:lnTo>
                    <a:cubicBezTo>
                      <a:pt x="562737" y="431292"/>
                      <a:pt x="562928" y="417957"/>
                      <a:pt x="562928" y="401288"/>
                    </a:cubicBezTo>
                    <a:lnTo>
                      <a:pt x="562928" y="18574"/>
                    </a:lnTo>
                    <a:cubicBezTo>
                      <a:pt x="562909" y="16107"/>
                      <a:pt x="562623" y="13649"/>
                      <a:pt x="562070" y="11240"/>
                    </a:cubicBezTo>
                    <a:cubicBezTo>
                      <a:pt x="560918" y="4782"/>
                      <a:pt x="555298" y="86"/>
                      <a:pt x="548735" y="95"/>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grpSp>
        <p:sp>
          <p:nvSpPr>
            <p:cNvPr id="329" name="Freeform: Shape 286">
              <a:extLst>
                <a:ext uri="{FF2B5EF4-FFF2-40B4-BE49-F238E27FC236}">
                  <a16:creationId xmlns:a16="http://schemas.microsoft.com/office/drawing/2014/main" id="{6D526A29-EC73-0BC0-E1F5-46303AAB8A78}"/>
                </a:ext>
              </a:extLst>
            </p:cNvPr>
            <p:cNvSpPr/>
            <p:nvPr/>
          </p:nvSpPr>
          <p:spPr>
            <a:xfrm>
              <a:off x="10588351" y="2826876"/>
              <a:ext cx="97078" cy="213912"/>
            </a:xfrm>
            <a:custGeom>
              <a:avLst/>
              <a:gdLst>
                <a:gd name="connsiteX0" fmla="*/ 46406 w 97078"/>
                <a:gd name="connsiteY0" fmla="*/ 7478 h 213912"/>
                <a:gd name="connsiteX1" fmla="*/ 68123 w 97078"/>
                <a:gd name="connsiteY1" fmla="*/ 48 h 213912"/>
                <a:gd name="connsiteX2" fmla="*/ 83553 w 97078"/>
                <a:gd name="connsiteY2" fmla="*/ 5572 h 213912"/>
                <a:gd name="connsiteX3" fmla="*/ 93078 w 97078"/>
                <a:gd name="connsiteY3" fmla="*/ 22717 h 213912"/>
                <a:gd name="connsiteX4" fmla="*/ 97079 w 97078"/>
                <a:gd name="connsiteY4" fmla="*/ 50150 h 213912"/>
                <a:gd name="connsiteX5" fmla="*/ 97079 w 97078"/>
                <a:gd name="connsiteY5" fmla="*/ 88250 h 213912"/>
                <a:gd name="connsiteX6" fmla="*/ 93078 w 97078"/>
                <a:gd name="connsiteY6" fmla="*/ 120158 h 213912"/>
                <a:gd name="connsiteX7" fmla="*/ 83553 w 97078"/>
                <a:gd name="connsiteY7" fmla="*/ 148257 h 213912"/>
                <a:gd name="connsiteX8" fmla="*/ 68409 w 97078"/>
                <a:gd name="connsiteY8" fmla="*/ 171403 h 213912"/>
                <a:gd name="connsiteX9" fmla="*/ 47168 w 97078"/>
                <a:gd name="connsiteY9" fmla="*/ 188738 h 213912"/>
                <a:gd name="connsiteX10" fmla="*/ 4591 w 97078"/>
                <a:gd name="connsiteY10" fmla="*/ 213313 h 213912"/>
                <a:gd name="connsiteX11" fmla="*/ 1353 w 97078"/>
                <a:gd name="connsiteY11" fmla="*/ 213313 h 213912"/>
                <a:gd name="connsiteX12" fmla="*/ 19 w 97078"/>
                <a:gd name="connsiteY12" fmla="*/ 209122 h 213912"/>
                <a:gd name="connsiteX13" fmla="*/ 19 w 97078"/>
                <a:gd name="connsiteY13" fmla="*/ 41196 h 213912"/>
                <a:gd name="connsiteX14" fmla="*/ 1353 w 97078"/>
                <a:gd name="connsiteY14" fmla="*/ 35481 h 213912"/>
                <a:gd name="connsiteX15" fmla="*/ 4591 w 97078"/>
                <a:gd name="connsiteY15" fmla="*/ 31576 h 213912"/>
                <a:gd name="connsiteX16" fmla="*/ 74124 w 97078"/>
                <a:gd name="connsiteY16" fmla="*/ 63294 h 213912"/>
                <a:gd name="connsiteX17" fmla="*/ 72028 w 97078"/>
                <a:gd name="connsiteY17" fmla="*/ 49006 h 213912"/>
                <a:gd name="connsiteX18" fmla="*/ 66789 w 97078"/>
                <a:gd name="connsiteY18" fmla="*/ 39481 h 213912"/>
                <a:gd name="connsiteX19" fmla="*/ 58122 w 97078"/>
                <a:gd name="connsiteY19" fmla="*/ 36148 h 213912"/>
                <a:gd name="connsiteX20" fmla="*/ 45549 w 97078"/>
                <a:gd name="connsiteY20" fmla="*/ 40434 h 213912"/>
                <a:gd name="connsiteX21" fmla="*/ 22974 w 97078"/>
                <a:gd name="connsiteY21" fmla="*/ 53483 h 213912"/>
                <a:gd name="connsiteX22" fmla="*/ 22974 w 97078"/>
                <a:gd name="connsiteY22" fmla="*/ 170641 h 213912"/>
                <a:gd name="connsiteX23" fmla="*/ 46406 w 97078"/>
                <a:gd name="connsiteY23" fmla="*/ 157115 h 213912"/>
                <a:gd name="connsiteX24" fmla="*/ 58407 w 97078"/>
                <a:gd name="connsiteY24" fmla="*/ 147114 h 213912"/>
                <a:gd name="connsiteX25" fmla="*/ 66885 w 97078"/>
                <a:gd name="connsiteY25" fmla="*/ 134065 h 213912"/>
                <a:gd name="connsiteX26" fmla="*/ 72028 w 97078"/>
                <a:gd name="connsiteY26" fmla="*/ 118634 h 213912"/>
                <a:gd name="connsiteX27" fmla="*/ 74124 w 97078"/>
                <a:gd name="connsiteY27" fmla="*/ 101775 h 213912"/>
                <a:gd name="connsiteX28" fmla="*/ 74124 w 97078"/>
                <a:gd name="connsiteY28" fmla="*/ 63294 h 21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078" h="213912">
                  <a:moveTo>
                    <a:pt x="46406" y="7478"/>
                  </a:moveTo>
                  <a:cubicBezTo>
                    <a:pt x="52931" y="3267"/>
                    <a:pt x="60389" y="715"/>
                    <a:pt x="68123" y="48"/>
                  </a:cubicBezTo>
                  <a:cubicBezTo>
                    <a:pt x="73809" y="-343"/>
                    <a:pt x="79400" y="1667"/>
                    <a:pt x="83553" y="5572"/>
                  </a:cubicBezTo>
                  <a:cubicBezTo>
                    <a:pt x="88173" y="10354"/>
                    <a:pt x="91450" y="16269"/>
                    <a:pt x="93078" y="22717"/>
                  </a:cubicBezTo>
                  <a:cubicBezTo>
                    <a:pt x="95469" y="31671"/>
                    <a:pt x="96812" y="40882"/>
                    <a:pt x="97079" y="50150"/>
                  </a:cubicBezTo>
                  <a:cubicBezTo>
                    <a:pt x="97079" y="62722"/>
                    <a:pt x="97079" y="75486"/>
                    <a:pt x="97079" y="88250"/>
                  </a:cubicBezTo>
                  <a:cubicBezTo>
                    <a:pt x="96660" y="98984"/>
                    <a:pt x="95317" y="109652"/>
                    <a:pt x="93078" y="120158"/>
                  </a:cubicBezTo>
                  <a:cubicBezTo>
                    <a:pt x="90973" y="129855"/>
                    <a:pt x="87773" y="139284"/>
                    <a:pt x="83553" y="148257"/>
                  </a:cubicBezTo>
                  <a:cubicBezTo>
                    <a:pt x="79591" y="156630"/>
                    <a:pt x="74495" y="164421"/>
                    <a:pt x="68409" y="171403"/>
                  </a:cubicBezTo>
                  <a:cubicBezTo>
                    <a:pt x="62313" y="178289"/>
                    <a:pt x="55140" y="184147"/>
                    <a:pt x="47168" y="188738"/>
                  </a:cubicBezTo>
                  <a:lnTo>
                    <a:pt x="4591" y="213313"/>
                  </a:lnTo>
                  <a:cubicBezTo>
                    <a:pt x="3658" y="214113"/>
                    <a:pt x="2286" y="214113"/>
                    <a:pt x="1353" y="213313"/>
                  </a:cubicBezTo>
                  <a:cubicBezTo>
                    <a:pt x="372" y="212141"/>
                    <a:pt x="-105" y="210636"/>
                    <a:pt x="19" y="209122"/>
                  </a:cubicBezTo>
                  <a:lnTo>
                    <a:pt x="19" y="41196"/>
                  </a:lnTo>
                  <a:cubicBezTo>
                    <a:pt x="48" y="39215"/>
                    <a:pt x="505" y="37272"/>
                    <a:pt x="1353" y="35481"/>
                  </a:cubicBezTo>
                  <a:cubicBezTo>
                    <a:pt x="2010" y="33881"/>
                    <a:pt x="3143" y="32519"/>
                    <a:pt x="4591" y="31576"/>
                  </a:cubicBezTo>
                  <a:close/>
                  <a:moveTo>
                    <a:pt x="74124" y="63294"/>
                  </a:moveTo>
                  <a:cubicBezTo>
                    <a:pt x="73990" y="58465"/>
                    <a:pt x="73285" y="53674"/>
                    <a:pt x="72028" y="49006"/>
                  </a:cubicBezTo>
                  <a:cubicBezTo>
                    <a:pt x="71180" y="45416"/>
                    <a:pt x="69371" y="42120"/>
                    <a:pt x="66789" y="39481"/>
                  </a:cubicBezTo>
                  <a:cubicBezTo>
                    <a:pt x="64456" y="37272"/>
                    <a:pt x="61341" y="36072"/>
                    <a:pt x="58122" y="36148"/>
                  </a:cubicBezTo>
                  <a:cubicBezTo>
                    <a:pt x="53626" y="36462"/>
                    <a:pt x="49292" y="37938"/>
                    <a:pt x="45549" y="40434"/>
                  </a:cubicBezTo>
                  <a:lnTo>
                    <a:pt x="22974" y="53483"/>
                  </a:lnTo>
                  <a:lnTo>
                    <a:pt x="22974" y="170641"/>
                  </a:lnTo>
                  <a:lnTo>
                    <a:pt x="46406" y="157115"/>
                  </a:lnTo>
                  <a:cubicBezTo>
                    <a:pt x="50978" y="154534"/>
                    <a:pt x="55045" y="151143"/>
                    <a:pt x="58407" y="147114"/>
                  </a:cubicBezTo>
                  <a:cubicBezTo>
                    <a:pt x="61817" y="143171"/>
                    <a:pt x="64665" y="138780"/>
                    <a:pt x="66885" y="134065"/>
                  </a:cubicBezTo>
                  <a:cubicBezTo>
                    <a:pt x="69218" y="129150"/>
                    <a:pt x="70952" y="123968"/>
                    <a:pt x="72028" y="118634"/>
                  </a:cubicBezTo>
                  <a:cubicBezTo>
                    <a:pt x="73209" y="113081"/>
                    <a:pt x="73905" y="107442"/>
                    <a:pt x="74124" y="101775"/>
                  </a:cubicBezTo>
                  <a:cubicBezTo>
                    <a:pt x="74600" y="88726"/>
                    <a:pt x="74600" y="75867"/>
                    <a:pt x="74124" y="63294"/>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30" name="Freeform: Shape 287">
              <a:extLst>
                <a:ext uri="{FF2B5EF4-FFF2-40B4-BE49-F238E27FC236}">
                  <a16:creationId xmlns:a16="http://schemas.microsoft.com/office/drawing/2014/main" id="{9AFAAC72-AA44-8987-CA41-175274E1A0E2}"/>
                </a:ext>
              </a:extLst>
            </p:cNvPr>
            <p:cNvSpPr/>
            <p:nvPr/>
          </p:nvSpPr>
          <p:spPr>
            <a:xfrm>
              <a:off x="10693681" y="2761464"/>
              <a:ext cx="114664" cy="219413"/>
            </a:xfrm>
            <a:custGeom>
              <a:avLst/>
              <a:gdLst>
                <a:gd name="connsiteX0" fmla="*/ 66806 w 114664"/>
                <a:gd name="connsiteY0" fmla="*/ 786 h 219413"/>
                <a:gd name="connsiteX1" fmla="*/ 70902 w 114664"/>
                <a:gd name="connsiteY1" fmla="*/ 786 h 219413"/>
                <a:gd name="connsiteX2" fmla="*/ 73283 w 114664"/>
                <a:gd name="connsiteY2" fmla="*/ 6025 h 219413"/>
                <a:gd name="connsiteX3" fmla="*/ 114621 w 114664"/>
                <a:gd name="connsiteY3" fmla="*/ 146518 h 219413"/>
                <a:gd name="connsiteX4" fmla="*/ 114621 w 114664"/>
                <a:gd name="connsiteY4" fmla="*/ 148233 h 219413"/>
                <a:gd name="connsiteX5" fmla="*/ 113288 w 114664"/>
                <a:gd name="connsiteY5" fmla="*/ 153948 h 219413"/>
                <a:gd name="connsiteX6" fmla="*/ 110049 w 114664"/>
                <a:gd name="connsiteY6" fmla="*/ 157948 h 219413"/>
                <a:gd name="connsiteX7" fmla="*/ 97857 w 114664"/>
                <a:gd name="connsiteY7" fmla="*/ 164902 h 219413"/>
                <a:gd name="connsiteX8" fmla="*/ 93190 w 114664"/>
                <a:gd name="connsiteY8" fmla="*/ 165473 h 219413"/>
                <a:gd name="connsiteX9" fmla="*/ 91285 w 114664"/>
                <a:gd name="connsiteY9" fmla="*/ 162235 h 219413"/>
                <a:gd name="connsiteX10" fmla="*/ 84046 w 114664"/>
                <a:gd name="connsiteY10" fmla="*/ 137565 h 219413"/>
                <a:gd name="connsiteX11" fmla="*/ 30611 w 114664"/>
                <a:gd name="connsiteY11" fmla="*/ 168426 h 219413"/>
                <a:gd name="connsiteX12" fmla="*/ 23372 w 114664"/>
                <a:gd name="connsiteY12" fmla="*/ 201478 h 219413"/>
                <a:gd name="connsiteX13" fmla="*/ 21562 w 114664"/>
                <a:gd name="connsiteY13" fmla="*/ 206812 h 219413"/>
                <a:gd name="connsiteX14" fmla="*/ 16800 w 114664"/>
                <a:gd name="connsiteY14" fmla="*/ 211765 h 219413"/>
                <a:gd name="connsiteX15" fmla="*/ 4608 w 114664"/>
                <a:gd name="connsiteY15" fmla="*/ 218813 h 219413"/>
                <a:gd name="connsiteX16" fmla="*/ 1369 w 114664"/>
                <a:gd name="connsiteY16" fmla="*/ 218813 h 219413"/>
                <a:gd name="connsiteX17" fmla="*/ 36 w 114664"/>
                <a:gd name="connsiteY17" fmla="*/ 214717 h 219413"/>
                <a:gd name="connsiteX18" fmla="*/ 36 w 114664"/>
                <a:gd name="connsiteY18" fmla="*/ 212812 h 219413"/>
                <a:gd name="connsiteX19" fmla="*/ 41469 w 114664"/>
                <a:gd name="connsiteY19" fmla="*/ 24408 h 219413"/>
                <a:gd name="connsiteX20" fmla="*/ 43755 w 114664"/>
                <a:gd name="connsiteY20" fmla="*/ 16407 h 219413"/>
                <a:gd name="connsiteX21" fmla="*/ 47851 w 114664"/>
                <a:gd name="connsiteY21" fmla="*/ 11930 h 219413"/>
                <a:gd name="connsiteX22" fmla="*/ 76331 w 114664"/>
                <a:gd name="connsiteY22" fmla="*/ 109657 h 219413"/>
                <a:gd name="connsiteX23" fmla="*/ 57757 w 114664"/>
                <a:gd name="connsiteY23" fmla="*/ 46220 h 219413"/>
                <a:gd name="connsiteX24" fmla="*/ 38707 w 114664"/>
                <a:gd name="connsiteY24" fmla="*/ 131088 h 219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4664" h="219413">
                  <a:moveTo>
                    <a:pt x="66806" y="786"/>
                  </a:moveTo>
                  <a:cubicBezTo>
                    <a:pt x="68616" y="-262"/>
                    <a:pt x="69949" y="-262"/>
                    <a:pt x="70902" y="786"/>
                  </a:cubicBezTo>
                  <a:cubicBezTo>
                    <a:pt x="72045" y="2348"/>
                    <a:pt x="72854" y="4139"/>
                    <a:pt x="73283" y="6025"/>
                  </a:cubicBezTo>
                  <a:lnTo>
                    <a:pt x="114621" y="146518"/>
                  </a:lnTo>
                  <a:cubicBezTo>
                    <a:pt x="114678" y="147090"/>
                    <a:pt x="114678" y="147661"/>
                    <a:pt x="114621" y="148233"/>
                  </a:cubicBezTo>
                  <a:cubicBezTo>
                    <a:pt x="114593" y="150214"/>
                    <a:pt x="114135" y="152157"/>
                    <a:pt x="113288" y="153948"/>
                  </a:cubicBezTo>
                  <a:cubicBezTo>
                    <a:pt x="112631" y="155577"/>
                    <a:pt x="111497" y="156967"/>
                    <a:pt x="110049" y="157948"/>
                  </a:cubicBezTo>
                  <a:lnTo>
                    <a:pt x="97857" y="164902"/>
                  </a:lnTo>
                  <a:cubicBezTo>
                    <a:pt x="95667" y="166235"/>
                    <a:pt x="94047" y="166426"/>
                    <a:pt x="93190" y="165473"/>
                  </a:cubicBezTo>
                  <a:cubicBezTo>
                    <a:pt x="92295" y="164568"/>
                    <a:pt x="91637" y="163454"/>
                    <a:pt x="91285" y="162235"/>
                  </a:cubicBezTo>
                  <a:lnTo>
                    <a:pt x="84046" y="137565"/>
                  </a:lnTo>
                  <a:lnTo>
                    <a:pt x="30611" y="168426"/>
                  </a:lnTo>
                  <a:lnTo>
                    <a:pt x="23372" y="201478"/>
                  </a:lnTo>
                  <a:cubicBezTo>
                    <a:pt x="22953" y="203316"/>
                    <a:pt x="22353" y="205097"/>
                    <a:pt x="21562" y="206812"/>
                  </a:cubicBezTo>
                  <a:cubicBezTo>
                    <a:pt x="20505" y="208898"/>
                    <a:pt x="18838" y="210622"/>
                    <a:pt x="16800" y="211765"/>
                  </a:cubicBezTo>
                  <a:lnTo>
                    <a:pt x="4608" y="218813"/>
                  </a:lnTo>
                  <a:cubicBezTo>
                    <a:pt x="3674" y="219613"/>
                    <a:pt x="2302" y="219613"/>
                    <a:pt x="1369" y="218813"/>
                  </a:cubicBezTo>
                  <a:cubicBezTo>
                    <a:pt x="388" y="217689"/>
                    <a:pt x="-88" y="216203"/>
                    <a:pt x="36" y="214717"/>
                  </a:cubicBezTo>
                  <a:cubicBezTo>
                    <a:pt x="-12" y="214079"/>
                    <a:pt x="-12" y="213450"/>
                    <a:pt x="36" y="212812"/>
                  </a:cubicBezTo>
                  <a:lnTo>
                    <a:pt x="41469" y="24408"/>
                  </a:lnTo>
                  <a:cubicBezTo>
                    <a:pt x="41965" y="21674"/>
                    <a:pt x="42727" y="18988"/>
                    <a:pt x="43755" y="16407"/>
                  </a:cubicBezTo>
                  <a:cubicBezTo>
                    <a:pt x="44641" y="14540"/>
                    <a:pt x="46070" y="12978"/>
                    <a:pt x="47851" y="11930"/>
                  </a:cubicBezTo>
                  <a:close/>
                  <a:moveTo>
                    <a:pt x="76331" y="109657"/>
                  </a:moveTo>
                  <a:lnTo>
                    <a:pt x="57757" y="46220"/>
                  </a:lnTo>
                  <a:lnTo>
                    <a:pt x="38707" y="131088"/>
                  </a:ln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31" name="Freeform: Shape 288">
              <a:extLst>
                <a:ext uri="{FF2B5EF4-FFF2-40B4-BE49-F238E27FC236}">
                  <a16:creationId xmlns:a16="http://schemas.microsoft.com/office/drawing/2014/main" id="{434F8C18-549A-7467-258D-D0ACB53D862C}"/>
                </a:ext>
              </a:extLst>
            </p:cNvPr>
            <p:cNvSpPr/>
            <p:nvPr/>
          </p:nvSpPr>
          <p:spPr>
            <a:xfrm>
              <a:off x="10802378" y="2686049"/>
              <a:ext cx="92812" cy="211416"/>
            </a:xfrm>
            <a:custGeom>
              <a:avLst/>
              <a:gdLst>
                <a:gd name="connsiteX0" fmla="*/ 88221 w 92812"/>
                <a:gd name="connsiteY0" fmla="*/ 572 h 211416"/>
                <a:gd name="connsiteX1" fmla="*/ 91459 w 92812"/>
                <a:gd name="connsiteY1" fmla="*/ 572 h 211416"/>
                <a:gd name="connsiteX2" fmla="*/ 92793 w 92812"/>
                <a:gd name="connsiteY2" fmla="*/ 4667 h 211416"/>
                <a:gd name="connsiteX3" fmla="*/ 92793 w 92812"/>
                <a:gd name="connsiteY3" fmla="*/ 23146 h 211416"/>
                <a:gd name="connsiteX4" fmla="*/ 91459 w 92812"/>
                <a:gd name="connsiteY4" fmla="*/ 28956 h 211416"/>
                <a:gd name="connsiteX5" fmla="*/ 88221 w 92812"/>
                <a:gd name="connsiteY5" fmla="*/ 32861 h 211416"/>
                <a:gd name="connsiteX6" fmla="*/ 57836 w 92812"/>
                <a:gd name="connsiteY6" fmla="*/ 50387 h 211416"/>
                <a:gd name="connsiteX7" fmla="*/ 57836 w 92812"/>
                <a:gd name="connsiteY7" fmla="*/ 193262 h 211416"/>
                <a:gd name="connsiteX8" fmla="*/ 56503 w 92812"/>
                <a:gd name="connsiteY8" fmla="*/ 198977 h 211416"/>
                <a:gd name="connsiteX9" fmla="*/ 53264 w 92812"/>
                <a:gd name="connsiteY9" fmla="*/ 202883 h 211416"/>
                <a:gd name="connsiteX10" fmla="*/ 39548 w 92812"/>
                <a:gd name="connsiteY10" fmla="*/ 210788 h 211416"/>
                <a:gd name="connsiteX11" fmla="*/ 36405 w 92812"/>
                <a:gd name="connsiteY11" fmla="*/ 210788 h 211416"/>
                <a:gd name="connsiteX12" fmla="*/ 34976 w 92812"/>
                <a:gd name="connsiteY12" fmla="*/ 206597 h 211416"/>
                <a:gd name="connsiteX13" fmla="*/ 34976 w 92812"/>
                <a:gd name="connsiteY13" fmla="*/ 63722 h 211416"/>
                <a:gd name="connsiteX14" fmla="*/ 4591 w 92812"/>
                <a:gd name="connsiteY14" fmla="*/ 81343 h 211416"/>
                <a:gd name="connsiteX15" fmla="*/ 1353 w 92812"/>
                <a:gd name="connsiteY15" fmla="*/ 81343 h 211416"/>
                <a:gd name="connsiteX16" fmla="*/ 19 w 92812"/>
                <a:gd name="connsiteY16" fmla="*/ 77248 h 211416"/>
                <a:gd name="connsiteX17" fmla="*/ 19 w 92812"/>
                <a:gd name="connsiteY17" fmla="*/ 58769 h 211416"/>
                <a:gd name="connsiteX18" fmla="*/ 1353 w 92812"/>
                <a:gd name="connsiteY18" fmla="*/ 53054 h 211416"/>
                <a:gd name="connsiteX19" fmla="*/ 4591 w 92812"/>
                <a:gd name="connsiteY19" fmla="*/ 49054 h 21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812" h="211416">
                  <a:moveTo>
                    <a:pt x="88221" y="572"/>
                  </a:moveTo>
                  <a:cubicBezTo>
                    <a:pt x="89164" y="-191"/>
                    <a:pt x="90516" y="-191"/>
                    <a:pt x="91459" y="572"/>
                  </a:cubicBezTo>
                  <a:cubicBezTo>
                    <a:pt x="92440" y="1695"/>
                    <a:pt x="92917" y="3181"/>
                    <a:pt x="92793" y="4667"/>
                  </a:cubicBezTo>
                  <a:lnTo>
                    <a:pt x="92793" y="23146"/>
                  </a:lnTo>
                  <a:cubicBezTo>
                    <a:pt x="92755" y="25156"/>
                    <a:pt x="92298" y="27127"/>
                    <a:pt x="91459" y="28956"/>
                  </a:cubicBezTo>
                  <a:cubicBezTo>
                    <a:pt x="90754" y="30528"/>
                    <a:pt x="89631" y="31880"/>
                    <a:pt x="88221" y="32861"/>
                  </a:cubicBezTo>
                  <a:lnTo>
                    <a:pt x="57836" y="50387"/>
                  </a:lnTo>
                  <a:lnTo>
                    <a:pt x="57836" y="193262"/>
                  </a:lnTo>
                  <a:cubicBezTo>
                    <a:pt x="57808" y="195244"/>
                    <a:pt x="57350" y="197187"/>
                    <a:pt x="56503" y="198977"/>
                  </a:cubicBezTo>
                  <a:cubicBezTo>
                    <a:pt x="55846" y="200577"/>
                    <a:pt x="54712" y="201940"/>
                    <a:pt x="53264" y="202883"/>
                  </a:cubicBezTo>
                  <a:lnTo>
                    <a:pt x="39548" y="210788"/>
                  </a:lnTo>
                  <a:cubicBezTo>
                    <a:pt x="38662" y="211627"/>
                    <a:pt x="37291" y="211627"/>
                    <a:pt x="36405" y="210788"/>
                  </a:cubicBezTo>
                  <a:cubicBezTo>
                    <a:pt x="35357" y="209655"/>
                    <a:pt x="34833" y="208131"/>
                    <a:pt x="34976" y="206597"/>
                  </a:cubicBezTo>
                  <a:lnTo>
                    <a:pt x="34976" y="63722"/>
                  </a:lnTo>
                  <a:lnTo>
                    <a:pt x="4591" y="81343"/>
                  </a:lnTo>
                  <a:cubicBezTo>
                    <a:pt x="3648" y="82105"/>
                    <a:pt x="2296" y="82105"/>
                    <a:pt x="1353" y="81343"/>
                  </a:cubicBezTo>
                  <a:cubicBezTo>
                    <a:pt x="372" y="80220"/>
                    <a:pt x="-105" y="78734"/>
                    <a:pt x="19" y="77248"/>
                  </a:cubicBezTo>
                  <a:lnTo>
                    <a:pt x="19" y="58769"/>
                  </a:lnTo>
                  <a:cubicBezTo>
                    <a:pt x="48" y="56788"/>
                    <a:pt x="505" y="54845"/>
                    <a:pt x="1353" y="53054"/>
                  </a:cubicBezTo>
                  <a:cubicBezTo>
                    <a:pt x="2048" y="51445"/>
                    <a:pt x="3163" y="50063"/>
                    <a:pt x="4591" y="49054"/>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32" name="Freeform: Shape 289">
              <a:extLst>
                <a:ext uri="{FF2B5EF4-FFF2-40B4-BE49-F238E27FC236}">
                  <a16:creationId xmlns:a16="http://schemas.microsoft.com/office/drawing/2014/main" id="{3A082E5E-6D5D-CE62-566B-DCE2AD57FB18}"/>
                </a:ext>
              </a:extLst>
            </p:cNvPr>
            <p:cNvSpPr/>
            <p:nvPr/>
          </p:nvSpPr>
          <p:spPr>
            <a:xfrm>
              <a:off x="10888849" y="2648307"/>
              <a:ext cx="114664" cy="219413"/>
            </a:xfrm>
            <a:custGeom>
              <a:avLst/>
              <a:gdLst>
                <a:gd name="connsiteX0" fmla="*/ 66806 w 114664"/>
                <a:gd name="connsiteY0" fmla="*/ 786 h 219413"/>
                <a:gd name="connsiteX1" fmla="*/ 70902 w 114664"/>
                <a:gd name="connsiteY1" fmla="*/ 786 h 219413"/>
                <a:gd name="connsiteX2" fmla="*/ 73283 w 114664"/>
                <a:gd name="connsiteY2" fmla="*/ 6025 h 219413"/>
                <a:gd name="connsiteX3" fmla="*/ 114621 w 114664"/>
                <a:gd name="connsiteY3" fmla="*/ 146518 h 219413"/>
                <a:gd name="connsiteX4" fmla="*/ 114621 w 114664"/>
                <a:gd name="connsiteY4" fmla="*/ 148233 h 219413"/>
                <a:gd name="connsiteX5" fmla="*/ 113288 w 114664"/>
                <a:gd name="connsiteY5" fmla="*/ 153948 h 219413"/>
                <a:gd name="connsiteX6" fmla="*/ 110049 w 114664"/>
                <a:gd name="connsiteY6" fmla="*/ 157948 h 219413"/>
                <a:gd name="connsiteX7" fmla="*/ 97857 w 114664"/>
                <a:gd name="connsiteY7" fmla="*/ 164902 h 219413"/>
                <a:gd name="connsiteX8" fmla="*/ 93190 w 114664"/>
                <a:gd name="connsiteY8" fmla="*/ 165473 h 219413"/>
                <a:gd name="connsiteX9" fmla="*/ 91285 w 114664"/>
                <a:gd name="connsiteY9" fmla="*/ 162235 h 219413"/>
                <a:gd name="connsiteX10" fmla="*/ 84046 w 114664"/>
                <a:gd name="connsiteY10" fmla="*/ 137565 h 219413"/>
                <a:gd name="connsiteX11" fmla="*/ 30611 w 114664"/>
                <a:gd name="connsiteY11" fmla="*/ 168426 h 219413"/>
                <a:gd name="connsiteX12" fmla="*/ 23372 w 114664"/>
                <a:gd name="connsiteY12" fmla="*/ 201478 h 219413"/>
                <a:gd name="connsiteX13" fmla="*/ 21562 w 114664"/>
                <a:gd name="connsiteY13" fmla="*/ 206812 h 219413"/>
                <a:gd name="connsiteX14" fmla="*/ 16800 w 114664"/>
                <a:gd name="connsiteY14" fmla="*/ 211765 h 219413"/>
                <a:gd name="connsiteX15" fmla="*/ 4608 w 114664"/>
                <a:gd name="connsiteY15" fmla="*/ 218813 h 219413"/>
                <a:gd name="connsiteX16" fmla="*/ 1369 w 114664"/>
                <a:gd name="connsiteY16" fmla="*/ 218813 h 219413"/>
                <a:gd name="connsiteX17" fmla="*/ 36 w 114664"/>
                <a:gd name="connsiteY17" fmla="*/ 214717 h 219413"/>
                <a:gd name="connsiteX18" fmla="*/ 36 w 114664"/>
                <a:gd name="connsiteY18" fmla="*/ 212812 h 219413"/>
                <a:gd name="connsiteX19" fmla="*/ 41470 w 114664"/>
                <a:gd name="connsiteY19" fmla="*/ 24408 h 219413"/>
                <a:gd name="connsiteX20" fmla="*/ 43755 w 114664"/>
                <a:gd name="connsiteY20" fmla="*/ 16407 h 219413"/>
                <a:gd name="connsiteX21" fmla="*/ 47851 w 114664"/>
                <a:gd name="connsiteY21" fmla="*/ 11930 h 219413"/>
                <a:gd name="connsiteX22" fmla="*/ 76331 w 114664"/>
                <a:gd name="connsiteY22" fmla="*/ 109657 h 219413"/>
                <a:gd name="connsiteX23" fmla="*/ 57757 w 114664"/>
                <a:gd name="connsiteY23" fmla="*/ 46220 h 219413"/>
                <a:gd name="connsiteX24" fmla="*/ 38707 w 114664"/>
                <a:gd name="connsiteY24" fmla="*/ 131088 h 219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4664" h="219413">
                  <a:moveTo>
                    <a:pt x="66806" y="786"/>
                  </a:moveTo>
                  <a:cubicBezTo>
                    <a:pt x="68616" y="-262"/>
                    <a:pt x="69949" y="-262"/>
                    <a:pt x="70902" y="786"/>
                  </a:cubicBezTo>
                  <a:cubicBezTo>
                    <a:pt x="72083" y="2329"/>
                    <a:pt x="72892" y="4120"/>
                    <a:pt x="73283" y="6025"/>
                  </a:cubicBezTo>
                  <a:lnTo>
                    <a:pt x="114621" y="146518"/>
                  </a:lnTo>
                  <a:cubicBezTo>
                    <a:pt x="114679" y="147090"/>
                    <a:pt x="114679" y="147661"/>
                    <a:pt x="114621" y="148233"/>
                  </a:cubicBezTo>
                  <a:cubicBezTo>
                    <a:pt x="114593" y="150214"/>
                    <a:pt x="114136" y="152157"/>
                    <a:pt x="113288" y="153948"/>
                  </a:cubicBezTo>
                  <a:cubicBezTo>
                    <a:pt x="112631" y="155577"/>
                    <a:pt x="111497" y="156967"/>
                    <a:pt x="110049" y="157948"/>
                  </a:cubicBezTo>
                  <a:lnTo>
                    <a:pt x="97857" y="164902"/>
                  </a:lnTo>
                  <a:cubicBezTo>
                    <a:pt x="95667" y="166235"/>
                    <a:pt x="94047" y="166426"/>
                    <a:pt x="93190" y="165473"/>
                  </a:cubicBezTo>
                  <a:cubicBezTo>
                    <a:pt x="92295" y="164568"/>
                    <a:pt x="91638" y="163454"/>
                    <a:pt x="91285" y="162235"/>
                  </a:cubicBezTo>
                  <a:lnTo>
                    <a:pt x="84046" y="137565"/>
                  </a:lnTo>
                  <a:lnTo>
                    <a:pt x="30611" y="168426"/>
                  </a:lnTo>
                  <a:lnTo>
                    <a:pt x="23372" y="201478"/>
                  </a:lnTo>
                  <a:cubicBezTo>
                    <a:pt x="22953" y="203316"/>
                    <a:pt x="22353" y="205097"/>
                    <a:pt x="21562" y="206812"/>
                  </a:cubicBezTo>
                  <a:cubicBezTo>
                    <a:pt x="20505" y="208898"/>
                    <a:pt x="18848" y="210622"/>
                    <a:pt x="16800" y="211765"/>
                  </a:cubicBezTo>
                  <a:lnTo>
                    <a:pt x="4608" y="218813"/>
                  </a:lnTo>
                  <a:cubicBezTo>
                    <a:pt x="3674" y="219613"/>
                    <a:pt x="2303" y="219613"/>
                    <a:pt x="1369" y="218813"/>
                  </a:cubicBezTo>
                  <a:cubicBezTo>
                    <a:pt x="388" y="217689"/>
                    <a:pt x="-88" y="216203"/>
                    <a:pt x="36" y="214717"/>
                  </a:cubicBezTo>
                  <a:cubicBezTo>
                    <a:pt x="-12" y="214079"/>
                    <a:pt x="-12" y="213451"/>
                    <a:pt x="36" y="212812"/>
                  </a:cubicBezTo>
                  <a:lnTo>
                    <a:pt x="41470" y="24408"/>
                  </a:lnTo>
                  <a:cubicBezTo>
                    <a:pt x="41965" y="21674"/>
                    <a:pt x="42727" y="18988"/>
                    <a:pt x="43755" y="16407"/>
                  </a:cubicBezTo>
                  <a:cubicBezTo>
                    <a:pt x="44641" y="14540"/>
                    <a:pt x="46070" y="12978"/>
                    <a:pt x="47851" y="11930"/>
                  </a:cubicBezTo>
                  <a:close/>
                  <a:moveTo>
                    <a:pt x="76331" y="109657"/>
                  </a:moveTo>
                  <a:lnTo>
                    <a:pt x="57757" y="46220"/>
                  </a:lnTo>
                  <a:lnTo>
                    <a:pt x="38707" y="131088"/>
                  </a:ln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grpSp>
      <p:grpSp>
        <p:nvGrpSpPr>
          <p:cNvPr id="226" name="Graphic 15">
            <a:extLst>
              <a:ext uri="{FF2B5EF4-FFF2-40B4-BE49-F238E27FC236}">
                <a16:creationId xmlns:a16="http://schemas.microsoft.com/office/drawing/2014/main" id="{440CBFE8-C410-ED74-D4FD-91CDC29CA4EA}"/>
              </a:ext>
            </a:extLst>
          </p:cNvPr>
          <p:cNvGrpSpPr/>
          <p:nvPr/>
        </p:nvGrpSpPr>
        <p:grpSpPr>
          <a:xfrm>
            <a:off x="7671787" y="1625344"/>
            <a:ext cx="1213304" cy="2526741"/>
            <a:chOff x="6929342" y="1647745"/>
            <a:chExt cx="1598568" cy="3329064"/>
          </a:xfrm>
        </p:grpSpPr>
        <p:grpSp>
          <p:nvGrpSpPr>
            <p:cNvPr id="227" name="Graphic 15">
              <a:extLst>
                <a:ext uri="{FF2B5EF4-FFF2-40B4-BE49-F238E27FC236}">
                  <a16:creationId xmlns:a16="http://schemas.microsoft.com/office/drawing/2014/main" id="{DFDB5CC2-72B4-4221-AD3E-800C0F51C1D5}"/>
                </a:ext>
              </a:extLst>
            </p:cNvPr>
            <p:cNvGrpSpPr/>
            <p:nvPr/>
          </p:nvGrpSpPr>
          <p:grpSpPr>
            <a:xfrm>
              <a:off x="6929342" y="3811309"/>
              <a:ext cx="1091821" cy="1165500"/>
              <a:chOff x="6929342" y="3811309"/>
              <a:chExt cx="1091821" cy="1165500"/>
            </a:xfrm>
          </p:grpSpPr>
          <p:sp>
            <p:nvSpPr>
              <p:cNvPr id="310" name="Freeform: Shape 292">
                <a:extLst>
                  <a:ext uri="{FF2B5EF4-FFF2-40B4-BE49-F238E27FC236}">
                    <a16:creationId xmlns:a16="http://schemas.microsoft.com/office/drawing/2014/main" id="{16C50419-5A09-A86B-9890-5A003E968041}"/>
                  </a:ext>
                </a:extLst>
              </p:cNvPr>
              <p:cNvSpPr/>
              <p:nvPr/>
            </p:nvSpPr>
            <p:spPr>
              <a:xfrm>
                <a:off x="7286625" y="3852862"/>
                <a:ext cx="249430" cy="589496"/>
              </a:xfrm>
              <a:custGeom>
                <a:avLst/>
                <a:gdLst>
                  <a:gd name="connsiteX0" fmla="*/ 41053 w 249430"/>
                  <a:gd name="connsiteY0" fmla="*/ 0 h 589496"/>
                  <a:gd name="connsiteX1" fmla="*/ 247650 w 249430"/>
                  <a:gd name="connsiteY1" fmla="*/ 566166 h 589496"/>
                  <a:gd name="connsiteX2" fmla="*/ 212408 w 249430"/>
                  <a:gd name="connsiteY2" fmla="*/ 586740 h 589496"/>
                  <a:gd name="connsiteX3" fmla="*/ 202883 w 249430"/>
                  <a:gd name="connsiteY3" fmla="*/ 576263 h 589496"/>
                  <a:gd name="connsiteX4" fmla="*/ 0 w 249430"/>
                  <a:gd name="connsiteY4" fmla="*/ 21717 h 589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430" h="589496">
                    <a:moveTo>
                      <a:pt x="41053" y="0"/>
                    </a:moveTo>
                    <a:lnTo>
                      <a:pt x="247650" y="566166"/>
                    </a:lnTo>
                    <a:cubicBezTo>
                      <a:pt x="257175" y="584549"/>
                      <a:pt x="226028" y="594741"/>
                      <a:pt x="212408" y="586740"/>
                    </a:cubicBezTo>
                    <a:cubicBezTo>
                      <a:pt x="208525" y="583959"/>
                      <a:pt x="205278" y="580396"/>
                      <a:pt x="202883" y="576263"/>
                    </a:cubicBezTo>
                    <a:lnTo>
                      <a:pt x="0" y="21717"/>
                    </a:lnTo>
                    <a:close/>
                  </a:path>
                </a:pathLst>
              </a:custGeom>
              <a:solidFill>
                <a:srgbClr val="37474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11" name="Freeform: Shape 293">
                <a:extLst>
                  <a:ext uri="{FF2B5EF4-FFF2-40B4-BE49-F238E27FC236}">
                    <a16:creationId xmlns:a16="http://schemas.microsoft.com/office/drawing/2014/main" id="{D3BF344E-97CB-EB24-BD40-F05E5DB42EFE}"/>
                  </a:ext>
                </a:extLst>
              </p:cNvPr>
              <p:cNvSpPr/>
              <p:nvPr/>
            </p:nvSpPr>
            <p:spPr>
              <a:xfrm>
                <a:off x="7596758" y="4401407"/>
                <a:ext cx="322992" cy="224885"/>
              </a:xfrm>
              <a:custGeom>
                <a:avLst/>
                <a:gdLst>
                  <a:gd name="connsiteX0" fmla="*/ 9811 w 322992"/>
                  <a:gd name="connsiteY0" fmla="*/ 224885 h 224885"/>
                  <a:gd name="connsiteX1" fmla="*/ 322993 w 322992"/>
                  <a:gd name="connsiteY1" fmla="*/ 43244 h 224885"/>
                  <a:gd name="connsiteX2" fmla="*/ 313182 w 322992"/>
                  <a:gd name="connsiteY2" fmla="*/ 0 h 224885"/>
                  <a:gd name="connsiteX3" fmla="*/ 0 w 322992"/>
                  <a:gd name="connsiteY3" fmla="*/ 181546 h 224885"/>
                  <a:gd name="connsiteX4" fmla="*/ 9811 w 322992"/>
                  <a:gd name="connsiteY4" fmla="*/ 224885 h 224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992" h="224885">
                    <a:moveTo>
                      <a:pt x="9811" y="224885"/>
                    </a:moveTo>
                    <a:lnTo>
                      <a:pt x="322993" y="43244"/>
                    </a:lnTo>
                    <a:lnTo>
                      <a:pt x="313182" y="0"/>
                    </a:lnTo>
                    <a:lnTo>
                      <a:pt x="0" y="181546"/>
                    </a:lnTo>
                    <a:lnTo>
                      <a:pt x="9811" y="224885"/>
                    </a:lnTo>
                    <a:close/>
                  </a:path>
                </a:pathLst>
              </a:custGeom>
              <a:solidFill>
                <a:srgbClr val="37474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12" name="Freeform: Shape 294">
                <a:extLst>
                  <a:ext uri="{FF2B5EF4-FFF2-40B4-BE49-F238E27FC236}">
                    <a16:creationId xmlns:a16="http://schemas.microsoft.com/office/drawing/2014/main" id="{7E306821-95C6-EF7A-A901-256C99AF9B67}"/>
                  </a:ext>
                </a:extLst>
              </p:cNvPr>
              <p:cNvSpPr/>
              <p:nvPr/>
            </p:nvSpPr>
            <p:spPr>
              <a:xfrm>
                <a:off x="7789640" y="4171950"/>
                <a:ext cx="231523" cy="544919"/>
              </a:xfrm>
              <a:custGeom>
                <a:avLst/>
                <a:gdLst>
                  <a:gd name="connsiteX0" fmla="*/ 39910 w 231523"/>
                  <a:gd name="connsiteY0" fmla="*/ 0 h 544919"/>
                  <a:gd name="connsiteX1" fmla="*/ 229743 w 231523"/>
                  <a:gd name="connsiteY1" fmla="*/ 521589 h 544919"/>
                  <a:gd name="connsiteX2" fmla="*/ 194500 w 231523"/>
                  <a:gd name="connsiteY2" fmla="*/ 542163 h 544919"/>
                  <a:gd name="connsiteX3" fmla="*/ 184975 w 231523"/>
                  <a:gd name="connsiteY3" fmla="*/ 531971 h 544919"/>
                  <a:gd name="connsiteX4" fmla="*/ 184975 w 231523"/>
                  <a:gd name="connsiteY4" fmla="*/ 531971 h 544919"/>
                  <a:gd name="connsiteX5" fmla="*/ 0 w 231523"/>
                  <a:gd name="connsiteY5" fmla="*/ 25718 h 54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3" h="544919">
                    <a:moveTo>
                      <a:pt x="39910" y="0"/>
                    </a:moveTo>
                    <a:lnTo>
                      <a:pt x="229743" y="521589"/>
                    </a:lnTo>
                    <a:cubicBezTo>
                      <a:pt x="239268" y="539972"/>
                      <a:pt x="208121" y="550164"/>
                      <a:pt x="194500" y="542163"/>
                    </a:cubicBezTo>
                    <a:cubicBezTo>
                      <a:pt x="190186" y="540048"/>
                      <a:pt x="186795" y="536419"/>
                      <a:pt x="184975" y="531971"/>
                    </a:cubicBezTo>
                    <a:lnTo>
                      <a:pt x="184975" y="531971"/>
                    </a:lnTo>
                    <a:lnTo>
                      <a:pt x="0" y="25718"/>
                    </a:lnTo>
                    <a:close/>
                  </a:path>
                </a:pathLst>
              </a:custGeom>
              <a:solidFill>
                <a:srgbClr val="37474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13" name="Freeform: Shape 295">
                <a:extLst>
                  <a:ext uri="{FF2B5EF4-FFF2-40B4-BE49-F238E27FC236}">
                    <a16:creationId xmlns:a16="http://schemas.microsoft.com/office/drawing/2014/main" id="{9751F05A-3059-B5C4-783F-82510BA852A7}"/>
                  </a:ext>
                </a:extLst>
              </p:cNvPr>
              <p:cNvSpPr/>
              <p:nvPr/>
            </p:nvSpPr>
            <p:spPr>
              <a:xfrm>
                <a:off x="7104792" y="4128897"/>
                <a:ext cx="305942" cy="212026"/>
              </a:xfrm>
              <a:custGeom>
                <a:avLst/>
                <a:gdLst>
                  <a:gd name="connsiteX0" fmla="*/ 9811 w 305942"/>
                  <a:gd name="connsiteY0" fmla="*/ 212026 h 212026"/>
                  <a:gd name="connsiteX1" fmla="*/ 305943 w 305942"/>
                  <a:gd name="connsiteY1" fmla="*/ 40291 h 212026"/>
                  <a:gd name="connsiteX2" fmla="*/ 291179 w 305942"/>
                  <a:gd name="connsiteY2" fmla="*/ 0 h 212026"/>
                  <a:gd name="connsiteX3" fmla="*/ 0 w 305942"/>
                  <a:gd name="connsiteY3" fmla="*/ 168688 h 212026"/>
                  <a:gd name="connsiteX4" fmla="*/ 9811 w 305942"/>
                  <a:gd name="connsiteY4" fmla="*/ 212026 h 212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942" h="212026">
                    <a:moveTo>
                      <a:pt x="9811" y="212026"/>
                    </a:moveTo>
                    <a:lnTo>
                      <a:pt x="305943" y="40291"/>
                    </a:lnTo>
                    <a:lnTo>
                      <a:pt x="291179" y="0"/>
                    </a:lnTo>
                    <a:lnTo>
                      <a:pt x="0" y="168688"/>
                    </a:lnTo>
                    <a:lnTo>
                      <a:pt x="9811" y="212026"/>
                    </a:ln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14" name="Freeform: Shape 296">
                <a:extLst>
                  <a:ext uri="{FF2B5EF4-FFF2-40B4-BE49-F238E27FC236}">
                    <a16:creationId xmlns:a16="http://schemas.microsoft.com/office/drawing/2014/main" id="{90CB5CEF-5758-EE46-726D-7AF3D580B6BD}"/>
                  </a:ext>
                </a:extLst>
              </p:cNvPr>
              <p:cNvSpPr/>
              <p:nvPr/>
            </p:nvSpPr>
            <p:spPr>
              <a:xfrm>
                <a:off x="7021250" y="3883342"/>
                <a:ext cx="225179" cy="808243"/>
              </a:xfrm>
              <a:custGeom>
                <a:avLst/>
                <a:gdLst>
                  <a:gd name="connsiteX0" fmla="*/ 103 w 225179"/>
                  <a:gd name="connsiteY0" fmla="*/ 793432 h 808243"/>
                  <a:gd name="connsiteX1" fmla="*/ 580 w 225179"/>
                  <a:gd name="connsiteY1" fmla="*/ 789337 h 808243"/>
                  <a:gd name="connsiteX2" fmla="*/ 161266 w 225179"/>
                  <a:gd name="connsiteY2" fmla="*/ 36862 h 808243"/>
                  <a:gd name="connsiteX3" fmla="*/ 225179 w 225179"/>
                  <a:gd name="connsiteY3" fmla="*/ 0 h 808243"/>
                  <a:gd name="connsiteX4" fmla="*/ 55063 w 225179"/>
                  <a:gd name="connsiteY4" fmla="*/ 795433 h 808243"/>
                  <a:gd name="connsiteX5" fmla="*/ 48395 w 225179"/>
                  <a:gd name="connsiteY5" fmla="*/ 803243 h 808243"/>
                  <a:gd name="connsiteX6" fmla="*/ 6485 w 225179"/>
                  <a:gd name="connsiteY6" fmla="*/ 803243 h 808243"/>
                  <a:gd name="connsiteX7" fmla="*/ 8 w 225179"/>
                  <a:gd name="connsiteY7" fmla="*/ 796195 h 808243"/>
                  <a:gd name="connsiteX8" fmla="*/ 103 w 225179"/>
                  <a:gd name="connsiteY8" fmla="*/ 793432 h 80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179" h="808243">
                    <a:moveTo>
                      <a:pt x="103" y="793432"/>
                    </a:moveTo>
                    <a:cubicBezTo>
                      <a:pt x="176" y="792061"/>
                      <a:pt x="335" y="790689"/>
                      <a:pt x="580" y="789337"/>
                    </a:cubicBezTo>
                    <a:lnTo>
                      <a:pt x="161266" y="36862"/>
                    </a:lnTo>
                    <a:lnTo>
                      <a:pt x="225179" y="0"/>
                    </a:lnTo>
                    <a:lnTo>
                      <a:pt x="55063" y="795433"/>
                    </a:lnTo>
                    <a:cubicBezTo>
                      <a:pt x="54001" y="798843"/>
                      <a:pt x="51592" y="801662"/>
                      <a:pt x="48395" y="803243"/>
                    </a:cubicBezTo>
                    <a:cubicBezTo>
                      <a:pt x="35221" y="809911"/>
                      <a:pt x="19659" y="809911"/>
                      <a:pt x="6485" y="803243"/>
                    </a:cubicBezTo>
                    <a:cubicBezTo>
                      <a:pt x="3407" y="801948"/>
                      <a:pt x="1044" y="799376"/>
                      <a:pt x="8" y="796195"/>
                    </a:cubicBezTo>
                    <a:cubicBezTo>
                      <a:pt x="-17" y="795271"/>
                      <a:pt x="15" y="794347"/>
                      <a:pt x="103" y="793432"/>
                    </a:cubicBezTo>
                    <a:close/>
                  </a:path>
                </a:pathLst>
              </a:custGeom>
              <a:solidFill>
                <a:srgbClr val="455A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15" name="Freeform: Shape 297">
                <a:extLst>
                  <a:ext uri="{FF2B5EF4-FFF2-40B4-BE49-F238E27FC236}">
                    <a16:creationId xmlns:a16="http://schemas.microsoft.com/office/drawing/2014/main" id="{40B69C73-86F0-3B92-4175-A28E48B6184E}"/>
                  </a:ext>
                </a:extLst>
              </p:cNvPr>
              <p:cNvSpPr/>
              <p:nvPr/>
            </p:nvSpPr>
            <p:spPr>
              <a:xfrm>
                <a:off x="6990302" y="4152876"/>
                <a:ext cx="739044" cy="449434"/>
              </a:xfrm>
              <a:custGeom>
                <a:avLst/>
                <a:gdLst>
                  <a:gd name="connsiteX0" fmla="*/ 551974 w 739044"/>
                  <a:gd name="connsiteY0" fmla="*/ 446842 h 449434"/>
                  <a:gd name="connsiteX1" fmla="*/ 728472 w 739044"/>
                  <a:gd name="connsiteY1" fmla="*/ 344924 h 449434"/>
                  <a:gd name="connsiteX2" fmla="*/ 739045 w 739044"/>
                  <a:gd name="connsiteY2" fmla="*/ 326731 h 449434"/>
                  <a:gd name="connsiteX3" fmla="*/ 739045 w 739044"/>
                  <a:gd name="connsiteY3" fmla="*/ 322540 h 449434"/>
                  <a:gd name="connsiteX4" fmla="*/ 728472 w 739044"/>
                  <a:gd name="connsiteY4" fmla="*/ 304252 h 449434"/>
                  <a:gd name="connsiteX5" fmla="*/ 208217 w 739044"/>
                  <a:gd name="connsiteY5" fmla="*/ 2500 h 449434"/>
                  <a:gd name="connsiteX6" fmla="*/ 187166 w 739044"/>
                  <a:gd name="connsiteY6" fmla="*/ 2500 h 449434"/>
                  <a:gd name="connsiteX7" fmla="*/ 10573 w 739044"/>
                  <a:gd name="connsiteY7" fmla="*/ 104799 h 449434"/>
                  <a:gd name="connsiteX8" fmla="*/ 0 w 739044"/>
                  <a:gd name="connsiteY8" fmla="*/ 123087 h 449434"/>
                  <a:gd name="connsiteX9" fmla="*/ 0 w 739044"/>
                  <a:gd name="connsiteY9" fmla="*/ 127278 h 449434"/>
                  <a:gd name="connsiteX10" fmla="*/ 10573 w 739044"/>
                  <a:gd name="connsiteY10" fmla="*/ 145090 h 449434"/>
                  <a:gd name="connsiteX11" fmla="*/ 530828 w 739044"/>
                  <a:gd name="connsiteY11" fmla="*/ 446842 h 449434"/>
                  <a:gd name="connsiteX12" fmla="*/ 551974 w 739044"/>
                  <a:gd name="connsiteY12" fmla="*/ 446842 h 449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044" h="449434">
                    <a:moveTo>
                      <a:pt x="551974" y="446842"/>
                    </a:moveTo>
                    <a:lnTo>
                      <a:pt x="728472" y="344924"/>
                    </a:lnTo>
                    <a:cubicBezTo>
                      <a:pt x="734701" y="340895"/>
                      <a:pt x="738626" y="334132"/>
                      <a:pt x="739045" y="326731"/>
                    </a:cubicBezTo>
                    <a:lnTo>
                      <a:pt x="739045" y="322540"/>
                    </a:lnTo>
                    <a:cubicBezTo>
                      <a:pt x="738626" y="315111"/>
                      <a:pt x="734701" y="308319"/>
                      <a:pt x="728472" y="304252"/>
                    </a:cubicBezTo>
                    <a:lnTo>
                      <a:pt x="208217" y="2500"/>
                    </a:lnTo>
                    <a:cubicBezTo>
                      <a:pt x="201595" y="-833"/>
                      <a:pt x="193788" y="-833"/>
                      <a:pt x="187166" y="2500"/>
                    </a:cubicBezTo>
                    <a:lnTo>
                      <a:pt x="10573" y="104799"/>
                    </a:lnTo>
                    <a:cubicBezTo>
                      <a:pt x="4333" y="108856"/>
                      <a:pt x="406" y="115657"/>
                      <a:pt x="0" y="123087"/>
                    </a:cubicBezTo>
                    <a:lnTo>
                      <a:pt x="0" y="127278"/>
                    </a:lnTo>
                    <a:cubicBezTo>
                      <a:pt x="537" y="134545"/>
                      <a:pt x="4451" y="141137"/>
                      <a:pt x="10573" y="145090"/>
                    </a:cubicBezTo>
                    <a:lnTo>
                      <a:pt x="530828" y="446842"/>
                    </a:lnTo>
                    <a:cubicBezTo>
                      <a:pt x="537453" y="450299"/>
                      <a:pt x="545349" y="450299"/>
                      <a:pt x="551974" y="446842"/>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16" name="Freeform: Shape 298">
                <a:extLst>
                  <a:ext uri="{FF2B5EF4-FFF2-40B4-BE49-F238E27FC236}">
                    <a16:creationId xmlns:a16="http://schemas.microsoft.com/office/drawing/2014/main" id="{4087BDD4-8F4C-B796-E48C-CB91A03957C8}"/>
                  </a:ext>
                </a:extLst>
              </p:cNvPr>
              <p:cNvSpPr/>
              <p:nvPr/>
            </p:nvSpPr>
            <p:spPr>
              <a:xfrm>
                <a:off x="6993445" y="4152876"/>
                <a:ext cx="732758" cy="424457"/>
              </a:xfrm>
              <a:custGeom>
                <a:avLst/>
                <a:gdLst>
                  <a:gd name="connsiteX0" fmla="*/ 0 w 732758"/>
                  <a:gd name="connsiteY0" fmla="*/ 112324 h 424457"/>
                  <a:gd name="connsiteX1" fmla="*/ 538353 w 732758"/>
                  <a:gd name="connsiteY1" fmla="*/ 424458 h 424457"/>
                  <a:gd name="connsiteX2" fmla="*/ 732758 w 732758"/>
                  <a:gd name="connsiteY2" fmla="*/ 312158 h 424457"/>
                  <a:gd name="connsiteX3" fmla="*/ 725329 w 732758"/>
                  <a:gd name="connsiteY3" fmla="*/ 304252 h 424457"/>
                  <a:gd name="connsiteX4" fmla="*/ 205073 w 732758"/>
                  <a:gd name="connsiteY4" fmla="*/ 2500 h 424457"/>
                  <a:gd name="connsiteX5" fmla="*/ 184023 w 732758"/>
                  <a:gd name="connsiteY5" fmla="*/ 2500 h 424457"/>
                  <a:gd name="connsiteX6" fmla="*/ 7430 w 732758"/>
                  <a:gd name="connsiteY6" fmla="*/ 104799 h 424457"/>
                  <a:gd name="connsiteX7" fmla="*/ 0 w 732758"/>
                  <a:gd name="connsiteY7" fmla="*/ 112324 h 4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2758" h="424457">
                    <a:moveTo>
                      <a:pt x="0" y="112324"/>
                    </a:moveTo>
                    <a:lnTo>
                      <a:pt x="538353" y="424458"/>
                    </a:lnTo>
                    <a:lnTo>
                      <a:pt x="732758" y="312158"/>
                    </a:lnTo>
                    <a:cubicBezTo>
                      <a:pt x="730977" y="308948"/>
                      <a:pt x="728424" y="306234"/>
                      <a:pt x="725329" y="304252"/>
                    </a:cubicBezTo>
                    <a:lnTo>
                      <a:pt x="205073" y="2500"/>
                    </a:lnTo>
                    <a:cubicBezTo>
                      <a:pt x="198451" y="-833"/>
                      <a:pt x="190645" y="-833"/>
                      <a:pt x="184023" y="2500"/>
                    </a:cubicBezTo>
                    <a:lnTo>
                      <a:pt x="7430" y="104799"/>
                    </a:lnTo>
                    <a:cubicBezTo>
                      <a:pt x="4345" y="106627"/>
                      <a:pt x="1786" y="109218"/>
                      <a:pt x="0" y="112324"/>
                    </a:cubicBezTo>
                    <a:close/>
                  </a:path>
                </a:pathLst>
              </a:custGeom>
              <a:solidFill>
                <a:srgbClr val="FFFFFF">
                  <a:alpha val="3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17" name="Freeform: Shape 299">
                <a:extLst>
                  <a:ext uri="{FF2B5EF4-FFF2-40B4-BE49-F238E27FC236}">
                    <a16:creationId xmlns:a16="http://schemas.microsoft.com/office/drawing/2014/main" id="{016D3AC3-6B60-D13F-BB3C-758C592EE644}"/>
                  </a:ext>
                </a:extLst>
              </p:cNvPr>
              <p:cNvSpPr/>
              <p:nvPr/>
            </p:nvSpPr>
            <p:spPr>
              <a:xfrm>
                <a:off x="7531798" y="4465034"/>
                <a:ext cx="197548" cy="137259"/>
              </a:xfrm>
              <a:custGeom>
                <a:avLst/>
                <a:gdLst>
                  <a:gd name="connsiteX0" fmla="*/ 194501 w 197548"/>
                  <a:gd name="connsiteY0" fmla="*/ 0 h 137259"/>
                  <a:gd name="connsiteX1" fmla="*/ 197549 w 197548"/>
                  <a:gd name="connsiteY1" fmla="*/ 10382 h 137259"/>
                  <a:gd name="connsiteX2" fmla="*/ 197549 w 197548"/>
                  <a:gd name="connsiteY2" fmla="*/ 14573 h 137259"/>
                  <a:gd name="connsiteX3" fmla="*/ 186976 w 197548"/>
                  <a:gd name="connsiteY3" fmla="*/ 32766 h 137259"/>
                  <a:gd name="connsiteX4" fmla="*/ 10477 w 197548"/>
                  <a:gd name="connsiteY4" fmla="*/ 134684 h 137259"/>
                  <a:gd name="connsiteX5" fmla="*/ 0 w 197548"/>
                  <a:gd name="connsiteY5" fmla="*/ 137255 h 137259"/>
                  <a:gd name="connsiteX6" fmla="*/ 0 w 197548"/>
                  <a:gd name="connsiteY6" fmla="*/ 112300 h 137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548" h="137259">
                    <a:moveTo>
                      <a:pt x="194501" y="0"/>
                    </a:moveTo>
                    <a:cubicBezTo>
                      <a:pt x="196406" y="3134"/>
                      <a:pt x="197453" y="6715"/>
                      <a:pt x="197549" y="10382"/>
                    </a:cubicBezTo>
                    <a:lnTo>
                      <a:pt x="197549" y="14573"/>
                    </a:lnTo>
                    <a:cubicBezTo>
                      <a:pt x="197129" y="21974"/>
                      <a:pt x="193205" y="28737"/>
                      <a:pt x="186976" y="32766"/>
                    </a:cubicBezTo>
                    <a:lnTo>
                      <a:pt x="10477" y="134684"/>
                    </a:lnTo>
                    <a:cubicBezTo>
                      <a:pt x="7270" y="136446"/>
                      <a:pt x="3658" y="137331"/>
                      <a:pt x="0" y="137255"/>
                    </a:cubicBezTo>
                    <a:lnTo>
                      <a:pt x="0" y="112300"/>
                    </a:lnTo>
                    <a:close/>
                  </a:path>
                </a:pathLst>
              </a:custGeom>
              <a:solidFill>
                <a:srgbClr val="000000">
                  <a:alpha val="2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18" name="Freeform: Shape 300">
                <a:extLst>
                  <a:ext uri="{FF2B5EF4-FFF2-40B4-BE49-F238E27FC236}">
                    <a16:creationId xmlns:a16="http://schemas.microsoft.com/office/drawing/2014/main" id="{E937E957-EA15-F5D2-1860-956889A0FDEF}"/>
                  </a:ext>
                </a:extLst>
              </p:cNvPr>
              <p:cNvSpPr/>
              <p:nvPr/>
            </p:nvSpPr>
            <p:spPr>
              <a:xfrm>
                <a:off x="6990302" y="4265199"/>
                <a:ext cx="541496" cy="337093"/>
              </a:xfrm>
              <a:custGeom>
                <a:avLst/>
                <a:gdLst>
                  <a:gd name="connsiteX0" fmla="*/ 541496 w 541496"/>
                  <a:gd name="connsiteY0" fmla="*/ 312134 h 337093"/>
                  <a:gd name="connsiteX1" fmla="*/ 541496 w 541496"/>
                  <a:gd name="connsiteY1" fmla="*/ 337090 h 337093"/>
                  <a:gd name="connsiteX2" fmla="*/ 530924 w 541496"/>
                  <a:gd name="connsiteY2" fmla="*/ 334518 h 337093"/>
                  <a:gd name="connsiteX3" fmla="*/ 319183 w 541496"/>
                  <a:gd name="connsiteY3" fmla="*/ 212312 h 337093"/>
                  <a:gd name="connsiteX4" fmla="*/ 10573 w 541496"/>
                  <a:gd name="connsiteY4" fmla="*/ 32766 h 337093"/>
                  <a:gd name="connsiteX5" fmla="*/ 0 w 541496"/>
                  <a:gd name="connsiteY5" fmla="*/ 14573 h 337093"/>
                  <a:gd name="connsiteX6" fmla="*/ 0 w 541496"/>
                  <a:gd name="connsiteY6" fmla="*/ 10382 h 337093"/>
                  <a:gd name="connsiteX7" fmla="*/ 3143 w 541496"/>
                  <a:gd name="connsiteY7" fmla="*/ 0 h 3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496" h="337093">
                    <a:moveTo>
                      <a:pt x="541496" y="312134"/>
                    </a:moveTo>
                    <a:lnTo>
                      <a:pt x="541496" y="337090"/>
                    </a:lnTo>
                    <a:cubicBezTo>
                      <a:pt x="537809" y="337156"/>
                      <a:pt x="534168" y="336270"/>
                      <a:pt x="530924" y="334518"/>
                    </a:cubicBezTo>
                    <a:lnTo>
                      <a:pt x="319183" y="212312"/>
                    </a:lnTo>
                    <a:lnTo>
                      <a:pt x="10573" y="32766"/>
                    </a:lnTo>
                    <a:cubicBezTo>
                      <a:pt x="4348" y="28737"/>
                      <a:pt x="420" y="21974"/>
                      <a:pt x="0" y="14573"/>
                    </a:cubicBezTo>
                    <a:lnTo>
                      <a:pt x="0" y="10382"/>
                    </a:lnTo>
                    <a:cubicBezTo>
                      <a:pt x="131" y="6705"/>
                      <a:pt x="1214" y="3134"/>
                      <a:pt x="3143" y="0"/>
                    </a:cubicBezTo>
                    <a:close/>
                  </a:path>
                </a:pathLst>
              </a:custGeom>
              <a:solidFill>
                <a:srgbClr val="000000">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19" name="Freeform: Shape 301">
                <a:extLst>
                  <a:ext uri="{FF2B5EF4-FFF2-40B4-BE49-F238E27FC236}">
                    <a16:creationId xmlns:a16="http://schemas.microsoft.com/office/drawing/2014/main" id="{399BDF6F-2CEA-405B-20F8-54D33C650E49}"/>
                  </a:ext>
                </a:extLst>
              </p:cNvPr>
              <p:cNvSpPr/>
              <p:nvPr/>
            </p:nvSpPr>
            <p:spPr>
              <a:xfrm>
                <a:off x="6929342" y="4415575"/>
                <a:ext cx="739235" cy="449341"/>
              </a:xfrm>
              <a:custGeom>
                <a:avLst/>
                <a:gdLst>
                  <a:gd name="connsiteX0" fmla="*/ 551974 w 739235"/>
                  <a:gd name="connsiteY0" fmla="*/ 446842 h 449341"/>
                  <a:gd name="connsiteX1" fmla="*/ 728758 w 739235"/>
                  <a:gd name="connsiteY1" fmla="*/ 344924 h 449341"/>
                  <a:gd name="connsiteX2" fmla="*/ 739235 w 739235"/>
                  <a:gd name="connsiteY2" fmla="*/ 326731 h 449341"/>
                  <a:gd name="connsiteX3" fmla="*/ 739235 w 739235"/>
                  <a:gd name="connsiteY3" fmla="*/ 322540 h 449341"/>
                  <a:gd name="connsiteX4" fmla="*/ 728758 w 739235"/>
                  <a:gd name="connsiteY4" fmla="*/ 304252 h 449341"/>
                  <a:gd name="connsiteX5" fmla="*/ 208121 w 739235"/>
                  <a:gd name="connsiteY5" fmla="*/ 2500 h 449341"/>
                  <a:gd name="connsiteX6" fmla="*/ 187071 w 739235"/>
                  <a:gd name="connsiteY6" fmla="*/ 2500 h 449341"/>
                  <a:gd name="connsiteX7" fmla="*/ 10573 w 739235"/>
                  <a:gd name="connsiteY7" fmla="*/ 104418 h 449341"/>
                  <a:gd name="connsiteX8" fmla="*/ 0 w 739235"/>
                  <a:gd name="connsiteY8" fmla="*/ 122706 h 449341"/>
                  <a:gd name="connsiteX9" fmla="*/ 0 w 739235"/>
                  <a:gd name="connsiteY9" fmla="*/ 126897 h 449341"/>
                  <a:gd name="connsiteX10" fmla="*/ 10573 w 739235"/>
                  <a:gd name="connsiteY10" fmla="*/ 145090 h 449341"/>
                  <a:gd name="connsiteX11" fmla="*/ 530828 w 739235"/>
                  <a:gd name="connsiteY11" fmla="*/ 446842 h 449341"/>
                  <a:gd name="connsiteX12" fmla="*/ 551974 w 739235"/>
                  <a:gd name="connsiteY12" fmla="*/ 446842 h 44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35" h="449341">
                    <a:moveTo>
                      <a:pt x="551974" y="446842"/>
                    </a:moveTo>
                    <a:lnTo>
                      <a:pt x="728758" y="344924"/>
                    </a:lnTo>
                    <a:cubicBezTo>
                      <a:pt x="734959" y="340886"/>
                      <a:pt x="738854" y="334123"/>
                      <a:pt x="739235" y="326731"/>
                    </a:cubicBezTo>
                    <a:lnTo>
                      <a:pt x="739235" y="322540"/>
                    </a:lnTo>
                    <a:cubicBezTo>
                      <a:pt x="738864" y="315121"/>
                      <a:pt x="734968" y="308319"/>
                      <a:pt x="728758" y="304252"/>
                    </a:cubicBezTo>
                    <a:lnTo>
                      <a:pt x="208121" y="2500"/>
                    </a:lnTo>
                    <a:cubicBezTo>
                      <a:pt x="201499" y="-833"/>
                      <a:pt x="193693" y="-833"/>
                      <a:pt x="187071" y="2500"/>
                    </a:cubicBezTo>
                    <a:lnTo>
                      <a:pt x="10573" y="104418"/>
                    </a:lnTo>
                    <a:cubicBezTo>
                      <a:pt x="4333" y="108476"/>
                      <a:pt x="406" y="115276"/>
                      <a:pt x="0" y="122706"/>
                    </a:cubicBezTo>
                    <a:lnTo>
                      <a:pt x="0" y="126897"/>
                    </a:lnTo>
                    <a:cubicBezTo>
                      <a:pt x="420" y="134298"/>
                      <a:pt x="4348" y="141061"/>
                      <a:pt x="10573" y="145090"/>
                    </a:cubicBezTo>
                    <a:lnTo>
                      <a:pt x="530828" y="446842"/>
                    </a:lnTo>
                    <a:cubicBezTo>
                      <a:pt x="537483" y="450175"/>
                      <a:pt x="545319" y="450175"/>
                      <a:pt x="551974" y="446842"/>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20" name="Freeform: Shape 302">
                <a:extLst>
                  <a:ext uri="{FF2B5EF4-FFF2-40B4-BE49-F238E27FC236}">
                    <a16:creationId xmlns:a16="http://schemas.microsoft.com/office/drawing/2014/main" id="{8DD43478-F858-5EE1-1368-83201BDB9AA8}"/>
                  </a:ext>
                </a:extLst>
              </p:cNvPr>
              <p:cNvSpPr/>
              <p:nvPr/>
            </p:nvSpPr>
            <p:spPr>
              <a:xfrm>
                <a:off x="6932390" y="4415480"/>
                <a:ext cx="732758" cy="424553"/>
              </a:xfrm>
              <a:custGeom>
                <a:avLst/>
                <a:gdLst>
                  <a:gd name="connsiteX0" fmla="*/ 0 w 732758"/>
                  <a:gd name="connsiteY0" fmla="*/ 112419 h 424553"/>
                  <a:gd name="connsiteX1" fmla="*/ 538353 w 732758"/>
                  <a:gd name="connsiteY1" fmla="*/ 424553 h 424553"/>
                  <a:gd name="connsiteX2" fmla="*/ 732758 w 732758"/>
                  <a:gd name="connsiteY2" fmla="*/ 312253 h 424553"/>
                  <a:gd name="connsiteX3" fmla="*/ 725424 w 732758"/>
                  <a:gd name="connsiteY3" fmla="*/ 304347 h 424553"/>
                  <a:gd name="connsiteX4" fmla="*/ 205073 w 732758"/>
                  <a:gd name="connsiteY4" fmla="*/ 2500 h 424553"/>
                  <a:gd name="connsiteX5" fmla="*/ 184023 w 732758"/>
                  <a:gd name="connsiteY5" fmla="*/ 2500 h 424553"/>
                  <a:gd name="connsiteX6" fmla="*/ 7525 w 732758"/>
                  <a:gd name="connsiteY6" fmla="*/ 104418 h 424553"/>
                  <a:gd name="connsiteX7" fmla="*/ 0 w 732758"/>
                  <a:gd name="connsiteY7" fmla="*/ 112419 h 424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2758" h="424553">
                    <a:moveTo>
                      <a:pt x="0" y="112419"/>
                    </a:moveTo>
                    <a:lnTo>
                      <a:pt x="538353" y="424553"/>
                    </a:lnTo>
                    <a:lnTo>
                      <a:pt x="732758" y="312253"/>
                    </a:lnTo>
                    <a:cubicBezTo>
                      <a:pt x="730987" y="309063"/>
                      <a:pt x="728472" y="306357"/>
                      <a:pt x="725424" y="304347"/>
                    </a:cubicBezTo>
                    <a:lnTo>
                      <a:pt x="205073" y="2500"/>
                    </a:lnTo>
                    <a:cubicBezTo>
                      <a:pt x="198451" y="-833"/>
                      <a:pt x="190645" y="-833"/>
                      <a:pt x="184023" y="2500"/>
                    </a:cubicBezTo>
                    <a:lnTo>
                      <a:pt x="7525" y="104418"/>
                    </a:lnTo>
                    <a:cubicBezTo>
                      <a:pt x="4356" y="106380"/>
                      <a:pt x="1759" y="109133"/>
                      <a:pt x="0" y="112419"/>
                    </a:cubicBezTo>
                    <a:close/>
                  </a:path>
                </a:pathLst>
              </a:custGeom>
              <a:solidFill>
                <a:srgbClr val="FFFFFF">
                  <a:alpha val="3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21" name="Freeform: Shape 303">
                <a:extLst>
                  <a:ext uri="{FF2B5EF4-FFF2-40B4-BE49-F238E27FC236}">
                    <a16:creationId xmlns:a16="http://schemas.microsoft.com/office/drawing/2014/main" id="{85D82E83-F845-4BC7-71F2-C463F3D5A201}"/>
                  </a:ext>
                </a:extLst>
              </p:cNvPr>
              <p:cNvSpPr/>
              <p:nvPr/>
            </p:nvSpPr>
            <p:spPr>
              <a:xfrm>
                <a:off x="7470743" y="4727733"/>
                <a:ext cx="197548" cy="137258"/>
              </a:xfrm>
              <a:custGeom>
                <a:avLst/>
                <a:gdLst>
                  <a:gd name="connsiteX0" fmla="*/ 194500 w 197548"/>
                  <a:gd name="connsiteY0" fmla="*/ 0 h 137258"/>
                  <a:gd name="connsiteX1" fmla="*/ 197548 w 197548"/>
                  <a:gd name="connsiteY1" fmla="*/ 10382 h 137258"/>
                  <a:gd name="connsiteX2" fmla="*/ 197548 w 197548"/>
                  <a:gd name="connsiteY2" fmla="*/ 14573 h 137258"/>
                  <a:gd name="connsiteX3" fmla="*/ 187071 w 197548"/>
                  <a:gd name="connsiteY3" fmla="*/ 32766 h 137258"/>
                  <a:gd name="connsiteX4" fmla="*/ 10573 w 197548"/>
                  <a:gd name="connsiteY4" fmla="*/ 134683 h 137258"/>
                  <a:gd name="connsiteX5" fmla="*/ 0 w 197548"/>
                  <a:gd name="connsiteY5" fmla="*/ 137255 h 137258"/>
                  <a:gd name="connsiteX6" fmla="*/ 0 w 197548"/>
                  <a:gd name="connsiteY6" fmla="*/ 112300 h 13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548" h="137258">
                    <a:moveTo>
                      <a:pt x="194500" y="0"/>
                    </a:moveTo>
                    <a:cubicBezTo>
                      <a:pt x="196405" y="3134"/>
                      <a:pt x="197453" y="6715"/>
                      <a:pt x="197548" y="10382"/>
                    </a:cubicBezTo>
                    <a:lnTo>
                      <a:pt x="197548" y="14573"/>
                    </a:lnTo>
                    <a:cubicBezTo>
                      <a:pt x="197167" y="21965"/>
                      <a:pt x="193272" y="28727"/>
                      <a:pt x="187071" y="32766"/>
                    </a:cubicBezTo>
                    <a:lnTo>
                      <a:pt x="10573" y="134683"/>
                    </a:lnTo>
                    <a:cubicBezTo>
                      <a:pt x="7329" y="136436"/>
                      <a:pt x="3687" y="137322"/>
                      <a:pt x="0" y="137255"/>
                    </a:cubicBezTo>
                    <a:lnTo>
                      <a:pt x="0" y="112300"/>
                    </a:lnTo>
                    <a:close/>
                  </a:path>
                </a:pathLst>
              </a:custGeom>
              <a:solidFill>
                <a:srgbClr val="000000">
                  <a:alpha val="2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22" name="Freeform: Shape 304">
                <a:extLst>
                  <a:ext uri="{FF2B5EF4-FFF2-40B4-BE49-F238E27FC236}">
                    <a16:creationId xmlns:a16="http://schemas.microsoft.com/office/drawing/2014/main" id="{92061CB1-BF03-243E-B8B0-EDEFE19F7290}"/>
                  </a:ext>
                </a:extLst>
              </p:cNvPr>
              <p:cNvSpPr/>
              <p:nvPr/>
            </p:nvSpPr>
            <p:spPr>
              <a:xfrm>
                <a:off x="6929342" y="4527899"/>
                <a:ext cx="541401" cy="337093"/>
              </a:xfrm>
              <a:custGeom>
                <a:avLst/>
                <a:gdLst>
                  <a:gd name="connsiteX0" fmla="*/ 541401 w 541401"/>
                  <a:gd name="connsiteY0" fmla="*/ 312134 h 337093"/>
                  <a:gd name="connsiteX1" fmla="*/ 541401 w 541401"/>
                  <a:gd name="connsiteY1" fmla="*/ 337090 h 337093"/>
                  <a:gd name="connsiteX2" fmla="*/ 530828 w 541401"/>
                  <a:gd name="connsiteY2" fmla="*/ 334518 h 337093"/>
                  <a:gd name="connsiteX3" fmla="*/ 319183 w 541401"/>
                  <a:gd name="connsiteY3" fmla="*/ 212312 h 337093"/>
                  <a:gd name="connsiteX4" fmla="*/ 10573 w 541401"/>
                  <a:gd name="connsiteY4" fmla="*/ 32766 h 337093"/>
                  <a:gd name="connsiteX5" fmla="*/ 0 w 541401"/>
                  <a:gd name="connsiteY5" fmla="*/ 14573 h 337093"/>
                  <a:gd name="connsiteX6" fmla="*/ 0 w 541401"/>
                  <a:gd name="connsiteY6" fmla="*/ 10382 h 337093"/>
                  <a:gd name="connsiteX7" fmla="*/ 3143 w 541401"/>
                  <a:gd name="connsiteY7" fmla="*/ 0 h 3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401" h="337093">
                    <a:moveTo>
                      <a:pt x="541401" y="312134"/>
                    </a:moveTo>
                    <a:lnTo>
                      <a:pt x="541401" y="337090"/>
                    </a:lnTo>
                    <a:cubicBezTo>
                      <a:pt x="537714" y="337156"/>
                      <a:pt x="534073" y="336271"/>
                      <a:pt x="530828" y="334518"/>
                    </a:cubicBezTo>
                    <a:lnTo>
                      <a:pt x="319183" y="212312"/>
                    </a:lnTo>
                    <a:lnTo>
                      <a:pt x="10573" y="32766"/>
                    </a:lnTo>
                    <a:cubicBezTo>
                      <a:pt x="4348" y="28737"/>
                      <a:pt x="420" y="21974"/>
                      <a:pt x="0" y="14573"/>
                    </a:cubicBezTo>
                    <a:lnTo>
                      <a:pt x="0" y="10382"/>
                    </a:lnTo>
                    <a:cubicBezTo>
                      <a:pt x="131" y="6706"/>
                      <a:pt x="1214" y="3134"/>
                      <a:pt x="3143" y="0"/>
                    </a:cubicBezTo>
                    <a:close/>
                  </a:path>
                </a:pathLst>
              </a:custGeom>
              <a:solidFill>
                <a:srgbClr val="000000">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23" name="Freeform: Shape 305">
                <a:extLst>
                  <a:ext uri="{FF2B5EF4-FFF2-40B4-BE49-F238E27FC236}">
                    <a16:creationId xmlns:a16="http://schemas.microsoft.com/office/drawing/2014/main" id="{DCF35728-D334-F340-CABD-BF6BF475E694}"/>
                  </a:ext>
                </a:extLst>
              </p:cNvPr>
              <p:cNvSpPr/>
              <p:nvPr/>
            </p:nvSpPr>
            <p:spPr>
              <a:xfrm>
                <a:off x="7064025" y="3811309"/>
                <a:ext cx="855726" cy="516779"/>
              </a:xfrm>
              <a:custGeom>
                <a:avLst/>
                <a:gdLst>
                  <a:gd name="connsiteX0" fmla="*/ 551879 w 855726"/>
                  <a:gd name="connsiteY0" fmla="*/ 514279 h 516779"/>
                  <a:gd name="connsiteX1" fmla="*/ 845153 w 855726"/>
                  <a:gd name="connsiteY1" fmla="*/ 344924 h 516779"/>
                  <a:gd name="connsiteX2" fmla="*/ 855726 w 855726"/>
                  <a:gd name="connsiteY2" fmla="*/ 326731 h 516779"/>
                  <a:gd name="connsiteX3" fmla="*/ 855726 w 855726"/>
                  <a:gd name="connsiteY3" fmla="*/ 322540 h 516779"/>
                  <a:gd name="connsiteX4" fmla="*/ 845153 w 855726"/>
                  <a:gd name="connsiteY4" fmla="*/ 304348 h 516779"/>
                  <a:gd name="connsiteX5" fmla="*/ 324898 w 855726"/>
                  <a:gd name="connsiteY5" fmla="*/ 2500 h 516779"/>
                  <a:gd name="connsiteX6" fmla="*/ 303847 w 855726"/>
                  <a:gd name="connsiteY6" fmla="*/ 2500 h 516779"/>
                  <a:gd name="connsiteX7" fmla="*/ 10477 w 855726"/>
                  <a:gd name="connsiteY7" fmla="*/ 171855 h 516779"/>
                  <a:gd name="connsiteX8" fmla="*/ 0 w 855726"/>
                  <a:gd name="connsiteY8" fmla="*/ 190048 h 516779"/>
                  <a:gd name="connsiteX9" fmla="*/ 0 w 855726"/>
                  <a:gd name="connsiteY9" fmla="*/ 194239 h 516779"/>
                  <a:gd name="connsiteX10" fmla="*/ 10477 w 855726"/>
                  <a:gd name="connsiteY10" fmla="*/ 212527 h 516779"/>
                  <a:gd name="connsiteX11" fmla="*/ 530828 w 855726"/>
                  <a:gd name="connsiteY11" fmla="*/ 514279 h 516779"/>
                  <a:gd name="connsiteX12" fmla="*/ 551879 w 855726"/>
                  <a:gd name="connsiteY12" fmla="*/ 514279 h 51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5726" h="516779">
                    <a:moveTo>
                      <a:pt x="551879" y="514279"/>
                    </a:moveTo>
                    <a:lnTo>
                      <a:pt x="845153" y="344924"/>
                    </a:lnTo>
                    <a:cubicBezTo>
                      <a:pt x="851383" y="340895"/>
                      <a:pt x="855307" y="334132"/>
                      <a:pt x="855726" y="326731"/>
                    </a:cubicBezTo>
                    <a:lnTo>
                      <a:pt x="855726" y="322540"/>
                    </a:lnTo>
                    <a:cubicBezTo>
                      <a:pt x="855307" y="315139"/>
                      <a:pt x="851383" y="308377"/>
                      <a:pt x="845153" y="304348"/>
                    </a:cubicBezTo>
                    <a:lnTo>
                      <a:pt x="324898" y="2500"/>
                    </a:lnTo>
                    <a:cubicBezTo>
                      <a:pt x="318276" y="-833"/>
                      <a:pt x="310469" y="-833"/>
                      <a:pt x="303847" y="2500"/>
                    </a:cubicBezTo>
                    <a:lnTo>
                      <a:pt x="10477" y="171855"/>
                    </a:lnTo>
                    <a:cubicBezTo>
                      <a:pt x="4278" y="175894"/>
                      <a:pt x="383" y="182656"/>
                      <a:pt x="0" y="190048"/>
                    </a:cubicBezTo>
                    <a:lnTo>
                      <a:pt x="0" y="194239"/>
                    </a:lnTo>
                    <a:cubicBezTo>
                      <a:pt x="384" y="201659"/>
                      <a:pt x="4274" y="208440"/>
                      <a:pt x="10477" y="212527"/>
                    </a:cubicBezTo>
                    <a:lnTo>
                      <a:pt x="530828" y="514279"/>
                    </a:lnTo>
                    <a:cubicBezTo>
                      <a:pt x="537450" y="517613"/>
                      <a:pt x="545257" y="517613"/>
                      <a:pt x="551879" y="514279"/>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24" name="Freeform: Shape 306">
                <a:extLst>
                  <a:ext uri="{FF2B5EF4-FFF2-40B4-BE49-F238E27FC236}">
                    <a16:creationId xmlns:a16="http://schemas.microsoft.com/office/drawing/2014/main" id="{F820D698-B537-9C21-5340-F235B8877D4C}"/>
                  </a:ext>
                </a:extLst>
              </p:cNvPr>
              <p:cNvSpPr/>
              <p:nvPr/>
            </p:nvSpPr>
            <p:spPr>
              <a:xfrm>
                <a:off x="7064025" y="3990975"/>
                <a:ext cx="541305" cy="337093"/>
              </a:xfrm>
              <a:custGeom>
                <a:avLst/>
                <a:gdLst>
                  <a:gd name="connsiteX0" fmla="*/ 541306 w 541305"/>
                  <a:gd name="connsiteY0" fmla="*/ 312134 h 337093"/>
                  <a:gd name="connsiteX1" fmla="*/ 541306 w 541305"/>
                  <a:gd name="connsiteY1" fmla="*/ 337090 h 337093"/>
                  <a:gd name="connsiteX2" fmla="*/ 530828 w 541305"/>
                  <a:gd name="connsiteY2" fmla="*/ 334613 h 337093"/>
                  <a:gd name="connsiteX3" fmla="*/ 319087 w 541305"/>
                  <a:gd name="connsiteY3" fmla="*/ 212312 h 337093"/>
                  <a:gd name="connsiteX4" fmla="*/ 10477 w 541305"/>
                  <a:gd name="connsiteY4" fmla="*/ 32861 h 337093"/>
                  <a:gd name="connsiteX5" fmla="*/ 0 w 541305"/>
                  <a:gd name="connsiteY5" fmla="*/ 14573 h 337093"/>
                  <a:gd name="connsiteX6" fmla="*/ 0 w 541305"/>
                  <a:gd name="connsiteY6" fmla="*/ 10382 h 337093"/>
                  <a:gd name="connsiteX7" fmla="*/ 3524 w 541305"/>
                  <a:gd name="connsiteY7" fmla="*/ 0 h 3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305" h="337093">
                    <a:moveTo>
                      <a:pt x="541306" y="312134"/>
                    </a:moveTo>
                    <a:lnTo>
                      <a:pt x="541306" y="337090"/>
                    </a:lnTo>
                    <a:cubicBezTo>
                      <a:pt x="537662" y="337156"/>
                      <a:pt x="534059" y="336299"/>
                      <a:pt x="530828" y="334613"/>
                    </a:cubicBezTo>
                    <a:lnTo>
                      <a:pt x="319087" y="212312"/>
                    </a:lnTo>
                    <a:lnTo>
                      <a:pt x="10477" y="32861"/>
                    </a:lnTo>
                    <a:cubicBezTo>
                      <a:pt x="4274" y="28775"/>
                      <a:pt x="384" y="21993"/>
                      <a:pt x="0" y="14573"/>
                    </a:cubicBezTo>
                    <a:lnTo>
                      <a:pt x="0" y="10382"/>
                    </a:lnTo>
                    <a:cubicBezTo>
                      <a:pt x="263" y="6677"/>
                      <a:pt x="1477" y="3105"/>
                      <a:pt x="3524" y="0"/>
                    </a:cubicBezTo>
                    <a:close/>
                  </a:path>
                </a:pathLst>
              </a:custGeom>
              <a:solidFill>
                <a:srgbClr val="000000">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25" name="Freeform: Shape 307">
                <a:extLst>
                  <a:ext uri="{FF2B5EF4-FFF2-40B4-BE49-F238E27FC236}">
                    <a16:creationId xmlns:a16="http://schemas.microsoft.com/office/drawing/2014/main" id="{09A1AA54-D7D8-F152-F7BD-3C671FC70C93}"/>
                  </a:ext>
                </a:extLst>
              </p:cNvPr>
              <p:cNvSpPr/>
              <p:nvPr/>
            </p:nvSpPr>
            <p:spPr>
              <a:xfrm>
                <a:off x="7605331" y="4123467"/>
                <a:ext cx="314420" cy="204598"/>
              </a:xfrm>
              <a:custGeom>
                <a:avLst/>
                <a:gdLst>
                  <a:gd name="connsiteX0" fmla="*/ 311277 w 314420"/>
                  <a:gd name="connsiteY0" fmla="*/ 0 h 204598"/>
                  <a:gd name="connsiteX1" fmla="*/ 314420 w 314420"/>
                  <a:gd name="connsiteY1" fmla="*/ 10287 h 204598"/>
                  <a:gd name="connsiteX2" fmla="*/ 314420 w 314420"/>
                  <a:gd name="connsiteY2" fmla="*/ 14573 h 204598"/>
                  <a:gd name="connsiteX3" fmla="*/ 303848 w 314420"/>
                  <a:gd name="connsiteY3" fmla="*/ 32766 h 204598"/>
                  <a:gd name="connsiteX4" fmla="*/ 10573 w 314420"/>
                  <a:gd name="connsiteY4" fmla="*/ 202121 h 204598"/>
                  <a:gd name="connsiteX5" fmla="*/ 0 w 314420"/>
                  <a:gd name="connsiteY5" fmla="*/ 204597 h 204598"/>
                  <a:gd name="connsiteX6" fmla="*/ 0 w 314420"/>
                  <a:gd name="connsiteY6" fmla="*/ 179641 h 20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420" h="204598">
                    <a:moveTo>
                      <a:pt x="311277" y="0"/>
                    </a:moveTo>
                    <a:cubicBezTo>
                      <a:pt x="313192" y="3105"/>
                      <a:pt x="314277" y="6648"/>
                      <a:pt x="314420" y="10287"/>
                    </a:cubicBezTo>
                    <a:lnTo>
                      <a:pt x="314420" y="14573"/>
                    </a:lnTo>
                    <a:cubicBezTo>
                      <a:pt x="314001" y="21974"/>
                      <a:pt x="310077" y="28737"/>
                      <a:pt x="303848" y="32766"/>
                    </a:cubicBezTo>
                    <a:lnTo>
                      <a:pt x="10573" y="202121"/>
                    </a:lnTo>
                    <a:cubicBezTo>
                      <a:pt x="7304" y="203797"/>
                      <a:pt x="3674" y="204644"/>
                      <a:pt x="0" y="204597"/>
                    </a:cubicBezTo>
                    <a:lnTo>
                      <a:pt x="0" y="179641"/>
                    </a:lnTo>
                    <a:close/>
                  </a:path>
                </a:pathLst>
              </a:custGeom>
              <a:solidFill>
                <a:srgbClr val="000000">
                  <a:alpha val="2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26" name="Freeform: Shape 308">
                <a:extLst>
                  <a:ext uri="{FF2B5EF4-FFF2-40B4-BE49-F238E27FC236}">
                    <a16:creationId xmlns:a16="http://schemas.microsoft.com/office/drawing/2014/main" id="{851D40C3-8A74-81A2-0925-70EF16E01856}"/>
                  </a:ext>
                </a:extLst>
              </p:cNvPr>
              <p:cNvSpPr/>
              <p:nvPr/>
            </p:nvSpPr>
            <p:spPr>
              <a:xfrm>
                <a:off x="7067550" y="3811309"/>
                <a:ext cx="849534" cy="491799"/>
              </a:xfrm>
              <a:custGeom>
                <a:avLst/>
                <a:gdLst>
                  <a:gd name="connsiteX0" fmla="*/ 0 w 849534"/>
                  <a:gd name="connsiteY0" fmla="*/ 179665 h 491799"/>
                  <a:gd name="connsiteX1" fmla="*/ 538353 w 849534"/>
                  <a:gd name="connsiteY1" fmla="*/ 491800 h 491799"/>
                  <a:gd name="connsiteX2" fmla="*/ 849535 w 849534"/>
                  <a:gd name="connsiteY2" fmla="*/ 312158 h 491799"/>
                  <a:gd name="connsiteX3" fmla="*/ 842105 w 849534"/>
                  <a:gd name="connsiteY3" fmla="*/ 304252 h 491799"/>
                  <a:gd name="connsiteX4" fmla="*/ 321278 w 849534"/>
                  <a:gd name="connsiteY4" fmla="*/ 2500 h 491799"/>
                  <a:gd name="connsiteX5" fmla="*/ 300228 w 849534"/>
                  <a:gd name="connsiteY5" fmla="*/ 2500 h 491799"/>
                  <a:gd name="connsiteX6" fmla="*/ 6953 w 849534"/>
                  <a:gd name="connsiteY6" fmla="*/ 171760 h 491799"/>
                  <a:gd name="connsiteX7" fmla="*/ 0 w 849534"/>
                  <a:gd name="connsiteY7" fmla="*/ 179665 h 49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534" h="491799">
                    <a:moveTo>
                      <a:pt x="0" y="179665"/>
                    </a:moveTo>
                    <a:lnTo>
                      <a:pt x="538353" y="491800"/>
                    </a:lnTo>
                    <a:lnTo>
                      <a:pt x="849535" y="312158"/>
                    </a:lnTo>
                    <a:cubicBezTo>
                      <a:pt x="847754" y="308948"/>
                      <a:pt x="845201" y="306234"/>
                      <a:pt x="842105" y="304252"/>
                    </a:cubicBezTo>
                    <a:lnTo>
                      <a:pt x="321278" y="2500"/>
                    </a:lnTo>
                    <a:cubicBezTo>
                      <a:pt x="314656" y="-833"/>
                      <a:pt x="306850" y="-833"/>
                      <a:pt x="300228" y="2500"/>
                    </a:cubicBezTo>
                    <a:lnTo>
                      <a:pt x="6953" y="171760"/>
                    </a:lnTo>
                    <a:cubicBezTo>
                      <a:pt x="3989" y="173750"/>
                      <a:pt x="1593" y="176475"/>
                      <a:pt x="0" y="179665"/>
                    </a:cubicBezTo>
                    <a:close/>
                  </a:path>
                </a:pathLst>
              </a:custGeom>
              <a:solidFill>
                <a:srgbClr val="FFFFFF">
                  <a:alpha val="3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27" name="Freeform: Shape 309">
                <a:extLst>
                  <a:ext uri="{FF2B5EF4-FFF2-40B4-BE49-F238E27FC236}">
                    <a16:creationId xmlns:a16="http://schemas.microsoft.com/office/drawing/2014/main" id="{EE9B4B60-A65F-FC70-31F2-C7F40B6D6D52}"/>
                  </a:ext>
                </a:extLst>
              </p:cNvPr>
              <p:cNvSpPr/>
              <p:nvPr/>
            </p:nvSpPr>
            <p:spPr>
              <a:xfrm>
                <a:off x="7513195" y="4267200"/>
                <a:ext cx="204435" cy="709610"/>
              </a:xfrm>
              <a:custGeom>
                <a:avLst/>
                <a:gdLst>
                  <a:gd name="connsiteX0" fmla="*/ 140523 w 204435"/>
                  <a:gd name="connsiteY0" fmla="*/ 36576 h 709610"/>
                  <a:gd name="connsiteX1" fmla="*/ 601 w 204435"/>
                  <a:gd name="connsiteY1" fmla="*/ 691420 h 709610"/>
                  <a:gd name="connsiteX2" fmla="*/ 29 w 204435"/>
                  <a:gd name="connsiteY2" fmla="*/ 695706 h 709610"/>
                  <a:gd name="connsiteX3" fmla="*/ 29 w 204435"/>
                  <a:gd name="connsiteY3" fmla="*/ 697706 h 709610"/>
                  <a:gd name="connsiteX4" fmla="*/ 6506 w 204435"/>
                  <a:gd name="connsiteY4" fmla="*/ 704660 h 709610"/>
                  <a:gd name="connsiteX5" fmla="*/ 48512 w 204435"/>
                  <a:gd name="connsiteY5" fmla="*/ 704660 h 709610"/>
                  <a:gd name="connsiteX6" fmla="*/ 54417 w 204435"/>
                  <a:gd name="connsiteY6" fmla="*/ 699230 h 709610"/>
                  <a:gd name="connsiteX7" fmla="*/ 55084 w 204435"/>
                  <a:gd name="connsiteY7" fmla="*/ 697135 h 709610"/>
                  <a:gd name="connsiteX8" fmla="*/ 55084 w 204435"/>
                  <a:gd name="connsiteY8" fmla="*/ 696278 h 709610"/>
                  <a:gd name="connsiteX9" fmla="*/ 204436 w 204435"/>
                  <a:gd name="connsiteY9" fmla="*/ 0 h 70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435" h="709610">
                    <a:moveTo>
                      <a:pt x="140523" y="36576"/>
                    </a:moveTo>
                    <a:lnTo>
                      <a:pt x="601" y="691420"/>
                    </a:lnTo>
                    <a:cubicBezTo>
                      <a:pt x="171" y="692810"/>
                      <a:pt x="-22" y="694258"/>
                      <a:pt x="29" y="695706"/>
                    </a:cubicBezTo>
                    <a:cubicBezTo>
                      <a:pt x="-10" y="696373"/>
                      <a:pt x="-10" y="697039"/>
                      <a:pt x="29" y="697706"/>
                    </a:cubicBezTo>
                    <a:cubicBezTo>
                      <a:pt x="1213" y="700773"/>
                      <a:pt x="3533" y="703259"/>
                      <a:pt x="6506" y="704660"/>
                    </a:cubicBezTo>
                    <a:cubicBezTo>
                      <a:pt x="19731" y="711260"/>
                      <a:pt x="35287" y="711260"/>
                      <a:pt x="48512" y="704660"/>
                    </a:cubicBezTo>
                    <a:cubicBezTo>
                      <a:pt x="50974" y="703478"/>
                      <a:pt x="53029" y="701583"/>
                      <a:pt x="54417" y="699230"/>
                    </a:cubicBezTo>
                    <a:lnTo>
                      <a:pt x="55084" y="697135"/>
                    </a:lnTo>
                    <a:lnTo>
                      <a:pt x="55084" y="696278"/>
                    </a:lnTo>
                    <a:lnTo>
                      <a:pt x="204436" y="0"/>
                    </a:lnTo>
                  </a:path>
                </a:pathLst>
              </a:custGeom>
              <a:solidFill>
                <a:srgbClr val="455A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grpSp>
        <p:grpSp>
          <p:nvGrpSpPr>
            <p:cNvPr id="228" name="Graphic 15">
              <a:extLst>
                <a:ext uri="{FF2B5EF4-FFF2-40B4-BE49-F238E27FC236}">
                  <a16:creationId xmlns:a16="http://schemas.microsoft.com/office/drawing/2014/main" id="{9BF2B7D4-372F-ADAE-D983-6C634C0D24A9}"/>
                </a:ext>
              </a:extLst>
            </p:cNvPr>
            <p:cNvGrpSpPr/>
            <p:nvPr/>
          </p:nvGrpSpPr>
          <p:grpSpPr>
            <a:xfrm>
              <a:off x="6964301" y="1647745"/>
              <a:ext cx="1470562" cy="2800727"/>
              <a:chOff x="6964301" y="1647745"/>
              <a:chExt cx="1470562" cy="2800727"/>
            </a:xfrm>
          </p:grpSpPr>
          <p:sp>
            <p:nvSpPr>
              <p:cNvPr id="266" name="Freeform: Shape 311">
                <a:extLst>
                  <a:ext uri="{FF2B5EF4-FFF2-40B4-BE49-F238E27FC236}">
                    <a16:creationId xmlns:a16="http://schemas.microsoft.com/office/drawing/2014/main" id="{F4A40D4D-6F3A-B65B-B1A8-72ACCCE13C92}"/>
                  </a:ext>
                </a:extLst>
              </p:cNvPr>
              <p:cNvSpPr/>
              <p:nvPr/>
            </p:nvSpPr>
            <p:spPr>
              <a:xfrm>
                <a:off x="7166228" y="4006837"/>
                <a:ext cx="621038" cy="441636"/>
              </a:xfrm>
              <a:custGeom>
                <a:avLst/>
                <a:gdLst>
                  <a:gd name="connsiteX0" fmla="*/ 1 w 621038"/>
                  <a:gd name="connsiteY0" fmla="*/ 292081 h 441636"/>
                  <a:gd name="connsiteX1" fmla="*/ 28576 w 621038"/>
                  <a:gd name="connsiteY1" fmla="*/ 354946 h 441636"/>
                  <a:gd name="connsiteX2" fmla="*/ 184405 w 621038"/>
                  <a:gd name="connsiteY2" fmla="*/ 440671 h 441636"/>
                  <a:gd name="connsiteX3" fmla="*/ 272130 w 621038"/>
                  <a:gd name="connsiteY3" fmla="*/ 429051 h 441636"/>
                  <a:gd name="connsiteX4" fmla="*/ 387859 w 621038"/>
                  <a:gd name="connsiteY4" fmla="*/ 358090 h 441636"/>
                  <a:gd name="connsiteX5" fmla="*/ 391002 w 621038"/>
                  <a:gd name="connsiteY5" fmla="*/ 356280 h 441636"/>
                  <a:gd name="connsiteX6" fmla="*/ 120397 w 621038"/>
                  <a:gd name="connsiteY6" fmla="*/ 199879 h 441636"/>
                  <a:gd name="connsiteX7" fmla="*/ 54674 w 621038"/>
                  <a:gd name="connsiteY7" fmla="*/ 226168 h 441636"/>
                  <a:gd name="connsiteX8" fmla="*/ 1 w 621038"/>
                  <a:gd name="connsiteY8" fmla="*/ 292081 h 441636"/>
                  <a:gd name="connsiteX9" fmla="*/ 335471 w 621038"/>
                  <a:gd name="connsiteY9" fmla="*/ 219691 h 441636"/>
                  <a:gd name="connsiteX10" fmla="*/ 475013 w 621038"/>
                  <a:gd name="connsiteY10" fmla="*/ 227121 h 441636"/>
                  <a:gd name="connsiteX11" fmla="*/ 617888 w 621038"/>
                  <a:gd name="connsiteY11" fmla="*/ 164923 h 441636"/>
                  <a:gd name="connsiteX12" fmla="*/ 579788 w 621038"/>
                  <a:gd name="connsiteY12" fmla="*/ 97104 h 441636"/>
                  <a:gd name="connsiteX13" fmla="*/ 468917 w 621038"/>
                  <a:gd name="connsiteY13" fmla="*/ 34906 h 441636"/>
                  <a:gd name="connsiteX14" fmla="*/ 382144 w 621038"/>
                  <a:gd name="connsiteY14" fmla="*/ 3474 h 441636"/>
                  <a:gd name="connsiteX15" fmla="*/ 175737 w 621038"/>
                  <a:gd name="connsiteY15" fmla="*/ 41574 h 441636"/>
                  <a:gd name="connsiteX16" fmla="*/ 120111 w 621038"/>
                  <a:gd name="connsiteY16" fmla="*/ 74911 h 441636"/>
                  <a:gd name="connsiteX17" fmla="*/ 112967 w 621038"/>
                  <a:gd name="connsiteY17" fmla="*/ 87294 h 441636"/>
                  <a:gd name="connsiteX18" fmla="*/ 114015 w 621038"/>
                  <a:gd name="connsiteY18" fmla="*/ 103010 h 441636"/>
                  <a:gd name="connsiteX19" fmla="*/ 115253 w 621038"/>
                  <a:gd name="connsiteY19" fmla="*/ 108439 h 441636"/>
                  <a:gd name="connsiteX20" fmla="*/ 308135 w 621038"/>
                  <a:gd name="connsiteY20" fmla="*/ 220358 h 441636"/>
                  <a:gd name="connsiteX21" fmla="*/ 335471 w 621038"/>
                  <a:gd name="connsiteY21" fmla="*/ 219691 h 44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21038" h="441636">
                    <a:moveTo>
                      <a:pt x="1" y="292081"/>
                    </a:moveTo>
                    <a:cubicBezTo>
                      <a:pt x="1244" y="315894"/>
                      <a:pt x="11453" y="338354"/>
                      <a:pt x="28576" y="354946"/>
                    </a:cubicBezTo>
                    <a:cubicBezTo>
                      <a:pt x="66676" y="393046"/>
                      <a:pt x="116015" y="435147"/>
                      <a:pt x="184405" y="440671"/>
                    </a:cubicBezTo>
                    <a:cubicBezTo>
                      <a:pt x="221076" y="443624"/>
                      <a:pt x="250508" y="439814"/>
                      <a:pt x="272130" y="429051"/>
                    </a:cubicBezTo>
                    <a:cubicBezTo>
                      <a:pt x="317279" y="406667"/>
                      <a:pt x="335948" y="385426"/>
                      <a:pt x="387859" y="358090"/>
                    </a:cubicBezTo>
                    <a:cubicBezTo>
                      <a:pt x="388947" y="357556"/>
                      <a:pt x="389997" y="356956"/>
                      <a:pt x="391002" y="356280"/>
                    </a:cubicBezTo>
                    <a:lnTo>
                      <a:pt x="120397" y="199879"/>
                    </a:lnTo>
                    <a:cubicBezTo>
                      <a:pt x="97754" y="206680"/>
                      <a:pt x="75760" y="215472"/>
                      <a:pt x="54674" y="226168"/>
                    </a:cubicBezTo>
                    <a:cubicBezTo>
                      <a:pt x="28100" y="239884"/>
                      <a:pt x="-190" y="261887"/>
                      <a:pt x="1" y="292081"/>
                    </a:cubicBezTo>
                    <a:close/>
                    <a:moveTo>
                      <a:pt x="335471" y="219691"/>
                    </a:moveTo>
                    <a:cubicBezTo>
                      <a:pt x="381740" y="225587"/>
                      <a:pt x="428380" y="228064"/>
                      <a:pt x="475013" y="227121"/>
                    </a:cubicBezTo>
                    <a:cubicBezTo>
                      <a:pt x="522066" y="224549"/>
                      <a:pt x="595409" y="214643"/>
                      <a:pt x="617888" y="164923"/>
                    </a:cubicBezTo>
                    <a:cubicBezTo>
                      <a:pt x="630937" y="135871"/>
                      <a:pt x="600552" y="110725"/>
                      <a:pt x="579788" y="97104"/>
                    </a:cubicBezTo>
                    <a:cubicBezTo>
                      <a:pt x="544107" y="74178"/>
                      <a:pt x="507083" y="53413"/>
                      <a:pt x="468917" y="34906"/>
                    </a:cubicBezTo>
                    <a:cubicBezTo>
                      <a:pt x="441532" y="20590"/>
                      <a:pt x="412347" y="10017"/>
                      <a:pt x="382144" y="3474"/>
                    </a:cubicBezTo>
                    <a:cubicBezTo>
                      <a:pt x="312326" y="-9194"/>
                      <a:pt x="241555" y="14904"/>
                      <a:pt x="175737" y="41574"/>
                    </a:cubicBezTo>
                    <a:cubicBezTo>
                      <a:pt x="154854" y="48203"/>
                      <a:pt x="135807" y="59623"/>
                      <a:pt x="120111" y="74911"/>
                    </a:cubicBezTo>
                    <a:cubicBezTo>
                      <a:pt x="116719" y="78369"/>
                      <a:pt x="114261" y="82626"/>
                      <a:pt x="112967" y="87294"/>
                    </a:cubicBezTo>
                    <a:cubicBezTo>
                      <a:pt x="112126" y="92542"/>
                      <a:pt x="112485" y="97914"/>
                      <a:pt x="114015" y="103010"/>
                    </a:cubicBezTo>
                    <a:cubicBezTo>
                      <a:pt x="114015" y="104820"/>
                      <a:pt x="114872" y="106629"/>
                      <a:pt x="115253" y="108439"/>
                    </a:cubicBezTo>
                    <a:lnTo>
                      <a:pt x="308135" y="220358"/>
                    </a:lnTo>
                    <a:cubicBezTo>
                      <a:pt x="317184" y="218996"/>
                      <a:pt x="326367" y="218767"/>
                      <a:pt x="335471" y="219691"/>
                    </a:cubicBezTo>
                    <a:close/>
                  </a:path>
                </a:pathLst>
              </a:custGeom>
              <a:solidFill>
                <a:srgbClr val="000000">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grpSp>
            <p:nvGrpSpPr>
              <p:cNvPr id="267" name="Graphic 15">
                <a:extLst>
                  <a:ext uri="{FF2B5EF4-FFF2-40B4-BE49-F238E27FC236}">
                    <a16:creationId xmlns:a16="http://schemas.microsoft.com/office/drawing/2014/main" id="{A526A6A2-0023-6EFD-52A0-45CE9ECE5FFB}"/>
                  </a:ext>
                </a:extLst>
              </p:cNvPr>
              <p:cNvGrpSpPr/>
              <p:nvPr/>
            </p:nvGrpSpPr>
            <p:grpSpPr>
              <a:xfrm>
                <a:off x="7116553" y="2616993"/>
                <a:ext cx="703186" cy="1805089"/>
                <a:chOff x="7116553" y="2616993"/>
                <a:chExt cx="703186" cy="1805089"/>
              </a:xfrm>
            </p:grpSpPr>
            <p:sp>
              <p:nvSpPr>
                <p:cNvPr id="300" name="Freeform: Shape 313">
                  <a:extLst>
                    <a:ext uri="{FF2B5EF4-FFF2-40B4-BE49-F238E27FC236}">
                      <a16:creationId xmlns:a16="http://schemas.microsoft.com/office/drawing/2014/main" id="{E6ADFDC5-F58C-DADA-910F-B10CD0433BED}"/>
                    </a:ext>
                  </a:extLst>
                </p:cNvPr>
                <p:cNvSpPr/>
                <p:nvPr/>
              </p:nvSpPr>
              <p:spPr>
                <a:xfrm>
                  <a:off x="7168740" y="2697479"/>
                  <a:ext cx="313432" cy="1446320"/>
                </a:xfrm>
                <a:custGeom>
                  <a:avLst/>
                  <a:gdLst>
                    <a:gd name="connsiteX0" fmla="*/ 239138 w 313432"/>
                    <a:gd name="connsiteY0" fmla="*/ 910590 h 1446320"/>
                    <a:gd name="connsiteX1" fmla="*/ 167414 w 313432"/>
                    <a:gd name="connsiteY1" fmla="*/ 1399794 h 1446320"/>
                    <a:gd name="connsiteX2" fmla="*/ 168653 w 313432"/>
                    <a:gd name="connsiteY2" fmla="*/ 1432941 h 1446320"/>
                    <a:gd name="connsiteX3" fmla="*/ 48447 w 313432"/>
                    <a:gd name="connsiteY3" fmla="*/ 1433893 h 1446320"/>
                    <a:gd name="connsiteX4" fmla="*/ 44637 w 313432"/>
                    <a:gd name="connsiteY4" fmla="*/ 1406843 h 1446320"/>
                    <a:gd name="connsiteX5" fmla="*/ 9871 w 313432"/>
                    <a:gd name="connsiteY5" fmla="*/ 1055275 h 1446320"/>
                    <a:gd name="connsiteX6" fmla="*/ 38446 w 313432"/>
                    <a:gd name="connsiteY6" fmla="*/ 861632 h 1446320"/>
                    <a:gd name="connsiteX7" fmla="*/ 346 w 313432"/>
                    <a:gd name="connsiteY7" fmla="*/ 297275 h 1446320"/>
                    <a:gd name="connsiteX8" fmla="*/ 86071 w 313432"/>
                    <a:gd name="connsiteY8" fmla="*/ 0 h 1446320"/>
                    <a:gd name="connsiteX9" fmla="*/ 313433 w 313432"/>
                    <a:gd name="connsiteY9" fmla="*/ 39148 h 1446320"/>
                    <a:gd name="connsiteX10" fmla="*/ 267236 w 313432"/>
                    <a:gd name="connsiteY10" fmla="*/ 627317 h 1446320"/>
                    <a:gd name="connsiteX11" fmla="*/ 239138 w 313432"/>
                    <a:gd name="connsiteY11" fmla="*/ 910590 h 144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3432" h="1446320">
                      <a:moveTo>
                        <a:pt x="239138" y="910590"/>
                      </a:moveTo>
                      <a:cubicBezTo>
                        <a:pt x="220088" y="1042321"/>
                        <a:pt x="187798" y="1243965"/>
                        <a:pt x="167414" y="1399794"/>
                      </a:cubicBezTo>
                      <a:cubicBezTo>
                        <a:pt x="164176" y="1418177"/>
                        <a:pt x="169510" y="1420749"/>
                        <a:pt x="168653" y="1432941"/>
                      </a:cubicBezTo>
                      <a:cubicBezTo>
                        <a:pt x="167129" y="1448276"/>
                        <a:pt x="47399" y="1452753"/>
                        <a:pt x="48447" y="1433893"/>
                      </a:cubicBezTo>
                      <a:cubicBezTo>
                        <a:pt x="45518" y="1425188"/>
                        <a:pt x="44227" y="1416015"/>
                        <a:pt x="44637" y="1406843"/>
                      </a:cubicBezTo>
                      <a:cubicBezTo>
                        <a:pt x="45590" y="1326356"/>
                        <a:pt x="15395" y="1183672"/>
                        <a:pt x="9871" y="1055275"/>
                      </a:cubicBezTo>
                      <a:cubicBezTo>
                        <a:pt x="5585" y="958406"/>
                        <a:pt x="26159" y="910495"/>
                        <a:pt x="38446" y="861632"/>
                      </a:cubicBezTo>
                      <a:cubicBezTo>
                        <a:pt x="38446" y="861632"/>
                        <a:pt x="7775" y="573881"/>
                        <a:pt x="346" y="297275"/>
                      </a:cubicBezTo>
                      <a:cubicBezTo>
                        <a:pt x="-3609" y="191567"/>
                        <a:pt x="26437" y="87373"/>
                        <a:pt x="86071" y="0"/>
                      </a:cubicBezTo>
                      <a:lnTo>
                        <a:pt x="313433" y="39148"/>
                      </a:lnTo>
                      <a:cubicBezTo>
                        <a:pt x="313433" y="39148"/>
                        <a:pt x="284858" y="345662"/>
                        <a:pt x="267236" y="627317"/>
                      </a:cubicBezTo>
                      <a:cubicBezTo>
                        <a:pt x="262569" y="701612"/>
                        <a:pt x="258092" y="779145"/>
                        <a:pt x="239138" y="910590"/>
                      </a:cubicBezTo>
                      <a:close/>
                    </a:path>
                  </a:pathLst>
                </a:custGeom>
                <a:solidFill>
                  <a:srgbClr val="FFBDA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01" name="Freeform: Shape 314">
                  <a:extLst>
                    <a:ext uri="{FF2B5EF4-FFF2-40B4-BE49-F238E27FC236}">
                      <a16:creationId xmlns:a16="http://schemas.microsoft.com/office/drawing/2014/main" id="{F78AEA09-5BB2-786A-9702-E07CAE58EAD4}"/>
                    </a:ext>
                  </a:extLst>
                </p:cNvPr>
                <p:cNvSpPr/>
                <p:nvPr/>
              </p:nvSpPr>
              <p:spPr>
                <a:xfrm>
                  <a:off x="7251477" y="2716529"/>
                  <a:ext cx="556295" cy="1243575"/>
                </a:xfrm>
                <a:custGeom>
                  <a:avLst/>
                  <a:gdLst>
                    <a:gd name="connsiteX0" fmla="*/ 347377 w 556295"/>
                    <a:gd name="connsiteY0" fmla="*/ 67532 h 1243575"/>
                    <a:gd name="connsiteX1" fmla="*/ 544354 w 556295"/>
                    <a:gd name="connsiteY1" fmla="*/ 563499 h 1243575"/>
                    <a:gd name="connsiteX2" fmla="*/ 519017 w 556295"/>
                    <a:gd name="connsiteY2" fmla="*/ 764858 h 1243575"/>
                    <a:gd name="connsiteX3" fmla="*/ 361188 w 556295"/>
                    <a:gd name="connsiteY3" fmla="*/ 1140238 h 1243575"/>
                    <a:gd name="connsiteX4" fmla="*/ 338518 w 556295"/>
                    <a:gd name="connsiteY4" fmla="*/ 1225201 h 1243575"/>
                    <a:gd name="connsiteX5" fmla="*/ 209645 w 556295"/>
                    <a:gd name="connsiteY5" fmla="*/ 1237583 h 1243575"/>
                    <a:gd name="connsiteX6" fmla="*/ 220408 w 556295"/>
                    <a:gd name="connsiteY6" fmla="*/ 1144715 h 1243575"/>
                    <a:gd name="connsiteX7" fmla="*/ 326898 w 556295"/>
                    <a:gd name="connsiteY7" fmla="*/ 662369 h 1243575"/>
                    <a:gd name="connsiteX8" fmla="*/ 0 w 556295"/>
                    <a:gd name="connsiteY8" fmla="*/ 0 h 124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295" h="1243575">
                      <a:moveTo>
                        <a:pt x="347377" y="67532"/>
                      </a:moveTo>
                      <a:cubicBezTo>
                        <a:pt x="375952" y="123634"/>
                        <a:pt x="493681" y="389192"/>
                        <a:pt x="544354" y="563499"/>
                      </a:cubicBezTo>
                      <a:cubicBezTo>
                        <a:pt x="556546" y="605504"/>
                        <a:pt x="572072" y="634175"/>
                        <a:pt x="519017" y="764858"/>
                      </a:cubicBezTo>
                      <a:cubicBezTo>
                        <a:pt x="492443" y="830390"/>
                        <a:pt x="394145" y="1051369"/>
                        <a:pt x="361188" y="1140238"/>
                      </a:cubicBezTo>
                      <a:cubicBezTo>
                        <a:pt x="350441" y="1167613"/>
                        <a:pt x="342835" y="1196112"/>
                        <a:pt x="338518" y="1225201"/>
                      </a:cubicBezTo>
                      <a:cubicBezTo>
                        <a:pt x="288608" y="1257300"/>
                        <a:pt x="209645" y="1237583"/>
                        <a:pt x="209645" y="1237583"/>
                      </a:cubicBezTo>
                      <a:cubicBezTo>
                        <a:pt x="209645" y="1237583"/>
                        <a:pt x="217170" y="1173004"/>
                        <a:pt x="220408" y="1144715"/>
                      </a:cubicBezTo>
                      <a:cubicBezTo>
                        <a:pt x="237458" y="995077"/>
                        <a:pt x="230695" y="773240"/>
                        <a:pt x="326898" y="662369"/>
                      </a:cubicBezTo>
                      <a:cubicBezTo>
                        <a:pt x="254222" y="543211"/>
                        <a:pt x="46482" y="208312"/>
                        <a:pt x="0" y="0"/>
                      </a:cubicBezTo>
                      <a:close/>
                    </a:path>
                  </a:pathLst>
                </a:custGeom>
                <a:solidFill>
                  <a:srgbClr val="FFBDA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02" name="Freeform: Shape 315">
                  <a:extLst>
                    <a:ext uri="{FF2B5EF4-FFF2-40B4-BE49-F238E27FC236}">
                      <a16:creationId xmlns:a16="http://schemas.microsoft.com/office/drawing/2014/main" id="{733D90F5-D8C8-E5E8-AD66-100C4D971A4F}"/>
                    </a:ext>
                  </a:extLst>
                </p:cNvPr>
                <p:cNvSpPr/>
                <p:nvPr/>
              </p:nvSpPr>
              <p:spPr>
                <a:xfrm>
                  <a:off x="7116553" y="2616993"/>
                  <a:ext cx="703186" cy="1415735"/>
                </a:xfrm>
                <a:custGeom>
                  <a:avLst/>
                  <a:gdLst>
                    <a:gd name="connsiteX0" fmla="*/ 230270 w 703186"/>
                    <a:gd name="connsiteY0" fmla="*/ 1402556 h 1415735"/>
                    <a:gd name="connsiteX1" fmla="*/ 154070 w 703186"/>
                    <a:gd name="connsiteY1" fmla="*/ 1414653 h 1415735"/>
                    <a:gd name="connsiteX2" fmla="*/ 90538 w 703186"/>
                    <a:gd name="connsiteY2" fmla="*/ 1401223 h 1415735"/>
                    <a:gd name="connsiteX3" fmla="*/ 58153 w 703186"/>
                    <a:gd name="connsiteY3" fmla="*/ 1110329 h 1415735"/>
                    <a:gd name="connsiteX4" fmla="*/ 82537 w 703186"/>
                    <a:gd name="connsiteY4" fmla="*/ 942404 h 1415735"/>
                    <a:gd name="connsiteX5" fmla="*/ 23863 w 703186"/>
                    <a:gd name="connsiteY5" fmla="*/ 451866 h 1415735"/>
                    <a:gd name="connsiteX6" fmla="*/ 146 w 703186"/>
                    <a:gd name="connsiteY6" fmla="*/ 204216 h 1415735"/>
                    <a:gd name="connsiteX7" fmla="*/ 31292 w 703186"/>
                    <a:gd name="connsiteY7" fmla="*/ 0 h 1415735"/>
                    <a:gd name="connsiteX8" fmla="*/ 486683 w 703186"/>
                    <a:gd name="connsiteY8" fmla="*/ 7811 h 1415735"/>
                    <a:gd name="connsiteX9" fmla="*/ 512972 w 703186"/>
                    <a:gd name="connsiteY9" fmla="*/ 119253 h 1415735"/>
                    <a:gd name="connsiteX10" fmla="*/ 690994 w 703186"/>
                    <a:gd name="connsiteY10" fmla="*/ 649796 h 1415735"/>
                    <a:gd name="connsiteX11" fmla="*/ 662419 w 703186"/>
                    <a:gd name="connsiteY11" fmla="*/ 860108 h 1415735"/>
                    <a:gd name="connsiteX12" fmla="*/ 496208 w 703186"/>
                    <a:gd name="connsiteY12" fmla="*/ 1239774 h 1415735"/>
                    <a:gd name="connsiteX13" fmla="*/ 358762 w 703186"/>
                    <a:gd name="connsiteY13" fmla="*/ 1210437 h 1415735"/>
                    <a:gd name="connsiteX14" fmla="*/ 388099 w 703186"/>
                    <a:gd name="connsiteY14" fmla="*/ 908018 h 1415735"/>
                    <a:gd name="connsiteX15" fmla="*/ 453821 w 703186"/>
                    <a:gd name="connsiteY15" fmla="*/ 757142 h 1415735"/>
                    <a:gd name="connsiteX16" fmla="*/ 335426 w 703186"/>
                    <a:gd name="connsiteY16" fmla="*/ 557117 h 1415735"/>
                    <a:gd name="connsiteX17" fmla="*/ 324377 w 703186"/>
                    <a:gd name="connsiteY17" fmla="*/ 734092 h 1415735"/>
                    <a:gd name="connsiteX18" fmla="*/ 296659 w 703186"/>
                    <a:gd name="connsiteY18" fmla="*/ 973360 h 1415735"/>
                    <a:gd name="connsiteX19" fmla="*/ 230270 w 703186"/>
                    <a:gd name="connsiteY19" fmla="*/ 1402556 h 141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3186" h="1415735">
                      <a:moveTo>
                        <a:pt x="230270" y="1402556"/>
                      </a:moveTo>
                      <a:cubicBezTo>
                        <a:pt x="206529" y="1413729"/>
                        <a:pt x="180102" y="1417930"/>
                        <a:pt x="154070" y="1414653"/>
                      </a:cubicBezTo>
                      <a:cubicBezTo>
                        <a:pt x="127019" y="1412843"/>
                        <a:pt x="105016" y="1410081"/>
                        <a:pt x="90538" y="1401223"/>
                      </a:cubicBezTo>
                      <a:cubicBezTo>
                        <a:pt x="84823" y="1353598"/>
                        <a:pt x="61963" y="1218533"/>
                        <a:pt x="58153" y="1110329"/>
                      </a:cubicBezTo>
                      <a:cubicBezTo>
                        <a:pt x="57202" y="1053408"/>
                        <a:pt x="65436" y="996705"/>
                        <a:pt x="82537" y="942404"/>
                      </a:cubicBezTo>
                      <a:cubicBezTo>
                        <a:pt x="82537" y="942404"/>
                        <a:pt x="59010" y="782860"/>
                        <a:pt x="23863" y="451866"/>
                      </a:cubicBezTo>
                      <a:cubicBezTo>
                        <a:pt x="19196" y="407861"/>
                        <a:pt x="-1950" y="311087"/>
                        <a:pt x="146" y="204216"/>
                      </a:cubicBezTo>
                      <a:cubicBezTo>
                        <a:pt x="1765" y="123444"/>
                        <a:pt x="27959" y="33338"/>
                        <a:pt x="31292" y="0"/>
                      </a:cubicBezTo>
                      <a:lnTo>
                        <a:pt x="486683" y="7811"/>
                      </a:lnTo>
                      <a:lnTo>
                        <a:pt x="512972" y="119253"/>
                      </a:lnTo>
                      <a:cubicBezTo>
                        <a:pt x="541547" y="175450"/>
                        <a:pt x="641654" y="475107"/>
                        <a:pt x="690994" y="649796"/>
                      </a:cubicBezTo>
                      <a:cubicBezTo>
                        <a:pt x="710711" y="719518"/>
                        <a:pt x="710044" y="752094"/>
                        <a:pt x="662419" y="860108"/>
                      </a:cubicBezTo>
                      <a:cubicBezTo>
                        <a:pt x="639178" y="912590"/>
                        <a:pt x="529069" y="1167003"/>
                        <a:pt x="496208" y="1239774"/>
                      </a:cubicBezTo>
                      <a:cubicBezTo>
                        <a:pt x="420770" y="1259586"/>
                        <a:pt x="383908" y="1234440"/>
                        <a:pt x="358762" y="1210437"/>
                      </a:cubicBezTo>
                      <a:cubicBezTo>
                        <a:pt x="362858" y="1113758"/>
                        <a:pt x="366382" y="1000315"/>
                        <a:pt x="388099" y="908018"/>
                      </a:cubicBezTo>
                      <a:cubicBezTo>
                        <a:pt x="401238" y="854345"/>
                        <a:pt x="423466" y="803319"/>
                        <a:pt x="453821" y="757142"/>
                      </a:cubicBezTo>
                      <a:cubicBezTo>
                        <a:pt x="420389" y="702183"/>
                        <a:pt x="335426" y="557117"/>
                        <a:pt x="335426" y="557117"/>
                      </a:cubicBezTo>
                      <a:cubicBezTo>
                        <a:pt x="328949" y="631793"/>
                        <a:pt x="329806" y="651320"/>
                        <a:pt x="324377" y="734092"/>
                      </a:cubicBezTo>
                      <a:cubicBezTo>
                        <a:pt x="319519" y="808387"/>
                        <a:pt x="311804" y="863346"/>
                        <a:pt x="296659" y="973360"/>
                      </a:cubicBezTo>
                      <a:cubicBezTo>
                        <a:pt x="286086" y="1048226"/>
                        <a:pt x="241795" y="1353884"/>
                        <a:pt x="230270" y="1402556"/>
                      </a:cubicBezTo>
                      <a:close/>
                    </a:path>
                  </a:pathLst>
                </a:custGeom>
                <a:solidFill>
                  <a:srgbClr val="37474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03" name="Freeform: Shape 316">
                  <a:extLst>
                    <a:ext uri="{FF2B5EF4-FFF2-40B4-BE49-F238E27FC236}">
                      <a16:creationId xmlns:a16="http://schemas.microsoft.com/office/drawing/2014/main" id="{2AD812E2-1000-37DD-1168-98296A65887E}"/>
                    </a:ext>
                  </a:extLst>
                </p:cNvPr>
                <p:cNvSpPr/>
                <p:nvPr/>
              </p:nvSpPr>
              <p:spPr>
                <a:xfrm>
                  <a:off x="7451883" y="2871501"/>
                  <a:ext cx="118395" cy="502634"/>
                </a:xfrm>
                <a:custGeom>
                  <a:avLst/>
                  <a:gdLst>
                    <a:gd name="connsiteX0" fmla="*/ 0 w 118395"/>
                    <a:gd name="connsiteY0" fmla="*/ 302228 h 502634"/>
                    <a:gd name="connsiteX1" fmla="*/ 14669 w 118395"/>
                    <a:gd name="connsiteY1" fmla="*/ 108109 h 502634"/>
                    <a:gd name="connsiteX2" fmla="*/ 118396 w 118395"/>
                    <a:gd name="connsiteY2" fmla="*/ 0 h 502634"/>
                    <a:gd name="connsiteX3" fmla="*/ 43339 w 118395"/>
                    <a:gd name="connsiteY3" fmla="*/ 124492 h 502634"/>
                    <a:gd name="connsiteX4" fmla="*/ 23050 w 118395"/>
                    <a:gd name="connsiteY4" fmla="*/ 272510 h 502634"/>
                    <a:gd name="connsiteX5" fmla="*/ 118300 w 118395"/>
                    <a:gd name="connsiteY5" fmla="*/ 502634 h 50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395" h="502634">
                      <a:moveTo>
                        <a:pt x="0" y="302228"/>
                      </a:moveTo>
                      <a:lnTo>
                        <a:pt x="14669" y="108109"/>
                      </a:lnTo>
                      <a:cubicBezTo>
                        <a:pt x="60575" y="84973"/>
                        <a:pt x="97181" y="46825"/>
                        <a:pt x="118396" y="0"/>
                      </a:cubicBezTo>
                      <a:cubicBezTo>
                        <a:pt x="118396" y="0"/>
                        <a:pt x="110966" y="81248"/>
                        <a:pt x="43339" y="124492"/>
                      </a:cubicBezTo>
                      <a:lnTo>
                        <a:pt x="23050" y="272510"/>
                      </a:lnTo>
                      <a:lnTo>
                        <a:pt x="118300" y="502634"/>
                      </a:ln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04" name="Freeform: Shape 317">
                  <a:extLst>
                    <a:ext uri="{FF2B5EF4-FFF2-40B4-BE49-F238E27FC236}">
                      <a16:creationId xmlns:a16="http://schemas.microsoft.com/office/drawing/2014/main" id="{A92C6B90-4758-BCE6-2BB8-0C49A30B17DD}"/>
                    </a:ext>
                  </a:extLst>
                </p:cNvPr>
                <p:cNvSpPr/>
                <p:nvPr/>
              </p:nvSpPr>
              <p:spPr>
                <a:xfrm>
                  <a:off x="7184088" y="4202334"/>
                  <a:ext cx="250659" cy="219748"/>
                </a:xfrm>
                <a:custGeom>
                  <a:avLst/>
                  <a:gdLst>
                    <a:gd name="connsiteX0" fmla="*/ 47 w 250659"/>
                    <a:gd name="connsiteY0" fmla="*/ 0 h 219748"/>
                    <a:gd name="connsiteX1" fmla="*/ 1952 w 250659"/>
                    <a:gd name="connsiteY1" fmla="*/ 20479 h 219748"/>
                    <a:gd name="connsiteX2" fmla="*/ 24146 w 250659"/>
                    <a:gd name="connsiteY2" fmla="*/ 48006 h 219748"/>
                    <a:gd name="connsiteX3" fmla="*/ 40243 w 250659"/>
                    <a:gd name="connsiteY3" fmla="*/ 141065 h 219748"/>
                    <a:gd name="connsiteX4" fmla="*/ 96059 w 250659"/>
                    <a:gd name="connsiteY4" fmla="*/ 205264 h 219748"/>
                    <a:gd name="connsiteX5" fmla="*/ 210359 w 250659"/>
                    <a:gd name="connsiteY5" fmla="*/ 214217 h 219748"/>
                    <a:gd name="connsiteX6" fmla="*/ 248459 w 250659"/>
                    <a:gd name="connsiteY6" fmla="*/ 192214 h 219748"/>
                    <a:gd name="connsiteX7" fmla="*/ 250650 w 250659"/>
                    <a:gd name="connsiteY7" fmla="*/ 169736 h 219748"/>
                    <a:gd name="connsiteX8" fmla="*/ 198358 w 250659"/>
                    <a:gd name="connsiteY8" fmla="*/ 147542 h 219748"/>
                    <a:gd name="connsiteX9" fmla="*/ 47 w 250659"/>
                    <a:gd name="connsiteY9" fmla="*/ 0 h 21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0659" h="219748">
                      <a:moveTo>
                        <a:pt x="47" y="0"/>
                      </a:moveTo>
                      <a:cubicBezTo>
                        <a:pt x="-188" y="6877"/>
                        <a:pt x="452" y="13764"/>
                        <a:pt x="1952" y="20479"/>
                      </a:cubicBezTo>
                      <a:cubicBezTo>
                        <a:pt x="5953" y="29242"/>
                        <a:pt x="17192" y="32671"/>
                        <a:pt x="24146" y="48006"/>
                      </a:cubicBezTo>
                      <a:cubicBezTo>
                        <a:pt x="35480" y="73057"/>
                        <a:pt x="33099" y="107537"/>
                        <a:pt x="40243" y="141065"/>
                      </a:cubicBezTo>
                      <a:cubicBezTo>
                        <a:pt x="46845" y="170497"/>
                        <a:pt x="67826" y="194634"/>
                        <a:pt x="96059" y="205264"/>
                      </a:cubicBezTo>
                      <a:cubicBezTo>
                        <a:pt x="132126" y="220789"/>
                        <a:pt x="172316" y="223933"/>
                        <a:pt x="210359" y="214217"/>
                      </a:cubicBezTo>
                      <a:cubicBezTo>
                        <a:pt x="235791" y="207740"/>
                        <a:pt x="243506" y="198691"/>
                        <a:pt x="248459" y="192214"/>
                      </a:cubicBezTo>
                      <a:cubicBezTo>
                        <a:pt x="250020" y="184823"/>
                        <a:pt x="250754" y="177289"/>
                        <a:pt x="250650" y="169736"/>
                      </a:cubicBezTo>
                      <a:cubicBezTo>
                        <a:pt x="250650" y="169736"/>
                        <a:pt x="211407" y="151829"/>
                        <a:pt x="198358" y="147542"/>
                      </a:cubicBezTo>
                      <a:cubicBezTo>
                        <a:pt x="185309" y="143256"/>
                        <a:pt x="47" y="0"/>
                        <a:pt x="47" y="0"/>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05" name="Freeform: Shape 318">
                  <a:extLst>
                    <a:ext uri="{FF2B5EF4-FFF2-40B4-BE49-F238E27FC236}">
                      <a16:creationId xmlns:a16="http://schemas.microsoft.com/office/drawing/2014/main" id="{9F54D3F0-129D-93F5-0FBD-C57E678AA88D}"/>
                    </a:ext>
                  </a:extLst>
                </p:cNvPr>
                <p:cNvSpPr/>
                <p:nvPr/>
              </p:nvSpPr>
              <p:spPr>
                <a:xfrm>
                  <a:off x="7183211" y="4085208"/>
                  <a:ext cx="248583" cy="315504"/>
                </a:xfrm>
                <a:custGeom>
                  <a:avLst/>
                  <a:gdLst>
                    <a:gd name="connsiteX0" fmla="*/ 925 w 248583"/>
                    <a:gd name="connsiteY0" fmla="*/ 117127 h 315504"/>
                    <a:gd name="connsiteX1" fmla="*/ 13593 w 248583"/>
                    <a:gd name="connsiteY1" fmla="*/ 131605 h 315504"/>
                    <a:gd name="connsiteX2" fmla="*/ 31310 w 248583"/>
                    <a:gd name="connsiteY2" fmla="*/ 148178 h 315504"/>
                    <a:gd name="connsiteX3" fmla="*/ 45692 w 248583"/>
                    <a:gd name="connsiteY3" fmla="*/ 192279 h 315504"/>
                    <a:gd name="connsiteX4" fmla="*/ 50645 w 248583"/>
                    <a:gd name="connsiteY4" fmla="*/ 229903 h 315504"/>
                    <a:gd name="connsiteX5" fmla="*/ 70648 w 248583"/>
                    <a:gd name="connsiteY5" fmla="*/ 286100 h 315504"/>
                    <a:gd name="connsiteX6" fmla="*/ 137323 w 248583"/>
                    <a:gd name="connsiteY6" fmla="*/ 312199 h 315504"/>
                    <a:gd name="connsiteX7" fmla="*/ 241431 w 248583"/>
                    <a:gd name="connsiteY7" fmla="*/ 296292 h 315504"/>
                    <a:gd name="connsiteX8" fmla="*/ 221619 w 248583"/>
                    <a:gd name="connsiteY8" fmla="*/ 228379 h 315504"/>
                    <a:gd name="connsiteX9" fmla="*/ 189139 w 248583"/>
                    <a:gd name="connsiteY9" fmla="*/ 191517 h 315504"/>
                    <a:gd name="connsiteX10" fmla="*/ 162469 w 248583"/>
                    <a:gd name="connsiteY10" fmla="*/ 11971 h 315504"/>
                    <a:gd name="connsiteX11" fmla="*/ 88174 w 248583"/>
                    <a:gd name="connsiteY11" fmla="*/ 2446 h 315504"/>
                    <a:gd name="connsiteX12" fmla="*/ 73124 w 248583"/>
                    <a:gd name="connsiteY12" fmla="*/ 7494 h 315504"/>
                    <a:gd name="connsiteX13" fmla="*/ 69124 w 248583"/>
                    <a:gd name="connsiteY13" fmla="*/ 25305 h 315504"/>
                    <a:gd name="connsiteX14" fmla="*/ 58551 w 248583"/>
                    <a:gd name="connsiteY14" fmla="*/ 41593 h 315504"/>
                    <a:gd name="connsiteX15" fmla="*/ 43787 w 248583"/>
                    <a:gd name="connsiteY15" fmla="*/ 20067 h 315504"/>
                    <a:gd name="connsiteX16" fmla="*/ 30357 w 248583"/>
                    <a:gd name="connsiteY16" fmla="*/ 7970 h 315504"/>
                    <a:gd name="connsiteX17" fmla="*/ 30357 w 248583"/>
                    <a:gd name="connsiteY17" fmla="*/ 1017 h 315504"/>
                    <a:gd name="connsiteX18" fmla="*/ 22642 w 248583"/>
                    <a:gd name="connsiteY18" fmla="*/ 10542 h 315504"/>
                    <a:gd name="connsiteX19" fmla="*/ 13117 w 248583"/>
                    <a:gd name="connsiteY19" fmla="*/ 63501 h 315504"/>
                    <a:gd name="connsiteX20" fmla="*/ 925 w 248583"/>
                    <a:gd name="connsiteY20" fmla="*/ 117127 h 31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8583" h="315504">
                      <a:moveTo>
                        <a:pt x="925" y="117127"/>
                      </a:moveTo>
                      <a:cubicBezTo>
                        <a:pt x="4334" y="122613"/>
                        <a:pt x="8612" y="127499"/>
                        <a:pt x="13593" y="131605"/>
                      </a:cubicBezTo>
                      <a:cubicBezTo>
                        <a:pt x="19971" y="136605"/>
                        <a:pt x="25898" y="142149"/>
                        <a:pt x="31310" y="148178"/>
                      </a:cubicBezTo>
                      <a:cubicBezTo>
                        <a:pt x="41692" y="161132"/>
                        <a:pt x="42168" y="175991"/>
                        <a:pt x="45692" y="192279"/>
                      </a:cubicBezTo>
                      <a:cubicBezTo>
                        <a:pt x="48359" y="204661"/>
                        <a:pt x="48359" y="217425"/>
                        <a:pt x="50645" y="229903"/>
                      </a:cubicBezTo>
                      <a:cubicBezTo>
                        <a:pt x="54455" y="250953"/>
                        <a:pt x="55789" y="270765"/>
                        <a:pt x="70648" y="286100"/>
                      </a:cubicBezTo>
                      <a:cubicBezTo>
                        <a:pt x="85507" y="301435"/>
                        <a:pt x="115796" y="309341"/>
                        <a:pt x="137323" y="312199"/>
                      </a:cubicBezTo>
                      <a:cubicBezTo>
                        <a:pt x="198569" y="320295"/>
                        <a:pt x="225334" y="312961"/>
                        <a:pt x="241431" y="296292"/>
                      </a:cubicBezTo>
                      <a:cubicBezTo>
                        <a:pt x="253623" y="283719"/>
                        <a:pt x="252194" y="266193"/>
                        <a:pt x="221619" y="228379"/>
                      </a:cubicBezTo>
                      <a:cubicBezTo>
                        <a:pt x="207207" y="219787"/>
                        <a:pt x="195848" y="206900"/>
                        <a:pt x="189139" y="191517"/>
                      </a:cubicBezTo>
                      <a:cubicBezTo>
                        <a:pt x="170089" y="147988"/>
                        <a:pt x="162469" y="102458"/>
                        <a:pt x="162469" y="11971"/>
                      </a:cubicBezTo>
                      <a:cubicBezTo>
                        <a:pt x="162469" y="2446"/>
                        <a:pt x="114844" y="-3650"/>
                        <a:pt x="88174" y="2446"/>
                      </a:cubicBezTo>
                      <a:cubicBezTo>
                        <a:pt x="82910" y="3274"/>
                        <a:pt x="77823" y="4979"/>
                        <a:pt x="73124" y="7494"/>
                      </a:cubicBezTo>
                      <a:cubicBezTo>
                        <a:pt x="69600" y="11399"/>
                        <a:pt x="70172" y="20543"/>
                        <a:pt x="69124" y="25305"/>
                      </a:cubicBezTo>
                      <a:cubicBezTo>
                        <a:pt x="65885" y="39593"/>
                        <a:pt x="61980" y="40927"/>
                        <a:pt x="58551" y="41593"/>
                      </a:cubicBezTo>
                      <a:cubicBezTo>
                        <a:pt x="53408" y="42641"/>
                        <a:pt x="49026" y="38450"/>
                        <a:pt x="43787" y="20067"/>
                      </a:cubicBezTo>
                      <a:cubicBezTo>
                        <a:pt x="42164" y="13695"/>
                        <a:pt x="36865" y="8922"/>
                        <a:pt x="30357" y="7970"/>
                      </a:cubicBezTo>
                      <a:lnTo>
                        <a:pt x="30357" y="1017"/>
                      </a:lnTo>
                      <a:cubicBezTo>
                        <a:pt x="25595" y="350"/>
                        <a:pt x="23023" y="2922"/>
                        <a:pt x="22642" y="10542"/>
                      </a:cubicBezTo>
                      <a:cubicBezTo>
                        <a:pt x="23785" y="48070"/>
                        <a:pt x="21785" y="45499"/>
                        <a:pt x="13117" y="63501"/>
                      </a:cubicBezTo>
                      <a:cubicBezTo>
                        <a:pt x="4925" y="79217"/>
                        <a:pt x="-2695" y="94362"/>
                        <a:pt x="925" y="117127"/>
                      </a:cubicBezTo>
                      <a:close/>
                    </a:path>
                  </a:pathLst>
                </a:custGeom>
                <a:solidFill>
                  <a:srgbClr val="455A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06" name="Freeform: Shape 319">
                  <a:extLst>
                    <a:ext uri="{FF2B5EF4-FFF2-40B4-BE49-F238E27FC236}">
                      <a16:creationId xmlns:a16="http://schemas.microsoft.com/office/drawing/2014/main" id="{56568112-428F-E3CA-89FC-8AD04BE438E1}"/>
                    </a:ext>
                  </a:extLst>
                </p:cNvPr>
                <p:cNvSpPr/>
                <p:nvPr/>
              </p:nvSpPr>
              <p:spPr>
                <a:xfrm>
                  <a:off x="7246810" y="4297833"/>
                  <a:ext cx="187943" cy="107956"/>
                </a:xfrm>
                <a:custGeom>
                  <a:avLst/>
                  <a:gdLst>
                    <a:gd name="connsiteX0" fmla="*/ 0 w 187943"/>
                    <a:gd name="connsiteY0" fmla="*/ 64616 h 107956"/>
                    <a:gd name="connsiteX1" fmla="*/ 73247 w 187943"/>
                    <a:gd name="connsiteY1" fmla="*/ 5561 h 107956"/>
                    <a:gd name="connsiteX2" fmla="*/ 169354 w 187943"/>
                    <a:gd name="connsiteY2" fmla="*/ 26135 h 107956"/>
                    <a:gd name="connsiteX3" fmla="*/ 181927 w 187943"/>
                    <a:gd name="connsiteY3" fmla="*/ 85762 h 107956"/>
                    <a:gd name="connsiteX4" fmla="*/ 83725 w 187943"/>
                    <a:gd name="connsiteY4" fmla="*/ 106526 h 107956"/>
                    <a:gd name="connsiteX5" fmla="*/ 0 w 187943"/>
                    <a:gd name="connsiteY5" fmla="*/ 64616 h 107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43" h="107956">
                      <a:moveTo>
                        <a:pt x="0" y="64616"/>
                      </a:moveTo>
                      <a:cubicBezTo>
                        <a:pt x="14806" y="35327"/>
                        <a:pt x="41486" y="13819"/>
                        <a:pt x="73247" y="5561"/>
                      </a:cubicBezTo>
                      <a:cubicBezTo>
                        <a:pt x="128588" y="-10536"/>
                        <a:pt x="156019" y="12038"/>
                        <a:pt x="169354" y="26135"/>
                      </a:cubicBezTo>
                      <a:cubicBezTo>
                        <a:pt x="185166" y="42899"/>
                        <a:pt x="194881" y="70998"/>
                        <a:pt x="181927" y="85762"/>
                      </a:cubicBezTo>
                      <a:cubicBezTo>
                        <a:pt x="162877" y="106907"/>
                        <a:pt x="136017" y="110527"/>
                        <a:pt x="83725" y="106526"/>
                      </a:cubicBezTo>
                      <a:cubicBezTo>
                        <a:pt x="16859" y="101097"/>
                        <a:pt x="0" y="64616"/>
                        <a:pt x="0" y="64616"/>
                      </a:cubicBezTo>
                      <a:close/>
                    </a:path>
                  </a:pathLst>
                </a:custGeom>
                <a:solidFill>
                  <a:srgbClr val="FAFAF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07" name="Freeform: Shape 320">
                  <a:extLst>
                    <a:ext uri="{FF2B5EF4-FFF2-40B4-BE49-F238E27FC236}">
                      <a16:creationId xmlns:a16="http://schemas.microsoft.com/office/drawing/2014/main" id="{15E14F8D-3066-E41F-31CA-67DD663FD43E}"/>
                    </a:ext>
                  </a:extLst>
                </p:cNvPr>
                <p:cNvSpPr/>
                <p:nvPr/>
              </p:nvSpPr>
              <p:spPr>
                <a:xfrm>
                  <a:off x="7440453" y="4023836"/>
                  <a:ext cx="341610" cy="174730"/>
                </a:xfrm>
                <a:custGeom>
                  <a:avLst/>
                  <a:gdLst>
                    <a:gd name="connsiteX0" fmla="*/ 2001 w 341610"/>
                    <a:gd name="connsiteY0" fmla="*/ 0 h 174730"/>
                    <a:gd name="connsiteX1" fmla="*/ 382 w 341610"/>
                    <a:gd name="connsiteY1" fmla="*/ 20479 h 174730"/>
                    <a:gd name="connsiteX2" fmla="*/ 50959 w 341610"/>
                    <a:gd name="connsiteY2" fmla="*/ 56864 h 174730"/>
                    <a:gd name="connsiteX3" fmla="*/ 91155 w 341610"/>
                    <a:gd name="connsiteY3" fmla="*/ 99727 h 174730"/>
                    <a:gd name="connsiteX4" fmla="*/ 161545 w 341610"/>
                    <a:gd name="connsiteY4" fmla="*/ 159353 h 174730"/>
                    <a:gd name="connsiteX5" fmla="*/ 286036 w 341610"/>
                    <a:gd name="connsiteY5" fmla="*/ 169735 h 174730"/>
                    <a:gd name="connsiteX6" fmla="*/ 341472 w 341610"/>
                    <a:gd name="connsiteY6" fmla="*/ 129064 h 174730"/>
                    <a:gd name="connsiteX7" fmla="*/ 330613 w 341610"/>
                    <a:gd name="connsiteY7" fmla="*/ 95917 h 174730"/>
                    <a:gd name="connsiteX8" fmla="*/ 2001 w 341610"/>
                    <a:gd name="connsiteY8" fmla="*/ 0 h 17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610" h="174730">
                      <a:moveTo>
                        <a:pt x="2001" y="0"/>
                      </a:moveTo>
                      <a:cubicBezTo>
                        <a:pt x="92" y="6648"/>
                        <a:pt x="-459" y="13611"/>
                        <a:pt x="382" y="20479"/>
                      </a:cubicBezTo>
                      <a:cubicBezTo>
                        <a:pt x="4382" y="29242"/>
                        <a:pt x="13240" y="37719"/>
                        <a:pt x="50959" y="56864"/>
                      </a:cubicBezTo>
                      <a:cubicBezTo>
                        <a:pt x="63723" y="63341"/>
                        <a:pt x="76772" y="75914"/>
                        <a:pt x="91155" y="99727"/>
                      </a:cubicBezTo>
                      <a:cubicBezTo>
                        <a:pt x="107846" y="126435"/>
                        <a:pt x="132451" y="147285"/>
                        <a:pt x="161545" y="159353"/>
                      </a:cubicBezTo>
                      <a:cubicBezTo>
                        <a:pt x="201032" y="175346"/>
                        <a:pt x="244441" y="178965"/>
                        <a:pt x="286036" y="169735"/>
                      </a:cubicBezTo>
                      <a:cubicBezTo>
                        <a:pt x="337852" y="159448"/>
                        <a:pt x="341472" y="129064"/>
                        <a:pt x="341472" y="129064"/>
                      </a:cubicBezTo>
                      <a:cubicBezTo>
                        <a:pt x="341472" y="129064"/>
                        <a:pt x="343663" y="100489"/>
                        <a:pt x="330613" y="95917"/>
                      </a:cubicBezTo>
                      <a:cubicBezTo>
                        <a:pt x="317564" y="91345"/>
                        <a:pt x="2001" y="0"/>
                        <a:pt x="2001" y="0"/>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08" name="Freeform: Shape 321">
                  <a:extLst>
                    <a:ext uri="{FF2B5EF4-FFF2-40B4-BE49-F238E27FC236}">
                      <a16:creationId xmlns:a16="http://schemas.microsoft.com/office/drawing/2014/main" id="{E78303BC-2F0B-76EC-7F56-A25B1E630D3B}"/>
                    </a:ext>
                  </a:extLst>
                </p:cNvPr>
                <p:cNvSpPr/>
                <p:nvPr/>
              </p:nvSpPr>
              <p:spPr>
                <a:xfrm>
                  <a:off x="7440887" y="3909247"/>
                  <a:ext cx="338023" cy="267187"/>
                </a:xfrm>
                <a:custGeom>
                  <a:avLst/>
                  <a:gdLst>
                    <a:gd name="connsiteX0" fmla="*/ 16425 w 338023"/>
                    <a:gd name="connsiteY0" fmla="*/ 16672 h 267187"/>
                    <a:gd name="connsiteX1" fmla="*/ 1566 w 338023"/>
                    <a:gd name="connsiteY1" fmla="*/ 114589 h 267187"/>
                    <a:gd name="connsiteX2" fmla="*/ 86243 w 338023"/>
                    <a:gd name="connsiteY2" fmla="*/ 178787 h 267187"/>
                    <a:gd name="connsiteX3" fmla="*/ 201782 w 338023"/>
                    <a:gd name="connsiteY3" fmla="*/ 263750 h 267187"/>
                    <a:gd name="connsiteX4" fmla="*/ 333608 w 338023"/>
                    <a:gd name="connsiteY4" fmla="*/ 233652 h 267187"/>
                    <a:gd name="connsiteX5" fmla="*/ 290650 w 338023"/>
                    <a:gd name="connsiteY5" fmla="*/ 168881 h 267187"/>
                    <a:gd name="connsiteX6" fmla="*/ 166063 w 338023"/>
                    <a:gd name="connsiteY6" fmla="*/ 60582 h 267187"/>
                    <a:gd name="connsiteX7" fmla="*/ 161681 w 338023"/>
                    <a:gd name="connsiteY7" fmla="*/ 18863 h 267187"/>
                    <a:gd name="connsiteX8" fmla="*/ 70908 w 338023"/>
                    <a:gd name="connsiteY8" fmla="*/ 14767 h 267187"/>
                    <a:gd name="connsiteX9" fmla="*/ 63479 w 338023"/>
                    <a:gd name="connsiteY9" fmla="*/ 32293 h 267187"/>
                    <a:gd name="connsiteX10" fmla="*/ 60240 w 338023"/>
                    <a:gd name="connsiteY10" fmla="*/ 38008 h 267187"/>
                    <a:gd name="connsiteX11" fmla="*/ 51763 w 338023"/>
                    <a:gd name="connsiteY11" fmla="*/ 40199 h 267187"/>
                    <a:gd name="connsiteX12" fmla="*/ 35475 w 338023"/>
                    <a:gd name="connsiteY12" fmla="*/ 32769 h 267187"/>
                    <a:gd name="connsiteX13" fmla="*/ 24141 w 338023"/>
                    <a:gd name="connsiteY13" fmla="*/ 11052 h 267187"/>
                    <a:gd name="connsiteX14" fmla="*/ 25474 w 338023"/>
                    <a:gd name="connsiteY14" fmla="*/ 194 h 267187"/>
                    <a:gd name="connsiteX15" fmla="*/ 16806 w 338023"/>
                    <a:gd name="connsiteY15" fmla="*/ 7052 h 267187"/>
                    <a:gd name="connsiteX16" fmla="*/ 16425 w 338023"/>
                    <a:gd name="connsiteY16" fmla="*/ 16672 h 26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8023" h="267187">
                      <a:moveTo>
                        <a:pt x="16425" y="16672"/>
                      </a:moveTo>
                      <a:cubicBezTo>
                        <a:pt x="17187" y="48009"/>
                        <a:pt x="-6149" y="76394"/>
                        <a:pt x="1566" y="114589"/>
                      </a:cubicBezTo>
                      <a:cubicBezTo>
                        <a:pt x="16425" y="150594"/>
                        <a:pt x="64812" y="150212"/>
                        <a:pt x="86243" y="178787"/>
                      </a:cubicBezTo>
                      <a:cubicBezTo>
                        <a:pt x="107675" y="207362"/>
                        <a:pt x="133868" y="251558"/>
                        <a:pt x="201782" y="263750"/>
                      </a:cubicBezTo>
                      <a:cubicBezTo>
                        <a:pt x="269695" y="275943"/>
                        <a:pt x="321320" y="253273"/>
                        <a:pt x="333608" y="233652"/>
                      </a:cubicBezTo>
                      <a:cubicBezTo>
                        <a:pt x="345895" y="214030"/>
                        <a:pt x="332846" y="194980"/>
                        <a:pt x="290650" y="168881"/>
                      </a:cubicBezTo>
                      <a:cubicBezTo>
                        <a:pt x="248454" y="142783"/>
                        <a:pt x="170825" y="68964"/>
                        <a:pt x="166063" y="60582"/>
                      </a:cubicBezTo>
                      <a:cubicBezTo>
                        <a:pt x="161300" y="52200"/>
                        <a:pt x="158157" y="40485"/>
                        <a:pt x="161681" y="18863"/>
                      </a:cubicBezTo>
                      <a:cubicBezTo>
                        <a:pt x="159491" y="7814"/>
                        <a:pt x="102912" y="-10951"/>
                        <a:pt x="70908" y="14767"/>
                      </a:cubicBezTo>
                      <a:cubicBezTo>
                        <a:pt x="66241" y="18577"/>
                        <a:pt x="65574" y="26673"/>
                        <a:pt x="63479" y="32293"/>
                      </a:cubicBezTo>
                      <a:cubicBezTo>
                        <a:pt x="62882" y="34436"/>
                        <a:pt x="61770" y="36398"/>
                        <a:pt x="60240" y="38008"/>
                      </a:cubicBezTo>
                      <a:cubicBezTo>
                        <a:pt x="57809" y="39818"/>
                        <a:pt x="54766" y="40599"/>
                        <a:pt x="51763" y="40199"/>
                      </a:cubicBezTo>
                      <a:cubicBezTo>
                        <a:pt x="45628" y="39722"/>
                        <a:pt x="39859" y="37093"/>
                        <a:pt x="35475" y="32769"/>
                      </a:cubicBezTo>
                      <a:cubicBezTo>
                        <a:pt x="30095" y="26483"/>
                        <a:pt x="26218" y="19063"/>
                        <a:pt x="24141" y="11052"/>
                      </a:cubicBezTo>
                      <a:lnTo>
                        <a:pt x="25474" y="194"/>
                      </a:lnTo>
                      <a:cubicBezTo>
                        <a:pt x="22616" y="-854"/>
                        <a:pt x="17949" y="2480"/>
                        <a:pt x="16806" y="7052"/>
                      </a:cubicBezTo>
                      <a:cubicBezTo>
                        <a:pt x="16374" y="10243"/>
                        <a:pt x="16246" y="13462"/>
                        <a:pt x="16425" y="16672"/>
                      </a:cubicBezTo>
                      <a:close/>
                    </a:path>
                  </a:pathLst>
                </a:custGeom>
                <a:solidFill>
                  <a:srgbClr val="455A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309" name="Freeform: Shape 322">
                  <a:extLst>
                    <a:ext uri="{FF2B5EF4-FFF2-40B4-BE49-F238E27FC236}">
                      <a16:creationId xmlns:a16="http://schemas.microsoft.com/office/drawing/2014/main" id="{24F6C8BB-485A-B97C-B810-80B3C8B9D7C5}"/>
                    </a:ext>
                  </a:extLst>
                </p:cNvPr>
                <p:cNvSpPr/>
                <p:nvPr/>
              </p:nvSpPr>
              <p:spPr>
                <a:xfrm>
                  <a:off x="7598187" y="4067775"/>
                  <a:ext cx="182476" cy="111503"/>
                </a:xfrm>
                <a:custGeom>
                  <a:avLst/>
                  <a:gdLst>
                    <a:gd name="connsiteX0" fmla="*/ 0 w 182476"/>
                    <a:gd name="connsiteY0" fmla="*/ 89791 h 111503"/>
                    <a:gd name="connsiteX1" fmla="*/ 49054 w 182476"/>
                    <a:gd name="connsiteY1" fmla="*/ 14925 h 111503"/>
                    <a:gd name="connsiteX2" fmla="*/ 147256 w 182476"/>
                    <a:gd name="connsiteY2" fmla="*/ 14925 h 111503"/>
                    <a:gd name="connsiteX3" fmla="*/ 177737 w 182476"/>
                    <a:gd name="connsiteY3" fmla="*/ 76266 h 111503"/>
                    <a:gd name="connsiteX4" fmla="*/ 80391 w 182476"/>
                    <a:gd name="connsiteY4" fmla="*/ 111413 h 111503"/>
                    <a:gd name="connsiteX5" fmla="*/ 0 w 182476"/>
                    <a:gd name="connsiteY5" fmla="*/ 89791 h 11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476" h="111503">
                      <a:moveTo>
                        <a:pt x="0" y="89791"/>
                      </a:moveTo>
                      <a:cubicBezTo>
                        <a:pt x="1184" y="57663"/>
                        <a:pt x="20071" y="28841"/>
                        <a:pt x="49054" y="14925"/>
                      </a:cubicBezTo>
                      <a:cubicBezTo>
                        <a:pt x="99822" y="-12317"/>
                        <a:pt x="131350" y="3971"/>
                        <a:pt x="147256" y="14925"/>
                      </a:cubicBezTo>
                      <a:cubicBezTo>
                        <a:pt x="166306" y="27974"/>
                        <a:pt x="193548" y="55596"/>
                        <a:pt x="177737" y="76266"/>
                      </a:cubicBezTo>
                      <a:cubicBezTo>
                        <a:pt x="160592" y="98745"/>
                        <a:pt x="132683" y="109698"/>
                        <a:pt x="80391" y="111413"/>
                      </a:cubicBezTo>
                      <a:cubicBezTo>
                        <a:pt x="28099" y="113128"/>
                        <a:pt x="0" y="89791"/>
                        <a:pt x="0" y="89791"/>
                      </a:cubicBezTo>
                      <a:close/>
                    </a:path>
                  </a:pathLst>
                </a:custGeom>
                <a:solidFill>
                  <a:srgbClr val="FAFAF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grpSp>
          <p:grpSp>
            <p:nvGrpSpPr>
              <p:cNvPr id="268" name="Graphic 15">
                <a:extLst>
                  <a:ext uri="{FF2B5EF4-FFF2-40B4-BE49-F238E27FC236}">
                    <a16:creationId xmlns:a16="http://schemas.microsoft.com/office/drawing/2014/main" id="{F587DCEC-BC13-4830-F90B-65CE6931AAB5}"/>
                  </a:ext>
                </a:extLst>
              </p:cNvPr>
              <p:cNvGrpSpPr/>
              <p:nvPr/>
            </p:nvGrpSpPr>
            <p:grpSpPr>
              <a:xfrm>
                <a:off x="6964301" y="1647745"/>
                <a:ext cx="1470562" cy="1346445"/>
                <a:chOff x="6964301" y="1647745"/>
                <a:chExt cx="1470562" cy="1346445"/>
              </a:xfrm>
            </p:grpSpPr>
            <p:sp>
              <p:nvSpPr>
                <p:cNvPr id="269" name="Freeform: Shape 324">
                  <a:extLst>
                    <a:ext uri="{FF2B5EF4-FFF2-40B4-BE49-F238E27FC236}">
                      <a16:creationId xmlns:a16="http://schemas.microsoft.com/office/drawing/2014/main" id="{A2DEB563-A3B9-04E8-9C32-83D9A8740DD5}"/>
                    </a:ext>
                  </a:extLst>
                </p:cNvPr>
                <p:cNvSpPr/>
                <p:nvPr/>
              </p:nvSpPr>
              <p:spPr>
                <a:xfrm>
                  <a:off x="7563135" y="2113311"/>
                  <a:ext cx="871728" cy="428169"/>
                </a:xfrm>
                <a:custGeom>
                  <a:avLst/>
                  <a:gdLst>
                    <a:gd name="connsiteX0" fmla="*/ 852678 w 871728"/>
                    <a:gd name="connsiteY0" fmla="*/ 284036 h 428169"/>
                    <a:gd name="connsiteX1" fmla="*/ 871728 w 871728"/>
                    <a:gd name="connsiteY1" fmla="*/ 245936 h 428169"/>
                    <a:gd name="connsiteX2" fmla="*/ 851059 w 871728"/>
                    <a:gd name="connsiteY2" fmla="*/ 237173 h 428169"/>
                    <a:gd name="connsiteX3" fmla="*/ 789337 w 871728"/>
                    <a:gd name="connsiteY3" fmla="*/ 274320 h 428169"/>
                    <a:gd name="connsiteX4" fmla="*/ 714756 w 871728"/>
                    <a:gd name="connsiteY4" fmla="*/ 289369 h 428169"/>
                    <a:gd name="connsiteX5" fmla="*/ 747998 w 871728"/>
                    <a:gd name="connsiteY5" fmla="*/ 237363 h 428169"/>
                    <a:gd name="connsiteX6" fmla="*/ 719423 w 871728"/>
                    <a:gd name="connsiteY6" fmla="*/ 226314 h 428169"/>
                    <a:gd name="connsiteX7" fmla="*/ 658178 w 871728"/>
                    <a:gd name="connsiteY7" fmla="*/ 266700 h 428169"/>
                    <a:gd name="connsiteX8" fmla="*/ 578453 w 871728"/>
                    <a:gd name="connsiteY8" fmla="*/ 304800 h 428169"/>
                    <a:gd name="connsiteX9" fmla="*/ 578453 w 871728"/>
                    <a:gd name="connsiteY9" fmla="*/ 304800 h 428169"/>
                    <a:gd name="connsiteX10" fmla="*/ 323374 w 871728"/>
                    <a:gd name="connsiteY10" fmla="*/ 276225 h 428169"/>
                    <a:gd name="connsiteX11" fmla="*/ 138589 w 871728"/>
                    <a:gd name="connsiteY11" fmla="*/ 74771 h 428169"/>
                    <a:gd name="connsiteX12" fmla="*/ 0 w 871728"/>
                    <a:gd name="connsiteY12" fmla="*/ 0 h 428169"/>
                    <a:gd name="connsiteX13" fmla="*/ 47625 w 871728"/>
                    <a:gd name="connsiteY13" fmla="*/ 251365 h 428169"/>
                    <a:gd name="connsiteX14" fmla="*/ 227648 w 871728"/>
                    <a:gd name="connsiteY14" fmla="*/ 397859 h 428169"/>
                    <a:gd name="connsiteX15" fmla="*/ 352234 w 871728"/>
                    <a:gd name="connsiteY15" fmla="*/ 428053 h 428169"/>
                    <a:gd name="connsiteX16" fmla="*/ 607886 w 871728"/>
                    <a:gd name="connsiteY16" fmla="*/ 419576 h 428169"/>
                    <a:gd name="connsiteX17" fmla="*/ 679513 w 871728"/>
                    <a:gd name="connsiteY17" fmla="*/ 422339 h 428169"/>
                    <a:gd name="connsiteX18" fmla="*/ 778478 w 871728"/>
                    <a:gd name="connsiteY18" fmla="*/ 399669 h 428169"/>
                    <a:gd name="connsiteX19" fmla="*/ 851630 w 871728"/>
                    <a:gd name="connsiteY19" fmla="*/ 321373 h 428169"/>
                    <a:gd name="connsiteX20" fmla="*/ 852678 w 871728"/>
                    <a:gd name="connsiteY20" fmla="*/ 284036 h 42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71728" h="428169">
                      <a:moveTo>
                        <a:pt x="852678" y="284036"/>
                      </a:moveTo>
                      <a:lnTo>
                        <a:pt x="871728" y="245936"/>
                      </a:lnTo>
                      <a:cubicBezTo>
                        <a:pt x="867356" y="238973"/>
                        <a:pt x="859107" y="235477"/>
                        <a:pt x="851059" y="237173"/>
                      </a:cubicBezTo>
                      <a:cubicBezTo>
                        <a:pt x="836105" y="239363"/>
                        <a:pt x="819436" y="264700"/>
                        <a:pt x="789337" y="274320"/>
                      </a:cubicBezTo>
                      <a:cubicBezTo>
                        <a:pt x="759238" y="283940"/>
                        <a:pt x="713899" y="294037"/>
                        <a:pt x="714756" y="289369"/>
                      </a:cubicBezTo>
                      <a:cubicBezTo>
                        <a:pt x="715613" y="284702"/>
                        <a:pt x="745712" y="254794"/>
                        <a:pt x="747998" y="237363"/>
                      </a:cubicBezTo>
                      <a:cubicBezTo>
                        <a:pt x="750284" y="219932"/>
                        <a:pt x="738473" y="211265"/>
                        <a:pt x="719423" y="226314"/>
                      </a:cubicBezTo>
                      <a:cubicBezTo>
                        <a:pt x="700078" y="241335"/>
                        <a:pt x="679599" y="254832"/>
                        <a:pt x="658178" y="266700"/>
                      </a:cubicBezTo>
                      <a:cubicBezTo>
                        <a:pt x="627031" y="284893"/>
                        <a:pt x="604457" y="303276"/>
                        <a:pt x="578453" y="304800"/>
                      </a:cubicBezTo>
                      <a:lnTo>
                        <a:pt x="578453" y="304800"/>
                      </a:lnTo>
                      <a:lnTo>
                        <a:pt x="323374" y="276225"/>
                      </a:lnTo>
                      <a:cubicBezTo>
                        <a:pt x="323374" y="276225"/>
                        <a:pt x="193358" y="135350"/>
                        <a:pt x="138589" y="74771"/>
                      </a:cubicBezTo>
                      <a:cubicBezTo>
                        <a:pt x="92202" y="23527"/>
                        <a:pt x="70961" y="13621"/>
                        <a:pt x="0" y="0"/>
                      </a:cubicBezTo>
                      <a:lnTo>
                        <a:pt x="47625" y="251365"/>
                      </a:lnTo>
                      <a:cubicBezTo>
                        <a:pt x="47625" y="251365"/>
                        <a:pt x="191929" y="371189"/>
                        <a:pt x="227648" y="397859"/>
                      </a:cubicBezTo>
                      <a:cubicBezTo>
                        <a:pt x="263366" y="424529"/>
                        <a:pt x="281559" y="429006"/>
                        <a:pt x="352234" y="428053"/>
                      </a:cubicBezTo>
                      <a:cubicBezTo>
                        <a:pt x="395097" y="427482"/>
                        <a:pt x="579787" y="419386"/>
                        <a:pt x="607886" y="419576"/>
                      </a:cubicBezTo>
                      <a:cubicBezTo>
                        <a:pt x="641413" y="419576"/>
                        <a:pt x="653891" y="424148"/>
                        <a:pt x="679513" y="422339"/>
                      </a:cubicBezTo>
                      <a:cubicBezTo>
                        <a:pt x="713565" y="420557"/>
                        <a:pt x="747046" y="412880"/>
                        <a:pt x="778478" y="399669"/>
                      </a:cubicBezTo>
                      <a:cubicBezTo>
                        <a:pt x="818388" y="382524"/>
                        <a:pt x="835628" y="357187"/>
                        <a:pt x="851630" y="321373"/>
                      </a:cubicBezTo>
                      <a:cubicBezTo>
                        <a:pt x="867632" y="285560"/>
                        <a:pt x="852678" y="284036"/>
                        <a:pt x="852678" y="284036"/>
                      </a:cubicBezTo>
                      <a:close/>
                    </a:path>
                  </a:pathLst>
                </a:custGeom>
                <a:solidFill>
                  <a:srgbClr val="FFBDA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70" name="Freeform: Shape 325">
                  <a:extLst>
                    <a:ext uri="{FF2B5EF4-FFF2-40B4-BE49-F238E27FC236}">
                      <a16:creationId xmlns:a16="http://schemas.microsoft.com/office/drawing/2014/main" id="{BDF62ECC-1072-8F7E-4824-22C311A7CCFE}"/>
                    </a:ext>
                  </a:extLst>
                </p:cNvPr>
                <p:cNvSpPr/>
                <p:nvPr/>
              </p:nvSpPr>
              <p:spPr>
                <a:xfrm>
                  <a:off x="8181117" y="2417635"/>
                  <a:ext cx="89058" cy="55742"/>
                </a:xfrm>
                <a:custGeom>
                  <a:avLst/>
                  <a:gdLst>
                    <a:gd name="connsiteX0" fmla="*/ 89059 w 89058"/>
                    <a:gd name="connsiteY0" fmla="*/ 0 h 55742"/>
                    <a:gd name="connsiteX1" fmla="*/ 0 w 89058"/>
                    <a:gd name="connsiteY1" fmla="*/ 51816 h 55742"/>
                    <a:gd name="connsiteX2" fmla="*/ 89059 w 89058"/>
                    <a:gd name="connsiteY2" fmla="*/ 0 h 55742"/>
                  </a:gdLst>
                  <a:ahLst/>
                  <a:cxnLst>
                    <a:cxn ang="0">
                      <a:pos x="connsiteX0" y="connsiteY0"/>
                    </a:cxn>
                    <a:cxn ang="0">
                      <a:pos x="connsiteX1" y="connsiteY1"/>
                    </a:cxn>
                    <a:cxn ang="0">
                      <a:pos x="connsiteX2" y="connsiteY2"/>
                    </a:cxn>
                  </a:cxnLst>
                  <a:rect l="l" t="t" r="r" b="b"/>
                  <a:pathLst>
                    <a:path w="89058" h="55742">
                      <a:moveTo>
                        <a:pt x="89059" y="0"/>
                      </a:moveTo>
                      <a:cubicBezTo>
                        <a:pt x="75819" y="41529"/>
                        <a:pt x="37433" y="50101"/>
                        <a:pt x="0" y="51816"/>
                      </a:cubicBezTo>
                      <a:cubicBezTo>
                        <a:pt x="15335" y="58864"/>
                        <a:pt x="84010" y="63532"/>
                        <a:pt x="89059" y="0"/>
                      </a:cubicBezTo>
                      <a:close/>
                    </a:path>
                  </a:pathLst>
                </a:custGeom>
                <a:solidFill>
                  <a:srgbClr val="F0997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71" name="Freeform: Shape 326">
                  <a:extLst>
                    <a:ext uri="{FF2B5EF4-FFF2-40B4-BE49-F238E27FC236}">
                      <a16:creationId xmlns:a16="http://schemas.microsoft.com/office/drawing/2014/main" id="{42F93EE3-0940-5471-19BA-66E4031B76D9}"/>
                    </a:ext>
                  </a:extLst>
                </p:cNvPr>
                <p:cNvSpPr/>
                <p:nvPr/>
              </p:nvSpPr>
              <p:spPr>
                <a:xfrm>
                  <a:off x="7563326" y="2108564"/>
                  <a:ext cx="460819" cy="437182"/>
                </a:xfrm>
                <a:custGeom>
                  <a:avLst/>
                  <a:gdLst>
                    <a:gd name="connsiteX0" fmla="*/ 0 w 460819"/>
                    <a:gd name="connsiteY0" fmla="*/ 651 h 437182"/>
                    <a:gd name="connsiteX1" fmla="*/ 103061 w 460819"/>
                    <a:gd name="connsiteY1" fmla="*/ 7985 h 437182"/>
                    <a:gd name="connsiteX2" fmla="*/ 182785 w 460819"/>
                    <a:gd name="connsiteY2" fmla="*/ 112760 h 437182"/>
                    <a:gd name="connsiteX3" fmla="*/ 324136 w 460819"/>
                    <a:gd name="connsiteY3" fmla="*/ 277733 h 437182"/>
                    <a:gd name="connsiteX4" fmla="*/ 460819 w 460819"/>
                    <a:gd name="connsiteY4" fmla="*/ 296783 h 437182"/>
                    <a:gd name="connsiteX5" fmla="*/ 427387 w 460819"/>
                    <a:gd name="connsiteY5" fmla="*/ 356791 h 437182"/>
                    <a:gd name="connsiteX6" fmla="*/ 452723 w 460819"/>
                    <a:gd name="connsiteY6" fmla="*/ 429848 h 437182"/>
                    <a:gd name="connsiteX7" fmla="*/ 310610 w 460819"/>
                    <a:gd name="connsiteY7" fmla="*/ 437182 h 437182"/>
                    <a:gd name="connsiteX8" fmla="*/ 206407 w 460819"/>
                    <a:gd name="connsiteY8" fmla="*/ 391843 h 437182"/>
                    <a:gd name="connsiteX9" fmla="*/ 40862 w 460819"/>
                    <a:gd name="connsiteY9" fmla="*/ 260588 h 43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0819" h="437182">
                      <a:moveTo>
                        <a:pt x="0" y="651"/>
                      </a:moveTo>
                      <a:cubicBezTo>
                        <a:pt x="28575" y="4271"/>
                        <a:pt x="66675" y="-6874"/>
                        <a:pt x="103061" y="7985"/>
                      </a:cubicBezTo>
                      <a:cubicBezTo>
                        <a:pt x="139446" y="22844"/>
                        <a:pt x="149161" y="67326"/>
                        <a:pt x="182785" y="112760"/>
                      </a:cubicBezTo>
                      <a:cubicBezTo>
                        <a:pt x="216408" y="158195"/>
                        <a:pt x="324136" y="277733"/>
                        <a:pt x="324136" y="277733"/>
                      </a:cubicBezTo>
                      <a:lnTo>
                        <a:pt x="460819" y="296783"/>
                      </a:lnTo>
                      <a:cubicBezTo>
                        <a:pt x="460819" y="296783"/>
                        <a:pt x="434150" y="308499"/>
                        <a:pt x="427387" y="356791"/>
                      </a:cubicBezTo>
                      <a:cubicBezTo>
                        <a:pt x="422662" y="383880"/>
                        <a:pt x="432244" y="411493"/>
                        <a:pt x="452723" y="429848"/>
                      </a:cubicBezTo>
                      <a:cubicBezTo>
                        <a:pt x="452723" y="429848"/>
                        <a:pt x="361664" y="437182"/>
                        <a:pt x="310610" y="437182"/>
                      </a:cubicBezTo>
                      <a:cubicBezTo>
                        <a:pt x="259556" y="437182"/>
                        <a:pt x="256794" y="429657"/>
                        <a:pt x="206407" y="391843"/>
                      </a:cubicBezTo>
                      <a:cubicBezTo>
                        <a:pt x="156019" y="354029"/>
                        <a:pt x="40862" y="260588"/>
                        <a:pt x="40862" y="260588"/>
                      </a:cubicBezTo>
                      <a:close/>
                    </a:path>
                  </a:pathLst>
                </a:custGeom>
                <a:solidFill>
                  <a:srgbClr val="F0F0F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grpSp>
              <p:nvGrpSpPr>
                <p:cNvPr id="272" name="Graphic 15">
                  <a:extLst>
                    <a:ext uri="{FF2B5EF4-FFF2-40B4-BE49-F238E27FC236}">
                      <a16:creationId xmlns:a16="http://schemas.microsoft.com/office/drawing/2014/main" id="{317A17FF-013E-C8AE-AAA0-C6AAA8BE6ADA}"/>
                    </a:ext>
                  </a:extLst>
                </p:cNvPr>
                <p:cNvGrpSpPr/>
                <p:nvPr/>
              </p:nvGrpSpPr>
              <p:grpSpPr>
                <a:xfrm>
                  <a:off x="7124033" y="2093217"/>
                  <a:ext cx="571638" cy="735536"/>
                  <a:chOff x="7124033" y="2093217"/>
                  <a:chExt cx="571638" cy="735536"/>
                </a:xfrm>
              </p:grpSpPr>
              <p:sp>
                <p:nvSpPr>
                  <p:cNvPr id="297" name="Freeform: Shape 328">
                    <a:extLst>
                      <a:ext uri="{FF2B5EF4-FFF2-40B4-BE49-F238E27FC236}">
                        <a16:creationId xmlns:a16="http://schemas.microsoft.com/office/drawing/2014/main" id="{CC286F82-5731-67B0-86E1-4D083054E54C}"/>
                      </a:ext>
                    </a:extLst>
                  </p:cNvPr>
                  <p:cNvSpPr/>
                  <p:nvPr/>
                </p:nvSpPr>
                <p:spPr>
                  <a:xfrm>
                    <a:off x="7124033" y="2093217"/>
                    <a:ext cx="571638" cy="735536"/>
                  </a:xfrm>
                  <a:custGeom>
                    <a:avLst/>
                    <a:gdLst>
                      <a:gd name="connsiteX0" fmla="*/ 507968 w 571638"/>
                      <a:gd name="connsiteY0" fmla="*/ 641791 h 735536"/>
                      <a:gd name="connsiteX1" fmla="*/ 471583 w 571638"/>
                      <a:gd name="connsiteY1" fmla="*/ 496630 h 735536"/>
                      <a:gd name="connsiteX2" fmla="*/ 500158 w 571638"/>
                      <a:gd name="connsiteY2" fmla="*/ 383187 h 735536"/>
                      <a:gd name="connsiteX3" fmla="*/ 567881 w 571638"/>
                      <a:gd name="connsiteY3" fmla="*/ 232406 h 735536"/>
                      <a:gd name="connsiteX4" fmla="*/ 516350 w 571638"/>
                      <a:gd name="connsiteY4" fmla="*/ 105914 h 735536"/>
                      <a:gd name="connsiteX5" fmla="*/ 440150 w 571638"/>
                      <a:gd name="connsiteY5" fmla="*/ 15998 h 735536"/>
                      <a:gd name="connsiteX6" fmla="*/ 398907 w 571638"/>
                      <a:gd name="connsiteY6" fmla="*/ 6473 h 735536"/>
                      <a:gd name="connsiteX7" fmla="*/ 222885 w 571638"/>
                      <a:gd name="connsiteY7" fmla="*/ 7521 h 735536"/>
                      <a:gd name="connsiteX8" fmla="*/ 120015 w 571638"/>
                      <a:gd name="connsiteY8" fmla="*/ 39620 h 735536"/>
                      <a:gd name="connsiteX9" fmla="*/ 120587 w 571638"/>
                      <a:gd name="connsiteY9" fmla="*/ 222786 h 735536"/>
                      <a:gd name="connsiteX10" fmla="*/ 72962 w 571638"/>
                      <a:gd name="connsiteY10" fmla="*/ 270983 h 735536"/>
                      <a:gd name="connsiteX11" fmla="*/ 34862 w 571638"/>
                      <a:gd name="connsiteY11" fmla="*/ 437289 h 735536"/>
                      <a:gd name="connsiteX12" fmla="*/ 0 w 571638"/>
                      <a:gd name="connsiteY12" fmla="*/ 651221 h 735536"/>
                      <a:gd name="connsiteX13" fmla="*/ 373761 w 571638"/>
                      <a:gd name="connsiteY13" fmla="*/ 727421 h 735536"/>
                      <a:gd name="connsiteX14" fmla="*/ 507968 w 571638"/>
                      <a:gd name="connsiteY14" fmla="*/ 641791 h 73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1638" h="735536">
                        <a:moveTo>
                          <a:pt x="507968" y="641791"/>
                        </a:moveTo>
                        <a:lnTo>
                          <a:pt x="471583" y="496630"/>
                        </a:lnTo>
                        <a:lnTo>
                          <a:pt x="500158" y="383187"/>
                        </a:lnTo>
                        <a:cubicBezTo>
                          <a:pt x="565023" y="356993"/>
                          <a:pt x="579787" y="291747"/>
                          <a:pt x="567881" y="232406"/>
                        </a:cubicBezTo>
                        <a:cubicBezTo>
                          <a:pt x="557136" y="187896"/>
                          <a:pt x="539763" y="145262"/>
                          <a:pt x="516350" y="105914"/>
                        </a:cubicBezTo>
                        <a:cubicBezTo>
                          <a:pt x="481394" y="44383"/>
                          <a:pt x="455200" y="27905"/>
                          <a:pt x="440150" y="15998"/>
                        </a:cubicBezTo>
                        <a:cubicBezTo>
                          <a:pt x="416719" y="9331"/>
                          <a:pt x="398907" y="6473"/>
                          <a:pt x="398907" y="6473"/>
                        </a:cubicBezTo>
                        <a:cubicBezTo>
                          <a:pt x="398907" y="6473"/>
                          <a:pt x="289465" y="-8767"/>
                          <a:pt x="222885" y="7521"/>
                        </a:cubicBezTo>
                        <a:cubicBezTo>
                          <a:pt x="187926" y="15951"/>
                          <a:pt x="153561" y="26666"/>
                          <a:pt x="120015" y="39620"/>
                        </a:cubicBezTo>
                        <a:cubicBezTo>
                          <a:pt x="129540" y="74101"/>
                          <a:pt x="144209" y="168017"/>
                          <a:pt x="120587" y="222786"/>
                        </a:cubicBezTo>
                        <a:cubicBezTo>
                          <a:pt x="92012" y="288794"/>
                          <a:pt x="72962" y="270983"/>
                          <a:pt x="72962" y="270983"/>
                        </a:cubicBezTo>
                        <a:cubicBezTo>
                          <a:pt x="55650" y="325256"/>
                          <a:pt x="42906" y="380891"/>
                          <a:pt x="34862" y="437289"/>
                        </a:cubicBezTo>
                        <a:cubicBezTo>
                          <a:pt x="20669" y="526634"/>
                          <a:pt x="8192" y="580926"/>
                          <a:pt x="0" y="651221"/>
                        </a:cubicBezTo>
                        <a:cubicBezTo>
                          <a:pt x="85725" y="703989"/>
                          <a:pt x="256604" y="755996"/>
                          <a:pt x="373761" y="727421"/>
                        </a:cubicBezTo>
                        <a:cubicBezTo>
                          <a:pt x="467392" y="704560"/>
                          <a:pt x="507968" y="641791"/>
                          <a:pt x="507968" y="641791"/>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98" name="Freeform: Shape 329">
                    <a:extLst>
                      <a:ext uri="{FF2B5EF4-FFF2-40B4-BE49-F238E27FC236}">
                        <a16:creationId xmlns:a16="http://schemas.microsoft.com/office/drawing/2014/main" id="{EC93FD4D-BDF3-614A-1462-2E3A07532930}"/>
                      </a:ext>
                    </a:extLst>
                  </p:cNvPr>
                  <p:cNvSpPr/>
                  <p:nvPr/>
                </p:nvSpPr>
                <p:spPr>
                  <a:xfrm>
                    <a:off x="7124033" y="2093217"/>
                    <a:ext cx="571638" cy="735536"/>
                  </a:xfrm>
                  <a:custGeom>
                    <a:avLst/>
                    <a:gdLst>
                      <a:gd name="connsiteX0" fmla="*/ 507968 w 571638"/>
                      <a:gd name="connsiteY0" fmla="*/ 641791 h 735536"/>
                      <a:gd name="connsiteX1" fmla="*/ 471583 w 571638"/>
                      <a:gd name="connsiteY1" fmla="*/ 496630 h 735536"/>
                      <a:gd name="connsiteX2" fmla="*/ 500158 w 571638"/>
                      <a:gd name="connsiteY2" fmla="*/ 383187 h 735536"/>
                      <a:gd name="connsiteX3" fmla="*/ 567881 w 571638"/>
                      <a:gd name="connsiteY3" fmla="*/ 232406 h 735536"/>
                      <a:gd name="connsiteX4" fmla="*/ 516350 w 571638"/>
                      <a:gd name="connsiteY4" fmla="*/ 105914 h 735536"/>
                      <a:gd name="connsiteX5" fmla="*/ 440150 w 571638"/>
                      <a:gd name="connsiteY5" fmla="*/ 15998 h 735536"/>
                      <a:gd name="connsiteX6" fmla="*/ 398907 w 571638"/>
                      <a:gd name="connsiteY6" fmla="*/ 6473 h 735536"/>
                      <a:gd name="connsiteX7" fmla="*/ 222885 w 571638"/>
                      <a:gd name="connsiteY7" fmla="*/ 7521 h 735536"/>
                      <a:gd name="connsiteX8" fmla="*/ 120015 w 571638"/>
                      <a:gd name="connsiteY8" fmla="*/ 39620 h 735536"/>
                      <a:gd name="connsiteX9" fmla="*/ 120587 w 571638"/>
                      <a:gd name="connsiteY9" fmla="*/ 222786 h 735536"/>
                      <a:gd name="connsiteX10" fmla="*/ 72962 w 571638"/>
                      <a:gd name="connsiteY10" fmla="*/ 270983 h 735536"/>
                      <a:gd name="connsiteX11" fmla="*/ 34862 w 571638"/>
                      <a:gd name="connsiteY11" fmla="*/ 437289 h 735536"/>
                      <a:gd name="connsiteX12" fmla="*/ 0 w 571638"/>
                      <a:gd name="connsiteY12" fmla="*/ 651221 h 735536"/>
                      <a:gd name="connsiteX13" fmla="*/ 373761 w 571638"/>
                      <a:gd name="connsiteY13" fmla="*/ 727421 h 735536"/>
                      <a:gd name="connsiteX14" fmla="*/ 507968 w 571638"/>
                      <a:gd name="connsiteY14" fmla="*/ 641791 h 73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1638" h="735536">
                        <a:moveTo>
                          <a:pt x="507968" y="641791"/>
                        </a:moveTo>
                        <a:lnTo>
                          <a:pt x="471583" y="496630"/>
                        </a:lnTo>
                        <a:lnTo>
                          <a:pt x="500158" y="383187"/>
                        </a:lnTo>
                        <a:cubicBezTo>
                          <a:pt x="565023" y="356993"/>
                          <a:pt x="579787" y="291747"/>
                          <a:pt x="567881" y="232406"/>
                        </a:cubicBezTo>
                        <a:cubicBezTo>
                          <a:pt x="557136" y="187896"/>
                          <a:pt x="539763" y="145262"/>
                          <a:pt x="516350" y="105914"/>
                        </a:cubicBezTo>
                        <a:cubicBezTo>
                          <a:pt x="481394" y="44383"/>
                          <a:pt x="455200" y="27905"/>
                          <a:pt x="440150" y="15998"/>
                        </a:cubicBezTo>
                        <a:cubicBezTo>
                          <a:pt x="416719" y="9331"/>
                          <a:pt x="398907" y="6473"/>
                          <a:pt x="398907" y="6473"/>
                        </a:cubicBezTo>
                        <a:cubicBezTo>
                          <a:pt x="398907" y="6473"/>
                          <a:pt x="289465" y="-8767"/>
                          <a:pt x="222885" y="7521"/>
                        </a:cubicBezTo>
                        <a:cubicBezTo>
                          <a:pt x="187926" y="15951"/>
                          <a:pt x="153561" y="26666"/>
                          <a:pt x="120015" y="39620"/>
                        </a:cubicBezTo>
                        <a:cubicBezTo>
                          <a:pt x="129540" y="74101"/>
                          <a:pt x="144209" y="168017"/>
                          <a:pt x="120587" y="222786"/>
                        </a:cubicBezTo>
                        <a:cubicBezTo>
                          <a:pt x="92012" y="288794"/>
                          <a:pt x="72962" y="270983"/>
                          <a:pt x="72962" y="270983"/>
                        </a:cubicBezTo>
                        <a:cubicBezTo>
                          <a:pt x="55650" y="325256"/>
                          <a:pt x="42906" y="380891"/>
                          <a:pt x="34862" y="437289"/>
                        </a:cubicBezTo>
                        <a:cubicBezTo>
                          <a:pt x="20669" y="526634"/>
                          <a:pt x="8192" y="580926"/>
                          <a:pt x="0" y="651221"/>
                        </a:cubicBezTo>
                        <a:cubicBezTo>
                          <a:pt x="85725" y="703989"/>
                          <a:pt x="256604" y="755996"/>
                          <a:pt x="373761" y="727421"/>
                        </a:cubicBezTo>
                        <a:cubicBezTo>
                          <a:pt x="467392" y="704560"/>
                          <a:pt x="507968" y="641791"/>
                          <a:pt x="507968" y="641791"/>
                        </a:cubicBezTo>
                        <a:close/>
                      </a:path>
                    </a:pathLst>
                  </a:custGeom>
                  <a:solidFill>
                    <a:srgbClr val="000000">
                      <a:alpha val="6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99" name="Freeform: Shape 330">
                    <a:extLst>
                      <a:ext uri="{FF2B5EF4-FFF2-40B4-BE49-F238E27FC236}">
                        <a16:creationId xmlns:a16="http://schemas.microsoft.com/office/drawing/2014/main" id="{8E603239-52A6-2AFE-4005-19AACBBAF31E}"/>
                      </a:ext>
                    </a:extLst>
                  </p:cNvPr>
                  <p:cNvSpPr/>
                  <p:nvPr/>
                </p:nvSpPr>
                <p:spPr>
                  <a:xfrm>
                    <a:off x="7297959" y="2448401"/>
                    <a:ext cx="170402" cy="73525"/>
                  </a:xfrm>
                  <a:custGeom>
                    <a:avLst/>
                    <a:gdLst>
                      <a:gd name="connsiteX0" fmla="*/ 170402 w 170402"/>
                      <a:gd name="connsiteY0" fmla="*/ 40481 h 73525"/>
                      <a:gd name="connsiteX1" fmla="*/ 0 w 170402"/>
                      <a:gd name="connsiteY1" fmla="*/ 0 h 73525"/>
                      <a:gd name="connsiteX2" fmla="*/ 73724 w 170402"/>
                      <a:gd name="connsiteY2" fmla="*/ 69723 h 73525"/>
                      <a:gd name="connsiteX3" fmla="*/ 170402 w 170402"/>
                      <a:gd name="connsiteY3" fmla="*/ 40481 h 73525"/>
                    </a:gdLst>
                    <a:ahLst/>
                    <a:cxnLst>
                      <a:cxn ang="0">
                        <a:pos x="connsiteX0" y="connsiteY0"/>
                      </a:cxn>
                      <a:cxn ang="0">
                        <a:pos x="connsiteX1" y="connsiteY1"/>
                      </a:cxn>
                      <a:cxn ang="0">
                        <a:pos x="connsiteX2" y="connsiteY2"/>
                      </a:cxn>
                      <a:cxn ang="0">
                        <a:pos x="connsiteX3" y="connsiteY3"/>
                      </a:cxn>
                    </a:cxnLst>
                    <a:rect l="l" t="t" r="r" b="b"/>
                    <a:pathLst>
                      <a:path w="170402" h="73525">
                        <a:moveTo>
                          <a:pt x="170402" y="40481"/>
                        </a:moveTo>
                        <a:cubicBezTo>
                          <a:pt x="111814" y="74038"/>
                          <a:pt x="37239" y="56321"/>
                          <a:pt x="0" y="0"/>
                        </a:cubicBezTo>
                        <a:cubicBezTo>
                          <a:pt x="11040" y="34319"/>
                          <a:pt x="38847" y="60607"/>
                          <a:pt x="73724" y="69723"/>
                        </a:cubicBezTo>
                        <a:cubicBezTo>
                          <a:pt x="145637" y="86868"/>
                          <a:pt x="170402" y="40481"/>
                          <a:pt x="170402" y="40481"/>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grpSp>
            <p:grpSp>
              <p:nvGrpSpPr>
                <p:cNvPr id="273" name="Graphic 15">
                  <a:extLst>
                    <a:ext uri="{FF2B5EF4-FFF2-40B4-BE49-F238E27FC236}">
                      <a16:creationId xmlns:a16="http://schemas.microsoft.com/office/drawing/2014/main" id="{2ECEE00C-42C0-17AE-BC33-26C41DD1A32C}"/>
                    </a:ext>
                  </a:extLst>
                </p:cNvPr>
                <p:cNvGrpSpPr/>
                <p:nvPr/>
              </p:nvGrpSpPr>
              <p:grpSpPr>
                <a:xfrm>
                  <a:off x="7230047" y="1647745"/>
                  <a:ext cx="433646" cy="560702"/>
                  <a:chOff x="7230047" y="1647745"/>
                  <a:chExt cx="433646" cy="560702"/>
                </a:xfrm>
              </p:grpSpPr>
              <p:sp>
                <p:nvSpPr>
                  <p:cNvPr id="286" name="Freeform: Shape 332">
                    <a:extLst>
                      <a:ext uri="{FF2B5EF4-FFF2-40B4-BE49-F238E27FC236}">
                        <a16:creationId xmlns:a16="http://schemas.microsoft.com/office/drawing/2014/main" id="{97B7C566-1D16-3B23-4A61-78999FB8B6DC}"/>
                      </a:ext>
                    </a:extLst>
                  </p:cNvPr>
                  <p:cNvSpPr/>
                  <p:nvPr/>
                </p:nvSpPr>
                <p:spPr>
                  <a:xfrm>
                    <a:off x="7272208" y="1647745"/>
                    <a:ext cx="391485" cy="351551"/>
                  </a:xfrm>
                  <a:custGeom>
                    <a:avLst/>
                    <a:gdLst>
                      <a:gd name="connsiteX0" fmla="*/ 352078 w 391485"/>
                      <a:gd name="connsiteY0" fmla="*/ 226488 h 351551"/>
                      <a:gd name="connsiteX1" fmla="*/ 363603 w 391485"/>
                      <a:gd name="connsiteY1" fmla="*/ 67135 h 351551"/>
                      <a:gd name="connsiteX2" fmla="*/ 154720 w 391485"/>
                      <a:gd name="connsiteY2" fmla="*/ 1889 h 351551"/>
                      <a:gd name="connsiteX3" fmla="*/ 56993 w 391485"/>
                      <a:gd name="connsiteY3" fmla="*/ 61230 h 351551"/>
                      <a:gd name="connsiteX4" fmla="*/ 2129 w 391485"/>
                      <a:gd name="connsiteY4" fmla="*/ 219821 h 351551"/>
                      <a:gd name="connsiteX5" fmla="*/ 64899 w 391485"/>
                      <a:gd name="connsiteY5" fmla="*/ 351552 h 35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1485" h="351551">
                        <a:moveTo>
                          <a:pt x="352078" y="226488"/>
                        </a:moveTo>
                        <a:cubicBezTo>
                          <a:pt x="405608" y="187055"/>
                          <a:pt x="399703" y="109140"/>
                          <a:pt x="363603" y="67135"/>
                        </a:cubicBezTo>
                        <a:cubicBezTo>
                          <a:pt x="314549" y="9985"/>
                          <a:pt x="212632" y="-6017"/>
                          <a:pt x="154720" y="1889"/>
                        </a:cubicBezTo>
                        <a:cubicBezTo>
                          <a:pt x="115763" y="7223"/>
                          <a:pt x="70233" y="27225"/>
                          <a:pt x="56993" y="61230"/>
                        </a:cubicBezTo>
                        <a:cubicBezTo>
                          <a:pt x="14702" y="96663"/>
                          <a:pt x="-7205" y="151813"/>
                          <a:pt x="2129" y="219821"/>
                        </a:cubicBezTo>
                        <a:cubicBezTo>
                          <a:pt x="11464" y="287830"/>
                          <a:pt x="66233" y="321643"/>
                          <a:pt x="64899" y="351552"/>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87" name="Freeform: Shape 333">
                    <a:extLst>
                      <a:ext uri="{FF2B5EF4-FFF2-40B4-BE49-F238E27FC236}">
                        <a16:creationId xmlns:a16="http://schemas.microsoft.com/office/drawing/2014/main" id="{85D8A825-2AB1-0B98-AC22-4F8AB2B8D05C}"/>
                      </a:ext>
                    </a:extLst>
                  </p:cNvPr>
                  <p:cNvSpPr/>
                  <p:nvPr/>
                </p:nvSpPr>
                <p:spPr>
                  <a:xfrm>
                    <a:off x="7230047" y="1709070"/>
                    <a:ext cx="408050" cy="379427"/>
                  </a:xfrm>
                  <a:custGeom>
                    <a:avLst/>
                    <a:gdLst>
                      <a:gd name="connsiteX0" fmla="*/ 99155 w 408050"/>
                      <a:gd name="connsiteY0" fmla="*/ 0 h 379427"/>
                      <a:gd name="connsiteX1" fmla="*/ 26288 w 408050"/>
                      <a:gd name="connsiteY1" fmla="*/ 151448 h 379427"/>
                      <a:gd name="connsiteX2" fmla="*/ 2381 w 408050"/>
                      <a:gd name="connsiteY2" fmla="*/ 315468 h 379427"/>
                      <a:gd name="connsiteX3" fmla="*/ 59531 w 408050"/>
                      <a:gd name="connsiteY3" fmla="*/ 355568 h 379427"/>
                      <a:gd name="connsiteX4" fmla="*/ 47148 w 408050"/>
                      <a:gd name="connsiteY4" fmla="*/ 306991 h 379427"/>
                      <a:gd name="connsiteX5" fmla="*/ 132397 w 408050"/>
                      <a:gd name="connsiteY5" fmla="*/ 374713 h 379427"/>
                      <a:gd name="connsiteX6" fmla="*/ 245935 w 408050"/>
                      <a:gd name="connsiteY6" fmla="*/ 370046 h 379427"/>
                      <a:gd name="connsiteX7" fmla="*/ 338232 w 408050"/>
                      <a:gd name="connsiteY7" fmla="*/ 365855 h 379427"/>
                      <a:gd name="connsiteX8" fmla="*/ 408050 w 408050"/>
                      <a:gd name="connsiteY8" fmla="*/ 299180 h 379427"/>
                      <a:gd name="connsiteX9" fmla="*/ 331850 w 408050"/>
                      <a:gd name="connsiteY9" fmla="*/ 138113 h 379427"/>
                      <a:gd name="connsiteX10" fmla="*/ 341375 w 408050"/>
                      <a:gd name="connsiteY10" fmla="*/ 25813 h 37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050" h="379427">
                        <a:moveTo>
                          <a:pt x="99155" y="0"/>
                        </a:moveTo>
                        <a:cubicBezTo>
                          <a:pt x="66674" y="1715"/>
                          <a:pt x="18954" y="55054"/>
                          <a:pt x="26288" y="151448"/>
                        </a:cubicBezTo>
                        <a:cubicBezTo>
                          <a:pt x="32003" y="226314"/>
                          <a:pt x="-10288" y="284798"/>
                          <a:pt x="2381" y="315468"/>
                        </a:cubicBezTo>
                        <a:cubicBezTo>
                          <a:pt x="15049" y="346138"/>
                          <a:pt x="50006" y="357188"/>
                          <a:pt x="59531" y="355568"/>
                        </a:cubicBezTo>
                        <a:cubicBezTo>
                          <a:pt x="48370" y="342033"/>
                          <a:pt x="43830" y="324222"/>
                          <a:pt x="47148" y="306991"/>
                        </a:cubicBezTo>
                        <a:cubicBezTo>
                          <a:pt x="47148" y="306991"/>
                          <a:pt x="58292" y="361855"/>
                          <a:pt x="132397" y="374713"/>
                        </a:cubicBezTo>
                        <a:cubicBezTo>
                          <a:pt x="206501" y="387572"/>
                          <a:pt x="245935" y="370046"/>
                          <a:pt x="245935" y="370046"/>
                        </a:cubicBezTo>
                        <a:cubicBezTo>
                          <a:pt x="276488" y="377304"/>
                          <a:pt x="308463" y="375847"/>
                          <a:pt x="338232" y="365855"/>
                        </a:cubicBezTo>
                        <a:cubicBezTo>
                          <a:pt x="368141" y="355568"/>
                          <a:pt x="398049" y="333661"/>
                          <a:pt x="408050" y="299180"/>
                        </a:cubicBezTo>
                        <a:cubicBezTo>
                          <a:pt x="366140" y="300419"/>
                          <a:pt x="323564" y="240125"/>
                          <a:pt x="331850" y="138113"/>
                        </a:cubicBezTo>
                        <a:cubicBezTo>
                          <a:pt x="340137" y="36100"/>
                          <a:pt x="341375" y="25813"/>
                          <a:pt x="341375" y="25813"/>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88" name="Freeform: Shape 334">
                    <a:extLst>
                      <a:ext uri="{FF2B5EF4-FFF2-40B4-BE49-F238E27FC236}">
                        <a16:creationId xmlns:a16="http://schemas.microsoft.com/office/drawing/2014/main" id="{C6E6D0FE-0526-38BB-2BBB-0C6F30E00E1D}"/>
                      </a:ext>
                    </a:extLst>
                  </p:cNvPr>
                  <p:cNvSpPr/>
                  <p:nvPr/>
                </p:nvSpPr>
                <p:spPr>
                  <a:xfrm>
                    <a:off x="7268921" y="1753668"/>
                    <a:ext cx="355559" cy="454778"/>
                  </a:xfrm>
                  <a:custGeom>
                    <a:avLst/>
                    <a:gdLst>
                      <a:gd name="connsiteX0" fmla="*/ 34373 w 355559"/>
                      <a:gd name="connsiteY0" fmla="*/ 97991 h 454778"/>
                      <a:gd name="connsiteX1" fmla="*/ 85712 w 355559"/>
                      <a:gd name="connsiteY1" fmla="*/ 125137 h 454778"/>
                      <a:gd name="connsiteX2" fmla="*/ 105262 w 355559"/>
                      <a:gd name="connsiteY2" fmla="*/ 120593 h 454778"/>
                      <a:gd name="connsiteX3" fmla="*/ 106667 w 355559"/>
                      <a:gd name="connsiteY3" fmla="*/ 117613 h 454778"/>
                      <a:gd name="connsiteX4" fmla="*/ 134576 w 355559"/>
                      <a:gd name="connsiteY4" fmla="*/ 26173 h 454778"/>
                      <a:gd name="connsiteX5" fmla="*/ 241637 w 355559"/>
                      <a:gd name="connsiteY5" fmla="*/ 21982 h 454778"/>
                      <a:gd name="connsiteX6" fmla="*/ 355270 w 355559"/>
                      <a:gd name="connsiteY6" fmla="*/ 149521 h 454778"/>
                      <a:gd name="connsiteX7" fmla="*/ 300406 w 355559"/>
                      <a:gd name="connsiteY7" fmla="*/ 303731 h 454778"/>
                      <a:gd name="connsiteX8" fmla="*/ 215729 w 355559"/>
                      <a:gd name="connsiteY8" fmla="*/ 310018 h 454778"/>
                      <a:gd name="connsiteX9" fmla="*/ 211728 w 355559"/>
                      <a:gd name="connsiteY9" fmla="*/ 366406 h 454778"/>
                      <a:gd name="connsiteX10" fmla="*/ 215729 w 355559"/>
                      <a:gd name="connsiteY10" fmla="*/ 452131 h 454778"/>
                      <a:gd name="connsiteX11" fmla="*/ 63329 w 355559"/>
                      <a:gd name="connsiteY11" fmla="*/ 356881 h 454778"/>
                      <a:gd name="connsiteX12" fmla="*/ 70568 w 355559"/>
                      <a:gd name="connsiteY12" fmla="*/ 196861 h 454778"/>
                      <a:gd name="connsiteX13" fmla="*/ 70568 w 355559"/>
                      <a:gd name="connsiteY13" fmla="*/ 196861 h 454778"/>
                      <a:gd name="connsiteX14" fmla="*/ 15799 w 355559"/>
                      <a:gd name="connsiteY14" fmla="*/ 189431 h 454778"/>
                      <a:gd name="connsiteX15" fmla="*/ 34373 w 355559"/>
                      <a:gd name="connsiteY15" fmla="*/ 97991 h 45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559" h="454778">
                        <a:moveTo>
                          <a:pt x="34373" y="97991"/>
                        </a:moveTo>
                        <a:cubicBezTo>
                          <a:pt x="64091" y="94086"/>
                          <a:pt x="71615" y="115612"/>
                          <a:pt x="85712" y="125137"/>
                        </a:cubicBezTo>
                        <a:cubicBezTo>
                          <a:pt x="92366" y="129281"/>
                          <a:pt x="101118" y="127246"/>
                          <a:pt x="105262" y="120593"/>
                        </a:cubicBezTo>
                        <a:cubicBezTo>
                          <a:pt x="105844" y="119658"/>
                          <a:pt x="106316" y="118658"/>
                          <a:pt x="106667" y="117613"/>
                        </a:cubicBezTo>
                        <a:cubicBezTo>
                          <a:pt x="112382" y="97610"/>
                          <a:pt x="109334" y="51795"/>
                          <a:pt x="134576" y="26173"/>
                        </a:cubicBezTo>
                        <a:cubicBezTo>
                          <a:pt x="166008" y="-5641"/>
                          <a:pt x="201251" y="-10118"/>
                          <a:pt x="241637" y="21982"/>
                        </a:cubicBezTo>
                        <a:cubicBezTo>
                          <a:pt x="291071" y="-21833"/>
                          <a:pt x="360604" y="-593"/>
                          <a:pt x="355270" y="149521"/>
                        </a:cubicBezTo>
                        <a:cubicBezTo>
                          <a:pt x="351079" y="265631"/>
                          <a:pt x="317646" y="294682"/>
                          <a:pt x="300406" y="303731"/>
                        </a:cubicBezTo>
                        <a:cubicBezTo>
                          <a:pt x="274974" y="317161"/>
                          <a:pt x="249352" y="314399"/>
                          <a:pt x="215729" y="310018"/>
                        </a:cubicBezTo>
                        <a:lnTo>
                          <a:pt x="211728" y="366406"/>
                        </a:lnTo>
                        <a:cubicBezTo>
                          <a:pt x="211728" y="366406"/>
                          <a:pt x="283070" y="438510"/>
                          <a:pt x="215729" y="452131"/>
                        </a:cubicBezTo>
                        <a:cubicBezTo>
                          <a:pt x="110954" y="473657"/>
                          <a:pt x="63329" y="356881"/>
                          <a:pt x="63329" y="356881"/>
                        </a:cubicBezTo>
                        <a:lnTo>
                          <a:pt x="70568" y="196861"/>
                        </a:lnTo>
                        <a:lnTo>
                          <a:pt x="70568" y="196861"/>
                        </a:lnTo>
                        <a:cubicBezTo>
                          <a:pt x="67424" y="208481"/>
                          <a:pt x="31515" y="210672"/>
                          <a:pt x="15799" y="189431"/>
                        </a:cubicBezTo>
                        <a:cubicBezTo>
                          <a:pt x="-11633" y="151331"/>
                          <a:pt x="-2013" y="102849"/>
                          <a:pt x="34373" y="97991"/>
                        </a:cubicBezTo>
                        <a:close/>
                      </a:path>
                    </a:pathLst>
                  </a:custGeom>
                  <a:solidFill>
                    <a:srgbClr val="FFBDA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89" name="Freeform: Shape 335">
                    <a:extLst>
                      <a:ext uri="{FF2B5EF4-FFF2-40B4-BE49-F238E27FC236}">
                        <a16:creationId xmlns:a16="http://schemas.microsoft.com/office/drawing/2014/main" id="{0011265E-B480-67C1-9315-59043ED33016}"/>
                      </a:ext>
                    </a:extLst>
                  </p:cNvPr>
                  <p:cNvSpPr/>
                  <p:nvPr/>
                </p:nvSpPr>
                <p:spPr>
                  <a:xfrm>
                    <a:off x="7467630" y="1967769"/>
                    <a:ext cx="51023" cy="35024"/>
                  </a:xfrm>
                  <a:custGeom>
                    <a:avLst/>
                    <a:gdLst>
                      <a:gd name="connsiteX0" fmla="*/ 2065 w 51023"/>
                      <a:gd name="connsiteY0" fmla="*/ 0 h 35024"/>
                      <a:gd name="connsiteX1" fmla="*/ 51024 w 51023"/>
                      <a:gd name="connsiteY1" fmla="*/ 17907 h 35024"/>
                      <a:gd name="connsiteX2" fmla="*/ 17372 w 51023"/>
                      <a:gd name="connsiteY2" fmla="*/ 33395 h 35024"/>
                      <a:gd name="connsiteX3" fmla="*/ 15210 w 51023"/>
                      <a:gd name="connsiteY3" fmla="*/ 32480 h 35024"/>
                      <a:gd name="connsiteX4" fmla="*/ 1832 w 51023"/>
                      <a:gd name="connsiteY4" fmla="*/ 551 h 35024"/>
                      <a:gd name="connsiteX5" fmla="*/ 2065 w 51023"/>
                      <a:gd name="connsiteY5" fmla="*/ 0 h 3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023" h="35024">
                        <a:moveTo>
                          <a:pt x="2065" y="0"/>
                        </a:moveTo>
                        <a:lnTo>
                          <a:pt x="51024" y="17907"/>
                        </a:lnTo>
                        <a:cubicBezTo>
                          <a:pt x="46007" y="31475"/>
                          <a:pt x="30940" y="38405"/>
                          <a:pt x="17372" y="33395"/>
                        </a:cubicBezTo>
                        <a:cubicBezTo>
                          <a:pt x="16637" y="33118"/>
                          <a:pt x="15916" y="32814"/>
                          <a:pt x="15210" y="32480"/>
                        </a:cubicBezTo>
                        <a:cubicBezTo>
                          <a:pt x="2699" y="27358"/>
                          <a:pt x="-3291" y="13062"/>
                          <a:pt x="1832" y="551"/>
                        </a:cubicBezTo>
                        <a:cubicBezTo>
                          <a:pt x="1907" y="366"/>
                          <a:pt x="1985" y="183"/>
                          <a:pt x="2065" y="0"/>
                        </a:cubicBezTo>
                        <a:close/>
                      </a:path>
                    </a:pathLst>
                  </a:custGeom>
                  <a:solidFill>
                    <a:srgbClr val="B1666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90" name="Freeform: Shape 336">
                    <a:extLst>
                      <a:ext uri="{FF2B5EF4-FFF2-40B4-BE49-F238E27FC236}">
                        <a16:creationId xmlns:a16="http://schemas.microsoft.com/office/drawing/2014/main" id="{63B7701C-B308-A795-BDAA-4C6438BA19F3}"/>
                      </a:ext>
                    </a:extLst>
                  </p:cNvPr>
                  <p:cNvSpPr/>
                  <p:nvPr/>
                </p:nvSpPr>
                <p:spPr>
                  <a:xfrm>
                    <a:off x="7467992" y="1976818"/>
                    <a:ext cx="29135" cy="25588"/>
                  </a:xfrm>
                  <a:custGeom>
                    <a:avLst/>
                    <a:gdLst>
                      <a:gd name="connsiteX0" fmla="*/ 29135 w 29135"/>
                      <a:gd name="connsiteY0" fmla="*/ 25432 h 25588"/>
                      <a:gd name="connsiteX1" fmla="*/ 2561 w 29135"/>
                      <a:gd name="connsiteY1" fmla="*/ 0 h 25588"/>
                      <a:gd name="connsiteX2" fmla="*/ 84 w 29135"/>
                      <a:gd name="connsiteY2" fmla="*/ 0 h 25588"/>
                      <a:gd name="connsiteX3" fmla="*/ 14848 w 29135"/>
                      <a:gd name="connsiteY3" fmla="*/ 23431 h 25588"/>
                      <a:gd name="connsiteX4" fmla="*/ 29135 w 29135"/>
                      <a:gd name="connsiteY4" fmla="*/ 25432 h 25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35" h="25588">
                        <a:moveTo>
                          <a:pt x="29135" y="25432"/>
                        </a:moveTo>
                        <a:cubicBezTo>
                          <a:pt x="28158" y="11371"/>
                          <a:pt x="16650" y="359"/>
                          <a:pt x="2561" y="0"/>
                        </a:cubicBezTo>
                        <a:lnTo>
                          <a:pt x="84" y="0"/>
                        </a:lnTo>
                        <a:cubicBezTo>
                          <a:pt x="-791" y="10234"/>
                          <a:pt x="5239" y="19803"/>
                          <a:pt x="14848" y="23431"/>
                        </a:cubicBezTo>
                        <a:cubicBezTo>
                          <a:pt x="19380" y="25241"/>
                          <a:pt x="24281" y="25927"/>
                          <a:pt x="29135" y="25432"/>
                        </a:cubicBezTo>
                        <a:close/>
                      </a:path>
                    </a:pathLst>
                  </a:custGeom>
                  <a:solidFill>
                    <a:srgbClr val="FFA8A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91" name="Freeform: Shape 337">
                    <a:extLst>
                      <a:ext uri="{FF2B5EF4-FFF2-40B4-BE49-F238E27FC236}">
                        <a16:creationId xmlns:a16="http://schemas.microsoft.com/office/drawing/2014/main" id="{FCE359F8-8604-84AA-FBCD-DAB09E31CB6D}"/>
                      </a:ext>
                    </a:extLst>
                  </p:cNvPr>
                  <p:cNvSpPr/>
                  <p:nvPr/>
                </p:nvSpPr>
                <p:spPr>
                  <a:xfrm>
                    <a:off x="7518463" y="1850802"/>
                    <a:ext cx="50101" cy="96774"/>
                  </a:xfrm>
                  <a:custGeom>
                    <a:avLst/>
                    <a:gdLst>
                      <a:gd name="connsiteX0" fmla="*/ 0 w 50101"/>
                      <a:gd name="connsiteY0" fmla="*/ 0 h 96774"/>
                      <a:gd name="connsiteX1" fmla="*/ 3810 w 50101"/>
                      <a:gd name="connsiteY1" fmla="*/ 96774 h 96774"/>
                      <a:gd name="connsiteX2" fmla="*/ 50102 w 50101"/>
                      <a:gd name="connsiteY2" fmla="*/ 76105 h 96774"/>
                      <a:gd name="connsiteX3" fmla="*/ 0 w 50101"/>
                      <a:gd name="connsiteY3" fmla="*/ 0 h 96774"/>
                    </a:gdLst>
                    <a:ahLst/>
                    <a:cxnLst>
                      <a:cxn ang="0">
                        <a:pos x="connsiteX0" y="connsiteY0"/>
                      </a:cxn>
                      <a:cxn ang="0">
                        <a:pos x="connsiteX1" y="connsiteY1"/>
                      </a:cxn>
                      <a:cxn ang="0">
                        <a:pos x="connsiteX2" y="connsiteY2"/>
                      </a:cxn>
                      <a:cxn ang="0">
                        <a:pos x="connsiteX3" y="connsiteY3"/>
                      </a:cxn>
                    </a:cxnLst>
                    <a:rect l="l" t="t" r="r" b="b"/>
                    <a:pathLst>
                      <a:path w="50101" h="96774">
                        <a:moveTo>
                          <a:pt x="0" y="0"/>
                        </a:moveTo>
                        <a:lnTo>
                          <a:pt x="3810" y="96774"/>
                        </a:lnTo>
                        <a:lnTo>
                          <a:pt x="50102" y="76105"/>
                        </a:lnTo>
                        <a:lnTo>
                          <a:pt x="0" y="0"/>
                        </a:lnTo>
                        <a:close/>
                      </a:path>
                    </a:pathLst>
                  </a:custGeom>
                  <a:solidFill>
                    <a:srgbClr val="F0997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92" name="Freeform: Shape 338">
                    <a:extLst>
                      <a:ext uri="{FF2B5EF4-FFF2-40B4-BE49-F238E27FC236}">
                        <a16:creationId xmlns:a16="http://schemas.microsoft.com/office/drawing/2014/main" id="{F8842ACF-E444-2940-6606-7047BF17EB3C}"/>
                      </a:ext>
                    </a:extLst>
                  </p:cNvPr>
                  <p:cNvSpPr/>
                  <p:nvPr/>
                </p:nvSpPr>
                <p:spPr>
                  <a:xfrm>
                    <a:off x="7568564" y="1818272"/>
                    <a:ext cx="37145" cy="26053"/>
                  </a:xfrm>
                  <a:custGeom>
                    <a:avLst/>
                    <a:gdLst>
                      <a:gd name="connsiteX0" fmla="*/ 36195 w 37145"/>
                      <a:gd name="connsiteY0" fmla="*/ 26053 h 26053"/>
                      <a:gd name="connsiteX1" fmla="*/ 0 w 37145"/>
                      <a:gd name="connsiteY1" fmla="*/ 13576 h 26053"/>
                      <a:gd name="connsiteX2" fmla="*/ 22554 w 37145"/>
                      <a:gd name="connsiteY2" fmla="*/ 646 h 26053"/>
                      <a:gd name="connsiteX3" fmla="*/ 23717 w 37145"/>
                      <a:gd name="connsiteY3" fmla="*/ 1003 h 26053"/>
                      <a:gd name="connsiteX4" fmla="*/ 36195 w 37145"/>
                      <a:gd name="connsiteY4" fmla="*/ 26053 h 26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5" h="26053">
                        <a:moveTo>
                          <a:pt x="36195" y="26053"/>
                        </a:moveTo>
                        <a:lnTo>
                          <a:pt x="0" y="13576"/>
                        </a:lnTo>
                        <a:cubicBezTo>
                          <a:pt x="2657" y="3777"/>
                          <a:pt x="12756" y="-2012"/>
                          <a:pt x="22554" y="646"/>
                        </a:cubicBezTo>
                        <a:cubicBezTo>
                          <a:pt x="22946" y="752"/>
                          <a:pt x="23333" y="871"/>
                          <a:pt x="23717" y="1003"/>
                        </a:cubicBezTo>
                        <a:cubicBezTo>
                          <a:pt x="33962" y="4610"/>
                          <a:pt x="39488" y="15704"/>
                          <a:pt x="36195" y="26053"/>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93" name="Freeform: Shape 339">
                    <a:extLst>
                      <a:ext uri="{FF2B5EF4-FFF2-40B4-BE49-F238E27FC236}">
                        <a16:creationId xmlns:a16="http://schemas.microsoft.com/office/drawing/2014/main" id="{EE775D89-A18C-3C8A-96D6-F366DFDEB6A0}"/>
                      </a:ext>
                    </a:extLst>
                  </p:cNvPr>
                  <p:cNvSpPr/>
                  <p:nvPr/>
                </p:nvSpPr>
                <p:spPr>
                  <a:xfrm>
                    <a:off x="7434203" y="1822997"/>
                    <a:ext cx="36253" cy="28852"/>
                  </a:xfrm>
                  <a:custGeom>
                    <a:avLst/>
                    <a:gdLst>
                      <a:gd name="connsiteX0" fmla="*/ 2059 w 36253"/>
                      <a:gd name="connsiteY0" fmla="*/ 28853 h 28852"/>
                      <a:gd name="connsiteX1" fmla="*/ 36254 w 36253"/>
                      <a:gd name="connsiteY1" fmla="*/ 10565 h 28852"/>
                      <a:gd name="connsiteX2" fmla="*/ 10711 w 36253"/>
                      <a:gd name="connsiteY2" fmla="*/ 2000 h 28852"/>
                      <a:gd name="connsiteX3" fmla="*/ 10536 w 36253"/>
                      <a:gd name="connsiteY3" fmla="*/ 2088 h 28852"/>
                      <a:gd name="connsiteX4" fmla="*/ 2059 w 36253"/>
                      <a:gd name="connsiteY4" fmla="*/ 28853 h 28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3" h="28852">
                        <a:moveTo>
                          <a:pt x="2059" y="28853"/>
                        </a:moveTo>
                        <a:lnTo>
                          <a:pt x="36254" y="10565"/>
                        </a:lnTo>
                        <a:cubicBezTo>
                          <a:pt x="31566" y="1147"/>
                          <a:pt x="20130" y="-2688"/>
                          <a:pt x="10711" y="2000"/>
                        </a:cubicBezTo>
                        <a:cubicBezTo>
                          <a:pt x="10653" y="2029"/>
                          <a:pt x="10594" y="2058"/>
                          <a:pt x="10536" y="2088"/>
                        </a:cubicBezTo>
                        <a:cubicBezTo>
                          <a:pt x="1037" y="7331"/>
                          <a:pt x="-2689" y="19097"/>
                          <a:pt x="2059" y="28853"/>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94" name="Freeform: Shape 340">
                    <a:extLst>
                      <a:ext uri="{FF2B5EF4-FFF2-40B4-BE49-F238E27FC236}">
                        <a16:creationId xmlns:a16="http://schemas.microsoft.com/office/drawing/2014/main" id="{D60E50ED-82EF-F371-5CF7-B51C6C2BD103}"/>
                      </a:ext>
                    </a:extLst>
                  </p:cNvPr>
                  <p:cNvSpPr/>
                  <p:nvPr/>
                </p:nvSpPr>
                <p:spPr>
                  <a:xfrm>
                    <a:off x="7566451" y="1862716"/>
                    <a:ext cx="28707" cy="28549"/>
                  </a:xfrm>
                  <a:custGeom>
                    <a:avLst/>
                    <a:gdLst>
                      <a:gd name="connsiteX0" fmla="*/ 18 w 28707"/>
                      <a:gd name="connsiteY0" fmla="*/ 13042 h 28549"/>
                      <a:gd name="connsiteX1" fmla="*/ 13543 w 28707"/>
                      <a:gd name="connsiteY1" fmla="*/ 28472 h 28549"/>
                      <a:gd name="connsiteX2" fmla="*/ 28629 w 28707"/>
                      <a:gd name="connsiteY2" fmla="*/ 16279 h 28549"/>
                      <a:gd name="connsiteX3" fmla="*/ 28688 w 28707"/>
                      <a:gd name="connsiteY3" fmla="*/ 15518 h 28549"/>
                      <a:gd name="connsiteX4" fmla="*/ 15448 w 28707"/>
                      <a:gd name="connsiteY4" fmla="*/ 88 h 28549"/>
                      <a:gd name="connsiteX5" fmla="*/ 78 w 28707"/>
                      <a:gd name="connsiteY5" fmla="*/ 12357 h 28549"/>
                      <a:gd name="connsiteX6" fmla="*/ 18 w 28707"/>
                      <a:gd name="connsiteY6" fmla="*/ 13042 h 2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07" h="28549">
                        <a:moveTo>
                          <a:pt x="18" y="13042"/>
                        </a:moveTo>
                        <a:cubicBezTo>
                          <a:pt x="-369" y="20990"/>
                          <a:pt x="5613" y="27814"/>
                          <a:pt x="13543" y="28472"/>
                        </a:cubicBezTo>
                        <a:cubicBezTo>
                          <a:pt x="21077" y="29271"/>
                          <a:pt x="27830" y="23812"/>
                          <a:pt x="28629" y="16279"/>
                        </a:cubicBezTo>
                        <a:cubicBezTo>
                          <a:pt x="28656" y="16026"/>
                          <a:pt x="28676" y="15773"/>
                          <a:pt x="28688" y="15518"/>
                        </a:cubicBezTo>
                        <a:cubicBezTo>
                          <a:pt x="29083" y="7672"/>
                          <a:pt x="23264" y="889"/>
                          <a:pt x="15448" y="88"/>
                        </a:cubicBezTo>
                        <a:cubicBezTo>
                          <a:pt x="7816" y="-768"/>
                          <a:pt x="934" y="4725"/>
                          <a:pt x="78" y="12357"/>
                        </a:cubicBezTo>
                        <a:cubicBezTo>
                          <a:pt x="52" y="12585"/>
                          <a:pt x="32" y="12813"/>
                          <a:pt x="18" y="13042"/>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95" name="Freeform: Shape 341">
                    <a:extLst>
                      <a:ext uri="{FF2B5EF4-FFF2-40B4-BE49-F238E27FC236}">
                        <a16:creationId xmlns:a16="http://schemas.microsoft.com/office/drawing/2014/main" id="{A8351959-2B31-9CD0-A594-3E11C9E06ACE}"/>
                      </a:ext>
                    </a:extLst>
                  </p:cNvPr>
                  <p:cNvSpPr/>
                  <p:nvPr/>
                </p:nvSpPr>
                <p:spPr>
                  <a:xfrm>
                    <a:off x="7450917" y="1866843"/>
                    <a:ext cx="28706" cy="28709"/>
                  </a:xfrm>
                  <a:custGeom>
                    <a:avLst/>
                    <a:gdLst>
                      <a:gd name="connsiteX0" fmla="*/ 13 w 28706"/>
                      <a:gd name="connsiteY0" fmla="*/ 13392 h 28709"/>
                      <a:gd name="connsiteX1" fmla="*/ 13444 w 28706"/>
                      <a:gd name="connsiteY1" fmla="*/ 28632 h 28709"/>
                      <a:gd name="connsiteX2" fmla="*/ 28629 w 28706"/>
                      <a:gd name="connsiteY2" fmla="*/ 16347 h 28709"/>
                      <a:gd name="connsiteX3" fmla="*/ 28684 w 28706"/>
                      <a:gd name="connsiteY3" fmla="*/ 15678 h 28709"/>
                      <a:gd name="connsiteX4" fmla="*/ 15158 w 28706"/>
                      <a:gd name="connsiteY4" fmla="*/ 57 h 28709"/>
                      <a:gd name="connsiteX5" fmla="*/ 60 w 28706"/>
                      <a:gd name="connsiteY5" fmla="*/ 12659 h 28709"/>
                      <a:gd name="connsiteX6" fmla="*/ 13 w 28706"/>
                      <a:gd name="connsiteY6" fmla="*/ 13392 h 2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06" h="28709">
                        <a:moveTo>
                          <a:pt x="13" y="13392"/>
                        </a:moveTo>
                        <a:cubicBezTo>
                          <a:pt x="-321" y="21251"/>
                          <a:pt x="5605" y="27975"/>
                          <a:pt x="13444" y="28632"/>
                        </a:cubicBezTo>
                        <a:cubicBezTo>
                          <a:pt x="21029" y="29433"/>
                          <a:pt x="27828" y="23933"/>
                          <a:pt x="28629" y="16347"/>
                        </a:cubicBezTo>
                        <a:cubicBezTo>
                          <a:pt x="28653" y="16125"/>
                          <a:pt x="28671" y="15902"/>
                          <a:pt x="28684" y="15678"/>
                        </a:cubicBezTo>
                        <a:cubicBezTo>
                          <a:pt x="29126" y="7675"/>
                          <a:pt x="23142" y="764"/>
                          <a:pt x="15158" y="57"/>
                        </a:cubicBezTo>
                        <a:cubicBezTo>
                          <a:pt x="7509" y="-632"/>
                          <a:pt x="749" y="5010"/>
                          <a:pt x="60" y="12659"/>
                        </a:cubicBezTo>
                        <a:cubicBezTo>
                          <a:pt x="38" y="12903"/>
                          <a:pt x="23" y="13147"/>
                          <a:pt x="13" y="13392"/>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96" name="Freeform: Shape 342">
                    <a:extLst>
                      <a:ext uri="{FF2B5EF4-FFF2-40B4-BE49-F238E27FC236}">
                        <a16:creationId xmlns:a16="http://schemas.microsoft.com/office/drawing/2014/main" id="{CBE4AADF-F6FC-E204-BB82-CDFFBC1C058F}"/>
                      </a:ext>
                    </a:extLst>
                  </p:cNvPr>
                  <p:cNvSpPr/>
                  <p:nvPr/>
                </p:nvSpPr>
                <p:spPr>
                  <a:xfrm>
                    <a:off x="7384661" y="2008727"/>
                    <a:ext cx="99988" cy="72104"/>
                  </a:xfrm>
                  <a:custGeom>
                    <a:avLst/>
                    <a:gdLst>
                      <a:gd name="connsiteX0" fmla="*/ 99988 w 99988"/>
                      <a:gd name="connsiteY0" fmla="*/ 54959 h 72104"/>
                      <a:gd name="connsiteX1" fmla="*/ 71 w 99988"/>
                      <a:gd name="connsiteY1" fmla="*/ 0 h 72104"/>
                      <a:gd name="connsiteX2" fmla="*/ 21883 w 99988"/>
                      <a:gd name="connsiteY2" fmla="*/ 42291 h 72104"/>
                      <a:gd name="connsiteX3" fmla="*/ 98845 w 99988"/>
                      <a:gd name="connsiteY3" fmla="*/ 72104 h 72104"/>
                    </a:gdLst>
                    <a:ahLst/>
                    <a:cxnLst>
                      <a:cxn ang="0">
                        <a:pos x="connsiteX0" y="connsiteY0"/>
                      </a:cxn>
                      <a:cxn ang="0">
                        <a:pos x="connsiteX1" y="connsiteY1"/>
                      </a:cxn>
                      <a:cxn ang="0">
                        <a:pos x="connsiteX2" y="connsiteY2"/>
                      </a:cxn>
                      <a:cxn ang="0">
                        <a:pos x="connsiteX3" y="connsiteY3"/>
                      </a:cxn>
                    </a:cxnLst>
                    <a:rect l="l" t="t" r="r" b="b"/>
                    <a:pathLst>
                      <a:path w="99988" h="72104">
                        <a:moveTo>
                          <a:pt x="99988" y="54959"/>
                        </a:moveTo>
                        <a:cubicBezTo>
                          <a:pt x="67603" y="48387"/>
                          <a:pt x="8739" y="27337"/>
                          <a:pt x="71" y="0"/>
                        </a:cubicBezTo>
                        <a:cubicBezTo>
                          <a:pt x="71" y="0"/>
                          <a:pt x="-2405" y="21812"/>
                          <a:pt x="21883" y="42291"/>
                        </a:cubicBezTo>
                        <a:cubicBezTo>
                          <a:pt x="42267" y="59341"/>
                          <a:pt x="98845" y="72104"/>
                          <a:pt x="98845" y="72104"/>
                        </a:cubicBezTo>
                        <a:close/>
                      </a:path>
                    </a:pathLst>
                  </a:custGeom>
                  <a:solidFill>
                    <a:srgbClr val="F0997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grpSp>
            <p:sp>
              <p:nvSpPr>
                <p:cNvPr id="274" name="Freeform: Shape 343">
                  <a:extLst>
                    <a:ext uri="{FF2B5EF4-FFF2-40B4-BE49-F238E27FC236}">
                      <a16:creationId xmlns:a16="http://schemas.microsoft.com/office/drawing/2014/main" id="{131A78DC-F72E-CD9C-49C3-CB9493420EC2}"/>
                    </a:ext>
                  </a:extLst>
                </p:cNvPr>
                <p:cNvSpPr/>
                <p:nvPr/>
              </p:nvSpPr>
              <p:spPr>
                <a:xfrm>
                  <a:off x="7332059" y="2096452"/>
                  <a:ext cx="152590" cy="113703"/>
                </a:xfrm>
                <a:custGeom>
                  <a:avLst/>
                  <a:gdLst>
                    <a:gd name="connsiteX0" fmla="*/ 152591 w 152590"/>
                    <a:gd name="connsiteY0" fmla="*/ 109633 h 113703"/>
                    <a:gd name="connsiteX1" fmla="*/ 122015 w 152590"/>
                    <a:gd name="connsiteY1" fmla="*/ 71533 h 113703"/>
                    <a:gd name="connsiteX2" fmla="*/ 41910 w 152590"/>
                    <a:gd name="connsiteY2" fmla="*/ 46673 h 113703"/>
                    <a:gd name="connsiteX3" fmla="*/ 667 w 152590"/>
                    <a:gd name="connsiteY3" fmla="*/ 0 h 113703"/>
                    <a:gd name="connsiteX4" fmla="*/ 0 w 152590"/>
                    <a:gd name="connsiteY4" fmla="*/ 15335 h 113703"/>
                    <a:gd name="connsiteX5" fmla="*/ 152591 w 152590"/>
                    <a:gd name="connsiteY5" fmla="*/ 109633 h 11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590" h="113703">
                      <a:moveTo>
                        <a:pt x="152591" y="109633"/>
                      </a:moveTo>
                      <a:lnTo>
                        <a:pt x="122015" y="71533"/>
                      </a:lnTo>
                      <a:cubicBezTo>
                        <a:pt x="93115" y="73809"/>
                        <a:pt x="64441" y="64913"/>
                        <a:pt x="41910" y="46673"/>
                      </a:cubicBezTo>
                      <a:cubicBezTo>
                        <a:pt x="25738" y="33433"/>
                        <a:pt x="11811" y="17678"/>
                        <a:pt x="667" y="0"/>
                      </a:cubicBezTo>
                      <a:lnTo>
                        <a:pt x="0" y="15335"/>
                      </a:lnTo>
                      <a:cubicBezTo>
                        <a:pt x="14288" y="54007"/>
                        <a:pt x="66770" y="132398"/>
                        <a:pt x="152591" y="109633"/>
                      </a:cubicBez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75" name="Freeform: Shape 344">
                  <a:extLst>
                    <a:ext uri="{FF2B5EF4-FFF2-40B4-BE49-F238E27FC236}">
                      <a16:creationId xmlns:a16="http://schemas.microsoft.com/office/drawing/2014/main" id="{A55E5C88-C8E8-4C7D-269A-AE12C99FAF94}"/>
                    </a:ext>
                  </a:extLst>
                </p:cNvPr>
                <p:cNvSpPr/>
                <p:nvPr/>
              </p:nvSpPr>
              <p:spPr>
                <a:xfrm>
                  <a:off x="7301388" y="2069210"/>
                  <a:ext cx="157543" cy="171899"/>
                </a:xfrm>
                <a:custGeom>
                  <a:avLst/>
                  <a:gdLst>
                    <a:gd name="connsiteX0" fmla="*/ 157543 w 157543"/>
                    <a:gd name="connsiteY0" fmla="*/ 104680 h 171899"/>
                    <a:gd name="connsiteX1" fmla="*/ 131064 w 157543"/>
                    <a:gd name="connsiteY1" fmla="*/ 118586 h 171899"/>
                    <a:gd name="connsiteX2" fmla="*/ 107061 w 157543"/>
                    <a:gd name="connsiteY2" fmla="*/ 170498 h 171899"/>
                    <a:gd name="connsiteX3" fmla="*/ 67723 w 157543"/>
                    <a:gd name="connsiteY3" fmla="*/ 143066 h 171899"/>
                    <a:gd name="connsiteX4" fmla="*/ 0 w 157543"/>
                    <a:gd name="connsiteY4" fmla="*/ 43339 h 171899"/>
                    <a:gd name="connsiteX5" fmla="*/ 20955 w 157543"/>
                    <a:gd name="connsiteY5" fmla="*/ 17907 h 171899"/>
                    <a:gd name="connsiteX6" fmla="*/ 32576 w 157543"/>
                    <a:gd name="connsiteY6" fmla="*/ 0 h 171899"/>
                    <a:gd name="connsiteX7" fmla="*/ 31909 w 157543"/>
                    <a:gd name="connsiteY7" fmla="*/ 14764 h 171899"/>
                    <a:gd name="connsiteX8" fmla="*/ 72009 w 157543"/>
                    <a:gd name="connsiteY8" fmla="*/ 58198 h 171899"/>
                    <a:gd name="connsiteX9" fmla="*/ 157543 w 157543"/>
                    <a:gd name="connsiteY9" fmla="*/ 104680 h 17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3" h="171899">
                      <a:moveTo>
                        <a:pt x="157543" y="104680"/>
                      </a:moveTo>
                      <a:cubicBezTo>
                        <a:pt x="152019" y="97727"/>
                        <a:pt x="142399" y="101822"/>
                        <a:pt x="131064" y="118586"/>
                      </a:cubicBezTo>
                      <a:cubicBezTo>
                        <a:pt x="119729" y="135350"/>
                        <a:pt x="112776" y="164592"/>
                        <a:pt x="107061" y="170498"/>
                      </a:cubicBezTo>
                      <a:cubicBezTo>
                        <a:pt x="101346" y="176403"/>
                        <a:pt x="86201" y="162973"/>
                        <a:pt x="67723" y="143066"/>
                      </a:cubicBezTo>
                      <a:cubicBezTo>
                        <a:pt x="49244" y="123158"/>
                        <a:pt x="14954" y="79439"/>
                        <a:pt x="0" y="43339"/>
                      </a:cubicBezTo>
                      <a:cubicBezTo>
                        <a:pt x="9312" y="37081"/>
                        <a:pt x="16594" y="28242"/>
                        <a:pt x="20955" y="17907"/>
                      </a:cubicBezTo>
                      <a:cubicBezTo>
                        <a:pt x="26289" y="6953"/>
                        <a:pt x="26003" y="191"/>
                        <a:pt x="32576" y="0"/>
                      </a:cubicBezTo>
                      <a:lnTo>
                        <a:pt x="31909" y="14764"/>
                      </a:lnTo>
                      <a:cubicBezTo>
                        <a:pt x="40743" y="32852"/>
                        <a:pt x="54684" y="47949"/>
                        <a:pt x="72009" y="58198"/>
                      </a:cubicBezTo>
                      <a:cubicBezTo>
                        <a:pt x="130207" y="94107"/>
                        <a:pt x="136874" y="75629"/>
                        <a:pt x="157543" y="104680"/>
                      </a:cubicBezTo>
                      <a:close/>
                    </a:path>
                  </a:pathLst>
                </a:custGeom>
                <a:solidFill>
                  <a:srgbClr val="F0F0F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76" name="Freeform: Shape 345">
                  <a:extLst>
                    <a:ext uri="{FF2B5EF4-FFF2-40B4-BE49-F238E27FC236}">
                      <a16:creationId xmlns:a16="http://schemas.microsoft.com/office/drawing/2014/main" id="{E40ED441-E3DD-567D-3E91-D94D2E0CB768}"/>
                    </a:ext>
                  </a:extLst>
                </p:cNvPr>
                <p:cNvSpPr/>
                <p:nvPr/>
              </p:nvSpPr>
              <p:spPr>
                <a:xfrm>
                  <a:off x="7480363" y="2120074"/>
                  <a:ext cx="34450" cy="86010"/>
                </a:xfrm>
                <a:custGeom>
                  <a:avLst/>
                  <a:gdLst>
                    <a:gd name="connsiteX0" fmla="*/ 4286 w 34450"/>
                    <a:gd name="connsiteY0" fmla="*/ 86011 h 86010"/>
                    <a:gd name="connsiteX1" fmla="*/ 0 w 34450"/>
                    <a:gd name="connsiteY1" fmla="*/ 44386 h 86010"/>
                    <a:gd name="connsiteX2" fmla="*/ 0 w 34450"/>
                    <a:gd name="connsiteY2" fmla="*/ 0 h 86010"/>
                    <a:gd name="connsiteX3" fmla="*/ 4286 w 34450"/>
                    <a:gd name="connsiteY3" fmla="*/ 86011 h 86010"/>
                  </a:gdLst>
                  <a:ahLst/>
                  <a:cxnLst>
                    <a:cxn ang="0">
                      <a:pos x="connsiteX0" y="connsiteY0"/>
                    </a:cxn>
                    <a:cxn ang="0">
                      <a:pos x="connsiteX1" y="connsiteY1"/>
                    </a:cxn>
                    <a:cxn ang="0">
                      <a:pos x="connsiteX2" y="connsiteY2"/>
                    </a:cxn>
                    <a:cxn ang="0">
                      <a:pos x="connsiteX3" y="connsiteY3"/>
                    </a:cxn>
                  </a:cxnLst>
                  <a:rect l="l" t="t" r="r" b="b"/>
                  <a:pathLst>
                    <a:path w="34450" h="86010">
                      <a:moveTo>
                        <a:pt x="4286" y="86011"/>
                      </a:moveTo>
                      <a:lnTo>
                        <a:pt x="0" y="44386"/>
                      </a:lnTo>
                      <a:cubicBezTo>
                        <a:pt x="6193" y="30242"/>
                        <a:pt x="6193" y="14145"/>
                        <a:pt x="0" y="0"/>
                      </a:cubicBezTo>
                      <a:cubicBezTo>
                        <a:pt x="26099" y="23908"/>
                        <a:pt x="60198" y="75343"/>
                        <a:pt x="4286" y="86011"/>
                      </a:cubicBez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77" name="Freeform: Shape 346">
                  <a:extLst>
                    <a:ext uri="{FF2B5EF4-FFF2-40B4-BE49-F238E27FC236}">
                      <a16:creationId xmlns:a16="http://schemas.microsoft.com/office/drawing/2014/main" id="{F01F5CCB-EF5A-89A1-5B04-C805FC4C6E69}"/>
                    </a:ext>
                  </a:extLst>
                </p:cNvPr>
                <p:cNvSpPr/>
                <p:nvPr/>
              </p:nvSpPr>
              <p:spPr>
                <a:xfrm>
                  <a:off x="7479929" y="2074354"/>
                  <a:ext cx="58285" cy="128034"/>
                </a:xfrm>
                <a:custGeom>
                  <a:avLst/>
                  <a:gdLst>
                    <a:gd name="connsiteX0" fmla="*/ 2149 w 58285"/>
                    <a:gd name="connsiteY0" fmla="*/ 106871 h 128034"/>
                    <a:gd name="connsiteX1" fmla="*/ 18055 w 58285"/>
                    <a:gd name="connsiteY1" fmla="*/ 88392 h 128034"/>
                    <a:gd name="connsiteX2" fmla="*/ 52441 w 58285"/>
                    <a:gd name="connsiteY2" fmla="*/ 126492 h 128034"/>
                    <a:gd name="connsiteX3" fmla="*/ 53488 w 58285"/>
                    <a:gd name="connsiteY3" fmla="*/ 83915 h 128034"/>
                    <a:gd name="connsiteX4" fmla="*/ 3958 w 58285"/>
                    <a:gd name="connsiteY4" fmla="*/ 0 h 128034"/>
                    <a:gd name="connsiteX5" fmla="*/ 720 w 58285"/>
                    <a:gd name="connsiteY5" fmla="*/ 45625 h 128034"/>
                    <a:gd name="connsiteX6" fmla="*/ 720 w 58285"/>
                    <a:gd name="connsiteY6" fmla="*/ 76391 h 128034"/>
                    <a:gd name="connsiteX7" fmla="*/ 2149 w 58285"/>
                    <a:gd name="connsiteY7" fmla="*/ 106871 h 12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85" h="128034">
                      <a:moveTo>
                        <a:pt x="2149" y="106871"/>
                      </a:moveTo>
                      <a:cubicBezTo>
                        <a:pt x="2149" y="87821"/>
                        <a:pt x="11674" y="85535"/>
                        <a:pt x="18055" y="88392"/>
                      </a:cubicBezTo>
                      <a:cubicBezTo>
                        <a:pt x="24437" y="91250"/>
                        <a:pt x="43392" y="115919"/>
                        <a:pt x="52441" y="126492"/>
                      </a:cubicBezTo>
                      <a:cubicBezTo>
                        <a:pt x="59394" y="134874"/>
                        <a:pt x="60632" y="107442"/>
                        <a:pt x="53488" y="83915"/>
                      </a:cubicBezTo>
                      <a:cubicBezTo>
                        <a:pt x="46345" y="60389"/>
                        <a:pt x="3958" y="0"/>
                        <a:pt x="3958" y="0"/>
                      </a:cubicBezTo>
                      <a:lnTo>
                        <a:pt x="720" y="45625"/>
                      </a:lnTo>
                      <a:cubicBezTo>
                        <a:pt x="2575" y="55797"/>
                        <a:pt x="2575" y="66218"/>
                        <a:pt x="720" y="76391"/>
                      </a:cubicBezTo>
                      <a:cubicBezTo>
                        <a:pt x="-592" y="86554"/>
                        <a:pt x="-109" y="96869"/>
                        <a:pt x="2149" y="106871"/>
                      </a:cubicBezTo>
                      <a:close/>
                    </a:path>
                  </a:pathLst>
                </a:custGeom>
                <a:solidFill>
                  <a:srgbClr val="F0F0F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78" name="Freeform: Shape 347">
                  <a:extLst>
                    <a:ext uri="{FF2B5EF4-FFF2-40B4-BE49-F238E27FC236}">
                      <a16:creationId xmlns:a16="http://schemas.microsoft.com/office/drawing/2014/main" id="{02A5E101-7586-E1A1-6A94-F53052DE9A75}"/>
                    </a:ext>
                  </a:extLst>
                </p:cNvPr>
                <p:cNvSpPr/>
                <p:nvPr/>
              </p:nvSpPr>
              <p:spPr>
                <a:xfrm>
                  <a:off x="7097796" y="2398299"/>
                  <a:ext cx="613071" cy="595891"/>
                </a:xfrm>
                <a:custGeom>
                  <a:avLst/>
                  <a:gdLst>
                    <a:gd name="connsiteX0" fmla="*/ 613072 w 613071"/>
                    <a:gd name="connsiteY0" fmla="*/ 481298 h 595891"/>
                    <a:gd name="connsiteX1" fmla="*/ 421334 w 613071"/>
                    <a:gd name="connsiteY1" fmla="*/ 0 h 595891"/>
                    <a:gd name="connsiteX2" fmla="*/ 57288 w 613071"/>
                    <a:gd name="connsiteY2" fmla="*/ 191548 h 595891"/>
                    <a:gd name="connsiteX3" fmla="*/ 57288 w 613071"/>
                    <a:gd name="connsiteY3" fmla="*/ 191548 h 595891"/>
                    <a:gd name="connsiteX4" fmla="*/ 2329 w 613071"/>
                    <a:gd name="connsiteY4" fmla="*/ 281083 h 595891"/>
                    <a:gd name="connsiteX5" fmla="*/ 115295 w 613071"/>
                    <a:gd name="connsiteY5" fmla="*/ 564737 h 595891"/>
                    <a:gd name="connsiteX6" fmla="*/ 216832 w 613071"/>
                    <a:gd name="connsiteY6" fmla="*/ 591979 h 595891"/>
                    <a:gd name="connsiteX7" fmla="*/ 216832 w 613071"/>
                    <a:gd name="connsiteY7" fmla="*/ 591979 h 59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071" h="595891">
                      <a:moveTo>
                        <a:pt x="613072" y="481298"/>
                      </a:moveTo>
                      <a:lnTo>
                        <a:pt x="421334" y="0"/>
                      </a:lnTo>
                      <a:lnTo>
                        <a:pt x="57288" y="191548"/>
                      </a:lnTo>
                      <a:lnTo>
                        <a:pt x="57288" y="191548"/>
                      </a:lnTo>
                      <a:cubicBezTo>
                        <a:pt x="29570" y="204407"/>
                        <a:pt x="9092" y="234982"/>
                        <a:pt x="2329" y="281083"/>
                      </a:cubicBezTo>
                      <a:cubicBezTo>
                        <a:pt x="-11673" y="377476"/>
                        <a:pt x="38905" y="504444"/>
                        <a:pt x="115295" y="564737"/>
                      </a:cubicBezTo>
                      <a:cubicBezTo>
                        <a:pt x="151967" y="593312"/>
                        <a:pt x="187781" y="601790"/>
                        <a:pt x="216832" y="591979"/>
                      </a:cubicBezTo>
                      <a:lnTo>
                        <a:pt x="216832" y="591979"/>
                      </a:ln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79" name="Freeform: Shape 348">
                  <a:extLst>
                    <a:ext uri="{FF2B5EF4-FFF2-40B4-BE49-F238E27FC236}">
                      <a16:creationId xmlns:a16="http://schemas.microsoft.com/office/drawing/2014/main" id="{5444FDD4-730A-59B3-545D-12A539DD3795}"/>
                    </a:ext>
                  </a:extLst>
                </p:cNvPr>
                <p:cNvSpPr/>
                <p:nvPr/>
              </p:nvSpPr>
              <p:spPr>
                <a:xfrm>
                  <a:off x="7097796" y="2398299"/>
                  <a:ext cx="613071" cy="595891"/>
                </a:xfrm>
                <a:custGeom>
                  <a:avLst/>
                  <a:gdLst>
                    <a:gd name="connsiteX0" fmla="*/ 613072 w 613071"/>
                    <a:gd name="connsiteY0" fmla="*/ 481298 h 595891"/>
                    <a:gd name="connsiteX1" fmla="*/ 421334 w 613071"/>
                    <a:gd name="connsiteY1" fmla="*/ 0 h 595891"/>
                    <a:gd name="connsiteX2" fmla="*/ 57288 w 613071"/>
                    <a:gd name="connsiteY2" fmla="*/ 191548 h 595891"/>
                    <a:gd name="connsiteX3" fmla="*/ 57288 w 613071"/>
                    <a:gd name="connsiteY3" fmla="*/ 191548 h 595891"/>
                    <a:gd name="connsiteX4" fmla="*/ 2329 w 613071"/>
                    <a:gd name="connsiteY4" fmla="*/ 281083 h 595891"/>
                    <a:gd name="connsiteX5" fmla="*/ 115295 w 613071"/>
                    <a:gd name="connsiteY5" fmla="*/ 564737 h 595891"/>
                    <a:gd name="connsiteX6" fmla="*/ 216832 w 613071"/>
                    <a:gd name="connsiteY6" fmla="*/ 591979 h 595891"/>
                    <a:gd name="connsiteX7" fmla="*/ 216832 w 613071"/>
                    <a:gd name="connsiteY7" fmla="*/ 591979 h 59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071" h="595891">
                      <a:moveTo>
                        <a:pt x="613072" y="481298"/>
                      </a:moveTo>
                      <a:lnTo>
                        <a:pt x="421334" y="0"/>
                      </a:lnTo>
                      <a:lnTo>
                        <a:pt x="57288" y="191548"/>
                      </a:lnTo>
                      <a:lnTo>
                        <a:pt x="57288" y="191548"/>
                      </a:lnTo>
                      <a:cubicBezTo>
                        <a:pt x="29570" y="204407"/>
                        <a:pt x="9092" y="234982"/>
                        <a:pt x="2329" y="281083"/>
                      </a:cubicBezTo>
                      <a:cubicBezTo>
                        <a:pt x="-11673" y="377476"/>
                        <a:pt x="38905" y="504444"/>
                        <a:pt x="115295" y="564737"/>
                      </a:cubicBezTo>
                      <a:cubicBezTo>
                        <a:pt x="151967" y="593312"/>
                        <a:pt x="187781" y="601790"/>
                        <a:pt x="216832" y="591979"/>
                      </a:cubicBezTo>
                      <a:lnTo>
                        <a:pt x="216832" y="591979"/>
                      </a:lnTo>
                      <a:close/>
                    </a:path>
                  </a:pathLst>
                </a:custGeom>
                <a:solidFill>
                  <a:srgbClr val="FFFFFF">
                    <a:alpha val="4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80" name="Freeform: Shape 349">
                  <a:extLst>
                    <a:ext uri="{FF2B5EF4-FFF2-40B4-BE49-F238E27FC236}">
                      <a16:creationId xmlns:a16="http://schemas.microsoft.com/office/drawing/2014/main" id="{A0684CEB-F66E-359B-9574-141DC6BF80AE}"/>
                    </a:ext>
                  </a:extLst>
                </p:cNvPr>
                <p:cNvSpPr/>
                <p:nvPr/>
              </p:nvSpPr>
              <p:spPr>
                <a:xfrm>
                  <a:off x="7450119" y="2390458"/>
                  <a:ext cx="337662" cy="493933"/>
                </a:xfrm>
                <a:custGeom>
                  <a:avLst/>
                  <a:gdLst>
                    <a:gd name="connsiteX0" fmla="*/ 199313 w 337662"/>
                    <a:gd name="connsiteY0" fmla="*/ 37655 h 493933"/>
                    <a:gd name="connsiteX1" fmla="*/ 334854 w 337662"/>
                    <a:gd name="connsiteY1" fmla="*/ 377983 h 493933"/>
                    <a:gd name="connsiteX2" fmla="*/ 138353 w 337662"/>
                    <a:gd name="connsiteY2" fmla="*/ 456279 h 493933"/>
                    <a:gd name="connsiteX3" fmla="*/ 2812 w 337662"/>
                    <a:gd name="connsiteY3" fmla="*/ 115950 h 493933"/>
                    <a:gd name="connsiteX4" fmla="*/ 199313 w 337662"/>
                    <a:gd name="connsiteY4" fmla="*/ 37655 h 493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662" h="493933">
                      <a:moveTo>
                        <a:pt x="199313" y="37655"/>
                      </a:moveTo>
                      <a:cubicBezTo>
                        <a:pt x="290944" y="110045"/>
                        <a:pt x="351713" y="262445"/>
                        <a:pt x="334854" y="377983"/>
                      </a:cubicBezTo>
                      <a:cubicBezTo>
                        <a:pt x="317995" y="493521"/>
                        <a:pt x="230079" y="528669"/>
                        <a:pt x="138353" y="456279"/>
                      </a:cubicBezTo>
                      <a:cubicBezTo>
                        <a:pt x="46627" y="383889"/>
                        <a:pt x="-14047" y="231489"/>
                        <a:pt x="2812" y="115950"/>
                      </a:cubicBezTo>
                      <a:cubicBezTo>
                        <a:pt x="19672" y="412"/>
                        <a:pt x="107587" y="-34735"/>
                        <a:pt x="199313" y="37655"/>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81" name="Freeform: Shape 350">
                  <a:extLst>
                    <a:ext uri="{FF2B5EF4-FFF2-40B4-BE49-F238E27FC236}">
                      <a16:creationId xmlns:a16="http://schemas.microsoft.com/office/drawing/2014/main" id="{B6762750-21B1-F094-6EC3-4E43E93DB250}"/>
                    </a:ext>
                  </a:extLst>
                </p:cNvPr>
                <p:cNvSpPr/>
                <p:nvPr/>
              </p:nvSpPr>
              <p:spPr>
                <a:xfrm>
                  <a:off x="7450119" y="2390458"/>
                  <a:ext cx="337662" cy="493933"/>
                </a:xfrm>
                <a:custGeom>
                  <a:avLst/>
                  <a:gdLst>
                    <a:gd name="connsiteX0" fmla="*/ 199313 w 337662"/>
                    <a:gd name="connsiteY0" fmla="*/ 37655 h 493933"/>
                    <a:gd name="connsiteX1" fmla="*/ 334854 w 337662"/>
                    <a:gd name="connsiteY1" fmla="*/ 377983 h 493933"/>
                    <a:gd name="connsiteX2" fmla="*/ 138353 w 337662"/>
                    <a:gd name="connsiteY2" fmla="*/ 456279 h 493933"/>
                    <a:gd name="connsiteX3" fmla="*/ 2812 w 337662"/>
                    <a:gd name="connsiteY3" fmla="*/ 115950 h 493933"/>
                    <a:gd name="connsiteX4" fmla="*/ 199313 w 337662"/>
                    <a:gd name="connsiteY4" fmla="*/ 37655 h 493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662" h="493933">
                      <a:moveTo>
                        <a:pt x="199313" y="37655"/>
                      </a:moveTo>
                      <a:cubicBezTo>
                        <a:pt x="290944" y="110045"/>
                        <a:pt x="351713" y="262445"/>
                        <a:pt x="334854" y="377983"/>
                      </a:cubicBezTo>
                      <a:cubicBezTo>
                        <a:pt x="317995" y="493521"/>
                        <a:pt x="230079" y="528669"/>
                        <a:pt x="138353" y="456279"/>
                      </a:cubicBezTo>
                      <a:cubicBezTo>
                        <a:pt x="46627" y="383889"/>
                        <a:pt x="-14047" y="231489"/>
                        <a:pt x="2812" y="115950"/>
                      </a:cubicBezTo>
                      <a:cubicBezTo>
                        <a:pt x="19672" y="412"/>
                        <a:pt x="107587" y="-34735"/>
                        <a:pt x="199313" y="37655"/>
                      </a:cubicBezTo>
                      <a:close/>
                    </a:path>
                  </a:pathLst>
                </a:custGeom>
                <a:solidFill>
                  <a:srgbClr val="FFFFFF">
                    <a:alpha val="7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82" name="Freeform: Shape 351">
                  <a:extLst>
                    <a:ext uri="{FF2B5EF4-FFF2-40B4-BE49-F238E27FC236}">
                      <a16:creationId xmlns:a16="http://schemas.microsoft.com/office/drawing/2014/main" id="{20A57ACC-4F56-E9DC-DC6E-3C7FB0388138}"/>
                    </a:ext>
                  </a:extLst>
                </p:cNvPr>
                <p:cNvSpPr/>
                <p:nvPr/>
              </p:nvSpPr>
              <p:spPr>
                <a:xfrm rot="-1303200">
                  <a:off x="7487087" y="2399675"/>
                  <a:ext cx="263842" cy="475297"/>
                </a:xfrm>
                <a:custGeom>
                  <a:avLst/>
                  <a:gdLst>
                    <a:gd name="connsiteX0" fmla="*/ 263842 w 263842"/>
                    <a:gd name="connsiteY0" fmla="*/ 237649 h 475297"/>
                    <a:gd name="connsiteX1" fmla="*/ 131921 w 263842"/>
                    <a:gd name="connsiteY1" fmla="*/ 475297 h 475297"/>
                    <a:gd name="connsiteX2" fmla="*/ 0 w 263842"/>
                    <a:gd name="connsiteY2" fmla="*/ 237649 h 475297"/>
                    <a:gd name="connsiteX3" fmla="*/ 131921 w 263842"/>
                    <a:gd name="connsiteY3" fmla="*/ 0 h 475297"/>
                    <a:gd name="connsiteX4" fmla="*/ 263842 w 263842"/>
                    <a:gd name="connsiteY4" fmla="*/ 237649 h 475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842" h="475297">
                      <a:moveTo>
                        <a:pt x="263842" y="237649"/>
                      </a:moveTo>
                      <a:cubicBezTo>
                        <a:pt x="263842" y="368898"/>
                        <a:pt x="204779" y="475297"/>
                        <a:pt x="131921" y="475297"/>
                      </a:cubicBezTo>
                      <a:cubicBezTo>
                        <a:pt x="59063" y="475297"/>
                        <a:pt x="0" y="368898"/>
                        <a:pt x="0" y="237649"/>
                      </a:cubicBezTo>
                      <a:cubicBezTo>
                        <a:pt x="0" y="106399"/>
                        <a:pt x="59063" y="0"/>
                        <a:pt x="131921" y="0"/>
                      </a:cubicBezTo>
                      <a:cubicBezTo>
                        <a:pt x="204779" y="0"/>
                        <a:pt x="263842" y="106399"/>
                        <a:pt x="263842" y="237649"/>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83" name="Freeform: Shape 352">
                  <a:extLst>
                    <a:ext uri="{FF2B5EF4-FFF2-40B4-BE49-F238E27FC236}">
                      <a16:creationId xmlns:a16="http://schemas.microsoft.com/office/drawing/2014/main" id="{07287DA2-C1FD-AC9A-AD5C-74D39F8D5898}"/>
                    </a:ext>
                  </a:extLst>
                </p:cNvPr>
                <p:cNvSpPr/>
                <p:nvPr/>
              </p:nvSpPr>
              <p:spPr>
                <a:xfrm rot="-1303200">
                  <a:off x="7487087" y="2399675"/>
                  <a:ext cx="263842" cy="475297"/>
                </a:xfrm>
                <a:custGeom>
                  <a:avLst/>
                  <a:gdLst>
                    <a:gd name="connsiteX0" fmla="*/ 263842 w 263842"/>
                    <a:gd name="connsiteY0" fmla="*/ 237649 h 475297"/>
                    <a:gd name="connsiteX1" fmla="*/ 131921 w 263842"/>
                    <a:gd name="connsiteY1" fmla="*/ 475297 h 475297"/>
                    <a:gd name="connsiteX2" fmla="*/ 0 w 263842"/>
                    <a:gd name="connsiteY2" fmla="*/ 237649 h 475297"/>
                    <a:gd name="connsiteX3" fmla="*/ 131921 w 263842"/>
                    <a:gd name="connsiteY3" fmla="*/ 0 h 475297"/>
                    <a:gd name="connsiteX4" fmla="*/ 263842 w 263842"/>
                    <a:gd name="connsiteY4" fmla="*/ 237649 h 475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842" h="475297">
                      <a:moveTo>
                        <a:pt x="263842" y="237649"/>
                      </a:moveTo>
                      <a:cubicBezTo>
                        <a:pt x="263842" y="368898"/>
                        <a:pt x="204779" y="475297"/>
                        <a:pt x="131921" y="475297"/>
                      </a:cubicBezTo>
                      <a:cubicBezTo>
                        <a:pt x="59063" y="475297"/>
                        <a:pt x="0" y="368898"/>
                        <a:pt x="0" y="237649"/>
                      </a:cubicBezTo>
                      <a:cubicBezTo>
                        <a:pt x="0" y="106399"/>
                        <a:pt x="59063" y="0"/>
                        <a:pt x="131921" y="0"/>
                      </a:cubicBezTo>
                      <a:cubicBezTo>
                        <a:pt x="204779" y="0"/>
                        <a:pt x="263842" y="106399"/>
                        <a:pt x="263842" y="237649"/>
                      </a:cubicBezTo>
                      <a:close/>
                    </a:path>
                  </a:pathLst>
                </a:custGeom>
                <a:solidFill>
                  <a:srgbClr val="FFFFFF">
                    <a:alpha val="3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84" name="Freeform: Shape 353">
                  <a:extLst>
                    <a:ext uri="{FF2B5EF4-FFF2-40B4-BE49-F238E27FC236}">
                      <a16:creationId xmlns:a16="http://schemas.microsoft.com/office/drawing/2014/main" id="{E0C1A2D9-151B-3BDB-27EA-74DD8986A64B}"/>
                    </a:ext>
                  </a:extLst>
                </p:cNvPr>
                <p:cNvSpPr/>
                <p:nvPr/>
              </p:nvSpPr>
              <p:spPr>
                <a:xfrm>
                  <a:off x="6973439" y="2135600"/>
                  <a:ext cx="592373" cy="849285"/>
                </a:xfrm>
                <a:custGeom>
                  <a:avLst/>
                  <a:gdLst>
                    <a:gd name="connsiteX0" fmla="*/ 355191 w 592373"/>
                    <a:gd name="connsiteY0" fmla="*/ 652082 h 849285"/>
                    <a:gd name="connsiteX1" fmla="*/ 437011 w 592373"/>
                    <a:gd name="connsiteY1" fmla="*/ 673322 h 849285"/>
                    <a:gd name="connsiteX2" fmla="*/ 523498 w 592373"/>
                    <a:gd name="connsiteY2" fmla="*/ 700564 h 849285"/>
                    <a:gd name="connsiteX3" fmla="*/ 516830 w 592373"/>
                    <a:gd name="connsiteY3" fmla="*/ 727996 h 849285"/>
                    <a:gd name="connsiteX4" fmla="*/ 458442 w 592373"/>
                    <a:gd name="connsiteY4" fmla="*/ 729520 h 849285"/>
                    <a:gd name="connsiteX5" fmla="*/ 487017 w 592373"/>
                    <a:gd name="connsiteY5" fmla="*/ 758095 h 849285"/>
                    <a:gd name="connsiteX6" fmla="*/ 574266 w 592373"/>
                    <a:gd name="connsiteY6" fmla="*/ 789718 h 849285"/>
                    <a:gd name="connsiteX7" fmla="*/ 591792 w 592373"/>
                    <a:gd name="connsiteY7" fmla="*/ 784765 h 849285"/>
                    <a:gd name="connsiteX8" fmla="*/ 574076 w 592373"/>
                    <a:gd name="connsiteY8" fmla="*/ 814483 h 849285"/>
                    <a:gd name="connsiteX9" fmla="*/ 559121 w 592373"/>
                    <a:gd name="connsiteY9" fmla="*/ 813911 h 849285"/>
                    <a:gd name="connsiteX10" fmla="*/ 545310 w 592373"/>
                    <a:gd name="connsiteY10" fmla="*/ 818388 h 849285"/>
                    <a:gd name="connsiteX11" fmla="*/ 538738 w 592373"/>
                    <a:gd name="connsiteY11" fmla="*/ 830390 h 849285"/>
                    <a:gd name="connsiteX12" fmla="*/ 530927 w 592373"/>
                    <a:gd name="connsiteY12" fmla="*/ 834295 h 849285"/>
                    <a:gd name="connsiteX13" fmla="*/ 514830 w 592373"/>
                    <a:gd name="connsiteY13" fmla="*/ 836105 h 849285"/>
                    <a:gd name="connsiteX14" fmla="*/ 501495 w 592373"/>
                    <a:gd name="connsiteY14" fmla="*/ 836105 h 849285"/>
                    <a:gd name="connsiteX15" fmla="*/ 479588 w 592373"/>
                    <a:gd name="connsiteY15" fmla="*/ 844582 h 849285"/>
                    <a:gd name="connsiteX16" fmla="*/ 385195 w 592373"/>
                    <a:gd name="connsiteY16" fmla="*/ 827913 h 849285"/>
                    <a:gd name="connsiteX17" fmla="*/ 277943 w 592373"/>
                    <a:gd name="connsiteY17" fmla="*/ 746855 h 849285"/>
                    <a:gd name="connsiteX18" fmla="*/ 44104 w 592373"/>
                    <a:gd name="connsiteY18" fmla="*/ 578453 h 849285"/>
                    <a:gd name="connsiteX19" fmla="*/ 24007 w 592373"/>
                    <a:gd name="connsiteY19" fmla="*/ 428244 h 849285"/>
                    <a:gd name="connsiteX20" fmla="*/ 131544 w 592373"/>
                    <a:gd name="connsiteY20" fmla="*/ 109823 h 849285"/>
                    <a:gd name="connsiteX21" fmla="*/ 267942 w 592373"/>
                    <a:gd name="connsiteY21" fmla="*/ 0 h 849285"/>
                    <a:gd name="connsiteX22" fmla="*/ 264513 w 592373"/>
                    <a:gd name="connsiteY22" fmla="*/ 272034 h 849285"/>
                    <a:gd name="connsiteX23" fmla="*/ 174692 w 592373"/>
                    <a:gd name="connsiteY23" fmla="*/ 481584 h 849285"/>
                    <a:gd name="connsiteX24" fmla="*/ 355191 w 592373"/>
                    <a:gd name="connsiteY24" fmla="*/ 652082 h 84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2373" h="849285">
                      <a:moveTo>
                        <a:pt x="355191" y="652082"/>
                      </a:moveTo>
                      <a:cubicBezTo>
                        <a:pt x="376717" y="664750"/>
                        <a:pt x="404340" y="664750"/>
                        <a:pt x="437011" y="673322"/>
                      </a:cubicBezTo>
                      <a:cubicBezTo>
                        <a:pt x="469681" y="681895"/>
                        <a:pt x="507305" y="698659"/>
                        <a:pt x="523498" y="700564"/>
                      </a:cubicBezTo>
                      <a:cubicBezTo>
                        <a:pt x="543786" y="703040"/>
                        <a:pt x="537500" y="724757"/>
                        <a:pt x="516830" y="727996"/>
                      </a:cubicBezTo>
                      <a:cubicBezTo>
                        <a:pt x="496161" y="731234"/>
                        <a:pt x="457013" y="720566"/>
                        <a:pt x="458442" y="729520"/>
                      </a:cubicBezTo>
                      <a:cubicBezTo>
                        <a:pt x="459871" y="738473"/>
                        <a:pt x="477492" y="752189"/>
                        <a:pt x="487017" y="758095"/>
                      </a:cubicBezTo>
                      <a:cubicBezTo>
                        <a:pt x="512734" y="775907"/>
                        <a:pt x="534642" y="791051"/>
                        <a:pt x="574266" y="789718"/>
                      </a:cubicBezTo>
                      <a:lnTo>
                        <a:pt x="591792" y="784765"/>
                      </a:lnTo>
                      <a:cubicBezTo>
                        <a:pt x="594622" y="797785"/>
                        <a:pt x="586878" y="810778"/>
                        <a:pt x="574076" y="814483"/>
                      </a:cubicBezTo>
                      <a:cubicBezTo>
                        <a:pt x="569085" y="814864"/>
                        <a:pt x="564068" y="814673"/>
                        <a:pt x="559121" y="813911"/>
                      </a:cubicBezTo>
                      <a:cubicBezTo>
                        <a:pt x="554079" y="813254"/>
                        <a:pt x="549010" y="814902"/>
                        <a:pt x="545310" y="818388"/>
                      </a:cubicBezTo>
                      <a:cubicBezTo>
                        <a:pt x="542262" y="821817"/>
                        <a:pt x="541881" y="827056"/>
                        <a:pt x="538738" y="830390"/>
                      </a:cubicBezTo>
                      <a:cubicBezTo>
                        <a:pt x="536522" y="832352"/>
                        <a:pt x="533829" y="833704"/>
                        <a:pt x="530927" y="834295"/>
                      </a:cubicBezTo>
                      <a:cubicBezTo>
                        <a:pt x="525683" y="835704"/>
                        <a:pt x="520256" y="836314"/>
                        <a:pt x="514830" y="836105"/>
                      </a:cubicBezTo>
                      <a:cubicBezTo>
                        <a:pt x="510391" y="835771"/>
                        <a:pt x="505934" y="835771"/>
                        <a:pt x="501495" y="836105"/>
                      </a:cubicBezTo>
                      <a:cubicBezTo>
                        <a:pt x="493838" y="837914"/>
                        <a:pt x="486466" y="840762"/>
                        <a:pt x="479588" y="844582"/>
                      </a:cubicBezTo>
                      <a:cubicBezTo>
                        <a:pt x="448441" y="857250"/>
                        <a:pt x="412913" y="841820"/>
                        <a:pt x="385195" y="827913"/>
                      </a:cubicBezTo>
                      <a:cubicBezTo>
                        <a:pt x="325568" y="798100"/>
                        <a:pt x="309471" y="769525"/>
                        <a:pt x="277943" y="746855"/>
                      </a:cubicBezTo>
                      <a:cubicBezTo>
                        <a:pt x="246416" y="724186"/>
                        <a:pt x="108493" y="633317"/>
                        <a:pt x="44104" y="578453"/>
                      </a:cubicBezTo>
                      <a:cubicBezTo>
                        <a:pt x="-23333" y="521303"/>
                        <a:pt x="670" y="513017"/>
                        <a:pt x="24007" y="428244"/>
                      </a:cubicBezTo>
                      <a:cubicBezTo>
                        <a:pt x="47343" y="343472"/>
                        <a:pt x="106779" y="175260"/>
                        <a:pt x="131544" y="109823"/>
                      </a:cubicBezTo>
                      <a:cubicBezTo>
                        <a:pt x="157738" y="40767"/>
                        <a:pt x="196123" y="22765"/>
                        <a:pt x="267942" y="0"/>
                      </a:cubicBezTo>
                      <a:cubicBezTo>
                        <a:pt x="305375" y="33528"/>
                        <a:pt x="329759" y="144494"/>
                        <a:pt x="264513" y="272034"/>
                      </a:cubicBezTo>
                      <a:lnTo>
                        <a:pt x="174692" y="481584"/>
                      </a:lnTo>
                      <a:cubicBezTo>
                        <a:pt x="174692" y="481584"/>
                        <a:pt x="333665" y="639413"/>
                        <a:pt x="355191" y="652082"/>
                      </a:cubicBezTo>
                      <a:close/>
                    </a:path>
                  </a:pathLst>
                </a:custGeom>
                <a:solidFill>
                  <a:srgbClr val="FFBDA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85" name="Freeform: Shape 354">
                  <a:extLst>
                    <a:ext uri="{FF2B5EF4-FFF2-40B4-BE49-F238E27FC236}">
                      <a16:creationId xmlns:a16="http://schemas.microsoft.com/office/drawing/2014/main" id="{10BBD281-F7AE-5769-4498-E415997B612C}"/>
                    </a:ext>
                  </a:extLst>
                </p:cNvPr>
                <p:cNvSpPr/>
                <p:nvPr/>
              </p:nvSpPr>
              <p:spPr>
                <a:xfrm>
                  <a:off x="6964301" y="2132456"/>
                  <a:ext cx="317931" cy="666464"/>
                </a:xfrm>
                <a:custGeom>
                  <a:avLst/>
                  <a:gdLst>
                    <a:gd name="connsiteX0" fmla="*/ 278890 w 317931"/>
                    <a:gd name="connsiteY0" fmla="*/ 0 h 666464"/>
                    <a:gd name="connsiteX1" fmla="*/ 175639 w 317931"/>
                    <a:gd name="connsiteY1" fmla="*/ 11621 h 666464"/>
                    <a:gd name="connsiteX2" fmla="*/ 120870 w 317931"/>
                    <a:gd name="connsiteY2" fmla="*/ 123825 h 666464"/>
                    <a:gd name="connsiteX3" fmla="*/ 13523 w 317931"/>
                    <a:gd name="connsiteY3" fmla="*/ 472535 h 666464"/>
                    <a:gd name="connsiteX4" fmla="*/ 24763 w 317931"/>
                    <a:gd name="connsiteY4" fmla="*/ 568452 h 666464"/>
                    <a:gd name="connsiteX5" fmla="*/ 165923 w 317931"/>
                    <a:gd name="connsiteY5" fmla="*/ 666464 h 666464"/>
                    <a:gd name="connsiteX6" fmla="*/ 183640 w 317931"/>
                    <a:gd name="connsiteY6" fmla="*/ 592360 h 666464"/>
                    <a:gd name="connsiteX7" fmla="*/ 254887 w 317931"/>
                    <a:gd name="connsiteY7" fmla="*/ 554260 h 666464"/>
                    <a:gd name="connsiteX8" fmla="*/ 188974 w 317931"/>
                    <a:gd name="connsiteY8" fmla="*/ 484537 h 666464"/>
                    <a:gd name="connsiteX9" fmla="*/ 287176 w 317931"/>
                    <a:gd name="connsiteY9" fmla="*/ 258318 h 666464"/>
                    <a:gd name="connsiteX10" fmla="*/ 278890 w 317931"/>
                    <a:gd name="connsiteY10" fmla="*/ 0 h 66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931" h="666464">
                      <a:moveTo>
                        <a:pt x="278890" y="0"/>
                      </a:moveTo>
                      <a:cubicBezTo>
                        <a:pt x="245362" y="3143"/>
                        <a:pt x="202023" y="-3619"/>
                        <a:pt x="175639" y="11621"/>
                      </a:cubicBezTo>
                      <a:cubicBezTo>
                        <a:pt x="131443" y="37148"/>
                        <a:pt x="137539" y="65056"/>
                        <a:pt x="120870" y="123825"/>
                      </a:cubicBezTo>
                      <a:cubicBezTo>
                        <a:pt x="108392" y="167831"/>
                        <a:pt x="25620" y="436912"/>
                        <a:pt x="13523" y="472535"/>
                      </a:cubicBezTo>
                      <a:cubicBezTo>
                        <a:pt x="1426" y="508159"/>
                        <a:pt x="-14099" y="535400"/>
                        <a:pt x="24763" y="568452"/>
                      </a:cubicBezTo>
                      <a:cubicBezTo>
                        <a:pt x="63625" y="601504"/>
                        <a:pt x="165923" y="666464"/>
                        <a:pt x="165923" y="666464"/>
                      </a:cubicBezTo>
                      <a:cubicBezTo>
                        <a:pt x="163363" y="640480"/>
                        <a:pt x="169602" y="614382"/>
                        <a:pt x="183640" y="592360"/>
                      </a:cubicBezTo>
                      <a:cubicBezTo>
                        <a:pt x="206976" y="557403"/>
                        <a:pt x="254887" y="554260"/>
                        <a:pt x="254887" y="554260"/>
                      </a:cubicBezTo>
                      <a:lnTo>
                        <a:pt x="188974" y="484537"/>
                      </a:lnTo>
                      <a:cubicBezTo>
                        <a:pt x="188974" y="484537"/>
                        <a:pt x="259459" y="323945"/>
                        <a:pt x="287176" y="258318"/>
                      </a:cubicBezTo>
                      <a:cubicBezTo>
                        <a:pt x="314894" y="192691"/>
                        <a:pt x="343183" y="64294"/>
                        <a:pt x="278890" y="0"/>
                      </a:cubicBezTo>
                      <a:close/>
                    </a:path>
                  </a:pathLst>
                </a:custGeom>
                <a:solidFill>
                  <a:srgbClr val="F0F0F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grpSp>
        </p:grpSp>
        <p:grpSp>
          <p:nvGrpSpPr>
            <p:cNvPr id="229" name="Graphic 15">
              <a:extLst>
                <a:ext uri="{FF2B5EF4-FFF2-40B4-BE49-F238E27FC236}">
                  <a16:creationId xmlns:a16="http://schemas.microsoft.com/office/drawing/2014/main" id="{79F684D8-B6C8-EE9C-0752-3A2D37BF2F79}"/>
                </a:ext>
              </a:extLst>
            </p:cNvPr>
            <p:cNvGrpSpPr/>
            <p:nvPr/>
          </p:nvGrpSpPr>
          <p:grpSpPr>
            <a:xfrm>
              <a:off x="7563368" y="2687702"/>
              <a:ext cx="964541" cy="1140080"/>
              <a:chOff x="7563368" y="2687702"/>
              <a:chExt cx="964541" cy="1140080"/>
            </a:xfrm>
            <a:solidFill>
              <a:srgbClr val="32CD89"/>
            </a:solidFill>
          </p:grpSpPr>
          <p:sp>
            <p:nvSpPr>
              <p:cNvPr id="230" name="Freeform: Shape 356">
                <a:extLst>
                  <a:ext uri="{FF2B5EF4-FFF2-40B4-BE49-F238E27FC236}">
                    <a16:creationId xmlns:a16="http://schemas.microsoft.com/office/drawing/2014/main" id="{1C3C46DA-AF6F-4A7B-74D4-9D3099089A35}"/>
                  </a:ext>
                </a:extLst>
              </p:cNvPr>
              <p:cNvSpPr/>
              <p:nvPr/>
            </p:nvSpPr>
            <p:spPr>
              <a:xfrm>
                <a:off x="7638894" y="2769810"/>
                <a:ext cx="58698" cy="73711"/>
              </a:xfrm>
              <a:custGeom>
                <a:avLst/>
                <a:gdLst>
                  <a:gd name="connsiteX0" fmla="*/ 58449 w 58698"/>
                  <a:gd name="connsiteY0" fmla="*/ 67115 h 73711"/>
                  <a:gd name="connsiteX1" fmla="*/ 58449 w 58698"/>
                  <a:gd name="connsiteY1" fmla="*/ 69497 h 73711"/>
                  <a:gd name="connsiteX2" fmla="*/ 57020 w 58698"/>
                  <a:gd name="connsiteY2" fmla="*/ 71306 h 73711"/>
                  <a:gd name="connsiteX3" fmla="*/ 52829 w 58698"/>
                  <a:gd name="connsiteY3" fmla="*/ 73497 h 73711"/>
                  <a:gd name="connsiteX4" fmla="*/ 50447 w 58698"/>
                  <a:gd name="connsiteY4" fmla="*/ 73497 h 73711"/>
                  <a:gd name="connsiteX5" fmla="*/ 48638 w 58698"/>
                  <a:gd name="connsiteY5" fmla="*/ 71973 h 73711"/>
                  <a:gd name="connsiteX6" fmla="*/ 19491 w 58698"/>
                  <a:gd name="connsiteY6" fmla="*/ 16157 h 73711"/>
                  <a:gd name="connsiteX7" fmla="*/ 9966 w 58698"/>
                  <a:gd name="connsiteY7" fmla="*/ 37112 h 73711"/>
                  <a:gd name="connsiteX8" fmla="*/ 8252 w 58698"/>
                  <a:gd name="connsiteY8" fmla="*/ 38826 h 73711"/>
                  <a:gd name="connsiteX9" fmla="*/ 5966 w 58698"/>
                  <a:gd name="connsiteY9" fmla="*/ 38826 h 73711"/>
                  <a:gd name="connsiteX10" fmla="*/ 1870 w 58698"/>
                  <a:gd name="connsiteY10" fmla="*/ 37016 h 73711"/>
                  <a:gd name="connsiteX11" fmla="*/ 251 w 58698"/>
                  <a:gd name="connsiteY11" fmla="*/ 35207 h 73711"/>
                  <a:gd name="connsiteX12" fmla="*/ 251 w 58698"/>
                  <a:gd name="connsiteY12" fmla="*/ 32826 h 73711"/>
                  <a:gd name="connsiteX13" fmla="*/ 13300 w 58698"/>
                  <a:gd name="connsiteY13" fmla="*/ 4917 h 73711"/>
                  <a:gd name="connsiteX14" fmla="*/ 14538 w 58698"/>
                  <a:gd name="connsiteY14" fmla="*/ 3393 h 73711"/>
                  <a:gd name="connsiteX15" fmla="*/ 16062 w 58698"/>
                  <a:gd name="connsiteY15" fmla="*/ 2441 h 73711"/>
                  <a:gd name="connsiteX16" fmla="*/ 20253 w 58698"/>
                  <a:gd name="connsiteY16" fmla="*/ 250 h 73711"/>
                  <a:gd name="connsiteX17" fmla="*/ 22635 w 58698"/>
                  <a:gd name="connsiteY17" fmla="*/ 250 h 73711"/>
                  <a:gd name="connsiteX18" fmla="*/ 24444 w 58698"/>
                  <a:gd name="connsiteY18" fmla="*/ 1774 h 7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98" h="73711">
                    <a:moveTo>
                      <a:pt x="58449" y="67115"/>
                    </a:moveTo>
                    <a:cubicBezTo>
                      <a:pt x="58782" y="67877"/>
                      <a:pt x="58782" y="68735"/>
                      <a:pt x="58449" y="69497"/>
                    </a:cubicBezTo>
                    <a:cubicBezTo>
                      <a:pt x="58229" y="70268"/>
                      <a:pt x="57715" y="70916"/>
                      <a:pt x="57020" y="71306"/>
                    </a:cubicBezTo>
                    <a:lnTo>
                      <a:pt x="52829" y="73497"/>
                    </a:lnTo>
                    <a:cubicBezTo>
                      <a:pt x="52057" y="73783"/>
                      <a:pt x="51219" y="73783"/>
                      <a:pt x="50447" y="73497"/>
                    </a:cubicBezTo>
                    <a:cubicBezTo>
                      <a:pt x="49666" y="73240"/>
                      <a:pt x="49019" y="72697"/>
                      <a:pt x="48638" y="71973"/>
                    </a:cubicBezTo>
                    <a:lnTo>
                      <a:pt x="19491" y="16157"/>
                    </a:lnTo>
                    <a:lnTo>
                      <a:pt x="9966" y="37112"/>
                    </a:lnTo>
                    <a:cubicBezTo>
                      <a:pt x="9719" y="37931"/>
                      <a:pt x="9074" y="38579"/>
                      <a:pt x="8252" y="38826"/>
                    </a:cubicBezTo>
                    <a:cubicBezTo>
                      <a:pt x="7509" y="39064"/>
                      <a:pt x="6709" y="39064"/>
                      <a:pt x="5966" y="38826"/>
                    </a:cubicBezTo>
                    <a:lnTo>
                      <a:pt x="1870" y="37016"/>
                    </a:lnTo>
                    <a:cubicBezTo>
                      <a:pt x="1103" y="36664"/>
                      <a:pt x="517" y="36007"/>
                      <a:pt x="251" y="35207"/>
                    </a:cubicBezTo>
                    <a:cubicBezTo>
                      <a:pt x="-84" y="34445"/>
                      <a:pt x="-84" y="33588"/>
                      <a:pt x="251" y="32826"/>
                    </a:cubicBezTo>
                    <a:lnTo>
                      <a:pt x="13300" y="4917"/>
                    </a:lnTo>
                    <a:cubicBezTo>
                      <a:pt x="13548" y="4298"/>
                      <a:pt x="13986" y="3765"/>
                      <a:pt x="14538" y="3393"/>
                    </a:cubicBezTo>
                    <a:lnTo>
                      <a:pt x="16062" y="2441"/>
                    </a:lnTo>
                    <a:lnTo>
                      <a:pt x="20253" y="250"/>
                    </a:lnTo>
                    <a:cubicBezTo>
                      <a:pt x="21015" y="-83"/>
                      <a:pt x="21872" y="-83"/>
                      <a:pt x="22635" y="250"/>
                    </a:cubicBezTo>
                    <a:cubicBezTo>
                      <a:pt x="23416" y="507"/>
                      <a:pt x="24063" y="1050"/>
                      <a:pt x="24444" y="1774"/>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31" name="Freeform: Shape 357">
                <a:extLst>
                  <a:ext uri="{FF2B5EF4-FFF2-40B4-BE49-F238E27FC236}">
                    <a16:creationId xmlns:a16="http://schemas.microsoft.com/office/drawing/2014/main" id="{77F0A966-8693-C95F-D375-152EF3FB12D0}"/>
                  </a:ext>
                </a:extLst>
              </p:cNvPr>
              <p:cNvSpPr/>
              <p:nvPr/>
            </p:nvSpPr>
            <p:spPr>
              <a:xfrm>
                <a:off x="8007167" y="3245965"/>
                <a:ext cx="58721" cy="73556"/>
              </a:xfrm>
              <a:custGeom>
                <a:avLst/>
                <a:gdLst>
                  <a:gd name="connsiteX0" fmla="*/ 58507 w 58721"/>
                  <a:gd name="connsiteY0" fmla="*/ 67020 h 73556"/>
                  <a:gd name="connsiteX1" fmla="*/ 58507 w 58721"/>
                  <a:gd name="connsiteY1" fmla="*/ 69402 h 73556"/>
                  <a:gd name="connsiteX2" fmla="*/ 56983 w 58721"/>
                  <a:gd name="connsiteY2" fmla="*/ 71211 h 73556"/>
                  <a:gd name="connsiteX3" fmla="*/ 52792 w 58721"/>
                  <a:gd name="connsiteY3" fmla="*/ 73307 h 73556"/>
                  <a:gd name="connsiteX4" fmla="*/ 50506 w 58721"/>
                  <a:gd name="connsiteY4" fmla="*/ 73307 h 73556"/>
                  <a:gd name="connsiteX5" fmla="*/ 48601 w 58721"/>
                  <a:gd name="connsiteY5" fmla="*/ 71783 h 73556"/>
                  <a:gd name="connsiteX6" fmla="*/ 19550 w 58721"/>
                  <a:gd name="connsiteY6" fmla="*/ 15871 h 73556"/>
                  <a:gd name="connsiteX7" fmla="*/ 10025 w 58721"/>
                  <a:gd name="connsiteY7" fmla="*/ 36921 h 73556"/>
                  <a:gd name="connsiteX8" fmla="*/ 8311 w 58721"/>
                  <a:gd name="connsiteY8" fmla="*/ 38636 h 73556"/>
                  <a:gd name="connsiteX9" fmla="*/ 5929 w 58721"/>
                  <a:gd name="connsiteY9" fmla="*/ 38636 h 73556"/>
                  <a:gd name="connsiteX10" fmla="*/ 1834 w 58721"/>
                  <a:gd name="connsiteY10" fmla="*/ 36731 h 73556"/>
                  <a:gd name="connsiteX11" fmla="*/ 214 w 58721"/>
                  <a:gd name="connsiteY11" fmla="*/ 35016 h 73556"/>
                  <a:gd name="connsiteX12" fmla="*/ 214 w 58721"/>
                  <a:gd name="connsiteY12" fmla="*/ 32635 h 73556"/>
                  <a:gd name="connsiteX13" fmla="*/ 12883 w 58721"/>
                  <a:gd name="connsiteY13" fmla="*/ 4917 h 73556"/>
                  <a:gd name="connsiteX14" fmla="*/ 14121 w 58721"/>
                  <a:gd name="connsiteY14" fmla="*/ 3393 h 73556"/>
                  <a:gd name="connsiteX15" fmla="*/ 15740 w 58721"/>
                  <a:gd name="connsiteY15" fmla="*/ 2441 h 73556"/>
                  <a:gd name="connsiteX16" fmla="*/ 19836 w 58721"/>
                  <a:gd name="connsiteY16" fmla="*/ 250 h 73556"/>
                  <a:gd name="connsiteX17" fmla="*/ 22217 w 58721"/>
                  <a:gd name="connsiteY17" fmla="*/ 250 h 73556"/>
                  <a:gd name="connsiteX18" fmla="*/ 24027 w 58721"/>
                  <a:gd name="connsiteY18" fmla="*/ 1774 h 7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721" h="73556">
                    <a:moveTo>
                      <a:pt x="58507" y="67020"/>
                    </a:moveTo>
                    <a:cubicBezTo>
                      <a:pt x="58793" y="67792"/>
                      <a:pt x="58793" y="68630"/>
                      <a:pt x="58507" y="69402"/>
                    </a:cubicBezTo>
                    <a:cubicBezTo>
                      <a:pt x="58250" y="70183"/>
                      <a:pt x="57707" y="70830"/>
                      <a:pt x="56983" y="71211"/>
                    </a:cubicBezTo>
                    <a:lnTo>
                      <a:pt x="52792" y="73307"/>
                    </a:lnTo>
                    <a:cubicBezTo>
                      <a:pt x="52068" y="73640"/>
                      <a:pt x="51230" y="73640"/>
                      <a:pt x="50506" y="73307"/>
                    </a:cubicBezTo>
                    <a:cubicBezTo>
                      <a:pt x="49725" y="73021"/>
                      <a:pt x="49049" y="72488"/>
                      <a:pt x="48601" y="71783"/>
                    </a:cubicBezTo>
                    <a:lnTo>
                      <a:pt x="19550" y="15871"/>
                    </a:lnTo>
                    <a:lnTo>
                      <a:pt x="10025" y="36921"/>
                    </a:lnTo>
                    <a:cubicBezTo>
                      <a:pt x="9711" y="37702"/>
                      <a:pt x="9092" y="38322"/>
                      <a:pt x="8311" y="38636"/>
                    </a:cubicBezTo>
                    <a:cubicBezTo>
                      <a:pt x="7539" y="38874"/>
                      <a:pt x="6701" y="38874"/>
                      <a:pt x="5929" y="38636"/>
                    </a:cubicBezTo>
                    <a:lnTo>
                      <a:pt x="1834" y="36731"/>
                    </a:lnTo>
                    <a:cubicBezTo>
                      <a:pt x="1052" y="36445"/>
                      <a:pt x="462" y="35807"/>
                      <a:pt x="214" y="35016"/>
                    </a:cubicBezTo>
                    <a:cubicBezTo>
                      <a:pt x="-71" y="34245"/>
                      <a:pt x="-71" y="33407"/>
                      <a:pt x="214" y="32635"/>
                    </a:cubicBezTo>
                    <a:lnTo>
                      <a:pt x="12883" y="4917"/>
                    </a:lnTo>
                    <a:cubicBezTo>
                      <a:pt x="13168" y="4317"/>
                      <a:pt x="13587" y="3793"/>
                      <a:pt x="14121" y="3393"/>
                    </a:cubicBezTo>
                    <a:lnTo>
                      <a:pt x="15740" y="2441"/>
                    </a:lnTo>
                    <a:lnTo>
                      <a:pt x="19836" y="250"/>
                    </a:lnTo>
                    <a:cubicBezTo>
                      <a:pt x="20598" y="-83"/>
                      <a:pt x="21455" y="-83"/>
                      <a:pt x="22217" y="250"/>
                    </a:cubicBezTo>
                    <a:cubicBezTo>
                      <a:pt x="23008" y="488"/>
                      <a:pt x="23665" y="1041"/>
                      <a:pt x="24027" y="1774"/>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32" name="Freeform: Shape 358">
                <a:extLst>
                  <a:ext uri="{FF2B5EF4-FFF2-40B4-BE49-F238E27FC236}">
                    <a16:creationId xmlns:a16="http://schemas.microsoft.com/office/drawing/2014/main" id="{8AC22DA9-CCFB-08DA-9F99-F842D2E7C93B}"/>
                  </a:ext>
                </a:extLst>
              </p:cNvPr>
              <p:cNvSpPr/>
              <p:nvPr/>
            </p:nvSpPr>
            <p:spPr>
              <a:xfrm>
                <a:off x="7867114" y="3145095"/>
                <a:ext cx="58947" cy="73461"/>
              </a:xfrm>
              <a:custGeom>
                <a:avLst/>
                <a:gdLst>
                  <a:gd name="connsiteX0" fmla="*/ 58734 w 58947"/>
                  <a:gd name="connsiteY0" fmla="*/ 66925 h 73461"/>
                  <a:gd name="connsiteX1" fmla="*/ 58734 w 58947"/>
                  <a:gd name="connsiteY1" fmla="*/ 69211 h 73461"/>
                  <a:gd name="connsiteX2" fmla="*/ 57210 w 58947"/>
                  <a:gd name="connsiteY2" fmla="*/ 71116 h 73461"/>
                  <a:gd name="connsiteX3" fmla="*/ 53018 w 58947"/>
                  <a:gd name="connsiteY3" fmla="*/ 73212 h 73461"/>
                  <a:gd name="connsiteX4" fmla="*/ 50733 w 58947"/>
                  <a:gd name="connsiteY4" fmla="*/ 73212 h 73461"/>
                  <a:gd name="connsiteX5" fmla="*/ 48923 w 58947"/>
                  <a:gd name="connsiteY5" fmla="*/ 71688 h 73461"/>
                  <a:gd name="connsiteX6" fmla="*/ 19586 w 58947"/>
                  <a:gd name="connsiteY6" fmla="*/ 16062 h 73461"/>
                  <a:gd name="connsiteX7" fmla="*/ 10061 w 58947"/>
                  <a:gd name="connsiteY7" fmla="*/ 37112 h 73461"/>
                  <a:gd name="connsiteX8" fmla="*/ 8346 w 58947"/>
                  <a:gd name="connsiteY8" fmla="*/ 38826 h 73461"/>
                  <a:gd name="connsiteX9" fmla="*/ 5965 w 58947"/>
                  <a:gd name="connsiteY9" fmla="*/ 38826 h 73461"/>
                  <a:gd name="connsiteX10" fmla="*/ 1869 w 58947"/>
                  <a:gd name="connsiteY10" fmla="*/ 36921 h 73461"/>
                  <a:gd name="connsiteX11" fmla="*/ 250 w 58947"/>
                  <a:gd name="connsiteY11" fmla="*/ 35207 h 73461"/>
                  <a:gd name="connsiteX12" fmla="*/ 250 w 58947"/>
                  <a:gd name="connsiteY12" fmla="*/ 32826 h 73461"/>
                  <a:gd name="connsiteX13" fmla="*/ 13204 w 58947"/>
                  <a:gd name="connsiteY13" fmla="*/ 4917 h 73461"/>
                  <a:gd name="connsiteX14" fmla="*/ 14442 w 58947"/>
                  <a:gd name="connsiteY14" fmla="*/ 3298 h 73461"/>
                  <a:gd name="connsiteX15" fmla="*/ 16062 w 58947"/>
                  <a:gd name="connsiteY15" fmla="*/ 2346 h 73461"/>
                  <a:gd name="connsiteX16" fmla="*/ 20157 w 58947"/>
                  <a:gd name="connsiteY16" fmla="*/ 250 h 73461"/>
                  <a:gd name="connsiteX17" fmla="*/ 22539 w 58947"/>
                  <a:gd name="connsiteY17" fmla="*/ 250 h 73461"/>
                  <a:gd name="connsiteX18" fmla="*/ 24348 w 58947"/>
                  <a:gd name="connsiteY18" fmla="*/ 1679 h 7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947" h="73461">
                    <a:moveTo>
                      <a:pt x="58734" y="66925"/>
                    </a:moveTo>
                    <a:cubicBezTo>
                      <a:pt x="59019" y="67658"/>
                      <a:pt x="59019" y="68478"/>
                      <a:pt x="58734" y="69211"/>
                    </a:cubicBezTo>
                    <a:cubicBezTo>
                      <a:pt x="58486" y="70011"/>
                      <a:pt x="57943" y="70697"/>
                      <a:pt x="57210" y="71116"/>
                    </a:cubicBezTo>
                    <a:lnTo>
                      <a:pt x="53018" y="73212"/>
                    </a:lnTo>
                    <a:cubicBezTo>
                      <a:pt x="52295" y="73545"/>
                      <a:pt x="51456" y="73545"/>
                      <a:pt x="50733" y="73212"/>
                    </a:cubicBezTo>
                    <a:cubicBezTo>
                      <a:pt x="49923" y="73011"/>
                      <a:pt x="49256" y="72450"/>
                      <a:pt x="48923" y="71688"/>
                    </a:cubicBezTo>
                    <a:lnTo>
                      <a:pt x="19586" y="16062"/>
                    </a:lnTo>
                    <a:lnTo>
                      <a:pt x="10061" y="37112"/>
                    </a:lnTo>
                    <a:cubicBezTo>
                      <a:pt x="9746" y="37893"/>
                      <a:pt x="9127" y="38512"/>
                      <a:pt x="8346" y="38826"/>
                    </a:cubicBezTo>
                    <a:cubicBezTo>
                      <a:pt x="7575" y="39064"/>
                      <a:pt x="6737" y="39064"/>
                      <a:pt x="5965" y="38826"/>
                    </a:cubicBezTo>
                    <a:lnTo>
                      <a:pt x="1869" y="36921"/>
                    </a:lnTo>
                    <a:cubicBezTo>
                      <a:pt x="1126" y="36578"/>
                      <a:pt x="545" y="35969"/>
                      <a:pt x="250" y="35207"/>
                    </a:cubicBezTo>
                    <a:cubicBezTo>
                      <a:pt x="-83" y="34445"/>
                      <a:pt x="-83" y="33588"/>
                      <a:pt x="250" y="32826"/>
                    </a:cubicBezTo>
                    <a:lnTo>
                      <a:pt x="13204" y="4917"/>
                    </a:lnTo>
                    <a:cubicBezTo>
                      <a:pt x="13518" y="4308"/>
                      <a:pt x="13937" y="3755"/>
                      <a:pt x="14442" y="3298"/>
                    </a:cubicBezTo>
                    <a:lnTo>
                      <a:pt x="16062" y="2346"/>
                    </a:lnTo>
                    <a:lnTo>
                      <a:pt x="20157" y="250"/>
                    </a:lnTo>
                    <a:cubicBezTo>
                      <a:pt x="20919" y="-83"/>
                      <a:pt x="21777" y="-83"/>
                      <a:pt x="22539" y="250"/>
                    </a:cubicBezTo>
                    <a:cubicBezTo>
                      <a:pt x="23320" y="441"/>
                      <a:pt x="23986" y="964"/>
                      <a:pt x="24348" y="1679"/>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33" name="Freeform: Shape 359">
                <a:extLst>
                  <a:ext uri="{FF2B5EF4-FFF2-40B4-BE49-F238E27FC236}">
                    <a16:creationId xmlns:a16="http://schemas.microsoft.com/office/drawing/2014/main" id="{B045C04F-A5D6-EC82-627F-57FC8DDA900B}"/>
                  </a:ext>
                </a:extLst>
              </p:cNvPr>
              <p:cNvSpPr/>
              <p:nvPr/>
            </p:nvSpPr>
            <p:spPr>
              <a:xfrm>
                <a:off x="8203251" y="3134427"/>
                <a:ext cx="58697" cy="73652"/>
              </a:xfrm>
              <a:custGeom>
                <a:avLst/>
                <a:gdLst>
                  <a:gd name="connsiteX0" fmla="*/ 58448 w 58697"/>
                  <a:gd name="connsiteY0" fmla="*/ 67115 h 73652"/>
                  <a:gd name="connsiteX1" fmla="*/ 58448 w 58697"/>
                  <a:gd name="connsiteY1" fmla="*/ 69497 h 73652"/>
                  <a:gd name="connsiteX2" fmla="*/ 56924 w 58697"/>
                  <a:gd name="connsiteY2" fmla="*/ 71306 h 73652"/>
                  <a:gd name="connsiteX3" fmla="*/ 52828 w 58697"/>
                  <a:gd name="connsiteY3" fmla="*/ 73402 h 73652"/>
                  <a:gd name="connsiteX4" fmla="*/ 50447 w 58697"/>
                  <a:gd name="connsiteY4" fmla="*/ 73402 h 73652"/>
                  <a:gd name="connsiteX5" fmla="*/ 48637 w 58697"/>
                  <a:gd name="connsiteY5" fmla="*/ 71973 h 73652"/>
                  <a:gd name="connsiteX6" fmla="*/ 19490 w 58697"/>
                  <a:gd name="connsiteY6" fmla="*/ 16061 h 73652"/>
                  <a:gd name="connsiteX7" fmla="*/ 9965 w 58697"/>
                  <a:gd name="connsiteY7" fmla="*/ 37112 h 73652"/>
                  <a:gd name="connsiteX8" fmla="*/ 8251 w 58697"/>
                  <a:gd name="connsiteY8" fmla="*/ 38826 h 73652"/>
                  <a:gd name="connsiteX9" fmla="*/ 5965 w 58697"/>
                  <a:gd name="connsiteY9" fmla="*/ 38826 h 73652"/>
                  <a:gd name="connsiteX10" fmla="*/ 1869 w 58697"/>
                  <a:gd name="connsiteY10" fmla="*/ 36921 h 73652"/>
                  <a:gd name="connsiteX11" fmla="*/ 250 w 58697"/>
                  <a:gd name="connsiteY11" fmla="*/ 35207 h 73652"/>
                  <a:gd name="connsiteX12" fmla="*/ 250 w 58697"/>
                  <a:gd name="connsiteY12" fmla="*/ 32826 h 73652"/>
                  <a:gd name="connsiteX13" fmla="*/ 13299 w 58697"/>
                  <a:gd name="connsiteY13" fmla="*/ 4917 h 73652"/>
                  <a:gd name="connsiteX14" fmla="*/ 14537 w 58697"/>
                  <a:gd name="connsiteY14" fmla="*/ 3393 h 73652"/>
                  <a:gd name="connsiteX15" fmla="*/ 16061 w 58697"/>
                  <a:gd name="connsiteY15" fmla="*/ 2441 h 73652"/>
                  <a:gd name="connsiteX16" fmla="*/ 20253 w 58697"/>
                  <a:gd name="connsiteY16" fmla="*/ 250 h 73652"/>
                  <a:gd name="connsiteX17" fmla="*/ 22634 w 58697"/>
                  <a:gd name="connsiteY17" fmla="*/ 250 h 73652"/>
                  <a:gd name="connsiteX18" fmla="*/ 24444 w 58697"/>
                  <a:gd name="connsiteY18" fmla="*/ 1774 h 73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97" h="73652">
                    <a:moveTo>
                      <a:pt x="58448" y="67115"/>
                    </a:moveTo>
                    <a:cubicBezTo>
                      <a:pt x="58781" y="67877"/>
                      <a:pt x="58781" y="68735"/>
                      <a:pt x="58448" y="69497"/>
                    </a:cubicBezTo>
                    <a:cubicBezTo>
                      <a:pt x="58191" y="70278"/>
                      <a:pt x="57648" y="70926"/>
                      <a:pt x="56924" y="71306"/>
                    </a:cubicBezTo>
                    <a:lnTo>
                      <a:pt x="52828" y="73402"/>
                    </a:lnTo>
                    <a:cubicBezTo>
                      <a:pt x="52066" y="73735"/>
                      <a:pt x="51209" y="73735"/>
                      <a:pt x="50447" y="73402"/>
                    </a:cubicBezTo>
                    <a:cubicBezTo>
                      <a:pt x="49675" y="73183"/>
                      <a:pt x="49027" y="72669"/>
                      <a:pt x="48637" y="71973"/>
                    </a:cubicBezTo>
                    <a:lnTo>
                      <a:pt x="19490" y="16061"/>
                    </a:lnTo>
                    <a:lnTo>
                      <a:pt x="9965" y="37112"/>
                    </a:lnTo>
                    <a:cubicBezTo>
                      <a:pt x="9718" y="37931"/>
                      <a:pt x="9070" y="38579"/>
                      <a:pt x="8251" y="38826"/>
                    </a:cubicBezTo>
                    <a:cubicBezTo>
                      <a:pt x="7508" y="39064"/>
                      <a:pt x="6708" y="39064"/>
                      <a:pt x="5965" y="38826"/>
                    </a:cubicBezTo>
                    <a:lnTo>
                      <a:pt x="1869" y="36921"/>
                    </a:lnTo>
                    <a:cubicBezTo>
                      <a:pt x="1126" y="36578"/>
                      <a:pt x="545" y="35969"/>
                      <a:pt x="250" y="35207"/>
                    </a:cubicBezTo>
                    <a:cubicBezTo>
                      <a:pt x="-83" y="34445"/>
                      <a:pt x="-83" y="33588"/>
                      <a:pt x="250" y="32826"/>
                    </a:cubicBezTo>
                    <a:lnTo>
                      <a:pt x="13299" y="4917"/>
                    </a:lnTo>
                    <a:cubicBezTo>
                      <a:pt x="13547" y="4298"/>
                      <a:pt x="13985" y="3765"/>
                      <a:pt x="14537" y="3393"/>
                    </a:cubicBezTo>
                    <a:cubicBezTo>
                      <a:pt x="15004" y="3012"/>
                      <a:pt x="15509" y="2688"/>
                      <a:pt x="16061" y="2441"/>
                    </a:cubicBezTo>
                    <a:lnTo>
                      <a:pt x="20253" y="250"/>
                    </a:lnTo>
                    <a:cubicBezTo>
                      <a:pt x="21015" y="-83"/>
                      <a:pt x="21872" y="-83"/>
                      <a:pt x="22634" y="250"/>
                    </a:cubicBezTo>
                    <a:cubicBezTo>
                      <a:pt x="23424" y="469"/>
                      <a:pt x="24091" y="1031"/>
                      <a:pt x="24444" y="1774"/>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34" name="Freeform: Shape 360">
                <a:extLst>
                  <a:ext uri="{FF2B5EF4-FFF2-40B4-BE49-F238E27FC236}">
                    <a16:creationId xmlns:a16="http://schemas.microsoft.com/office/drawing/2014/main" id="{BC1A4D2D-81A9-9395-E14E-3ADC79406214}"/>
                  </a:ext>
                </a:extLst>
              </p:cNvPr>
              <p:cNvSpPr/>
              <p:nvPr/>
            </p:nvSpPr>
            <p:spPr>
              <a:xfrm>
                <a:off x="8043384" y="3019320"/>
                <a:ext cx="40022" cy="79648"/>
              </a:xfrm>
              <a:custGeom>
                <a:avLst/>
                <a:gdLst>
                  <a:gd name="connsiteX0" fmla="*/ 40007 w 40022"/>
                  <a:gd name="connsiteY0" fmla="*/ 76305 h 79648"/>
                  <a:gd name="connsiteX1" fmla="*/ 39245 w 40022"/>
                  <a:gd name="connsiteY1" fmla="*/ 78591 h 79648"/>
                  <a:gd name="connsiteX2" fmla="*/ 37150 w 40022"/>
                  <a:gd name="connsiteY2" fmla="*/ 79639 h 79648"/>
                  <a:gd name="connsiteX3" fmla="*/ 32387 w 40022"/>
                  <a:gd name="connsiteY3" fmla="*/ 79639 h 79648"/>
                  <a:gd name="connsiteX4" fmla="*/ 30196 w 40022"/>
                  <a:gd name="connsiteY4" fmla="*/ 78877 h 79648"/>
                  <a:gd name="connsiteX5" fmla="*/ 29148 w 40022"/>
                  <a:gd name="connsiteY5" fmla="*/ 76781 h 79648"/>
                  <a:gd name="connsiteX6" fmla="*/ 25815 w 40022"/>
                  <a:gd name="connsiteY6" fmla="*/ 13821 h 79648"/>
                  <a:gd name="connsiteX7" fmla="*/ 8098 w 40022"/>
                  <a:gd name="connsiteY7" fmla="*/ 28871 h 79648"/>
                  <a:gd name="connsiteX8" fmla="*/ 5812 w 40022"/>
                  <a:gd name="connsiteY8" fmla="*/ 29728 h 79648"/>
                  <a:gd name="connsiteX9" fmla="*/ 3717 w 40022"/>
                  <a:gd name="connsiteY9" fmla="*/ 28680 h 79648"/>
                  <a:gd name="connsiteX10" fmla="*/ 764 w 40022"/>
                  <a:gd name="connsiteY10" fmla="*/ 25251 h 79648"/>
                  <a:gd name="connsiteX11" fmla="*/ 2 w 40022"/>
                  <a:gd name="connsiteY11" fmla="*/ 23060 h 79648"/>
                  <a:gd name="connsiteX12" fmla="*/ 1145 w 40022"/>
                  <a:gd name="connsiteY12" fmla="*/ 20869 h 79648"/>
                  <a:gd name="connsiteX13" fmla="*/ 24577 w 40022"/>
                  <a:gd name="connsiteY13" fmla="*/ 867 h 79648"/>
                  <a:gd name="connsiteX14" fmla="*/ 26291 w 40022"/>
                  <a:gd name="connsiteY14" fmla="*/ 10 h 79648"/>
                  <a:gd name="connsiteX15" fmla="*/ 28101 w 40022"/>
                  <a:gd name="connsiteY15" fmla="*/ 10 h 79648"/>
                  <a:gd name="connsiteX16" fmla="*/ 32863 w 40022"/>
                  <a:gd name="connsiteY16" fmla="*/ 10 h 79648"/>
                  <a:gd name="connsiteX17" fmla="*/ 35054 w 40022"/>
                  <a:gd name="connsiteY17" fmla="*/ 772 h 79648"/>
                  <a:gd name="connsiteX18" fmla="*/ 36102 w 40022"/>
                  <a:gd name="connsiteY18" fmla="*/ 2867 h 7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022" h="79648">
                    <a:moveTo>
                      <a:pt x="40007" y="76305"/>
                    </a:moveTo>
                    <a:cubicBezTo>
                      <a:pt x="40093" y="77143"/>
                      <a:pt x="39817" y="77972"/>
                      <a:pt x="39245" y="78591"/>
                    </a:cubicBezTo>
                    <a:cubicBezTo>
                      <a:pt x="38673" y="79153"/>
                      <a:pt x="37940" y="79524"/>
                      <a:pt x="37150" y="79639"/>
                    </a:cubicBezTo>
                    <a:lnTo>
                      <a:pt x="32387" y="79639"/>
                    </a:lnTo>
                    <a:cubicBezTo>
                      <a:pt x="31577" y="79705"/>
                      <a:pt x="30787" y="79429"/>
                      <a:pt x="30196" y="78877"/>
                    </a:cubicBezTo>
                    <a:cubicBezTo>
                      <a:pt x="29587" y="78343"/>
                      <a:pt x="29215" y="77591"/>
                      <a:pt x="29148" y="76781"/>
                    </a:cubicBezTo>
                    <a:lnTo>
                      <a:pt x="25815" y="13821"/>
                    </a:lnTo>
                    <a:lnTo>
                      <a:pt x="8098" y="28871"/>
                    </a:lnTo>
                    <a:cubicBezTo>
                      <a:pt x="7517" y="29509"/>
                      <a:pt x="6669" y="29833"/>
                      <a:pt x="5812" y="29728"/>
                    </a:cubicBezTo>
                    <a:cubicBezTo>
                      <a:pt x="5022" y="29594"/>
                      <a:pt x="4298" y="29232"/>
                      <a:pt x="3717" y="28680"/>
                    </a:cubicBezTo>
                    <a:lnTo>
                      <a:pt x="764" y="25251"/>
                    </a:lnTo>
                    <a:cubicBezTo>
                      <a:pt x="250" y="24641"/>
                      <a:pt x="-26" y="23860"/>
                      <a:pt x="2" y="23060"/>
                    </a:cubicBezTo>
                    <a:cubicBezTo>
                      <a:pt x="88" y="22213"/>
                      <a:pt x="497" y="21422"/>
                      <a:pt x="1145" y="20869"/>
                    </a:cubicBezTo>
                    <a:lnTo>
                      <a:pt x="24577" y="867"/>
                    </a:lnTo>
                    <a:cubicBezTo>
                      <a:pt x="25062" y="429"/>
                      <a:pt x="25653" y="134"/>
                      <a:pt x="26291" y="10"/>
                    </a:cubicBezTo>
                    <a:lnTo>
                      <a:pt x="28101" y="10"/>
                    </a:lnTo>
                    <a:lnTo>
                      <a:pt x="32863" y="10"/>
                    </a:lnTo>
                    <a:cubicBezTo>
                      <a:pt x="33673" y="-57"/>
                      <a:pt x="34463" y="219"/>
                      <a:pt x="35054" y="772"/>
                    </a:cubicBezTo>
                    <a:cubicBezTo>
                      <a:pt x="35664" y="1305"/>
                      <a:pt x="36035" y="2058"/>
                      <a:pt x="36102" y="2867"/>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35" name="Freeform: Shape 361">
                <a:extLst>
                  <a:ext uri="{FF2B5EF4-FFF2-40B4-BE49-F238E27FC236}">
                    <a16:creationId xmlns:a16="http://schemas.microsoft.com/office/drawing/2014/main" id="{083FE4C7-249E-A002-2C14-2B84E52B02CE}"/>
                  </a:ext>
                </a:extLst>
              </p:cNvPr>
              <p:cNvSpPr/>
              <p:nvPr/>
            </p:nvSpPr>
            <p:spPr>
              <a:xfrm>
                <a:off x="8244743" y="3392560"/>
                <a:ext cx="43562" cy="79613"/>
              </a:xfrm>
              <a:custGeom>
                <a:avLst/>
                <a:gdLst>
                  <a:gd name="connsiteX0" fmla="*/ 43531 w 43562"/>
                  <a:gd name="connsiteY0" fmla="*/ 75587 h 79613"/>
                  <a:gd name="connsiteX1" fmla="*/ 42864 w 43562"/>
                  <a:gd name="connsiteY1" fmla="*/ 77873 h 79613"/>
                  <a:gd name="connsiteX2" fmla="*/ 40769 w 43562"/>
                  <a:gd name="connsiteY2" fmla="*/ 79016 h 79613"/>
                  <a:gd name="connsiteX3" fmla="*/ 36197 w 43562"/>
                  <a:gd name="connsiteY3" fmla="*/ 79587 h 79613"/>
                  <a:gd name="connsiteX4" fmla="*/ 33911 w 43562"/>
                  <a:gd name="connsiteY4" fmla="*/ 79016 h 79613"/>
                  <a:gd name="connsiteX5" fmla="*/ 32768 w 43562"/>
                  <a:gd name="connsiteY5" fmla="*/ 76920 h 79613"/>
                  <a:gd name="connsiteX6" fmla="*/ 25148 w 43562"/>
                  <a:gd name="connsiteY6" fmla="*/ 14436 h 79613"/>
                  <a:gd name="connsiteX7" fmla="*/ 8479 w 43562"/>
                  <a:gd name="connsiteY7" fmla="*/ 30629 h 79613"/>
                  <a:gd name="connsiteX8" fmla="*/ 6288 w 43562"/>
                  <a:gd name="connsiteY8" fmla="*/ 31581 h 79613"/>
                  <a:gd name="connsiteX9" fmla="*/ 4097 w 43562"/>
                  <a:gd name="connsiteY9" fmla="*/ 30629 h 79613"/>
                  <a:gd name="connsiteX10" fmla="*/ 954 w 43562"/>
                  <a:gd name="connsiteY10" fmla="*/ 27486 h 79613"/>
                  <a:gd name="connsiteX11" fmla="*/ 2 w 43562"/>
                  <a:gd name="connsiteY11" fmla="*/ 25295 h 79613"/>
                  <a:gd name="connsiteX12" fmla="*/ 954 w 43562"/>
                  <a:gd name="connsiteY12" fmla="*/ 23104 h 79613"/>
                  <a:gd name="connsiteX13" fmla="*/ 22957 w 43562"/>
                  <a:gd name="connsiteY13" fmla="*/ 1578 h 79613"/>
                  <a:gd name="connsiteX14" fmla="*/ 24671 w 43562"/>
                  <a:gd name="connsiteY14" fmla="*/ 530 h 79613"/>
                  <a:gd name="connsiteX15" fmla="*/ 26481 w 43562"/>
                  <a:gd name="connsiteY15" fmla="*/ 530 h 79613"/>
                  <a:gd name="connsiteX16" fmla="*/ 31148 w 43562"/>
                  <a:gd name="connsiteY16" fmla="*/ 54 h 79613"/>
                  <a:gd name="connsiteX17" fmla="*/ 33434 w 43562"/>
                  <a:gd name="connsiteY17" fmla="*/ 625 h 79613"/>
                  <a:gd name="connsiteX18" fmla="*/ 34577 w 43562"/>
                  <a:gd name="connsiteY18" fmla="*/ 2721 h 7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562" h="79613">
                    <a:moveTo>
                      <a:pt x="43531" y="75587"/>
                    </a:moveTo>
                    <a:cubicBezTo>
                      <a:pt x="43655" y="76406"/>
                      <a:pt x="43407" y="77244"/>
                      <a:pt x="42864" y="77873"/>
                    </a:cubicBezTo>
                    <a:cubicBezTo>
                      <a:pt x="42350" y="78521"/>
                      <a:pt x="41597" y="78940"/>
                      <a:pt x="40769" y="79016"/>
                    </a:cubicBezTo>
                    <a:lnTo>
                      <a:pt x="36197" y="79587"/>
                    </a:lnTo>
                    <a:cubicBezTo>
                      <a:pt x="35387" y="79692"/>
                      <a:pt x="34577" y="79483"/>
                      <a:pt x="33911" y="79016"/>
                    </a:cubicBezTo>
                    <a:cubicBezTo>
                      <a:pt x="33263" y="78502"/>
                      <a:pt x="32844" y="77749"/>
                      <a:pt x="32768" y="76920"/>
                    </a:cubicBezTo>
                    <a:lnTo>
                      <a:pt x="25148" y="14436"/>
                    </a:lnTo>
                    <a:lnTo>
                      <a:pt x="8479" y="30629"/>
                    </a:lnTo>
                    <a:cubicBezTo>
                      <a:pt x="7926" y="31248"/>
                      <a:pt x="7126" y="31600"/>
                      <a:pt x="6288" y="31581"/>
                    </a:cubicBezTo>
                    <a:cubicBezTo>
                      <a:pt x="5469" y="31524"/>
                      <a:pt x="4697" y="31191"/>
                      <a:pt x="4097" y="30629"/>
                    </a:cubicBezTo>
                    <a:lnTo>
                      <a:pt x="954" y="27486"/>
                    </a:lnTo>
                    <a:cubicBezTo>
                      <a:pt x="325" y="26933"/>
                      <a:pt x="-27" y="26133"/>
                      <a:pt x="2" y="25295"/>
                    </a:cubicBezTo>
                    <a:cubicBezTo>
                      <a:pt x="21" y="24466"/>
                      <a:pt x="364" y="23685"/>
                      <a:pt x="954" y="23104"/>
                    </a:cubicBezTo>
                    <a:lnTo>
                      <a:pt x="22957" y="1578"/>
                    </a:lnTo>
                    <a:cubicBezTo>
                      <a:pt x="23433" y="1092"/>
                      <a:pt x="24024" y="739"/>
                      <a:pt x="24671" y="530"/>
                    </a:cubicBezTo>
                    <a:lnTo>
                      <a:pt x="26481" y="530"/>
                    </a:lnTo>
                    <a:lnTo>
                      <a:pt x="31148" y="54"/>
                    </a:lnTo>
                    <a:cubicBezTo>
                      <a:pt x="31958" y="-108"/>
                      <a:pt x="32796" y="101"/>
                      <a:pt x="33434" y="625"/>
                    </a:cubicBezTo>
                    <a:cubicBezTo>
                      <a:pt x="34082" y="1140"/>
                      <a:pt x="34501" y="1892"/>
                      <a:pt x="34577" y="2721"/>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36" name="Freeform: Shape 362">
                <a:extLst>
                  <a:ext uri="{FF2B5EF4-FFF2-40B4-BE49-F238E27FC236}">
                    <a16:creationId xmlns:a16="http://schemas.microsoft.com/office/drawing/2014/main" id="{29B8CA48-6DC6-48C5-61AC-9D5B4AB30721}"/>
                  </a:ext>
                </a:extLst>
              </p:cNvPr>
              <p:cNvSpPr/>
              <p:nvPr/>
            </p:nvSpPr>
            <p:spPr>
              <a:xfrm>
                <a:off x="8232874" y="3014812"/>
                <a:ext cx="40878" cy="79150"/>
              </a:xfrm>
              <a:custGeom>
                <a:avLst/>
                <a:gdLst>
                  <a:gd name="connsiteX0" fmla="*/ 22919 w 40878"/>
                  <a:gd name="connsiteY0" fmla="*/ 77003 h 79150"/>
                  <a:gd name="connsiteX1" fmla="*/ 21586 w 40878"/>
                  <a:gd name="connsiteY1" fmla="*/ 78908 h 79150"/>
                  <a:gd name="connsiteX2" fmla="*/ 19205 w 40878"/>
                  <a:gd name="connsiteY2" fmla="*/ 78908 h 79150"/>
                  <a:gd name="connsiteX3" fmla="*/ 14633 w 40878"/>
                  <a:gd name="connsiteY3" fmla="*/ 77764 h 79150"/>
                  <a:gd name="connsiteX4" fmla="*/ 12728 w 40878"/>
                  <a:gd name="connsiteY4" fmla="*/ 76431 h 79150"/>
                  <a:gd name="connsiteX5" fmla="*/ 12728 w 40878"/>
                  <a:gd name="connsiteY5" fmla="*/ 74050 h 79150"/>
                  <a:gd name="connsiteX6" fmla="*/ 27587 w 40878"/>
                  <a:gd name="connsiteY6" fmla="*/ 12899 h 79150"/>
                  <a:gd name="connsiteX7" fmla="*/ 6251 w 40878"/>
                  <a:gd name="connsiteY7" fmla="*/ 22424 h 79150"/>
                  <a:gd name="connsiteX8" fmla="*/ 3869 w 40878"/>
                  <a:gd name="connsiteY8" fmla="*/ 22424 h 79150"/>
                  <a:gd name="connsiteX9" fmla="*/ 2155 w 40878"/>
                  <a:gd name="connsiteY9" fmla="*/ 20805 h 79150"/>
                  <a:gd name="connsiteX10" fmla="*/ 250 w 40878"/>
                  <a:gd name="connsiteY10" fmla="*/ 16709 h 79150"/>
                  <a:gd name="connsiteX11" fmla="*/ 250 w 40878"/>
                  <a:gd name="connsiteY11" fmla="*/ 14328 h 79150"/>
                  <a:gd name="connsiteX12" fmla="*/ 1869 w 40878"/>
                  <a:gd name="connsiteY12" fmla="*/ 12613 h 79150"/>
                  <a:gd name="connsiteX13" fmla="*/ 30444 w 40878"/>
                  <a:gd name="connsiteY13" fmla="*/ 136 h 79150"/>
                  <a:gd name="connsiteX14" fmla="*/ 32444 w 40878"/>
                  <a:gd name="connsiteY14" fmla="*/ 136 h 79150"/>
                  <a:gd name="connsiteX15" fmla="*/ 34254 w 40878"/>
                  <a:gd name="connsiteY15" fmla="*/ 136 h 79150"/>
                  <a:gd name="connsiteX16" fmla="*/ 38731 w 40878"/>
                  <a:gd name="connsiteY16" fmla="*/ 1279 h 79150"/>
                  <a:gd name="connsiteX17" fmla="*/ 40636 w 40878"/>
                  <a:gd name="connsiteY17" fmla="*/ 2612 h 79150"/>
                  <a:gd name="connsiteX18" fmla="*/ 40636 w 40878"/>
                  <a:gd name="connsiteY18" fmla="*/ 4993 h 7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78" h="79150">
                    <a:moveTo>
                      <a:pt x="22919" y="77003"/>
                    </a:moveTo>
                    <a:cubicBezTo>
                      <a:pt x="22748" y="77793"/>
                      <a:pt x="22262" y="78469"/>
                      <a:pt x="21586" y="78908"/>
                    </a:cubicBezTo>
                    <a:cubicBezTo>
                      <a:pt x="20824" y="79231"/>
                      <a:pt x="19967" y="79231"/>
                      <a:pt x="19205" y="78908"/>
                    </a:cubicBezTo>
                    <a:lnTo>
                      <a:pt x="14633" y="77764"/>
                    </a:lnTo>
                    <a:cubicBezTo>
                      <a:pt x="13861" y="77564"/>
                      <a:pt x="13185" y="77088"/>
                      <a:pt x="12728" y="76431"/>
                    </a:cubicBezTo>
                    <a:cubicBezTo>
                      <a:pt x="12394" y="75669"/>
                      <a:pt x="12394" y="74812"/>
                      <a:pt x="12728" y="74050"/>
                    </a:cubicBezTo>
                    <a:lnTo>
                      <a:pt x="27587" y="12899"/>
                    </a:lnTo>
                    <a:lnTo>
                      <a:pt x="6251" y="22424"/>
                    </a:lnTo>
                    <a:cubicBezTo>
                      <a:pt x="5498" y="22796"/>
                      <a:pt x="4622" y="22796"/>
                      <a:pt x="3869" y="22424"/>
                    </a:cubicBezTo>
                    <a:cubicBezTo>
                      <a:pt x="3146" y="22072"/>
                      <a:pt x="2555" y="21500"/>
                      <a:pt x="2155" y="20805"/>
                    </a:cubicBezTo>
                    <a:lnTo>
                      <a:pt x="250" y="16709"/>
                    </a:lnTo>
                    <a:cubicBezTo>
                      <a:pt x="-83" y="15947"/>
                      <a:pt x="-83" y="15090"/>
                      <a:pt x="250" y="14328"/>
                    </a:cubicBezTo>
                    <a:cubicBezTo>
                      <a:pt x="545" y="13566"/>
                      <a:pt x="1126" y="12956"/>
                      <a:pt x="1869" y="12613"/>
                    </a:cubicBezTo>
                    <a:lnTo>
                      <a:pt x="30444" y="136"/>
                    </a:lnTo>
                    <a:cubicBezTo>
                      <a:pt x="31101" y="-45"/>
                      <a:pt x="31787" y="-45"/>
                      <a:pt x="32444" y="136"/>
                    </a:cubicBezTo>
                    <a:lnTo>
                      <a:pt x="34254" y="136"/>
                    </a:lnTo>
                    <a:lnTo>
                      <a:pt x="38731" y="1279"/>
                    </a:lnTo>
                    <a:cubicBezTo>
                      <a:pt x="39522" y="1431"/>
                      <a:pt x="40217" y="1917"/>
                      <a:pt x="40636" y="2612"/>
                    </a:cubicBezTo>
                    <a:cubicBezTo>
                      <a:pt x="40960" y="3374"/>
                      <a:pt x="40960" y="4232"/>
                      <a:pt x="40636" y="4993"/>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37" name="Freeform: Shape 363">
                <a:extLst>
                  <a:ext uri="{FF2B5EF4-FFF2-40B4-BE49-F238E27FC236}">
                    <a16:creationId xmlns:a16="http://schemas.microsoft.com/office/drawing/2014/main" id="{3914CA4E-5FD0-24F2-A273-AFC281DDEB96}"/>
                  </a:ext>
                </a:extLst>
              </p:cNvPr>
              <p:cNvSpPr/>
              <p:nvPr/>
            </p:nvSpPr>
            <p:spPr>
              <a:xfrm>
                <a:off x="7814221" y="2991285"/>
                <a:ext cx="40878" cy="78828"/>
              </a:xfrm>
              <a:custGeom>
                <a:avLst/>
                <a:gdLst>
                  <a:gd name="connsiteX0" fmla="*/ 20662 w 40878"/>
                  <a:gd name="connsiteY0" fmla="*/ 76812 h 78828"/>
                  <a:gd name="connsiteX1" fmla="*/ 19138 w 40878"/>
                  <a:gd name="connsiteY1" fmla="*/ 78622 h 78828"/>
                  <a:gd name="connsiteX2" fmla="*/ 16852 w 40878"/>
                  <a:gd name="connsiteY2" fmla="*/ 78622 h 78828"/>
                  <a:gd name="connsiteX3" fmla="*/ 12280 w 40878"/>
                  <a:gd name="connsiteY3" fmla="*/ 77383 h 78828"/>
                  <a:gd name="connsiteX4" fmla="*/ 10470 w 40878"/>
                  <a:gd name="connsiteY4" fmla="*/ 75859 h 78828"/>
                  <a:gd name="connsiteX5" fmla="*/ 10470 w 40878"/>
                  <a:gd name="connsiteY5" fmla="*/ 73574 h 78828"/>
                  <a:gd name="connsiteX6" fmla="*/ 27615 w 40878"/>
                  <a:gd name="connsiteY6" fmla="*/ 12995 h 78828"/>
                  <a:gd name="connsiteX7" fmla="*/ 5994 w 40878"/>
                  <a:gd name="connsiteY7" fmla="*/ 21376 h 78828"/>
                  <a:gd name="connsiteX8" fmla="*/ 3612 w 40878"/>
                  <a:gd name="connsiteY8" fmla="*/ 21376 h 78828"/>
                  <a:gd name="connsiteX9" fmla="*/ 1898 w 40878"/>
                  <a:gd name="connsiteY9" fmla="*/ 19662 h 78828"/>
                  <a:gd name="connsiteX10" fmla="*/ 279 w 40878"/>
                  <a:gd name="connsiteY10" fmla="*/ 15566 h 78828"/>
                  <a:gd name="connsiteX11" fmla="*/ 279 w 40878"/>
                  <a:gd name="connsiteY11" fmla="*/ 13185 h 78828"/>
                  <a:gd name="connsiteX12" fmla="*/ 1993 w 40878"/>
                  <a:gd name="connsiteY12" fmla="*/ 11566 h 78828"/>
                  <a:gd name="connsiteX13" fmla="*/ 30568 w 40878"/>
                  <a:gd name="connsiteY13" fmla="*/ 136 h 78828"/>
                  <a:gd name="connsiteX14" fmla="*/ 32473 w 40878"/>
                  <a:gd name="connsiteY14" fmla="*/ 136 h 78828"/>
                  <a:gd name="connsiteX15" fmla="*/ 34283 w 40878"/>
                  <a:gd name="connsiteY15" fmla="*/ 136 h 78828"/>
                  <a:gd name="connsiteX16" fmla="*/ 38855 w 40878"/>
                  <a:gd name="connsiteY16" fmla="*/ 1469 h 78828"/>
                  <a:gd name="connsiteX17" fmla="*/ 40665 w 40878"/>
                  <a:gd name="connsiteY17" fmla="*/ 2898 h 78828"/>
                  <a:gd name="connsiteX18" fmla="*/ 40665 w 40878"/>
                  <a:gd name="connsiteY18" fmla="*/ 5279 h 78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78" h="78828">
                    <a:moveTo>
                      <a:pt x="20662" y="76812"/>
                    </a:moveTo>
                    <a:cubicBezTo>
                      <a:pt x="20405" y="77593"/>
                      <a:pt x="19862" y="78241"/>
                      <a:pt x="19138" y="78622"/>
                    </a:cubicBezTo>
                    <a:cubicBezTo>
                      <a:pt x="18405" y="78898"/>
                      <a:pt x="17586" y="78898"/>
                      <a:pt x="16852" y="78622"/>
                    </a:cubicBezTo>
                    <a:lnTo>
                      <a:pt x="12280" y="77383"/>
                    </a:lnTo>
                    <a:cubicBezTo>
                      <a:pt x="11499" y="77126"/>
                      <a:pt x="10851" y="76583"/>
                      <a:pt x="10470" y="75859"/>
                    </a:cubicBezTo>
                    <a:cubicBezTo>
                      <a:pt x="10137" y="75136"/>
                      <a:pt x="10137" y="74297"/>
                      <a:pt x="10470" y="73574"/>
                    </a:cubicBezTo>
                    <a:lnTo>
                      <a:pt x="27615" y="12995"/>
                    </a:lnTo>
                    <a:lnTo>
                      <a:pt x="5994" y="21376"/>
                    </a:lnTo>
                    <a:cubicBezTo>
                      <a:pt x="5260" y="21805"/>
                      <a:pt x="4346" y="21805"/>
                      <a:pt x="3612" y="21376"/>
                    </a:cubicBezTo>
                    <a:cubicBezTo>
                      <a:pt x="2869" y="21015"/>
                      <a:pt x="2260" y="20405"/>
                      <a:pt x="1898" y="19662"/>
                    </a:cubicBezTo>
                    <a:lnTo>
                      <a:pt x="279" y="15566"/>
                    </a:lnTo>
                    <a:cubicBezTo>
                      <a:pt x="-93" y="14814"/>
                      <a:pt x="-93" y="13937"/>
                      <a:pt x="279" y="13185"/>
                    </a:cubicBezTo>
                    <a:cubicBezTo>
                      <a:pt x="622" y="12442"/>
                      <a:pt x="1231" y="11861"/>
                      <a:pt x="1993" y="11566"/>
                    </a:cubicBezTo>
                    <a:lnTo>
                      <a:pt x="30568" y="136"/>
                    </a:lnTo>
                    <a:cubicBezTo>
                      <a:pt x="31187" y="-45"/>
                      <a:pt x="31854" y="-45"/>
                      <a:pt x="32473" y="136"/>
                    </a:cubicBezTo>
                    <a:lnTo>
                      <a:pt x="34283" y="136"/>
                    </a:lnTo>
                    <a:lnTo>
                      <a:pt x="38855" y="1469"/>
                    </a:lnTo>
                    <a:cubicBezTo>
                      <a:pt x="39626" y="1679"/>
                      <a:pt x="40284" y="2193"/>
                      <a:pt x="40665" y="2898"/>
                    </a:cubicBezTo>
                    <a:cubicBezTo>
                      <a:pt x="40950" y="3670"/>
                      <a:pt x="40950" y="4508"/>
                      <a:pt x="40665" y="5279"/>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38" name="Freeform: Shape 364">
                <a:extLst>
                  <a:ext uri="{FF2B5EF4-FFF2-40B4-BE49-F238E27FC236}">
                    <a16:creationId xmlns:a16="http://schemas.microsoft.com/office/drawing/2014/main" id="{9F714339-FD30-E173-7C3A-E493F5192B84}"/>
                  </a:ext>
                </a:extLst>
              </p:cNvPr>
              <p:cNvSpPr/>
              <p:nvPr/>
            </p:nvSpPr>
            <p:spPr>
              <a:xfrm>
                <a:off x="7825680" y="2710593"/>
                <a:ext cx="64194" cy="67594"/>
              </a:xfrm>
              <a:custGeom>
                <a:avLst/>
                <a:gdLst>
                  <a:gd name="connsiteX0" fmla="*/ 63496 w 64194"/>
                  <a:gd name="connsiteY0" fmla="*/ 59658 h 67594"/>
                  <a:gd name="connsiteX1" fmla="*/ 64163 w 64194"/>
                  <a:gd name="connsiteY1" fmla="*/ 61944 h 67594"/>
                  <a:gd name="connsiteX2" fmla="*/ 63020 w 64194"/>
                  <a:gd name="connsiteY2" fmla="*/ 64039 h 67594"/>
                  <a:gd name="connsiteX3" fmla="*/ 59305 w 64194"/>
                  <a:gd name="connsiteY3" fmla="*/ 66897 h 67594"/>
                  <a:gd name="connsiteX4" fmla="*/ 57019 w 64194"/>
                  <a:gd name="connsiteY4" fmla="*/ 67564 h 67594"/>
                  <a:gd name="connsiteX5" fmla="*/ 54924 w 64194"/>
                  <a:gd name="connsiteY5" fmla="*/ 66421 h 67594"/>
                  <a:gd name="connsiteX6" fmla="*/ 16157 w 64194"/>
                  <a:gd name="connsiteY6" fmla="*/ 16795 h 67594"/>
                  <a:gd name="connsiteX7" fmla="*/ 10251 w 64194"/>
                  <a:gd name="connsiteY7" fmla="*/ 39370 h 67594"/>
                  <a:gd name="connsiteX8" fmla="*/ 8822 w 64194"/>
                  <a:gd name="connsiteY8" fmla="*/ 41275 h 67594"/>
                  <a:gd name="connsiteX9" fmla="*/ 6537 w 64194"/>
                  <a:gd name="connsiteY9" fmla="*/ 41275 h 67594"/>
                  <a:gd name="connsiteX10" fmla="*/ 2155 w 64194"/>
                  <a:gd name="connsiteY10" fmla="*/ 40131 h 67594"/>
                  <a:gd name="connsiteX11" fmla="*/ 250 w 64194"/>
                  <a:gd name="connsiteY11" fmla="*/ 38798 h 67594"/>
                  <a:gd name="connsiteX12" fmla="*/ 250 w 64194"/>
                  <a:gd name="connsiteY12" fmla="*/ 36417 h 67594"/>
                  <a:gd name="connsiteX13" fmla="*/ 7870 w 64194"/>
                  <a:gd name="connsiteY13" fmla="*/ 6604 h 67594"/>
                  <a:gd name="connsiteX14" fmla="*/ 8822 w 64194"/>
                  <a:gd name="connsiteY14" fmla="*/ 4794 h 67594"/>
                  <a:gd name="connsiteX15" fmla="*/ 10251 w 64194"/>
                  <a:gd name="connsiteY15" fmla="*/ 3556 h 67594"/>
                  <a:gd name="connsiteX16" fmla="*/ 13871 w 64194"/>
                  <a:gd name="connsiteY16" fmla="*/ 698 h 67594"/>
                  <a:gd name="connsiteX17" fmla="*/ 16157 w 64194"/>
                  <a:gd name="connsiteY17" fmla="*/ 31 h 67594"/>
                  <a:gd name="connsiteX18" fmla="*/ 18252 w 64194"/>
                  <a:gd name="connsiteY18" fmla="*/ 1174 h 6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194" h="67594">
                    <a:moveTo>
                      <a:pt x="63496" y="59658"/>
                    </a:moveTo>
                    <a:cubicBezTo>
                      <a:pt x="64039" y="60287"/>
                      <a:pt x="64287" y="61125"/>
                      <a:pt x="64163" y="61944"/>
                    </a:cubicBezTo>
                    <a:cubicBezTo>
                      <a:pt x="64106" y="62773"/>
                      <a:pt x="63687" y="63544"/>
                      <a:pt x="63020" y="64039"/>
                    </a:cubicBezTo>
                    <a:lnTo>
                      <a:pt x="59305" y="66897"/>
                    </a:lnTo>
                    <a:cubicBezTo>
                      <a:pt x="58676" y="67440"/>
                      <a:pt x="57838" y="67687"/>
                      <a:pt x="57019" y="67564"/>
                    </a:cubicBezTo>
                    <a:cubicBezTo>
                      <a:pt x="56190" y="67487"/>
                      <a:pt x="55438" y="67068"/>
                      <a:pt x="54924" y="66421"/>
                    </a:cubicBezTo>
                    <a:lnTo>
                      <a:pt x="16157" y="16795"/>
                    </a:lnTo>
                    <a:lnTo>
                      <a:pt x="10251" y="39370"/>
                    </a:lnTo>
                    <a:cubicBezTo>
                      <a:pt x="10099" y="40198"/>
                      <a:pt x="9575" y="40903"/>
                      <a:pt x="8822" y="41275"/>
                    </a:cubicBezTo>
                    <a:cubicBezTo>
                      <a:pt x="8080" y="41503"/>
                      <a:pt x="7279" y="41503"/>
                      <a:pt x="6537" y="41275"/>
                    </a:cubicBezTo>
                    <a:lnTo>
                      <a:pt x="2155" y="40131"/>
                    </a:lnTo>
                    <a:cubicBezTo>
                      <a:pt x="1364" y="39960"/>
                      <a:pt x="688" y="39474"/>
                      <a:pt x="250" y="38798"/>
                    </a:cubicBezTo>
                    <a:cubicBezTo>
                      <a:pt x="-83" y="38036"/>
                      <a:pt x="-83" y="37179"/>
                      <a:pt x="250" y="36417"/>
                    </a:cubicBezTo>
                    <a:lnTo>
                      <a:pt x="7870" y="6604"/>
                    </a:lnTo>
                    <a:cubicBezTo>
                      <a:pt x="8051" y="5937"/>
                      <a:pt x="8375" y="5318"/>
                      <a:pt x="8822" y="4794"/>
                    </a:cubicBezTo>
                    <a:lnTo>
                      <a:pt x="10251" y="3556"/>
                    </a:lnTo>
                    <a:lnTo>
                      <a:pt x="13871" y="698"/>
                    </a:lnTo>
                    <a:cubicBezTo>
                      <a:pt x="14499" y="155"/>
                      <a:pt x="15338" y="-93"/>
                      <a:pt x="16157" y="31"/>
                    </a:cubicBezTo>
                    <a:cubicBezTo>
                      <a:pt x="16985" y="107"/>
                      <a:pt x="17738" y="527"/>
                      <a:pt x="18252" y="1174"/>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39" name="Freeform: Shape 365">
                <a:extLst>
                  <a:ext uri="{FF2B5EF4-FFF2-40B4-BE49-F238E27FC236}">
                    <a16:creationId xmlns:a16="http://schemas.microsoft.com/office/drawing/2014/main" id="{2BA69A77-7189-9D02-EFB3-C27E49046E29}"/>
                  </a:ext>
                </a:extLst>
              </p:cNvPr>
              <p:cNvSpPr/>
              <p:nvPr/>
            </p:nvSpPr>
            <p:spPr>
              <a:xfrm>
                <a:off x="7563368" y="2713827"/>
                <a:ext cx="37962" cy="79972"/>
              </a:xfrm>
              <a:custGeom>
                <a:avLst/>
                <a:gdLst>
                  <a:gd name="connsiteX0" fmla="*/ 34628 w 37962"/>
                  <a:gd name="connsiteY0" fmla="*/ 76998 h 79972"/>
                  <a:gd name="connsiteX1" fmla="*/ 33581 w 37962"/>
                  <a:gd name="connsiteY1" fmla="*/ 79188 h 79972"/>
                  <a:gd name="connsiteX2" fmla="*/ 31390 w 37962"/>
                  <a:gd name="connsiteY2" fmla="*/ 79951 h 79972"/>
                  <a:gd name="connsiteX3" fmla="*/ 26723 w 37962"/>
                  <a:gd name="connsiteY3" fmla="*/ 79951 h 79972"/>
                  <a:gd name="connsiteX4" fmla="*/ 23770 w 37962"/>
                  <a:gd name="connsiteY4" fmla="*/ 76712 h 79972"/>
                  <a:gd name="connsiteX5" fmla="*/ 26532 w 37962"/>
                  <a:gd name="connsiteY5" fmla="*/ 13847 h 79972"/>
                  <a:gd name="connsiteX6" fmla="*/ 7482 w 37962"/>
                  <a:gd name="connsiteY6" fmla="*/ 27087 h 79972"/>
                  <a:gd name="connsiteX7" fmla="*/ 5196 w 37962"/>
                  <a:gd name="connsiteY7" fmla="*/ 27658 h 79972"/>
                  <a:gd name="connsiteX8" fmla="*/ 3196 w 37962"/>
                  <a:gd name="connsiteY8" fmla="*/ 26420 h 79972"/>
                  <a:gd name="connsiteX9" fmla="*/ 624 w 37962"/>
                  <a:gd name="connsiteY9" fmla="*/ 22705 h 79972"/>
                  <a:gd name="connsiteX10" fmla="*/ 53 w 37962"/>
                  <a:gd name="connsiteY10" fmla="*/ 20419 h 79972"/>
                  <a:gd name="connsiteX11" fmla="*/ 1386 w 37962"/>
                  <a:gd name="connsiteY11" fmla="*/ 18419 h 79972"/>
                  <a:gd name="connsiteX12" fmla="*/ 26627 w 37962"/>
                  <a:gd name="connsiteY12" fmla="*/ 798 h 79972"/>
                  <a:gd name="connsiteX13" fmla="*/ 28437 w 37962"/>
                  <a:gd name="connsiteY13" fmla="*/ 36 h 79972"/>
                  <a:gd name="connsiteX14" fmla="*/ 30342 w 37962"/>
                  <a:gd name="connsiteY14" fmla="*/ 36 h 79972"/>
                  <a:gd name="connsiteX15" fmla="*/ 35009 w 37962"/>
                  <a:gd name="connsiteY15" fmla="*/ 36 h 79972"/>
                  <a:gd name="connsiteX16" fmla="*/ 37105 w 37962"/>
                  <a:gd name="connsiteY16" fmla="*/ 1084 h 79972"/>
                  <a:gd name="connsiteX17" fmla="*/ 37962 w 37962"/>
                  <a:gd name="connsiteY17" fmla="*/ 3274 h 7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962" h="79972">
                    <a:moveTo>
                      <a:pt x="34628" y="76998"/>
                    </a:moveTo>
                    <a:cubicBezTo>
                      <a:pt x="34609" y="77846"/>
                      <a:pt x="34228" y="78646"/>
                      <a:pt x="33581" y="79188"/>
                    </a:cubicBezTo>
                    <a:cubicBezTo>
                      <a:pt x="33013" y="79779"/>
                      <a:pt x="32199" y="80055"/>
                      <a:pt x="31390" y="79951"/>
                    </a:cubicBezTo>
                    <a:lnTo>
                      <a:pt x="26723" y="79951"/>
                    </a:lnTo>
                    <a:cubicBezTo>
                      <a:pt x="25046" y="79798"/>
                      <a:pt x="23763" y="78398"/>
                      <a:pt x="23770" y="76712"/>
                    </a:cubicBezTo>
                    <a:lnTo>
                      <a:pt x="26532" y="13847"/>
                    </a:lnTo>
                    <a:lnTo>
                      <a:pt x="7482" y="27087"/>
                    </a:lnTo>
                    <a:cubicBezTo>
                      <a:pt x="6865" y="27649"/>
                      <a:pt x="6006" y="27868"/>
                      <a:pt x="5196" y="27658"/>
                    </a:cubicBezTo>
                    <a:cubicBezTo>
                      <a:pt x="4410" y="27477"/>
                      <a:pt x="3706" y="27039"/>
                      <a:pt x="3196" y="26420"/>
                    </a:cubicBezTo>
                    <a:lnTo>
                      <a:pt x="624" y="22705"/>
                    </a:lnTo>
                    <a:cubicBezTo>
                      <a:pt x="102" y="22067"/>
                      <a:pt x="-107" y="21229"/>
                      <a:pt x="53" y="20419"/>
                    </a:cubicBezTo>
                    <a:cubicBezTo>
                      <a:pt x="194" y="19591"/>
                      <a:pt x="678" y="18867"/>
                      <a:pt x="1386" y="18419"/>
                    </a:cubicBezTo>
                    <a:lnTo>
                      <a:pt x="26627" y="798"/>
                    </a:lnTo>
                    <a:cubicBezTo>
                      <a:pt x="27151" y="388"/>
                      <a:pt x="27776" y="122"/>
                      <a:pt x="28437" y="36"/>
                    </a:cubicBezTo>
                    <a:cubicBezTo>
                      <a:pt x="29071" y="-12"/>
                      <a:pt x="29708" y="-12"/>
                      <a:pt x="30342" y="36"/>
                    </a:cubicBezTo>
                    <a:lnTo>
                      <a:pt x="35009" y="36"/>
                    </a:lnTo>
                    <a:cubicBezTo>
                      <a:pt x="35832" y="45"/>
                      <a:pt x="36606" y="426"/>
                      <a:pt x="37105" y="1084"/>
                    </a:cubicBezTo>
                    <a:cubicBezTo>
                      <a:pt x="37672" y="1674"/>
                      <a:pt x="37981" y="2455"/>
                      <a:pt x="37962" y="3274"/>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40" name="Freeform: Shape 366">
                <a:extLst>
                  <a:ext uri="{FF2B5EF4-FFF2-40B4-BE49-F238E27FC236}">
                    <a16:creationId xmlns:a16="http://schemas.microsoft.com/office/drawing/2014/main" id="{1CBA0370-8079-E787-3DF1-617500D1781F}"/>
                  </a:ext>
                </a:extLst>
              </p:cNvPr>
              <p:cNvSpPr/>
              <p:nvPr/>
            </p:nvSpPr>
            <p:spPr>
              <a:xfrm>
                <a:off x="8364161" y="3445961"/>
                <a:ext cx="50501" cy="78019"/>
              </a:xfrm>
              <a:custGeom>
                <a:avLst/>
                <a:gdLst>
                  <a:gd name="connsiteX0" fmla="*/ 50223 w 50501"/>
                  <a:gd name="connsiteY0" fmla="*/ 72764 h 78019"/>
                  <a:gd name="connsiteX1" fmla="*/ 50223 w 50501"/>
                  <a:gd name="connsiteY1" fmla="*/ 75145 h 78019"/>
                  <a:gd name="connsiteX2" fmla="*/ 48413 w 50501"/>
                  <a:gd name="connsiteY2" fmla="*/ 76574 h 78019"/>
                  <a:gd name="connsiteX3" fmla="*/ 43841 w 50501"/>
                  <a:gd name="connsiteY3" fmla="*/ 77812 h 78019"/>
                  <a:gd name="connsiteX4" fmla="*/ 41555 w 50501"/>
                  <a:gd name="connsiteY4" fmla="*/ 77812 h 78019"/>
                  <a:gd name="connsiteX5" fmla="*/ 40031 w 50501"/>
                  <a:gd name="connsiteY5" fmla="*/ 76002 h 78019"/>
                  <a:gd name="connsiteX6" fmla="*/ 23267 w 50501"/>
                  <a:gd name="connsiteY6" fmla="*/ 15233 h 78019"/>
                  <a:gd name="connsiteX7" fmla="*/ 9170 w 50501"/>
                  <a:gd name="connsiteY7" fmla="*/ 34283 h 78019"/>
                  <a:gd name="connsiteX8" fmla="*/ 7170 w 50501"/>
                  <a:gd name="connsiteY8" fmla="*/ 35521 h 78019"/>
                  <a:gd name="connsiteX9" fmla="*/ 4884 w 50501"/>
                  <a:gd name="connsiteY9" fmla="*/ 34950 h 78019"/>
                  <a:gd name="connsiteX10" fmla="*/ 1265 w 50501"/>
                  <a:gd name="connsiteY10" fmla="*/ 32283 h 78019"/>
                  <a:gd name="connsiteX11" fmla="*/ 26 w 50501"/>
                  <a:gd name="connsiteY11" fmla="*/ 30282 h 78019"/>
                  <a:gd name="connsiteX12" fmla="*/ 598 w 50501"/>
                  <a:gd name="connsiteY12" fmla="*/ 27996 h 78019"/>
                  <a:gd name="connsiteX13" fmla="*/ 19648 w 50501"/>
                  <a:gd name="connsiteY13" fmla="*/ 3327 h 78019"/>
                  <a:gd name="connsiteX14" fmla="*/ 21172 w 50501"/>
                  <a:gd name="connsiteY14" fmla="*/ 2088 h 78019"/>
                  <a:gd name="connsiteX15" fmla="*/ 22982 w 50501"/>
                  <a:gd name="connsiteY15" fmla="*/ 1517 h 78019"/>
                  <a:gd name="connsiteX16" fmla="*/ 27458 w 50501"/>
                  <a:gd name="connsiteY16" fmla="*/ 279 h 78019"/>
                  <a:gd name="connsiteX17" fmla="*/ 29840 w 50501"/>
                  <a:gd name="connsiteY17" fmla="*/ 279 h 78019"/>
                  <a:gd name="connsiteX18" fmla="*/ 31268 w 50501"/>
                  <a:gd name="connsiteY18" fmla="*/ 2088 h 7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501" h="78019">
                    <a:moveTo>
                      <a:pt x="50223" y="72764"/>
                    </a:moveTo>
                    <a:cubicBezTo>
                      <a:pt x="50595" y="73516"/>
                      <a:pt x="50595" y="74393"/>
                      <a:pt x="50223" y="75145"/>
                    </a:cubicBezTo>
                    <a:cubicBezTo>
                      <a:pt x="49833" y="75841"/>
                      <a:pt x="49185" y="76355"/>
                      <a:pt x="48413" y="76574"/>
                    </a:cubicBezTo>
                    <a:lnTo>
                      <a:pt x="43841" y="77812"/>
                    </a:lnTo>
                    <a:cubicBezTo>
                      <a:pt x="43108" y="78088"/>
                      <a:pt x="42289" y="78088"/>
                      <a:pt x="41555" y="77812"/>
                    </a:cubicBezTo>
                    <a:cubicBezTo>
                      <a:pt x="40851" y="77403"/>
                      <a:pt x="40317" y="76764"/>
                      <a:pt x="40031" y="76002"/>
                    </a:cubicBezTo>
                    <a:lnTo>
                      <a:pt x="23267" y="15233"/>
                    </a:lnTo>
                    <a:lnTo>
                      <a:pt x="9170" y="34283"/>
                    </a:lnTo>
                    <a:cubicBezTo>
                      <a:pt x="8732" y="34988"/>
                      <a:pt x="7989" y="35445"/>
                      <a:pt x="7170" y="35521"/>
                    </a:cubicBezTo>
                    <a:cubicBezTo>
                      <a:pt x="6361" y="35626"/>
                      <a:pt x="5551" y="35416"/>
                      <a:pt x="4884" y="34950"/>
                    </a:cubicBezTo>
                    <a:lnTo>
                      <a:pt x="1265" y="32283"/>
                    </a:lnTo>
                    <a:cubicBezTo>
                      <a:pt x="550" y="31854"/>
                      <a:pt x="93" y="31111"/>
                      <a:pt x="26" y="30282"/>
                    </a:cubicBezTo>
                    <a:cubicBezTo>
                      <a:pt x="-78" y="29473"/>
                      <a:pt x="131" y="28663"/>
                      <a:pt x="598" y="27996"/>
                    </a:cubicBezTo>
                    <a:lnTo>
                      <a:pt x="19648" y="3327"/>
                    </a:lnTo>
                    <a:cubicBezTo>
                      <a:pt x="20058" y="2812"/>
                      <a:pt x="20581" y="2384"/>
                      <a:pt x="21172" y="2088"/>
                    </a:cubicBezTo>
                    <a:cubicBezTo>
                      <a:pt x="21753" y="1841"/>
                      <a:pt x="22363" y="1650"/>
                      <a:pt x="22982" y="1517"/>
                    </a:cubicBezTo>
                    <a:lnTo>
                      <a:pt x="27458" y="279"/>
                    </a:lnTo>
                    <a:cubicBezTo>
                      <a:pt x="28211" y="-93"/>
                      <a:pt x="29087" y="-93"/>
                      <a:pt x="29840" y="279"/>
                    </a:cubicBezTo>
                    <a:cubicBezTo>
                      <a:pt x="30535" y="669"/>
                      <a:pt x="31049" y="1317"/>
                      <a:pt x="31268" y="2088"/>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41" name="Freeform: Shape 367">
                <a:extLst>
                  <a:ext uri="{FF2B5EF4-FFF2-40B4-BE49-F238E27FC236}">
                    <a16:creationId xmlns:a16="http://schemas.microsoft.com/office/drawing/2014/main" id="{EE19F71A-9F62-4A7B-04C3-29E48CF9A019}"/>
                  </a:ext>
                </a:extLst>
              </p:cNvPr>
              <p:cNvSpPr/>
              <p:nvPr/>
            </p:nvSpPr>
            <p:spPr>
              <a:xfrm>
                <a:off x="8394037" y="3584781"/>
                <a:ext cx="41616" cy="77640"/>
              </a:xfrm>
              <a:custGeom>
                <a:avLst/>
                <a:gdLst>
                  <a:gd name="connsiteX0" fmla="*/ 16538 w 41616"/>
                  <a:gd name="connsiteY0" fmla="*/ 75676 h 77640"/>
                  <a:gd name="connsiteX1" fmla="*/ 14919 w 41616"/>
                  <a:gd name="connsiteY1" fmla="*/ 77391 h 77640"/>
                  <a:gd name="connsiteX2" fmla="*/ 12632 w 41616"/>
                  <a:gd name="connsiteY2" fmla="*/ 77391 h 77640"/>
                  <a:gd name="connsiteX3" fmla="*/ 8156 w 41616"/>
                  <a:gd name="connsiteY3" fmla="*/ 75867 h 77640"/>
                  <a:gd name="connsiteX4" fmla="*/ 6441 w 41616"/>
                  <a:gd name="connsiteY4" fmla="*/ 74247 h 77640"/>
                  <a:gd name="connsiteX5" fmla="*/ 6441 w 41616"/>
                  <a:gd name="connsiteY5" fmla="*/ 71866 h 77640"/>
                  <a:gd name="connsiteX6" fmla="*/ 27682 w 41616"/>
                  <a:gd name="connsiteY6" fmla="*/ 12621 h 77640"/>
                  <a:gd name="connsiteX7" fmla="*/ 5584 w 41616"/>
                  <a:gd name="connsiteY7" fmla="*/ 19574 h 77640"/>
                  <a:gd name="connsiteX8" fmla="*/ 3203 w 41616"/>
                  <a:gd name="connsiteY8" fmla="*/ 19574 h 77640"/>
                  <a:gd name="connsiteX9" fmla="*/ 1583 w 41616"/>
                  <a:gd name="connsiteY9" fmla="*/ 17764 h 77640"/>
                  <a:gd name="connsiteX10" fmla="*/ 250 w 41616"/>
                  <a:gd name="connsiteY10" fmla="*/ 13478 h 77640"/>
                  <a:gd name="connsiteX11" fmla="*/ 250 w 41616"/>
                  <a:gd name="connsiteY11" fmla="*/ 11192 h 77640"/>
                  <a:gd name="connsiteX12" fmla="*/ 2060 w 41616"/>
                  <a:gd name="connsiteY12" fmla="*/ 9668 h 77640"/>
                  <a:gd name="connsiteX13" fmla="*/ 31397 w 41616"/>
                  <a:gd name="connsiteY13" fmla="*/ 143 h 77640"/>
                  <a:gd name="connsiteX14" fmla="*/ 33397 w 41616"/>
                  <a:gd name="connsiteY14" fmla="*/ 143 h 77640"/>
                  <a:gd name="connsiteX15" fmla="*/ 35111 w 41616"/>
                  <a:gd name="connsiteY15" fmla="*/ 619 h 77640"/>
                  <a:gd name="connsiteX16" fmla="*/ 39588 w 41616"/>
                  <a:gd name="connsiteY16" fmla="*/ 2238 h 77640"/>
                  <a:gd name="connsiteX17" fmla="*/ 41465 w 41616"/>
                  <a:gd name="connsiteY17" fmla="*/ 5972 h 77640"/>
                  <a:gd name="connsiteX18" fmla="*/ 41398 w 41616"/>
                  <a:gd name="connsiteY18" fmla="*/ 6144 h 7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16" h="77640">
                    <a:moveTo>
                      <a:pt x="16538" y="75676"/>
                    </a:moveTo>
                    <a:cubicBezTo>
                      <a:pt x="16271" y="76457"/>
                      <a:pt x="15681" y="77076"/>
                      <a:pt x="14919" y="77391"/>
                    </a:cubicBezTo>
                    <a:cubicBezTo>
                      <a:pt x="14195" y="77724"/>
                      <a:pt x="13356" y="77724"/>
                      <a:pt x="12632" y="77391"/>
                    </a:cubicBezTo>
                    <a:lnTo>
                      <a:pt x="8156" y="75867"/>
                    </a:lnTo>
                    <a:cubicBezTo>
                      <a:pt x="7394" y="75571"/>
                      <a:pt x="6784" y="74990"/>
                      <a:pt x="6441" y="74247"/>
                    </a:cubicBezTo>
                    <a:cubicBezTo>
                      <a:pt x="6108" y="73485"/>
                      <a:pt x="6108" y="72628"/>
                      <a:pt x="6441" y="71866"/>
                    </a:cubicBezTo>
                    <a:lnTo>
                      <a:pt x="27682" y="12621"/>
                    </a:lnTo>
                    <a:lnTo>
                      <a:pt x="5584" y="19574"/>
                    </a:lnTo>
                    <a:cubicBezTo>
                      <a:pt x="4841" y="19964"/>
                      <a:pt x="3946" y="19964"/>
                      <a:pt x="3203" y="19574"/>
                    </a:cubicBezTo>
                    <a:cubicBezTo>
                      <a:pt x="2479" y="19164"/>
                      <a:pt x="1907" y="18536"/>
                      <a:pt x="1583" y="17764"/>
                    </a:cubicBezTo>
                    <a:lnTo>
                      <a:pt x="250" y="13478"/>
                    </a:lnTo>
                    <a:cubicBezTo>
                      <a:pt x="-83" y="12754"/>
                      <a:pt x="-83" y="11916"/>
                      <a:pt x="250" y="11192"/>
                    </a:cubicBezTo>
                    <a:cubicBezTo>
                      <a:pt x="583" y="10430"/>
                      <a:pt x="1250" y="9868"/>
                      <a:pt x="2060" y="9668"/>
                    </a:cubicBezTo>
                    <a:lnTo>
                      <a:pt x="31397" y="143"/>
                    </a:lnTo>
                    <a:cubicBezTo>
                      <a:pt x="32054" y="-48"/>
                      <a:pt x="32740" y="-48"/>
                      <a:pt x="33397" y="143"/>
                    </a:cubicBezTo>
                    <a:lnTo>
                      <a:pt x="35111" y="619"/>
                    </a:lnTo>
                    <a:lnTo>
                      <a:pt x="39588" y="2238"/>
                    </a:lnTo>
                    <a:cubicBezTo>
                      <a:pt x="41141" y="2753"/>
                      <a:pt x="41979" y="4420"/>
                      <a:pt x="41465" y="5972"/>
                    </a:cubicBezTo>
                    <a:cubicBezTo>
                      <a:pt x="41446" y="6029"/>
                      <a:pt x="41417" y="6086"/>
                      <a:pt x="41398" y="6144"/>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42" name="Freeform: Shape 368">
                <a:extLst>
                  <a:ext uri="{FF2B5EF4-FFF2-40B4-BE49-F238E27FC236}">
                    <a16:creationId xmlns:a16="http://schemas.microsoft.com/office/drawing/2014/main" id="{72CC89E9-B75F-8C06-81B6-4D65C4DFD2DE}"/>
                  </a:ext>
                </a:extLst>
              </p:cNvPr>
              <p:cNvSpPr/>
              <p:nvPr/>
            </p:nvSpPr>
            <p:spPr>
              <a:xfrm>
                <a:off x="7943599" y="3608784"/>
                <a:ext cx="41743" cy="76973"/>
              </a:xfrm>
              <a:custGeom>
                <a:avLst/>
                <a:gdLst>
                  <a:gd name="connsiteX0" fmla="*/ 15300 w 41743"/>
                  <a:gd name="connsiteY0" fmla="*/ 75009 h 76973"/>
                  <a:gd name="connsiteX1" fmla="*/ 13680 w 41743"/>
                  <a:gd name="connsiteY1" fmla="*/ 76724 h 76973"/>
                  <a:gd name="connsiteX2" fmla="*/ 11299 w 41743"/>
                  <a:gd name="connsiteY2" fmla="*/ 76724 h 76973"/>
                  <a:gd name="connsiteX3" fmla="*/ 6918 w 41743"/>
                  <a:gd name="connsiteY3" fmla="*/ 75105 h 76973"/>
                  <a:gd name="connsiteX4" fmla="*/ 5203 w 41743"/>
                  <a:gd name="connsiteY4" fmla="*/ 73485 h 76973"/>
                  <a:gd name="connsiteX5" fmla="*/ 5203 w 41743"/>
                  <a:gd name="connsiteY5" fmla="*/ 71104 h 76973"/>
                  <a:gd name="connsiteX6" fmla="*/ 27777 w 41743"/>
                  <a:gd name="connsiteY6" fmla="*/ 12335 h 76973"/>
                  <a:gd name="connsiteX7" fmla="*/ 5393 w 41743"/>
                  <a:gd name="connsiteY7" fmla="*/ 18812 h 76973"/>
                  <a:gd name="connsiteX8" fmla="*/ 3012 w 41743"/>
                  <a:gd name="connsiteY8" fmla="*/ 18812 h 76973"/>
                  <a:gd name="connsiteX9" fmla="*/ 1488 w 41743"/>
                  <a:gd name="connsiteY9" fmla="*/ 17002 h 76973"/>
                  <a:gd name="connsiteX10" fmla="*/ 250 w 41743"/>
                  <a:gd name="connsiteY10" fmla="*/ 12716 h 76973"/>
                  <a:gd name="connsiteX11" fmla="*/ 250 w 41743"/>
                  <a:gd name="connsiteY11" fmla="*/ 10335 h 76973"/>
                  <a:gd name="connsiteX12" fmla="*/ 2155 w 41743"/>
                  <a:gd name="connsiteY12" fmla="*/ 8906 h 76973"/>
                  <a:gd name="connsiteX13" fmla="*/ 31683 w 41743"/>
                  <a:gd name="connsiteY13" fmla="*/ 143 h 76973"/>
                  <a:gd name="connsiteX14" fmla="*/ 33683 w 41743"/>
                  <a:gd name="connsiteY14" fmla="*/ 143 h 76973"/>
                  <a:gd name="connsiteX15" fmla="*/ 35397 w 41743"/>
                  <a:gd name="connsiteY15" fmla="*/ 619 h 76973"/>
                  <a:gd name="connsiteX16" fmla="*/ 39779 w 41743"/>
                  <a:gd name="connsiteY16" fmla="*/ 2334 h 76973"/>
                  <a:gd name="connsiteX17" fmla="*/ 41493 w 41743"/>
                  <a:gd name="connsiteY17" fmla="*/ 3953 h 76973"/>
                  <a:gd name="connsiteX18" fmla="*/ 41493 w 41743"/>
                  <a:gd name="connsiteY18" fmla="*/ 6334 h 7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743" h="76973">
                    <a:moveTo>
                      <a:pt x="15300" y="75009"/>
                    </a:moveTo>
                    <a:cubicBezTo>
                      <a:pt x="15004" y="75771"/>
                      <a:pt x="14423" y="76381"/>
                      <a:pt x="13680" y="76724"/>
                    </a:cubicBezTo>
                    <a:cubicBezTo>
                      <a:pt x="12918" y="77057"/>
                      <a:pt x="12061" y="77057"/>
                      <a:pt x="11299" y="76724"/>
                    </a:cubicBezTo>
                    <a:lnTo>
                      <a:pt x="6918" y="75105"/>
                    </a:lnTo>
                    <a:cubicBezTo>
                      <a:pt x="6156" y="74809"/>
                      <a:pt x="5546" y="74228"/>
                      <a:pt x="5203" y="73485"/>
                    </a:cubicBezTo>
                    <a:cubicBezTo>
                      <a:pt x="4870" y="72723"/>
                      <a:pt x="4870" y="71866"/>
                      <a:pt x="5203" y="71104"/>
                    </a:cubicBezTo>
                    <a:lnTo>
                      <a:pt x="27777" y="12335"/>
                    </a:lnTo>
                    <a:lnTo>
                      <a:pt x="5393" y="18812"/>
                    </a:lnTo>
                    <a:cubicBezTo>
                      <a:pt x="4641" y="19183"/>
                      <a:pt x="3765" y="19183"/>
                      <a:pt x="3012" y="18812"/>
                    </a:cubicBezTo>
                    <a:cubicBezTo>
                      <a:pt x="2336" y="18374"/>
                      <a:pt x="1803" y="17745"/>
                      <a:pt x="1488" y="17002"/>
                    </a:cubicBezTo>
                    <a:lnTo>
                      <a:pt x="250" y="12716"/>
                    </a:lnTo>
                    <a:cubicBezTo>
                      <a:pt x="-83" y="11954"/>
                      <a:pt x="-83" y="11097"/>
                      <a:pt x="250" y="10335"/>
                    </a:cubicBezTo>
                    <a:cubicBezTo>
                      <a:pt x="679" y="9630"/>
                      <a:pt x="1365" y="9125"/>
                      <a:pt x="2155" y="8906"/>
                    </a:cubicBezTo>
                    <a:lnTo>
                      <a:pt x="31683" y="143"/>
                    </a:lnTo>
                    <a:cubicBezTo>
                      <a:pt x="32340" y="-48"/>
                      <a:pt x="33026" y="-48"/>
                      <a:pt x="33683" y="143"/>
                    </a:cubicBezTo>
                    <a:lnTo>
                      <a:pt x="35397" y="619"/>
                    </a:lnTo>
                    <a:lnTo>
                      <a:pt x="39779" y="2334"/>
                    </a:lnTo>
                    <a:cubicBezTo>
                      <a:pt x="40541" y="2629"/>
                      <a:pt x="41150" y="3210"/>
                      <a:pt x="41493" y="3953"/>
                    </a:cubicBezTo>
                    <a:cubicBezTo>
                      <a:pt x="41827" y="4715"/>
                      <a:pt x="41827" y="5572"/>
                      <a:pt x="41493" y="6334"/>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43" name="Freeform: Shape 369">
                <a:extLst>
                  <a:ext uri="{FF2B5EF4-FFF2-40B4-BE49-F238E27FC236}">
                    <a16:creationId xmlns:a16="http://schemas.microsoft.com/office/drawing/2014/main" id="{959BFA3F-03FA-B1AD-84D1-C6AB016A41AF}"/>
                  </a:ext>
                </a:extLst>
              </p:cNvPr>
              <p:cNvSpPr/>
              <p:nvPr/>
            </p:nvSpPr>
            <p:spPr>
              <a:xfrm>
                <a:off x="8368415" y="3292621"/>
                <a:ext cx="40945" cy="78138"/>
              </a:xfrm>
              <a:custGeom>
                <a:avLst/>
                <a:gdLst>
                  <a:gd name="connsiteX0" fmla="*/ 18824 w 40945"/>
                  <a:gd name="connsiteY0" fmla="*/ 76086 h 78138"/>
                  <a:gd name="connsiteX1" fmla="*/ 17300 w 40945"/>
                  <a:gd name="connsiteY1" fmla="*/ 77896 h 78138"/>
                  <a:gd name="connsiteX2" fmla="*/ 14918 w 40945"/>
                  <a:gd name="connsiteY2" fmla="*/ 77896 h 78138"/>
                  <a:gd name="connsiteX3" fmla="*/ 10442 w 40945"/>
                  <a:gd name="connsiteY3" fmla="*/ 76467 h 78138"/>
                  <a:gd name="connsiteX4" fmla="*/ 8632 w 40945"/>
                  <a:gd name="connsiteY4" fmla="*/ 74943 h 78138"/>
                  <a:gd name="connsiteX5" fmla="*/ 8632 w 40945"/>
                  <a:gd name="connsiteY5" fmla="*/ 72562 h 78138"/>
                  <a:gd name="connsiteX6" fmla="*/ 27682 w 40945"/>
                  <a:gd name="connsiteY6" fmla="*/ 12649 h 78138"/>
                  <a:gd name="connsiteX7" fmla="*/ 5774 w 40945"/>
                  <a:gd name="connsiteY7" fmla="*/ 20365 h 78138"/>
                  <a:gd name="connsiteX8" fmla="*/ 3393 w 40945"/>
                  <a:gd name="connsiteY8" fmla="*/ 20365 h 78138"/>
                  <a:gd name="connsiteX9" fmla="*/ 1774 w 40945"/>
                  <a:gd name="connsiteY9" fmla="*/ 18650 h 78138"/>
                  <a:gd name="connsiteX10" fmla="*/ 250 w 40945"/>
                  <a:gd name="connsiteY10" fmla="*/ 14459 h 78138"/>
                  <a:gd name="connsiteX11" fmla="*/ 250 w 40945"/>
                  <a:gd name="connsiteY11" fmla="*/ 12078 h 78138"/>
                  <a:gd name="connsiteX12" fmla="*/ 2060 w 40945"/>
                  <a:gd name="connsiteY12" fmla="*/ 10554 h 78138"/>
                  <a:gd name="connsiteX13" fmla="*/ 30635 w 40945"/>
                  <a:gd name="connsiteY13" fmla="*/ 171 h 78138"/>
                  <a:gd name="connsiteX14" fmla="*/ 32635 w 40945"/>
                  <a:gd name="connsiteY14" fmla="*/ 171 h 78138"/>
                  <a:gd name="connsiteX15" fmla="*/ 34445 w 40945"/>
                  <a:gd name="connsiteY15" fmla="*/ 171 h 78138"/>
                  <a:gd name="connsiteX16" fmla="*/ 38922 w 40945"/>
                  <a:gd name="connsiteY16" fmla="*/ 1600 h 78138"/>
                  <a:gd name="connsiteX17" fmla="*/ 40731 w 40945"/>
                  <a:gd name="connsiteY17" fmla="*/ 3124 h 78138"/>
                  <a:gd name="connsiteX18" fmla="*/ 40731 w 40945"/>
                  <a:gd name="connsiteY18" fmla="*/ 5505 h 7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945" h="78138">
                    <a:moveTo>
                      <a:pt x="18824" y="76086"/>
                    </a:moveTo>
                    <a:cubicBezTo>
                      <a:pt x="18567" y="76867"/>
                      <a:pt x="18024" y="77515"/>
                      <a:pt x="17300" y="77896"/>
                    </a:cubicBezTo>
                    <a:cubicBezTo>
                      <a:pt x="16538" y="78219"/>
                      <a:pt x="15681" y="78219"/>
                      <a:pt x="14918" y="77896"/>
                    </a:cubicBezTo>
                    <a:lnTo>
                      <a:pt x="10442" y="76467"/>
                    </a:lnTo>
                    <a:cubicBezTo>
                      <a:pt x="9661" y="76210"/>
                      <a:pt x="9013" y="75667"/>
                      <a:pt x="8632" y="74943"/>
                    </a:cubicBezTo>
                    <a:cubicBezTo>
                      <a:pt x="8299" y="74181"/>
                      <a:pt x="8299" y="73324"/>
                      <a:pt x="8632" y="72562"/>
                    </a:cubicBezTo>
                    <a:lnTo>
                      <a:pt x="27682" y="12649"/>
                    </a:lnTo>
                    <a:lnTo>
                      <a:pt x="5774" y="20365"/>
                    </a:lnTo>
                    <a:cubicBezTo>
                      <a:pt x="5041" y="20793"/>
                      <a:pt x="4127" y="20793"/>
                      <a:pt x="3393" y="20365"/>
                    </a:cubicBezTo>
                    <a:cubicBezTo>
                      <a:pt x="2650" y="20022"/>
                      <a:pt x="2069" y="19412"/>
                      <a:pt x="1774" y="18650"/>
                    </a:cubicBezTo>
                    <a:lnTo>
                      <a:pt x="250" y="14459"/>
                    </a:lnTo>
                    <a:cubicBezTo>
                      <a:pt x="-83" y="13697"/>
                      <a:pt x="-83" y="12840"/>
                      <a:pt x="250" y="12078"/>
                    </a:cubicBezTo>
                    <a:cubicBezTo>
                      <a:pt x="612" y="11344"/>
                      <a:pt x="1269" y="10792"/>
                      <a:pt x="2060" y="10554"/>
                    </a:cubicBezTo>
                    <a:lnTo>
                      <a:pt x="30635" y="171"/>
                    </a:lnTo>
                    <a:cubicBezTo>
                      <a:pt x="31282" y="-57"/>
                      <a:pt x="31987" y="-57"/>
                      <a:pt x="32635" y="171"/>
                    </a:cubicBezTo>
                    <a:lnTo>
                      <a:pt x="34445" y="171"/>
                    </a:lnTo>
                    <a:lnTo>
                      <a:pt x="38922" y="1600"/>
                    </a:lnTo>
                    <a:cubicBezTo>
                      <a:pt x="39684" y="1886"/>
                      <a:pt x="40322" y="2419"/>
                      <a:pt x="40731" y="3124"/>
                    </a:cubicBezTo>
                    <a:cubicBezTo>
                      <a:pt x="41017" y="3896"/>
                      <a:pt x="41017" y="4734"/>
                      <a:pt x="40731" y="5505"/>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44" name="Freeform: Shape 370">
                <a:extLst>
                  <a:ext uri="{FF2B5EF4-FFF2-40B4-BE49-F238E27FC236}">
                    <a16:creationId xmlns:a16="http://schemas.microsoft.com/office/drawing/2014/main" id="{C731E156-6D6A-B09C-53DF-7091CB596C48}"/>
                  </a:ext>
                </a:extLst>
              </p:cNvPr>
              <p:cNvSpPr/>
              <p:nvPr/>
            </p:nvSpPr>
            <p:spPr>
              <a:xfrm>
                <a:off x="7946692" y="2811577"/>
                <a:ext cx="40030" cy="79656"/>
              </a:xfrm>
              <a:custGeom>
                <a:avLst/>
                <a:gdLst>
                  <a:gd name="connsiteX0" fmla="*/ 40020 w 40030"/>
                  <a:gd name="connsiteY0" fmla="*/ 76403 h 79656"/>
                  <a:gd name="connsiteX1" fmla="*/ 39258 w 40030"/>
                  <a:gd name="connsiteY1" fmla="*/ 78594 h 79656"/>
                  <a:gd name="connsiteX2" fmla="*/ 37163 w 40030"/>
                  <a:gd name="connsiteY2" fmla="*/ 79641 h 79656"/>
                  <a:gd name="connsiteX3" fmla="*/ 32496 w 40030"/>
                  <a:gd name="connsiteY3" fmla="*/ 79641 h 79656"/>
                  <a:gd name="connsiteX4" fmla="*/ 30210 w 40030"/>
                  <a:gd name="connsiteY4" fmla="*/ 78880 h 79656"/>
                  <a:gd name="connsiteX5" fmla="*/ 29162 w 40030"/>
                  <a:gd name="connsiteY5" fmla="*/ 76784 h 79656"/>
                  <a:gd name="connsiteX6" fmla="*/ 25733 w 40030"/>
                  <a:gd name="connsiteY6" fmla="*/ 13919 h 79656"/>
                  <a:gd name="connsiteX7" fmla="*/ 8016 w 40030"/>
                  <a:gd name="connsiteY7" fmla="*/ 28969 h 79656"/>
                  <a:gd name="connsiteX8" fmla="*/ 5826 w 40030"/>
                  <a:gd name="connsiteY8" fmla="*/ 29731 h 79656"/>
                  <a:gd name="connsiteX9" fmla="*/ 3635 w 40030"/>
                  <a:gd name="connsiteY9" fmla="*/ 28683 h 79656"/>
                  <a:gd name="connsiteX10" fmla="*/ 777 w 40030"/>
                  <a:gd name="connsiteY10" fmla="*/ 25349 h 79656"/>
                  <a:gd name="connsiteX11" fmla="*/ 15 w 40030"/>
                  <a:gd name="connsiteY11" fmla="*/ 23063 h 79656"/>
                  <a:gd name="connsiteX12" fmla="*/ 1063 w 40030"/>
                  <a:gd name="connsiteY12" fmla="*/ 20968 h 79656"/>
                  <a:gd name="connsiteX13" fmla="*/ 24495 w 40030"/>
                  <a:gd name="connsiteY13" fmla="*/ 870 h 79656"/>
                  <a:gd name="connsiteX14" fmla="*/ 26304 w 40030"/>
                  <a:gd name="connsiteY14" fmla="*/ 12 h 79656"/>
                  <a:gd name="connsiteX15" fmla="*/ 28114 w 40030"/>
                  <a:gd name="connsiteY15" fmla="*/ 12 h 79656"/>
                  <a:gd name="connsiteX16" fmla="*/ 32781 w 40030"/>
                  <a:gd name="connsiteY16" fmla="*/ 12 h 79656"/>
                  <a:gd name="connsiteX17" fmla="*/ 34972 w 40030"/>
                  <a:gd name="connsiteY17" fmla="*/ 774 h 79656"/>
                  <a:gd name="connsiteX18" fmla="*/ 36020 w 40030"/>
                  <a:gd name="connsiteY18" fmla="*/ 2965 h 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030" h="79656">
                    <a:moveTo>
                      <a:pt x="40020" y="76403"/>
                    </a:moveTo>
                    <a:cubicBezTo>
                      <a:pt x="40087" y="77213"/>
                      <a:pt x="39811" y="78003"/>
                      <a:pt x="39258" y="78594"/>
                    </a:cubicBezTo>
                    <a:cubicBezTo>
                      <a:pt x="38725" y="79203"/>
                      <a:pt x="37972" y="79575"/>
                      <a:pt x="37163" y="79641"/>
                    </a:cubicBezTo>
                    <a:lnTo>
                      <a:pt x="32496" y="79641"/>
                    </a:lnTo>
                    <a:cubicBezTo>
                      <a:pt x="31657" y="79727"/>
                      <a:pt x="30829" y="79451"/>
                      <a:pt x="30210" y="78880"/>
                    </a:cubicBezTo>
                    <a:cubicBezTo>
                      <a:pt x="29590" y="78356"/>
                      <a:pt x="29209" y="77594"/>
                      <a:pt x="29162" y="76784"/>
                    </a:cubicBezTo>
                    <a:lnTo>
                      <a:pt x="25733" y="13919"/>
                    </a:lnTo>
                    <a:lnTo>
                      <a:pt x="8016" y="28969"/>
                    </a:lnTo>
                    <a:cubicBezTo>
                      <a:pt x="7435" y="29531"/>
                      <a:pt x="6635" y="29807"/>
                      <a:pt x="5826" y="29731"/>
                    </a:cubicBezTo>
                    <a:cubicBezTo>
                      <a:pt x="4997" y="29645"/>
                      <a:pt x="4225" y="29273"/>
                      <a:pt x="3635" y="28683"/>
                    </a:cubicBezTo>
                    <a:lnTo>
                      <a:pt x="777" y="25349"/>
                    </a:lnTo>
                    <a:cubicBezTo>
                      <a:pt x="206" y="24730"/>
                      <a:pt x="-70" y="23901"/>
                      <a:pt x="15" y="23063"/>
                    </a:cubicBezTo>
                    <a:cubicBezTo>
                      <a:pt x="63" y="22253"/>
                      <a:pt x="444" y="21491"/>
                      <a:pt x="1063" y="20968"/>
                    </a:cubicBezTo>
                    <a:lnTo>
                      <a:pt x="24495" y="870"/>
                    </a:lnTo>
                    <a:cubicBezTo>
                      <a:pt x="24999" y="413"/>
                      <a:pt x="25628" y="117"/>
                      <a:pt x="26304" y="12"/>
                    </a:cubicBezTo>
                    <a:lnTo>
                      <a:pt x="28114" y="12"/>
                    </a:lnTo>
                    <a:lnTo>
                      <a:pt x="32781" y="12"/>
                    </a:lnTo>
                    <a:cubicBezTo>
                      <a:pt x="33591" y="-64"/>
                      <a:pt x="34391" y="213"/>
                      <a:pt x="34972" y="774"/>
                    </a:cubicBezTo>
                    <a:cubicBezTo>
                      <a:pt x="35591" y="1336"/>
                      <a:pt x="35972" y="2127"/>
                      <a:pt x="36020" y="2965"/>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45" name="Freeform: Shape 371">
                <a:extLst>
                  <a:ext uri="{FF2B5EF4-FFF2-40B4-BE49-F238E27FC236}">
                    <a16:creationId xmlns:a16="http://schemas.microsoft.com/office/drawing/2014/main" id="{BA8B4DB8-CAA4-E815-8A23-82035865F835}"/>
                  </a:ext>
                </a:extLst>
              </p:cNvPr>
              <p:cNvSpPr/>
              <p:nvPr/>
            </p:nvSpPr>
            <p:spPr>
              <a:xfrm>
                <a:off x="8119094" y="3444716"/>
                <a:ext cx="38686" cy="79833"/>
              </a:xfrm>
              <a:custGeom>
                <a:avLst/>
                <a:gdLst>
                  <a:gd name="connsiteX0" fmla="*/ 38687 w 38686"/>
                  <a:gd name="connsiteY0" fmla="*/ 76676 h 79833"/>
                  <a:gd name="connsiteX1" fmla="*/ 37830 w 38686"/>
                  <a:gd name="connsiteY1" fmla="*/ 78867 h 79833"/>
                  <a:gd name="connsiteX2" fmla="*/ 35734 w 38686"/>
                  <a:gd name="connsiteY2" fmla="*/ 79820 h 79833"/>
                  <a:gd name="connsiteX3" fmla="*/ 30972 w 38686"/>
                  <a:gd name="connsiteY3" fmla="*/ 79820 h 79833"/>
                  <a:gd name="connsiteX4" fmla="*/ 28781 w 38686"/>
                  <a:gd name="connsiteY4" fmla="*/ 78962 h 79833"/>
                  <a:gd name="connsiteX5" fmla="*/ 27828 w 38686"/>
                  <a:gd name="connsiteY5" fmla="*/ 76867 h 79833"/>
                  <a:gd name="connsiteX6" fmla="*/ 26019 w 38686"/>
                  <a:gd name="connsiteY6" fmla="*/ 13907 h 79833"/>
                  <a:gd name="connsiteX7" fmla="*/ 7921 w 38686"/>
                  <a:gd name="connsiteY7" fmla="*/ 28480 h 79833"/>
                  <a:gd name="connsiteX8" fmla="*/ 5635 w 38686"/>
                  <a:gd name="connsiteY8" fmla="*/ 29242 h 79833"/>
                  <a:gd name="connsiteX9" fmla="*/ 3540 w 38686"/>
                  <a:gd name="connsiteY9" fmla="*/ 28194 h 79833"/>
                  <a:gd name="connsiteX10" fmla="*/ 777 w 38686"/>
                  <a:gd name="connsiteY10" fmla="*/ 24670 h 79833"/>
                  <a:gd name="connsiteX11" fmla="*/ 15 w 38686"/>
                  <a:gd name="connsiteY11" fmla="*/ 22384 h 79833"/>
                  <a:gd name="connsiteX12" fmla="*/ 1158 w 38686"/>
                  <a:gd name="connsiteY12" fmla="*/ 20383 h 79833"/>
                  <a:gd name="connsiteX13" fmla="*/ 25066 w 38686"/>
                  <a:gd name="connsiteY13" fmla="*/ 857 h 79833"/>
                  <a:gd name="connsiteX14" fmla="*/ 26876 w 38686"/>
                  <a:gd name="connsiteY14" fmla="*/ 0 h 79833"/>
                  <a:gd name="connsiteX15" fmla="*/ 28686 w 38686"/>
                  <a:gd name="connsiteY15" fmla="*/ 0 h 79833"/>
                  <a:gd name="connsiteX16" fmla="*/ 33448 w 38686"/>
                  <a:gd name="connsiteY16" fmla="*/ 0 h 79833"/>
                  <a:gd name="connsiteX17" fmla="*/ 35639 w 38686"/>
                  <a:gd name="connsiteY17" fmla="*/ 857 h 79833"/>
                  <a:gd name="connsiteX18" fmla="*/ 36591 w 38686"/>
                  <a:gd name="connsiteY18" fmla="*/ 3048 h 79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686" h="79833">
                    <a:moveTo>
                      <a:pt x="38687" y="76676"/>
                    </a:moveTo>
                    <a:cubicBezTo>
                      <a:pt x="38677" y="77486"/>
                      <a:pt x="38373" y="78267"/>
                      <a:pt x="37830" y="78867"/>
                    </a:cubicBezTo>
                    <a:cubicBezTo>
                      <a:pt x="37287" y="79448"/>
                      <a:pt x="36534" y="79791"/>
                      <a:pt x="35734" y="79820"/>
                    </a:cubicBezTo>
                    <a:lnTo>
                      <a:pt x="30972" y="79820"/>
                    </a:lnTo>
                    <a:cubicBezTo>
                      <a:pt x="30143" y="79905"/>
                      <a:pt x="29333" y="79581"/>
                      <a:pt x="28781" y="78962"/>
                    </a:cubicBezTo>
                    <a:cubicBezTo>
                      <a:pt x="28181" y="78429"/>
                      <a:pt x="27838" y="77667"/>
                      <a:pt x="27828" y="76867"/>
                    </a:cubicBezTo>
                    <a:lnTo>
                      <a:pt x="26019" y="13907"/>
                    </a:lnTo>
                    <a:lnTo>
                      <a:pt x="7921" y="28480"/>
                    </a:lnTo>
                    <a:cubicBezTo>
                      <a:pt x="7331" y="29099"/>
                      <a:pt x="6473" y="29385"/>
                      <a:pt x="5635" y="29242"/>
                    </a:cubicBezTo>
                    <a:cubicBezTo>
                      <a:pt x="4835" y="29147"/>
                      <a:pt x="4092" y="28775"/>
                      <a:pt x="3540" y="28194"/>
                    </a:cubicBezTo>
                    <a:lnTo>
                      <a:pt x="777" y="24670"/>
                    </a:lnTo>
                    <a:cubicBezTo>
                      <a:pt x="206" y="24051"/>
                      <a:pt x="-70" y="23222"/>
                      <a:pt x="15" y="22384"/>
                    </a:cubicBezTo>
                    <a:cubicBezTo>
                      <a:pt x="101" y="21584"/>
                      <a:pt x="511" y="20860"/>
                      <a:pt x="1158" y="20383"/>
                    </a:cubicBezTo>
                    <a:lnTo>
                      <a:pt x="25066" y="857"/>
                    </a:lnTo>
                    <a:cubicBezTo>
                      <a:pt x="25600" y="438"/>
                      <a:pt x="26219" y="143"/>
                      <a:pt x="26876" y="0"/>
                    </a:cubicBezTo>
                    <a:lnTo>
                      <a:pt x="28686" y="0"/>
                    </a:lnTo>
                    <a:lnTo>
                      <a:pt x="33448" y="0"/>
                    </a:lnTo>
                    <a:cubicBezTo>
                      <a:pt x="34258" y="10"/>
                      <a:pt x="35039" y="314"/>
                      <a:pt x="35639" y="857"/>
                    </a:cubicBezTo>
                    <a:cubicBezTo>
                      <a:pt x="36229" y="1438"/>
                      <a:pt x="36572" y="2219"/>
                      <a:pt x="36591" y="3048"/>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46" name="Freeform: Shape 372">
                <a:extLst>
                  <a:ext uri="{FF2B5EF4-FFF2-40B4-BE49-F238E27FC236}">
                    <a16:creationId xmlns:a16="http://schemas.microsoft.com/office/drawing/2014/main" id="{8377FE9F-1D10-EB06-74E4-7CD39ADBC016}"/>
                  </a:ext>
                </a:extLst>
              </p:cNvPr>
              <p:cNvSpPr/>
              <p:nvPr/>
            </p:nvSpPr>
            <p:spPr>
              <a:xfrm>
                <a:off x="8025515" y="3392295"/>
                <a:ext cx="40945" cy="79333"/>
              </a:xfrm>
              <a:custGeom>
                <a:avLst/>
                <a:gdLst>
                  <a:gd name="connsiteX0" fmla="*/ 23110 w 40945"/>
                  <a:gd name="connsiteY0" fmla="*/ 77186 h 79333"/>
                  <a:gd name="connsiteX1" fmla="*/ 21777 w 40945"/>
                  <a:gd name="connsiteY1" fmla="*/ 79091 h 79333"/>
                  <a:gd name="connsiteX2" fmla="*/ 19395 w 40945"/>
                  <a:gd name="connsiteY2" fmla="*/ 79091 h 79333"/>
                  <a:gd name="connsiteX3" fmla="*/ 14823 w 40945"/>
                  <a:gd name="connsiteY3" fmla="*/ 78043 h 79333"/>
                  <a:gd name="connsiteX4" fmla="*/ 12918 w 40945"/>
                  <a:gd name="connsiteY4" fmla="*/ 76614 h 79333"/>
                  <a:gd name="connsiteX5" fmla="*/ 12918 w 40945"/>
                  <a:gd name="connsiteY5" fmla="*/ 74328 h 79333"/>
                  <a:gd name="connsiteX6" fmla="*/ 27492 w 40945"/>
                  <a:gd name="connsiteY6" fmla="*/ 12987 h 79333"/>
                  <a:gd name="connsiteX7" fmla="*/ 6156 w 40945"/>
                  <a:gd name="connsiteY7" fmla="*/ 22512 h 79333"/>
                  <a:gd name="connsiteX8" fmla="*/ 3774 w 40945"/>
                  <a:gd name="connsiteY8" fmla="*/ 22512 h 79333"/>
                  <a:gd name="connsiteX9" fmla="*/ 2060 w 40945"/>
                  <a:gd name="connsiteY9" fmla="*/ 20893 h 79333"/>
                  <a:gd name="connsiteX10" fmla="*/ 250 w 40945"/>
                  <a:gd name="connsiteY10" fmla="*/ 16797 h 79333"/>
                  <a:gd name="connsiteX11" fmla="*/ 250 w 40945"/>
                  <a:gd name="connsiteY11" fmla="*/ 14416 h 79333"/>
                  <a:gd name="connsiteX12" fmla="*/ 1869 w 40945"/>
                  <a:gd name="connsiteY12" fmla="*/ 12702 h 79333"/>
                  <a:gd name="connsiteX13" fmla="*/ 30444 w 40945"/>
                  <a:gd name="connsiteY13" fmla="*/ 129 h 79333"/>
                  <a:gd name="connsiteX14" fmla="*/ 32444 w 40945"/>
                  <a:gd name="connsiteY14" fmla="*/ 129 h 79333"/>
                  <a:gd name="connsiteX15" fmla="*/ 34254 w 40945"/>
                  <a:gd name="connsiteY15" fmla="*/ 129 h 79333"/>
                  <a:gd name="connsiteX16" fmla="*/ 38826 w 40945"/>
                  <a:gd name="connsiteY16" fmla="*/ 1272 h 79333"/>
                  <a:gd name="connsiteX17" fmla="*/ 40731 w 40945"/>
                  <a:gd name="connsiteY17" fmla="*/ 2605 h 79333"/>
                  <a:gd name="connsiteX18" fmla="*/ 40731 w 40945"/>
                  <a:gd name="connsiteY18" fmla="*/ 4986 h 7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945" h="79333">
                    <a:moveTo>
                      <a:pt x="23110" y="77186"/>
                    </a:moveTo>
                    <a:cubicBezTo>
                      <a:pt x="22938" y="77976"/>
                      <a:pt x="22453" y="78653"/>
                      <a:pt x="21777" y="79091"/>
                    </a:cubicBezTo>
                    <a:cubicBezTo>
                      <a:pt x="21014" y="79415"/>
                      <a:pt x="20157" y="79415"/>
                      <a:pt x="19395" y="79091"/>
                    </a:cubicBezTo>
                    <a:lnTo>
                      <a:pt x="14823" y="78043"/>
                    </a:lnTo>
                    <a:cubicBezTo>
                      <a:pt x="14023" y="77833"/>
                      <a:pt x="13337" y="77319"/>
                      <a:pt x="12918" y="76614"/>
                    </a:cubicBezTo>
                    <a:cubicBezTo>
                      <a:pt x="12642" y="75881"/>
                      <a:pt x="12642" y="75062"/>
                      <a:pt x="12918" y="74328"/>
                    </a:cubicBezTo>
                    <a:lnTo>
                      <a:pt x="27492" y="12987"/>
                    </a:lnTo>
                    <a:lnTo>
                      <a:pt x="6156" y="22512"/>
                    </a:lnTo>
                    <a:cubicBezTo>
                      <a:pt x="5403" y="22884"/>
                      <a:pt x="4527" y="22884"/>
                      <a:pt x="3774" y="22512"/>
                    </a:cubicBezTo>
                    <a:cubicBezTo>
                      <a:pt x="3031" y="22188"/>
                      <a:pt x="2431" y="21617"/>
                      <a:pt x="2060" y="20893"/>
                    </a:cubicBezTo>
                    <a:lnTo>
                      <a:pt x="250" y="16797"/>
                    </a:lnTo>
                    <a:cubicBezTo>
                      <a:pt x="-83" y="16035"/>
                      <a:pt x="-83" y="15178"/>
                      <a:pt x="250" y="14416"/>
                    </a:cubicBezTo>
                    <a:cubicBezTo>
                      <a:pt x="545" y="13654"/>
                      <a:pt x="1126" y="13045"/>
                      <a:pt x="1869" y="12702"/>
                    </a:cubicBezTo>
                    <a:lnTo>
                      <a:pt x="30444" y="129"/>
                    </a:lnTo>
                    <a:cubicBezTo>
                      <a:pt x="31102" y="-43"/>
                      <a:pt x="31787" y="-43"/>
                      <a:pt x="32444" y="129"/>
                    </a:cubicBezTo>
                    <a:lnTo>
                      <a:pt x="34254" y="129"/>
                    </a:lnTo>
                    <a:lnTo>
                      <a:pt x="38826" y="1272"/>
                    </a:lnTo>
                    <a:cubicBezTo>
                      <a:pt x="39598" y="1472"/>
                      <a:pt x="40274" y="1948"/>
                      <a:pt x="40731" y="2605"/>
                    </a:cubicBezTo>
                    <a:cubicBezTo>
                      <a:pt x="41017" y="3377"/>
                      <a:pt x="41017" y="4215"/>
                      <a:pt x="40731" y="4986"/>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47" name="Freeform: Shape 373">
                <a:extLst>
                  <a:ext uri="{FF2B5EF4-FFF2-40B4-BE49-F238E27FC236}">
                    <a16:creationId xmlns:a16="http://schemas.microsoft.com/office/drawing/2014/main" id="{20017419-45CA-6A25-D577-1AFF5ED5AA62}"/>
                  </a:ext>
                </a:extLst>
              </p:cNvPr>
              <p:cNvSpPr/>
              <p:nvPr/>
            </p:nvSpPr>
            <p:spPr>
              <a:xfrm>
                <a:off x="7733431" y="2881048"/>
                <a:ext cx="64403" cy="82410"/>
              </a:xfrm>
              <a:custGeom>
                <a:avLst/>
                <a:gdLst>
                  <a:gd name="connsiteX0" fmla="*/ 62876 w 64403"/>
                  <a:gd name="connsiteY0" fmla="*/ 39506 h 82410"/>
                  <a:gd name="connsiteX1" fmla="*/ 60400 w 64403"/>
                  <a:gd name="connsiteY1" fmla="*/ 49031 h 82410"/>
                  <a:gd name="connsiteX2" fmla="*/ 57733 w 64403"/>
                  <a:gd name="connsiteY2" fmla="*/ 58556 h 82410"/>
                  <a:gd name="connsiteX3" fmla="*/ 52589 w 64403"/>
                  <a:gd name="connsiteY3" fmla="*/ 69987 h 82410"/>
                  <a:gd name="connsiteX4" fmla="*/ 44779 w 64403"/>
                  <a:gd name="connsiteY4" fmla="*/ 78178 h 82410"/>
                  <a:gd name="connsiteX5" fmla="*/ 34396 w 64403"/>
                  <a:gd name="connsiteY5" fmla="*/ 82179 h 82410"/>
                  <a:gd name="connsiteX6" fmla="*/ 21252 w 64403"/>
                  <a:gd name="connsiteY6" fmla="*/ 81035 h 82410"/>
                  <a:gd name="connsiteX7" fmla="*/ 9441 w 64403"/>
                  <a:gd name="connsiteY7" fmla="*/ 75321 h 82410"/>
                  <a:gd name="connsiteX8" fmla="*/ 2488 w 64403"/>
                  <a:gd name="connsiteY8" fmla="*/ 66462 h 82410"/>
                  <a:gd name="connsiteX9" fmla="*/ 11 w 64403"/>
                  <a:gd name="connsiteY9" fmla="*/ 55413 h 82410"/>
                  <a:gd name="connsiteX10" fmla="*/ 1535 w 64403"/>
                  <a:gd name="connsiteY10" fmla="*/ 43031 h 82410"/>
                  <a:gd name="connsiteX11" fmla="*/ 4012 w 64403"/>
                  <a:gd name="connsiteY11" fmla="*/ 33506 h 82410"/>
                  <a:gd name="connsiteX12" fmla="*/ 6679 w 64403"/>
                  <a:gd name="connsiteY12" fmla="*/ 23981 h 82410"/>
                  <a:gd name="connsiteX13" fmla="*/ 11822 w 64403"/>
                  <a:gd name="connsiteY13" fmla="*/ 12551 h 82410"/>
                  <a:gd name="connsiteX14" fmla="*/ 19633 w 64403"/>
                  <a:gd name="connsiteY14" fmla="*/ 4359 h 82410"/>
                  <a:gd name="connsiteX15" fmla="*/ 30015 w 64403"/>
                  <a:gd name="connsiteY15" fmla="*/ 264 h 82410"/>
                  <a:gd name="connsiteX16" fmla="*/ 43159 w 64403"/>
                  <a:gd name="connsiteY16" fmla="*/ 1311 h 82410"/>
                  <a:gd name="connsiteX17" fmla="*/ 55066 w 64403"/>
                  <a:gd name="connsiteY17" fmla="*/ 7217 h 82410"/>
                  <a:gd name="connsiteX18" fmla="*/ 61924 w 64403"/>
                  <a:gd name="connsiteY18" fmla="*/ 15980 h 82410"/>
                  <a:gd name="connsiteX19" fmla="*/ 64400 w 64403"/>
                  <a:gd name="connsiteY19" fmla="*/ 27029 h 82410"/>
                  <a:gd name="connsiteX20" fmla="*/ 62876 w 64403"/>
                  <a:gd name="connsiteY20" fmla="*/ 39506 h 82410"/>
                  <a:gd name="connsiteX21" fmla="*/ 11917 w 64403"/>
                  <a:gd name="connsiteY21" fmla="*/ 45507 h 82410"/>
                  <a:gd name="connsiteX22" fmla="*/ 11917 w 64403"/>
                  <a:gd name="connsiteY22" fmla="*/ 62176 h 82410"/>
                  <a:gd name="connsiteX23" fmla="*/ 23633 w 64403"/>
                  <a:gd name="connsiteY23" fmla="*/ 70748 h 82410"/>
                  <a:gd name="connsiteX24" fmla="*/ 38016 w 64403"/>
                  <a:gd name="connsiteY24" fmla="*/ 69415 h 82410"/>
                  <a:gd name="connsiteX25" fmla="*/ 46969 w 64403"/>
                  <a:gd name="connsiteY25" fmla="*/ 55318 h 82410"/>
                  <a:gd name="connsiteX26" fmla="*/ 49636 w 64403"/>
                  <a:gd name="connsiteY26" fmla="*/ 45793 h 82410"/>
                  <a:gd name="connsiteX27" fmla="*/ 52113 w 64403"/>
                  <a:gd name="connsiteY27" fmla="*/ 36268 h 82410"/>
                  <a:gd name="connsiteX28" fmla="*/ 52113 w 64403"/>
                  <a:gd name="connsiteY28" fmla="*/ 19504 h 82410"/>
                  <a:gd name="connsiteX29" fmla="*/ 26014 w 64403"/>
                  <a:gd name="connsiteY29" fmla="*/ 12265 h 82410"/>
                  <a:gd name="connsiteX30" fmla="*/ 17061 w 64403"/>
                  <a:gd name="connsiteY30" fmla="*/ 26457 h 82410"/>
                  <a:gd name="connsiteX31" fmla="*/ 14394 w 64403"/>
                  <a:gd name="connsiteY31" fmla="*/ 35982 h 82410"/>
                  <a:gd name="connsiteX32" fmla="*/ 11917 w 64403"/>
                  <a:gd name="connsiteY32" fmla="*/ 45507 h 8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4403" h="82410">
                    <a:moveTo>
                      <a:pt x="62876" y="39506"/>
                    </a:moveTo>
                    <a:cubicBezTo>
                      <a:pt x="62019" y="42840"/>
                      <a:pt x="61257" y="45984"/>
                      <a:pt x="60400" y="49031"/>
                    </a:cubicBezTo>
                    <a:cubicBezTo>
                      <a:pt x="59542" y="52080"/>
                      <a:pt x="58685" y="55032"/>
                      <a:pt x="57733" y="58556"/>
                    </a:cubicBezTo>
                    <a:cubicBezTo>
                      <a:pt x="56561" y="62586"/>
                      <a:pt x="54837" y="66434"/>
                      <a:pt x="52589" y="69987"/>
                    </a:cubicBezTo>
                    <a:cubicBezTo>
                      <a:pt x="50541" y="73196"/>
                      <a:pt x="47893" y="75978"/>
                      <a:pt x="44779" y="78178"/>
                    </a:cubicBezTo>
                    <a:cubicBezTo>
                      <a:pt x="41683" y="80312"/>
                      <a:pt x="38121" y="81683"/>
                      <a:pt x="34396" y="82179"/>
                    </a:cubicBezTo>
                    <a:cubicBezTo>
                      <a:pt x="29986" y="82712"/>
                      <a:pt x="25510" y="82321"/>
                      <a:pt x="21252" y="81035"/>
                    </a:cubicBezTo>
                    <a:cubicBezTo>
                      <a:pt x="16956" y="79969"/>
                      <a:pt x="12937" y="78026"/>
                      <a:pt x="9441" y="75321"/>
                    </a:cubicBezTo>
                    <a:cubicBezTo>
                      <a:pt x="6469" y="72949"/>
                      <a:pt x="4088" y="69910"/>
                      <a:pt x="2488" y="66462"/>
                    </a:cubicBezTo>
                    <a:cubicBezTo>
                      <a:pt x="954" y="62976"/>
                      <a:pt x="116" y="59223"/>
                      <a:pt x="11" y="55413"/>
                    </a:cubicBezTo>
                    <a:cubicBezTo>
                      <a:pt x="-84" y="51232"/>
                      <a:pt x="430" y="47060"/>
                      <a:pt x="1535" y="43031"/>
                    </a:cubicBezTo>
                    <a:lnTo>
                      <a:pt x="4012" y="33506"/>
                    </a:lnTo>
                    <a:cubicBezTo>
                      <a:pt x="4774" y="30648"/>
                      <a:pt x="5726" y="27600"/>
                      <a:pt x="6679" y="23981"/>
                    </a:cubicBezTo>
                    <a:cubicBezTo>
                      <a:pt x="7850" y="19952"/>
                      <a:pt x="9574" y="16104"/>
                      <a:pt x="11822" y="12551"/>
                    </a:cubicBezTo>
                    <a:cubicBezTo>
                      <a:pt x="13813" y="9293"/>
                      <a:pt x="16480" y="6502"/>
                      <a:pt x="19633" y="4359"/>
                    </a:cubicBezTo>
                    <a:cubicBezTo>
                      <a:pt x="22719" y="2188"/>
                      <a:pt x="26281" y="787"/>
                      <a:pt x="30015" y="264"/>
                    </a:cubicBezTo>
                    <a:cubicBezTo>
                      <a:pt x="34425" y="-308"/>
                      <a:pt x="38902" y="54"/>
                      <a:pt x="43159" y="1311"/>
                    </a:cubicBezTo>
                    <a:cubicBezTo>
                      <a:pt x="47512" y="2397"/>
                      <a:pt x="51570" y="4416"/>
                      <a:pt x="55066" y="7217"/>
                    </a:cubicBezTo>
                    <a:cubicBezTo>
                      <a:pt x="57999" y="9569"/>
                      <a:pt x="60352" y="12570"/>
                      <a:pt x="61924" y="15980"/>
                    </a:cubicBezTo>
                    <a:cubicBezTo>
                      <a:pt x="63448" y="19475"/>
                      <a:pt x="64286" y="23219"/>
                      <a:pt x="64400" y="27029"/>
                    </a:cubicBezTo>
                    <a:cubicBezTo>
                      <a:pt x="64448" y="31239"/>
                      <a:pt x="63933" y="35430"/>
                      <a:pt x="62876" y="39506"/>
                    </a:cubicBezTo>
                    <a:close/>
                    <a:moveTo>
                      <a:pt x="11917" y="45507"/>
                    </a:moveTo>
                    <a:cubicBezTo>
                      <a:pt x="9955" y="50889"/>
                      <a:pt x="9955" y="56794"/>
                      <a:pt x="11917" y="62176"/>
                    </a:cubicBezTo>
                    <a:cubicBezTo>
                      <a:pt x="14422" y="66577"/>
                      <a:pt x="18680" y="69691"/>
                      <a:pt x="23633" y="70748"/>
                    </a:cubicBezTo>
                    <a:cubicBezTo>
                      <a:pt x="28386" y="72453"/>
                      <a:pt x="33653" y="71968"/>
                      <a:pt x="38016" y="69415"/>
                    </a:cubicBezTo>
                    <a:cubicBezTo>
                      <a:pt x="42569" y="65919"/>
                      <a:pt x="45741" y="60928"/>
                      <a:pt x="46969" y="55318"/>
                    </a:cubicBezTo>
                    <a:cubicBezTo>
                      <a:pt x="48017" y="51984"/>
                      <a:pt x="48874" y="48936"/>
                      <a:pt x="49636" y="45793"/>
                    </a:cubicBezTo>
                    <a:cubicBezTo>
                      <a:pt x="50398" y="42650"/>
                      <a:pt x="51256" y="39792"/>
                      <a:pt x="52113" y="36268"/>
                    </a:cubicBezTo>
                    <a:cubicBezTo>
                      <a:pt x="54132" y="30858"/>
                      <a:pt x="54132" y="24914"/>
                      <a:pt x="52113" y="19504"/>
                    </a:cubicBezTo>
                    <a:cubicBezTo>
                      <a:pt x="46560" y="10751"/>
                      <a:pt x="35282" y="7617"/>
                      <a:pt x="26014" y="12265"/>
                    </a:cubicBezTo>
                    <a:cubicBezTo>
                      <a:pt x="21461" y="15808"/>
                      <a:pt x="18299" y="20828"/>
                      <a:pt x="17061" y="26457"/>
                    </a:cubicBezTo>
                    <a:cubicBezTo>
                      <a:pt x="16013" y="29791"/>
                      <a:pt x="15156" y="32839"/>
                      <a:pt x="14394" y="35982"/>
                    </a:cubicBezTo>
                    <a:cubicBezTo>
                      <a:pt x="13632" y="39126"/>
                      <a:pt x="12775" y="42173"/>
                      <a:pt x="11917" y="45507"/>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48" name="Freeform: Shape 374">
                <a:extLst>
                  <a:ext uri="{FF2B5EF4-FFF2-40B4-BE49-F238E27FC236}">
                    <a16:creationId xmlns:a16="http://schemas.microsoft.com/office/drawing/2014/main" id="{26D94FEF-7881-1232-4236-48ABDE3DF2AA}"/>
                  </a:ext>
                </a:extLst>
              </p:cNvPr>
              <p:cNvSpPr/>
              <p:nvPr/>
            </p:nvSpPr>
            <p:spPr>
              <a:xfrm>
                <a:off x="7923066" y="3452522"/>
                <a:ext cx="64321" cy="82472"/>
              </a:xfrm>
              <a:custGeom>
                <a:avLst/>
                <a:gdLst>
                  <a:gd name="connsiteX0" fmla="*/ 62789 w 64321"/>
                  <a:gd name="connsiteY0" fmla="*/ 39533 h 82472"/>
                  <a:gd name="connsiteX1" fmla="*/ 60312 w 64321"/>
                  <a:gd name="connsiteY1" fmla="*/ 49058 h 82472"/>
                  <a:gd name="connsiteX2" fmla="*/ 57645 w 64321"/>
                  <a:gd name="connsiteY2" fmla="*/ 58583 h 82472"/>
                  <a:gd name="connsiteX3" fmla="*/ 52502 w 64321"/>
                  <a:gd name="connsiteY3" fmla="*/ 70013 h 82472"/>
                  <a:gd name="connsiteX4" fmla="*/ 44786 w 64321"/>
                  <a:gd name="connsiteY4" fmla="*/ 78300 h 82472"/>
                  <a:gd name="connsiteX5" fmla="*/ 34309 w 64321"/>
                  <a:gd name="connsiteY5" fmla="*/ 82300 h 82472"/>
                  <a:gd name="connsiteX6" fmla="*/ 9353 w 64321"/>
                  <a:gd name="connsiteY6" fmla="*/ 75347 h 82472"/>
                  <a:gd name="connsiteX7" fmla="*/ 2400 w 64321"/>
                  <a:gd name="connsiteY7" fmla="*/ 66584 h 82472"/>
                  <a:gd name="connsiteX8" fmla="*/ 19 w 64321"/>
                  <a:gd name="connsiteY8" fmla="*/ 55535 h 82472"/>
                  <a:gd name="connsiteX9" fmla="*/ 1448 w 64321"/>
                  <a:gd name="connsiteY9" fmla="*/ 43057 h 82472"/>
                  <a:gd name="connsiteX10" fmla="*/ 3924 w 64321"/>
                  <a:gd name="connsiteY10" fmla="*/ 33532 h 82472"/>
                  <a:gd name="connsiteX11" fmla="*/ 6591 w 64321"/>
                  <a:gd name="connsiteY11" fmla="*/ 24007 h 82472"/>
                  <a:gd name="connsiteX12" fmla="*/ 11735 w 64321"/>
                  <a:gd name="connsiteY12" fmla="*/ 12482 h 82472"/>
                  <a:gd name="connsiteX13" fmla="*/ 19545 w 64321"/>
                  <a:gd name="connsiteY13" fmla="*/ 4290 h 82472"/>
                  <a:gd name="connsiteX14" fmla="*/ 29927 w 64321"/>
                  <a:gd name="connsiteY14" fmla="*/ 290 h 82472"/>
                  <a:gd name="connsiteX15" fmla="*/ 43072 w 64321"/>
                  <a:gd name="connsiteY15" fmla="*/ 1338 h 82472"/>
                  <a:gd name="connsiteX16" fmla="*/ 54978 w 64321"/>
                  <a:gd name="connsiteY16" fmla="*/ 7148 h 82472"/>
                  <a:gd name="connsiteX17" fmla="*/ 61836 w 64321"/>
                  <a:gd name="connsiteY17" fmla="*/ 16006 h 82472"/>
                  <a:gd name="connsiteX18" fmla="*/ 64313 w 64321"/>
                  <a:gd name="connsiteY18" fmla="*/ 27055 h 82472"/>
                  <a:gd name="connsiteX19" fmla="*/ 62789 w 64321"/>
                  <a:gd name="connsiteY19" fmla="*/ 39533 h 82472"/>
                  <a:gd name="connsiteX20" fmla="*/ 11830 w 64321"/>
                  <a:gd name="connsiteY20" fmla="*/ 45438 h 82472"/>
                  <a:gd name="connsiteX21" fmla="*/ 11830 w 64321"/>
                  <a:gd name="connsiteY21" fmla="*/ 62202 h 82472"/>
                  <a:gd name="connsiteX22" fmla="*/ 23546 w 64321"/>
                  <a:gd name="connsiteY22" fmla="*/ 70775 h 82472"/>
                  <a:gd name="connsiteX23" fmla="*/ 37928 w 64321"/>
                  <a:gd name="connsiteY23" fmla="*/ 69346 h 82472"/>
                  <a:gd name="connsiteX24" fmla="*/ 46882 w 64321"/>
                  <a:gd name="connsiteY24" fmla="*/ 55249 h 82472"/>
                  <a:gd name="connsiteX25" fmla="*/ 49549 w 64321"/>
                  <a:gd name="connsiteY25" fmla="*/ 45724 h 82472"/>
                  <a:gd name="connsiteX26" fmla="*/ 52025 w 64321"/>
                  <a:gd name="connsiteY26" fmla="*/ 36199 h 82472"/>
                  <a:gd name="connsiteX27" fmla="*/ 52025 w 64321"/>
                  <a:gd name="connsiteY27" fmla="*/ 19435 h 82472"/>
                  <a:gd name="connsiteX28" fmla="*/ 25927 w 64321"/>
                  <a:gd name="connsiteY28" fmla="*/ 12196 h 82472"/>
                  <a:gd name="connsiteX29" fmla="*/ 16973 w 64321"/>
                  <a:gd name="connsiteY29" fmla="*/ 26389 h 82472"/>
                  <a:gd name="connsiteX30" fmla="*/ 14306 w 64321"/>
                  <a:gd name="connsiteY30" fmla="*/ 35913 h 82472"/>
                  <a:gd name="connsiteX31" fmla="*/ 11830 w 64321"/>
                  <a:gd name="connsiteY31" fmla="*/ 45438 h 82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4321" h="82472">
                    <a:moveTo>
                      <a:pt x="62789" y="39533"/>
                    </a:moveTo>
                    <a:cubicBezTo>
                      <a:pt x="61931" y="42867"/>
                      <a:pt x="61169" y="45915"/>
                      <a:pt x="60312" y="49058"/>
                    </a:cubicBezTo>
                    <a:cubicBezTo>
                      <a:pt x="59455" y="52201"/>
                      <a:pt x="58598" y="55059"/>
                      <a:pt x="57645" y="58583"/>
                    </a:cubicBezTo>
                    <a:cubicBezTo>
                      <a:pt x="56512" y="62631"/>
                      <a:pt x="54778" y="66479"/>
                      <a:pt x="52502" y="70013"/>
                    </a:cubicBezTo>
                    <a:cubicBezTo>
                      <a:pt x="50511" y="73261"/>
                      <a:pt x="47882" y="76080"/>
                      <a:pt x="44786" y="78300"/>
                    </a:cubicBezTo>
                    <a:cubicBezTo>
                      <a:pt x="41653" y="80424"/>
                      <a:pt x="38062" y="81795"/>
                      <a:pt x="34309" y="82300"/>
                    </a:cubicBezTo>
                    <a:cubicBezTo>
                      <a:pt x="25412" y="83176"/>
                      <a:pt x="16516" y="80700"/>
                      <a:pt x="9353" y="75347"/>
                    </a:cubicBezTo>
                    <a:cubicBezTo>
                      <a:pt x="6362" y="73032"/>
                      <a:pt x="3981" y="70023"/>
                      <a:pt x="2400" y="66584"/>
                    </a:cubicBezTo>
                    <a:cubicBezTo>
                      <a:pt x="867" y="63098"/>
                      <a:pt x="57" y="59345"/>
                      <a:pt x="19" y="55535"/>
                    </a:cubicBezTo>
                    <a:cubicBezTo>
                      <a:pt x="-105" y="51325"/>
                      <a:pt x="381" y="47124"/>
                      <a:pt x="1448" y="43057"/>
                    </a:cubicBezTo>
                    <a:cubicBezTo>
                      <a:pt x="2305" y="39724"/>
                      <a:pt x="3162" y="36676"/>
                      <a:pt x="3924" y="33532"/>
                    </a:cubicBezTo>
                    <a:cubicBezTo>
                      <a:pt x="4686" y="30389"/>
                      <a:pt x="5639" y="27531"/>
                      <a:pt x="6591" y="24007"/>
                    </a:cubicBezTo>
                    <a:cubicBezTo>
                      <a:pt x="7744" y="19940"/>
                      <a:pt x="9468" y="16054"/>
                      <a:pt x="11735" y="12482"/>
                    </a:cubicBezTo>
                    <a:cubicBezTo>
                      <a:pt x="13782" y="9272"/>
                      <a:pt x="16430" y="6491"/>
                      <a:pt x="19545" y="4290"/>
                    </a:cubicBezTo>
                    <a:cubicBezTo>
                      <a:pt x="22641" y="2157"/>
                      <a:pt x="26193" y="785"/>
                      <a:pt x="29927" y="290"/>
                    </a:cubicBezTo>
                    <a:cubicBezTo>
                      <a:pt x="34337" y="-320"/>
                      <a:pt x="38824" y="33"/>
                      <a:pt x="43072" y="1338"/>
                    </a:cubicBezTo>
                    <a:cubicBezTo>
                      <a:pt x="47415" y="2395"/>
                      <a:pt x="51473" y="4376"/>
                      <a:pt x="54978" y="7148"/>
                    </a:cubicBezTo>
                    <a:cubicBezTo>
                      <a:pt x="57893" y="9548"/>
                      <a:pt x="60236" y="12577"/>
                      <a:pt x="61836" y="16006"/>
                    </a:cubicBezTo>
                    <a:cubicBezTo>
                      <a:pt x="63360" y="19492"/>
                      <a:pt x="64198" y="23245"/>
                      <a:pt x="64313" y="27055"/>
                    </a:cubicBezTo>
                    <a:cubicBezTo>
                      <a:pt x="64398" y="31265"/>
                      <a:pt x="63884" y="35466"/>
                      <a:pt x="62789" y="39533"/>
                    </a:cubicBezTo>
                    <a:close/>
                    <a:moveTo>
                      <a:pt x="11830" y="45438"/>
                    </a:moveTo>
                    <a:cubicBezTo>
                      <a:pt x="9868" y="50858"/>
                      <a:pt x="9868" y="56783"/>
                      <a:pt x="11830" y="62202"/>
                    </a:cubicBezTo>
                    <a:cubicBezTo>
                      <a:pt x="14335" y="66603"/>
                      <a:pt x="18593" y="69718"/>
                      <a:pt x="23546" y="70775"/>
                    </a:cubicBezTo>
                    <a:cubicBezTo>
                      <a:pt x="28318" y="72451"/>
                      <a:pt x="33585" y="71927"/>
                      <a:pt x="37928" y="69346"/>
                    </a:cubicBezTo>
                    <a:cubicBezTo>
                      <a:pt x="42500" y="65860"/>
                      <a:pt x="45672" y="60869"/>
                      <a:pt x="46882" y="55249"/>
                    </a:cubicBezTo>
                    <a:cubicBezTo>
                      <a:pt x="47930" y="52011"/>
                      <a:pt x="48787" y="48868"/>
                      <a:pt x="49549" y="45724"/>
                    </a:cubicBezTo>
                    <a:cubicBezTo>
                      <a:pt x="50311" y="42581"/>
                      <a:pt x="51168" y="39724"/>
                      <a:pt x="52025" y="36199"/>
                    </a:cubicBezTo>
                    <a:cubicBezTo>
                      <a:pt x="54045" y="30789"/>
                      <a:pt x="54045" y="24845"/>
                      <a:pt x="52025" y="19435"/>
                    </a:cubicBezTo>
                    <a:cubicBezTo>
                      <a:pt x="46501" y="10644"/>
                      <a:pt x="35195" y="7500"/>
                      <a:pt x="25927" y="12196"/>
                    </a:cubicBezTo>
                    <a:cubicBezTo>
                      <a:pt x="21355" y="15711"/>
                      <a:pt x="18173" y="20740"/>
                      <a:pt x="16973" y="26389"/>
                    </a:cubicBezTo>
                    <a:cubicBezTo>
                      <a:pt x="16021" y="29627"/>
                      <a:pt x="15068" y="32770"/>
                      <a:pt x="14306" y="35913"/>
                    </a:cubicBezTo>
                    <a:cubicBezTo>
                      <a:pt x="13544" y="39057"/>
                      <a:pt x="12687" y="42105"/>
                      <a:pt x="11830" y="45438"/>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49" name="Freeform: Shape 375">
                <a:extLst>
                  <a:ext uri="{FF2B5EF4-FFF2-40B4-BE49-F238E27FC236}">
                    <a16:creationId xmlns:a16="http://schemas.microsoft.com/office/drawing/2014/main" id="{AAF45C10-801A-17A3-741F-2683605BC415}"/>
                  </a:ext>
                </a:extLst>
              </p:cNvPr>
              <p:cNvSpPr/>
              <p:nvPr/>
            </p:nvSpPr>
            <p:spPr>
              <a:xfrm>
                <a:off x="7946183" y="3070179"/>
                <a:ext cx="61305" cy="82328"/>
              </a:xfrm>
              <a:custGeom>
                <a:avLst/>
                <a:gdLst>
                  <a:gd name="connsiteX0" fmla="*/ 60912 w 61305"/>
                  <a:gd name="connsiteY0" fmla="*/ 36589 h 82328"/>
                  <a:gd name="connsiteX1" fmla="*/ 59388 w 61305"/>
                  <a:gd name="connsiteY1" fmla="*/ 46114 h 82328"/>
                  <a:gd name="connsiteX2" fmla="*/ 57769 w 61305"/>
                  <a:gd name="connsiteY2" fmla="*/ 55639 h 82328"/>
                  <a:gd name="connsiteX3" fmla="*/ 53864 w 61305"/>
                  <a:gd name="connsiteY3" fmla="*/ 67546 h 82328"/>
                  <a:gd name="connsiteX4" fmla="*/ 47006 w 61305"/>
                  <a:gd name="connsiteY4" fmla="*/ 76499 h 82328"/>
                  <a:gd name="connsiteX5" fmla="*/ 37481 w 61305"/>
                  <a:gd name="connsiteY5" fmla="*/ 81643 h 82328"/>
                  <a:gd name="connsiteX6" fmla="*/ 24241 w 61305"/>
                  <a:gd name="connsiteY6" fmla="*/ 81643 h 82328"/>
                  <a:gd name="connsiteX7" fmla="*/ 11859 w 61305"/>
                  <a:gd name="connsiteY7" fmla="*/ 77166 h 82328"/>
                  <a:gd name="connsiteX8" fmla="*/ 4048 w 61305"/>
                  <a:gd name="connsiteY8" fmla="*/ 69165 h 82328"/>
                  <a:gd name="connsiteX9" fmla="*/ 429 w 61305"/>
                  <a:gd name="connsiteY9" fmla="*/ 58497 h 82328"/>
                  <a:gd name="connsiteX10" fmla="*/ 429 w 61305"/>
                  <a:gd name="connsiteY10" fmla="*/ 45924 h 82328"/>
                  <a:gd name="connsiteX11" fmla="*/ 1857 w 61305"/>
                  <a:gd name="connsiteY11" fmla="*/ 36399 h 82328"/>
                  <a:gd name="connsiteX12" fmla="*/ 3572 w 61305"/>
                  <a:gd name="connsiteY12" fmla="*/ 26874 h 82328"/>
                  <a:gd name="connsiteX13" fmla="*/ 7477 w 61305"/>
                  <a:gd name="connsiteY13" fmla="*/ 14968 h 82328"/>
                  <a:gd name="connsiteX14" fmla="*/ 14335 w 61305"/>
                  <a:gd name="connsiteY14" fmla="*/ 5919 h 82328"/>
                  <a:gd name="connsiteX15" fmla="*/ 23860 w 61305"/>
                  <a:gd name="connsiteY15" fmla="*/ 775 h 82328"/>
                  <a:gd name="connsiteX16" fmla="*/ 49482 w 61305"/>
                  <a:gd name="connsiteY16" fmla="*/ 5062 h 82328"/>
                  <a:gd name="connsiteX17" fmla="*/ 57198 w 61305"/>
                  <a:gd name="connsiteY17" fmla="*/ 13063 h 82328"/>
                  <a:gd name="connsiteX18" fmla="*/ 60817 w 61305"/>
                  <a:gd name="connsiteY18" fmla="*/ 23826 h 82328"/>
                  <a:gd name="connsiteX19" fmla="*/ 60912 w 61305"/>
                  <a:gd name="connsiteY19" fmla="*/ 36589 h 82328"/>
                  <a:gd name="connsiteX20" fmla="*/ 10811 w 61305"/>
                  <a:gd name="connsiteY20" fmla="*/ 47829 h 82328"/>
                  <a:gd name="connsiteX21" fmla="*/ 13002 w 61305"/>
                  <a:gd name="connsiteY21" fmla="*/ 64402 h 82328"/>
                  <a:gd name="connsiteX22" fmla="*/ 25575 w 61305"/>
                  <a:gd name="connsiteY22" fmla="*/ 71737 h 82328"/>
                  <a:gd name="connsiteX23" fmla="*/ 39767 w 61305"/>
                  <a:gd name="connsiteY23" fmla="*/ 68879 h 82328"/>
                  <a:gd name="connsiteX24" fmla="*/ 47101 w 61305"/>
                  <a:gd name="connsiteY24" fmla="*/ 53830 h 82328"/>
                  <a:gd name="connsiteX25" fmla="*/ 48816 w 61305"/>
                  <a:gd name="connsiteY25" fmla="*/ 44305 h 82328"/>
                  <a:gd name="connsiteX26" fmla="*/ 50244 w 61305"/>
                  <a:gd name="connsiteY26" fmla="*/ 34780 h 82328"/>
                  <a:gd name="connsiteX27" fmla="*/ 48149 w 61305"/>
                  <a:gd name="connsiteY27" fmla="*/ 18206 h 82328"/>
                  <a:gd name="connsiteX28" fmla="*/ 21384 w 61305"/>
                  <a:gd name="connsiteY28" fmla="*/ 13729 h 82328"/>
                  <a:gd name="connsiteX29" fmla="*/ 13954 w 61305"/>
                  <a:gd name="connsiteY29" fmla="*/ 28779 h 82328"/>
                  <a:gd name="connsiteX30" fmla="*/ 12335 w 61305"/>
                  <a:gd name="connsiteY30" fmla="*/ 38304 h 82328"/>
                  <a:gd name="connsiteX31" fmla="*/ 10811 w 61305"/>
                  <a:gd name="connsiteY31" fmla="*/ 47829 h 8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05" h="82328">
                    <a:moveTo>
                      <a:pt x="60912" y="36589"/>
                    </a:moveTo>
                    <a:cubicBezTo>
                      <a:pt x="60912" y="39923"/>
                      <a:pt x="59960" y="43162"/>
                      <a:pt x="59388" y="46114"/>
                    </a:cubicBezTo>
                    <a:cubicBezTo>
                      <a:pt x="58817" y="49067"/>
                      <a:pt x="58341" y="52210"/>
                      <a:pt x="57769" y="55639"/>
                    </a:cubicBezTo>
                    <a:cubicBezTo>
                      <a:pt x="56998" y="59764"/>
                      <a:pt x="55683" y="63764"/>
                      <a:pt x="53864" y="67546"/>
                    </a:cubicBezTo>
                    <a:cubicBezTo>
                      <a:pt x="52197" y="70956"/>
                      <a:pt x="49863" y="74004"/>
                      <a:pt x="47006" y="76499"/>
                    </a:cubicBezTo>
                    <a:cubicBezTo>
                      <a:pt x="44263" y="78918"/>
                      <a:pt x="41005" y="80671"/>
                      <a:pt x="37481" y="81643"/>
                    </a:cubicBezTo>
                    <a:cubicBezTo>
                      <a:pt x="33118" y="82557"/>
                      <a:pt x="28604" y="82557"/>
                      <a:pt x="24241" y="81643"/>
                    </a:cubicBezTo>
                    <a:cubicBezTo>
                      <a:pt x="19841" y="81062"/>
                      <a:pt x="15612" y="79538"/>
                      <a:pt x="11859" y="77166"/>
                    </a:cubicBezTo>
                    <a:cubicBezTo>
                      <a:pt x="8639" y="75175"/>
                      <a:pt x="5963" y="72432"/>
                      <a:pt x="4048" y="69165"/>
                    </a:cubicBezTo>
                    <a:cubicBezTo>
                      <a:pt x="2162" y="65879"/>
                      <a:pt x="934" y="62250"/>
                      <a:pt x="429" y="58497"/>
                    </a:cubicBezTo>
                    <a:cubicBezTo>
                      <a:pt x="-143" y="54325"/>
                      <a:pt x="-143" y="50096"/>
                      <a:pt x="429" y="45924"/>
                    </a:cubicBezTo>
                    <a:cubicBezTo>
                      <a:pt x="429" y="42495"/>
                      <a:pt x="1381" y="39352"/>
                      <a:pt x="1857" y="36399"/>
                    </a:cubicBezTo>
                    <a:cubicBezTo>
                      <a:pt x="2334" y="33446"/>
                      <a:pt x="2905" y="30208"/>
                      <a:pt x="3572" y="26874"/>
                    </a:cubicBezTo>
                    <a:cubicBezTo>
                      <a:pt x="4277" y="22730"/>
                      <a:pt x="5601" y="18720"/>
                      <a:pt x="7477" y="14968"/>
                    </a:cubicBezTo>
                    <a:cubicBezTo>
                      <a:pt x="9134" y="11519"/>
                      <a:pt x="11468" y="8443"/>
                      <a:pt x="14335" y="5919"/>
                    </a:cubicBezTo>
                    <a:cubicBezTo>
                      <a:pt x="17097" y="3538"/>
                      <a:pt x="20355" y="1785"/>
                      <a:pt x="23860" y="775"/>
                    </a:cubicBezTo>
                    <a:cubicBezTo>
                      <a:pt x="32633" y="-1092"/>
                      <a:pt x="41796" y="442"/>
                      <a:pt x="49482" y="5062"/>
                    </a:cubicBezTo>
                    <a:cubicBezTo>
                      <a:pt x="52654" y="7081"/>
                      <a:pt x="55293" y="9824"/>
                      <a:pt x="57198" y="13063"/>
                    </a:cubicBezTo>
                    <a:cubicBezTo>
                      <a:pt x="59160" y="16349"/>
                      <a:pt x="60398" y="20016"/>
                      <a:pt x="60817" y="23826"/>
                    </a:cubicBezTo>
                    <a:cubicBezTo>
                      <a:pt x="61436" y="28055"/>
                      <a:pt x="61465" y="32351"/>
                      <a:pt x="60912" y="36589"/>
                    </a:cubicBezTo>
                    <a:close/>
                    <a:moveTo>
                      <a:pt x="10811" y="47829"/>
                    </a:moveTo>
                    <a:cubicBezTo>
                      <a:pt x="9535" y="53439"/>
                      <a:pt x="10306" y="59316"/>
                      <a:pt x="13002" y="64402"/>
                    </a:cubicBezTo>
                    <a:cubicBezTo>
                      <a:pt x="15907" y="68584"/>
                      <a:pt x="20507" y="71270"/>
                      <a:pt x="25575" y="71737"/>
                    </a:cubicBezTo>
                    <a:cubicBezTo>
                      <a:pt x="30499" y="72889"/>
                      <a:pt x="35671" y="71841"/>
                      <a:pt x="39767" y="68879"/>
                    </a:cubicBezTo>
                    <a:cubicBezTo>
                      <a:pt x="43910" y="64888"/>
                      <a:pt x="46511" y="59554"/>
                      <a:pt x="47101" y="53830"/>
                    </a:cubicBezTo>
                    <a:cubicBezTo>
                      <a:pt x="47768" y="50496"/>
                      <a:pt x="48339" y="47353"/>
                      <a:pt x="48816" y="44305"/>
                    </a:cubicBezTo>
                    <a:cubicBezTo>
                      <a:pt x="49292" y="41257"/>
                      <a:pt x="49768" y="38209"/>
                      <a:pt x="50244" y="34780"/>
                    </a:cubicBezTo>
                    <a:cubicBezTo>
                      <a:pt x="51540" y="29179"/>
                      <a:pt x="50797" y="23302"/>
                      <a:pt x="48149" y="18206"/>
                    </a:cubicBezTo>
                    <a:cubicBezTo>
                      <a:pt x="41710" y="10043"/>
                      <a:pt x="30128" y="8110"/>
                      <a:pt x="21384" y="13729"/>
                    </a:cubicBezTo>
                    <a:cubicBezTo>
                      <a:pt x="17221" y="17720"/>
                      <a:pt x="14592" y="23045"/>
                      <a:pt x="13954" y="28779"/>
                    </a:cubicBezTo>
                    <a:cubicBezTo>
                      <a:pt x="13383" y="32208"/>
                      <a:pt x="12811" y="35351"/>
                      <a:pt x="12335" y="38304"/>
                    </a:cubicBezTo>
                    <a:cubicBezTo>
                      <a:pt x="11859" y="41257"/>
                      <a:pt x="11287" y="44495"/>
                      <a:pt x="10811" y="47829"/>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50" name="Freeform: Shape 376">
                <a:extLst>
                  <a:ext uri="{FF2B5EF4-FFF2-40B4-BE49-F238E27FC236}">
                    <a16:creationId xmlns:a16="http://schemas.microsoft.com/office/drawing/2014/main" id="{20A8649A-7F4D-9B70-5761-32927A920ACB}"/>
                  </a:ext>
                </a:extLst>
              </p:cNvPr>
              <p:cNvSpPr/>
              <p:nvPr/>
            </p:nvSpPr>
            <p:spPr>
              <a:xfrm>
                <a:off x="8141691" y="3291893"/>
                <a:ext cx="70661" cy="80049"/>
              </a:xfrm>
              <a:custGeom>
                <a:avLst/>
                <a:gdLst>
                  <a:gd name="connsiteX0" fmla="*/ 56095 w 70661"/>
                  <a:gd name="connsiteY0" fmla="*/ 17091 h 80049"/>
                  <a:gd name="connsiteX1" fmla="*/ 60953 w 70661"/>
                  <a:gd name="connsiteY1" fmla="*/ 25378 h 80049"/>
                  <a:gd name="connsiteX2" fmla="*/ 65620 w 70661"/>
                  <a:gd name="connsiteY2" fmla="*/ 33855 h 80049"/>
                  <a:gd name="connsiteX3" fmla="*/ 70097 w 70661"/>
                  <a:gd name="connsiteY3" fmla="*/ 45571 h 80049"/>
                  <a:gd name="connsiteX4" fmla="*/ 70097 w 70661"/>
                  <a:gd name="connsiteY4" fmla="*/ 56906 h 80049"/>
                  <a:gd name="connsiteX5" fmla="*/ 65525 w 70661"/>
                  <a:gd name="connsiteY5" fmla="*/ 67097 h 80049"/>
                  <a:gd name="connsiteX6" fmla="*/ 55428 w 70661"/>
                  <a:gd name="connsiteY6" fmla="*/ 75575 h 80049"/>
                  <a:gd name="connsiteX7" fmla="*/ 42951 w 70661"/>
                  <a:gd name="connsiteY7" fmla="*/ 79861 h 80049"/>
                  <a:gd name="connsiteX8" fmla="*/ 31902 w 70661"/>
                  <a:gd name="connsiteY8" fmla="*/ 78527 h 80049"/>
                  <a:gd name="connsiteX9" fmla="*/ 22377 w 70661"/>
                  <a:gd name="connsiteY9" fmla="*/ 72527 h 80049"/>
                  <a:gd name="connsiteX10" fmla="*/ 14566 w 70661"/>
                  <a:gd name="connsiteY10" fmla="*/ 63002 h 80049"/>
                  <a:gd name="connsiteX11" fmla="*/ 9708 w 70661"/>
                  <a:gd name="connsiteY11" fmla="*/ 54715 h 80049"/>
                  <a:gd name="connsiteX12" fmla="*/ 5041 w 70661"/>
                  <a:gd name="connsiteY12" fmla="*/ 46238 h 80049"/>
                  <a:gd name="connsiteX13" fmla="*/ 564 w 70661"/>
                  <a:gd name="connsiteY13" fmla="*/ 34522 h 80049"/>
                  <a:gd name="connsiteX14" fmla="*/ 564 w 70661"/>
                  <a:gd name="connsiteY14" fmla="*/ 23187 h 80049"/>
                  <a:gd name="connsiteX15" fmla="*/ 5041 w 70661"/>
                  <a:gd name="connsiteY15" fmla="*/ 12995 h 80049"/>
                  <a:gd name="connsiteX16" fmla="*/ 15138 w 70661"/>
                  <a:gd name="connsiteY16" fmla="*/ 4423 h 80049"/>
                  <a:gd name="connsiteX17" fmla="*/ 27615 w 70661"/>
                  <a:gd name="connsiteY17" fmla="*/ 137 h 80049"/>
                  <a:gd name="connsiteX18" fmla="*/ 38760 w 70661"/>
                  <a:gd name="connsiteY18" fmla="*/ 1470 h 80049"/>
                  <a:gd name="connsiteX19" fmla="*/ 48285 w 70661"/>
                  <a:gd name="connsiteY19" fmla="*/ 7566 h 80049"/>
                  <a:gd name="connsiteX20" fmla="*/ 56095 w 70661"/>
                  <a:gd name="connsiteY20" fmla="*/ 17091 h 80049"/>
                  <a:gd name="connsiteX21" fmla="*/ 24282 w 70661"/>
                  <a:gd name="connsiteY21" fmla="*/ 57382 h 80049"/>
                  <a:gd name="connsiteX22" fmla="*/ 36474 w 70661"/>
                  <a:gd name="connsiteY22" fmla="*/ 68812 h 80049"/>
                  <a:gd name="connsiteX23" fmla="*/ 50761 w 70661"/>
                  <a:gd name="connsiteY23" fmla="*/ 66621 h 80049"/>
                  <a:gd name="connsiteX24" fmla="*/ 60286 w 70661"/>
                  <a:gd name="connsiteY24" fmla="*/ 55477 h 80049"/>
                  <a:gd name="connsiteX25" fmla="*/ 56571 w 70661"/>
                  <a:gd name="connsiteY25" fmla="*/ 39189 h 80049"/>
                  <a:gd name="connsiteX26" fmla="*/ 51904 w 70661"/>
                  <a:gd name="connsiteY26" fmla="*/ 30712 h 80049"/>
                  <a:gd name="connsiteX27" fmla="*/ 47046 w 70661"/>
                  <a:gd name="connsiteY27" fmla="*/ 22330 h 80049"/>
                  <a:gd name="connsiteX28" fmla="*/ 34854 w 70661"/>
                  <a:gd name="connsiteY28" fmla="*/ 10805 h 80049"/>
                  <a:gd name="connsiteX29" fmla="*/ 11328 w 70661"/>
                  <a:gd name="connsiteY29" fmla="*/ 24235 h 80049"/>
                  <a:gd name="connsiteX30" fmla="*/ 15042 w 70661"/>
                  <a:gd name="connsiteY30" fmla="*/ 40523 h 80049"/>
                  <a:gd name="connsiteX31" fmla="*/ 19710 w 70661"/>
                  <a:gd name="connsiteY31" fmla="*/ 49000 h 8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0661" h="80049">
                    <a:moveTo>
                      <a:pt x="56095" y="17091"/>
                    </a:moveTo>
                    <a:lnTo>
                      <a:pt x="60953" y="25378"/>
                    </a:lnTo>
                    <a:cubicBezTo>
                      <a:pt x="62477" y="28045"/>
                      <a:pt x="64001" y="30807"/>
                      <a:pt x="65620" y="33855"/>
                    </a:cubicBezTo>
                    <a:cubicBezTo>
                      <a:pt x="67649" y="37532"/>
                      <a:pt x="69154" y="41475"/>
                      <a:pt x="70097" y="45571"/>
                    </a:cubicBezTo>
                    <a:cubicBezTo>
                      <a:pt x="70849" y="49314"/>
                      <a:pt x="70849" y="53162"/>
                      <a:pt x="70097" y="56906"/>
                    </a:cubicBezTo>
                    <a:cubicBezTo>
                      <a:pt x="69382" y="60611"/>
                      <a:pt x="67811" y="64097"/>
                      <a:pt x="65525" y="67097"/>
                    </a:cubicBezTo>
                    <a:cubicBezTo>
                      <a:pt x="62772" y="70584"/>
                      <a:pt x="59334" y="73470"/>
                      <a:pt x="55428" y="75575"/>
                    </a:cubicBezTo>
                    <a:cubicBezTo>
                      <a:pt x="51618" y="77870"/>
                      <a:pt x="47370" y="79328"/>
                      <a:pt x="42951" y="79861"/>
                    </a:cubicBezTo>
                    <a:cubicBezTo>
                      <a:pt x="39217" y="80347"/>
                      <a:pt x="35416" y="79889"/>
                      <a:pt x="31902" y="78527"/>
                    </a:cubicBezTo>
                    <a:cubicBezTo>
                      <a:pt x="28349" y="77203"/>
                      <a:pt x="25110" y="75156"/>
                      <a:pt x="22377" y="72527"/>
                    </a:cubicBezTo>
                    <a:cubicBezTo>
                      <a:pt x="19357" y="69717"/>
                      <a:pt x="16728" y="66516"/>
                      <a:pt x="14566" y="63002"/>
                    </a:cubicBezTo>
                    <a:lnTo>
                      <a:pt x="9708" y="54715"/>
                    </a:lnTo>
                    <a:cubicBezTo>
                      <a:pt x="8184" y="52048"/>
                      <a:pt x="6660" y="49286"/>
                      <a:pt x="5041" y="46238"/>
                    </a:cubicBezTo>
                    <a:cubicBezTo>
                      <a:pt x="3012" y="42561"/>
                      <a:pt x="1507" y="38618"/>
                      <a:pt x="564" y="34522"/>
                    </a:cubicBezTo>
                    <a:cubicBezTo>
                      <a:pt x="-188" y="30779"/>
                      <a:pt x="-188" y="26930"/>
                      <a:pt x="564" y="23187"/>
                    </a:cubicBezTo>
                    <a:cubicBezTo>
                      <a:pt x="1269" y="19501"/>
                      <a:pt x="2803" y="16015"/>
                      <a:pt x="5041" y="12995"/>
                    </a:cubicBezTo>
                    <a:cubicBezTo>
                      <a:pt x="7756" y="9452"/>
                      <a:pt x="11204" y="6528"/>
                      <a:pt x="15138" y="4423"/>
                    </a:cubicBezTo>
                    <a:cubicBezTo>
                      <a:pt x="18957" y="2146"/>
                      <a:pt x="23205" y="680"/>
                      <a:pt x="27615" y="137"/>
                    </a:cubicBezTo>
                    <a:cubicBezTo>
                      <a:pt x="31387" y="-254"/>
                      <a:pt x="35188" y="194"/>
                      <a:pt x="38760" y="1470"/>
                    </a:cubicBezTo>
                    <a:cubicBezTo>
                      <a:pt x="42303" y="2870"/>
                      <a:pt x="45532" y="4937"/>
                      <a:pt x="48285" y="7566"/>
                    </a:cubicBezTo>
                    <a:cubicBezTo>
                      <a:pt x="51304" y="10376"/>
                      <a:pt x="53933" y="13576"/>
                      <a:pt x="56095" y="17091"/>
                    </a:cubicBezTo>
                    <a:close/>
                    <a:moveTo>
                      <a:pt x="24282" y="57382"/>
                    </a:moveTo>
                    <a:cubicBezTo>
                      <a:pt x="26853" y="62525"/>
                      <a:pt x="31178" y="66574"/>
                      <a:pt x="36474" y="68812"/>
                    </a:cubicBezTo>
                    <a:cubicBezTo>
                      <a:pt x="41322" y="70260"/>
                      <a:pt x="46570" y="69460"/>
                      <a:pt x="50761" y="66621"/>
                    </a:cubicBezTo>
                    <a:cubicBezTo>
                      <a:pt x="55400" y="64468"/>
                      <a:pt x="58876" y="60401"/>
                      <a:pt x="60286" y="55477"/>
                    </a:cubicBezTo>
                    <a:cubicBezTo>
                      <a:pt x="61010" y="49781"/>
                      <a:pt x="59695" y="44009"/>
                      <a:pt x="56571" y="39189"/>
                    </a:cubicBezTo>
                    <a:cubicBezTo>
                      <a:pt x="54952" y="36141"/>
                      <a:pt x="53428" y="33284"/>
                      <a:pt x="51904" y="30712"/>
                    </a:cubicBezTo>
                    <a:lnTo>
                      <a:pt x="47046" y="22330"/>
                    </a:lnTo>
                    <a:cubicBezTo>
                      <a:pt x="44446" y="17186"/>
                      <a:pt x="40131" y="13110"/>
                      <a:pt x="34854" y="10805"/>
                    </a:cubicBezTo>
                    <a:cubicBezTo>
                      <a:pt x="24729" y="8576"/>
                      <a:pt x="14556" y="14386"/>
                      <a:pt x="11328" y="24235"/>
                    </a:cubicBezTo>
                    <a:cubicBezTo>
                      <a:pt x="10613" y="29931"/>
                      <a:pt x="11928" y="35703"/>
                      <a:pt x="15042" y="40523"/>
                    </a:cubicBezTo>
                    <a:cubicBezTo>
                      <a:pt x="16662" y="43571"/>
                      <a:pt x="18185" y="46428"/>
                      <a:pt x="19710" y="49000"/>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51" name="Freeform: Shape 377">
                <a:extLst>
                  <a:ext uri="{FF2B5EF4-FFF2-40B4-BE49-F238E27FC236}">
                    <a16:creationId xmlns:a16="http://schemas.microsoft.com/office/drawing/2014/main" id="{725A643C-4057-028F-9F73-585D7169A38E}"/>
                  </a:ext>
                </a:extLst>
              </p:cNvPr>
              <p:cNvSpPr/>
              <p:nvPr/>
            </p:nvSpPr>
            <p:spPr>
              <a:xfrm>
                <a:off x="8087382" y="3147268"/>
                <a:ext cx="64401" cy="82479"/>
              </a:xfrm>
              <a:custGeom>
                <a:avLst/>
                <a:gdLst>
                  <a:gd name="connsiteX0" fmla="*/ 62874 w 64401"/>
                  <a:gd name="connsiteY0" fmla="*/ 39511 h 82479"/>
                  <a:gd name="connsiteX1" fmla="*/ 60398 w 64401"/>
                  <a:gd name="connsiteY1" fmla="*/ 49036 h 82479"/>
                  <a:gd name="connsiteX2" fmla="*/ 57635 w 64401"/>
                  <a:gd name="connsiteY2" fmla="*/ 58561 h 82479"/>
                  <a:gd name="connsiteX3" fmla="*/ 52492 w 64401"/>
                  <a:gd name="connsiteY3" fmla="*/ 70086 h 82479"/>
                  <a:gd name="connsiteX4" fmla="*/ 44681 w 64401"/>
                  <a:gd name="connsiteY4" fmla="*/ 78278 h 82479"/>
                  <a:gd name="connsiteX5" fmla="*/ 34299 w 64401"/>
                  <a:gd name="connsiteY5" fmla="*/ 82278 h 82479"/>
                  <a:gd name="connsiteX6" fmla="*/ 21155 w 64401"/>
                  <a:gd name="connsiteY6" fmla="*/ 81040 h 82479"/>
                  <a:gd name="connsiteX7" fmla="*/ 9344 w 64401"/>
                  <a:gd name="connsiteY7" fmla="*/ 75230 h 82479"/>
                  <a:gd name="connsiteX8" fmla="*/ 2390 w 64401"/>
                  <a:gd name="connsiteY8" fmla="*/ 66467 h 82479"/>
                  <a:gd name="connsiteX9" fmla="*/ 9 w 64401"/>
                  <a:gd name="connsiteY9" fmla="*/ 55418 h 82479"/>
                  <a:gd name="connsiteX10" fmla="*/ 1533 w 64401"/>
                  <a:gd name="connsiteY10" fmla="*/ 42940 h 82479"/>
                  <a:gd name="connsiteX11" fmla="*/ 4010 w 64401"/>
                  <a:gd name="connsiteY11" fmla="*/ 33415 h 82479"/>
                  <a:gd name="connsiteX12" fmla="*/ 6677 w 64401"/>
                  <a:gd name="connsiteY12" fmla="*/ 23890 h 82479"/>
                  <a:gd name="connsiteX13" fmla="*/ 11820 w 64401"/>
                  <a:gd name="connsiteY13" fmla="*/ 12460 h 82479"/>
                  <a:gd name="connsiteX14" fmla="*/ 19631 w 64401"/>
                  <a:gd name="connsiteY14" fmla="*/ 4269 h 82479"/>
                  <a:gd name="connsiteX15" fmla="*/ 30108 w 64401"/>
                  <a:gd name="connsiteY15" fmla="*/ 173 h 82479"/>
                  <a:gd name="connsiteX16" fmla="*/ 55064 w 64401"/>
                  <a:gd name="connsiteY16" fmla="*/ 7126 h 82479"/>
                  <a:gd name="connsiteX17" fmla="*/ 61922 w 64401"/>
                  <a:gd name="connsiteY17" fmla="*/ 15984 h 82479"/>
                  <a:gd name="connsiteX18" fmla="*/ 64398 w 64401"/>
                  <a:gd name="connsiteY18" fmla="*/ 27033 h 82479"/>
                  <a:gd name="connsiteX19" fmla="*/ 62874 w 64401"/>
                  <a:gd name="connsiteY19" fmla="*/ 39511 h 82479"/>
                  <a:gd name="connsiteX20" fmla="*/ 11820 w 64401"/>
                  <a:gd name="connsiteY20" fmla="*/ 45417 h 82479"/>
                  <a:gd name="connsiteX21" fmla="*/ 11820 w 64401"/>
                  <a:gd name="connsiteY21" fmla="*/ 62085 h 82479"/>
                  <a:gd name="connsiteX22" fmla="*/ 23536 w 64401"/>
                  <a:gd name="connsiteY22" fmla="*/ 70658 h 82479"/>
                  <a:gd name="connsiteX23" fmla="*/ 37919 w 64401"/>
                  <a:gd name="connsiteY23" fmla="*/ 69324 h 82479"/>
                  <a:gd name="connsiteX24" fmla="*/ 46967 w 64401"/>
                  <a:gd name="connsiteY24" fmla="*/ 55227 h 82479"/>
                  <a:gd name="connsiteX25" fmla="*/ 49634 w 64401"/>
                  <a:gd name="connsiteY25" fmla="*/ 45702 h 82479"/>
                  <a:gd name="connsiteX26" fmla="*/ 52111 w 64401"/>
                  <a:gd name="connsiteY26" fmla="*/ 36177 h 82479"/>
                  <a:gd name="connsiteX27" fmla="*/ 52111 w 64401"/>
                  <a:gd name="connsiteY27" fmla="*/ 19413 h 82479"/>
                  <a:gd name="connsiteX28" fmla="*/ 40490 w 64401"/>
                  <a:gd name="connsiteY28" fmla="*/ 10746 h 82479"/>
                  <a:gd name="connsiteX29" fmla="*/ 26012 w 64401"/>
                  <a:gd name="connsiteY29" fmla="*/ 12079 h 82479"/>
                  <a:gd name="connsiteX30" fmla="*/ 17059 w 64401"/>
                  <a:gd name="connsiteY30" fmla="*/ 26271 h 82479"/>
                  <a:gd name="connsiteX31" fmla="*/ 14392 w 64401"/>
                  <a:gd name="connsiteY31" fmla="*/ 35796 h 82479"/>
                  <a:gd name="connsiteX32" fmla="*/ 11820 w 64401"/>
                  <a:gd name="connsiteY32" fmla="*/ 45417 h 8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4401" h="82479">
                    <a:moveTo>
                      <a:pt x="62874" y="39511"/>
                    </a:moveTo>
                    <a:cubicBezTo>
                      <a:pt x="62017" y="42845"/>
                      <a:pt x="61160" y="45988"/>
                      <a:pt x="60398" y="49036"/>
                    </a:cubicBezTo>
                    <a:cubicBezTo>
                      <a:pt x="59636" y="52084"/>
                      <a:pt x="58683" y="55037"/>
                      <a:pt x="57635" y="58561"/>
                    </a:cubicBezTo>
                    <a:cubicBezTo>
                      <a:pt x="56483" y="62628"/>
                      <a:pt x="54759" y="66514"/>
                      <a:pt x="52492" y="70086"/>
                    </a:cubicBezTo>
                    <a:cubicBezTo>
                      <a:pt x="50473" y="73325"/>
                      <a:pt x="47815" y="76106"/>
                      <a:pt x="44681" y="78278"/>
                    </a:cubicBezTo>
                    <a:cubicBezTo>
                      <a:pt x="41586" y="80411"/>
                      <a:pt x="38023" y="81783"/>
                      <a:pt x="34299" y="82278"/>
                    </a:cubicBezTo>
                    <a:cubicBezTo>
                      <a:pt x="29879" y="82774"/>
                      <a:pt x="25403" y="82354"/>
                      <a:pt x="21155" y="81040"/>
                    </a:cubicBezTo>
                    <a:cubicBezTo>
                      <a:pt x="16840" y="79983"/>
                      <a:pt x="12811" y="78002"/>
                      <a:pt x="9344" y="75230"/>
                    </a:cubicBezTo>
                    <a:cubicBezTo>
                      <a:pt x="6353" y="72906"/>
                      <a:pt x="3971" y="69905"/>
                      <a:pt x="2390" y="66467"/>
                    </a:cubicBezTo>
                    <a:cubicBezTo>
                      <a:pt x="895" y="62971"/>
                      <a:pt x="85" y="59218"/>
                      <a:pt x="9" y="55418"/>
                    </a:cubicBezTo>
                    <a:cubicBezTo>
                      <a:pt x="-77" y="51208"/>
                      <a:pt x="438" y="47007"/>
                      <a:pt x="1533" y="42940"/>
                    </a:cubicBezTo>
                    <a:cubicBezTo>
                      <a:pt x="2390" y="39606"/>
                      <a:pt x="3152" y="36558"/>
                      <a:pt x="4010" y="33415"/>
                    </a:cubicBezTo>
                    <a:cubicBezTo>
                      <a:pt x="4867" y="30272"/>
                      <a:pt x="5724" y="27414"/>
                      <a:pt x="6677" y="23890"/>
                    </a:cubicBezTo>
                    <a:cubicBezTo>
                      <a:pt x="7810" y="19842"/>
                      <a:pt x="9544" y="15994"/>
                      <a:pt x="11820" y="12460"/>
                    </a:cubicBezTo>
                    <a:cubicBezTo>
                      <a:pt x="13811" y="9203"/>
                      <a:pt x="16478" y="6412"/>
                      <a:pt x="19631" y="4269"/>
                    </a:cubicBezTo>
                    <a:cubicBezTo>
                      <a:pt x="22774" y="2135"/>
                      <a:pt x="26355" y="735"/>
                      <a:pt x="30108" y="173"/>
                    </a:cubicBezTo>
                    <a:cubicBezTo>
                      <a:pt x="39004" y="-703"/>
                      <a:pt x="47901" y="1773"/>
                      <a:pt x="55064" y="7126"/>
                    </a:cubicBezTo>
                    <a:cubicBezTo>
                      <a:pt x="57978" y="9526"/>
                      <a:pt x="60321" y="12555"/>
                      <a:pt x="61922" y="15984"/>
                    </a:cubicBezTo>
                    <a:cubicBezTo>
                      <a:pt x="63493" y="19461"/>
                      <a:pt x="64331" y="23223"/>
                      <a:pt x="64398" y="27033"/>
                    </a:cubicBezTo>
                    <a:cubicBezTo>
                      <a:pt x="64446" y="31243"/>
                      <a:pt x="63931" y="35434"/>
                      <a:pt x="62874" y="39511"/>
                    </a:cubicBezTo>
                    <a:close/>
                    <a:moveTo>
                      <a:pt x="11820" y="45417"/>
                    </a:moveTo>
                    <a:cubicBezTo>
                      <a:pt x="9906" y="50808"/>
                      <a:pt x="9906" y="56694"/>
                      <a:pt x="11820" y="62085"/>
                    </a:cubicBezTo>
                    <a:cubicBezTo>
                      <a:pt x="14325" y="66486"/>
                      <a:pt x="18583" y="69601"/>
                      <a:pt x="23536" y="70658"/>
                    </a:cubicBezTo>
                    <a:cubicBezTo>
                      <a:pt x="28289" y="72363"/>
                      <a:pt x="33556" y="71877"/>
                      <a:pt x="37919" y="69324"/>
                    </a:cubicBezTo>
                    <a:cubicBezTo>
                      <a:pt x="42519" y="65857"/>
                      <a:pt x="45729" y="60857"/>
                      <a:pt x="46967" y="55227"/>
                    </a:cubicBezTo>
                    <a:cubicBezTo>
                      <a:pt x="47920" y="51989"/>
                      <a:pt x="48872" y="48846"/>
                      <a:pt x="49634" y="45702"/>
                    </a:cubicBezTo>
                    <a:cubicBezTo>
                      <a:pt x="50396" y="42559"/>
                      <a:pt x="51254" y="39702"/>
                      <a:pt x="52111" y="36177"/>
                    </a:cubicBezTo>
                    <a:cubicBezTo>
                      <a:pt x="54130" y="30767"/>
                      <a:pt x="54130" y="24824"/>
                      <a:pt x="52111" y="19413"/>
                    </a:cubicBezTo>
                    <a:cubicBezTo>
                      <a:pt x="49720" y="14937"/>
                      <a:pt x="45462" y="11765"/>
                      <a:pt x="40490" y="10746"/>
                    </a:cubicBezTo>
                    <a:cubicBezTo>
                      <a:pt x="35699" y="9050"/>
                      <a:pt x="30413" y="9536"/>
                      <a:pt x="26012" y="12079"/>
                    </a:cubicBezTo>
                    <a:cubicBezTo>
                      <a:pt x="21459" y="15622"/>
                      <a:pt x="18297" y="20642"/>
                      <a:pt x="17059" y="26271"/>
                    </a:cubicBezTo>
                    <a:cubicBezTo>
                      <a:pt x="16011" y="29605"/>
                      <a:pt x="15154" y="32653"/>
                      <a:pt x="14392" y="35796"/>
                    </a:cubicBezTo>
                    <a:cubicBezTo>
                      <a:pt x="13630" y="38940"/>
                      <a:pt x="12677" y="42083"/>
                      <a:pt x="11820" y="45417"/>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52" name="Freeform: Shape 378">
                <a:extLst>
                  <a:ext uri="{FF2B5EF4-FFF2-40B4-BE49-F238E27FC236}">
                    <a16:creationId xmlns:a16="http://schemas.microsoft.com/office/drawing/2014/main" id="{78864B4B-78B3-FE41-F62B-71829C7B6BA6}"/>
                  </a:ext>
                </a:extLst>
              </p:cNvPr>
              <p:cNvSpPr/>
              <p:nvPr/>
            </p:nvSpPr>
            <p:spPr>
              <a:xfrm>
                <a:off x="7896790" y="3290883"/>
                <a:ext cx="60305" cy="82312"/>
              </a:xfrm>
              <a:custGeom>
                <a:avLst/>
                <a:gdLst>
                  <a:gd name="connsiteX0" fmla="*/ 58014 w 60305"/>
                  <a:gd name="connsiteY0" fmla="*/ 28674 h 82312"/>
                  <a:gd name="connsiteX1" fmla="*/ 59157 w 60305"/>
                  <a:gd name="connsiteY1" fmla="*/ 38199 h 82312"/>
                  <a:gd name="connsiteX2" fmla="*/ 60109 w 60305"/>
                  <a:gd name="connsiteY2" fmla="*/ 47724 h 82312"/>
                  <a:gd name="connsiteX3" fmla="*/ 59538 w 60305"/>
                  <a:gd name="connsiteY3" fmla="*/ 60298 h 82312"/>
                  <a:gd name="connsiteX4" fmla="*/ 55347 w 60305"/>
                  <a:gd name="connsiteY4" fmla="*/ 70775 h 82312"/>
                  <a:gd name="connsiteX5" fmla="*/ 47060 w 60305"/>
                  <a:gd name="connsiteY5" fmla="*/ 78300 h 82312"/>
                  <a:gd name="connsiteX6" fmla="*/ 21342 w 60305"/>
                  <a:gd name="connsiteY6" fmla="*/ 81062 h 82312"/>
                  <a:gd name="connsiteX7" fmla="*/ 11817 w 60305"/>
                  <a:gd name="connsiteY7" fmla="*/ 75442 h 82312"/>
                  <a:gd name="connsiteX8" fmla="*/ 5436 w 60305"/>
                  <a:gd name="connsiteY8" fmla="*/ 65917 h 82312"/>
                  <a:gd name="connsiteX9" fmla="*/ 2197 w 60305"/>
                  <a:gd name="connsiteY9" fmla="*/ 53725 h 82312"/>
                  <a:gd name="connsiteX10" fmla="*/ 1149 w 60305"/>
                  <a:gd name="connsiteY10" fmla="*/ 44200 h 82312"/>
                  <a:gd name="connsiteX11" fmla="*/ 197 w 60305"/>
                  <a:gd name="connsiteY11" fmla="*/ 34675 h 82312"/>
                  <a:gd name="connsiteX12" fmla="*/ 768 w 60305"/>
                  <a:gd name="connsiteY12" fmla="*/ 22198 h 82312"/>
                  <a:gd name="connsiteX13" fmla="*/ 4959 w 60305"/>
                  <a:gd name="connsiteY13" fmla="*/ 11720 h 82312"/>
                  <a:gd name="connsiteX14" fmla="*/ 13151 w 60305"/>
                  <a:gd name="connsiteY14" fmla="*/ 4100 h 82312"/>
                  <a:gd name="connsiteX15" fmla="*/ 25819 w 60305"/>
                  <a:gd name="connsiteY15" fmla="*/ 290 h 82312"/>
                  <a:gd name="connsiteX16" fmla="*/ 38964 w 60305"/>
                  <a:gd name="connsiteY16" fmla="*/ 1338 h 82312"/>
                  <a:gd name="connsiteX17" fmla="*/ 48489 w 60305"/>
                  <a:gd name="connsiteY17" fmla="*/ 7053 h 82312"/>
                  <a:gd name="connsiteX18" fmla="*/ 54870 w 60305"/>
                  <a:gd name="connsiteY18" fmla="*/ 16578 h 82312"/>
                  <a:gd name="connsiteX19" fmla="*/ 58014 w 60305"/>
                  <a:gd name="connsiteY19" fmla="*/ 28674 h 82312"/>
                  <a:gd name="connsiteX20" fmla="*/ 12865 w 60305"/>
                  <a:gd name="connsiteY20" fmla="*/ 52868 h 82312"/>
                  <a:gd name="connsiteX21" fmla="*/ 19342 w 60305"/>
                  <a:gd name="connsiteY21" fmla="*/ 68298 h 82312"/>
                  <a:gd name="connsiteX22" fmla="*/ 46298 w 60305"/>
                  <a:gd name="connsiteY22" fmla="*/ 65441 h 82312"/>
                  <a:gd name="connsiteX23" fmla="*/ 49441 w 60305"/>
                  <a:gd name="connsiteY23" fmla="*/ 48963 h 82312"/>
                  <a:gd name="connsiteX24" fmla="*/ 48489 w 60305"/>
                  <a:gd name="connsiteY24" fmla="*/ 39438 h 82312"/>
                  <a:gd name="connsiteX25" fmla="*/ 47346 w 60305"/>
                  <a:gd name="connsiteY25" fmla="*/ 29913 h 82312"/>
                  <a:gd name="connsiteX26" fmla="*/ 40869 w 60305"/>
                  <a:gd name="connsiteY26" fmla="*/ 14387 h 82312"/>
                  <a:gd name="connsiteX27" fmla="*/ 26772 w 60305"/>
                  <a:gd name="connsiteY27" fmla="*/ 10672 h 82312"/>
                  <a:gd name="connsiteX28" fmla="*/ 13913 w 60305"/>
                  <a:gd name="connsiteY28" fmla="*/ 17340 h 82312"/>
                  <a:gd name="connsiteX29" fmla="*/ 10770 w 60305"/>
                  <a:gd name="connsiteY29" fmla="*/ 33818 h 82312"/>
                  <a:gd name="connsiteX30" fmla="*/ 11722 w 60305"/>
                  <a:gd name="connsiteY30" fmla="*/ 43343 h 82312"/>
                  <a:gd name="connsiteX31" fmla="*/ 12865 w 60305"/>
                  <a:gd name="connsiteY31" fmla="*/ 52868 h 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0305" h="82312">
                    <a:moveTo>
                      <a:pt x="58014" y="28674"/>
                    </a:moveTo>
                    <a:cubicBezTo>
                      <a:pt x="58014" y="32008"/>
                      <a:pt x="58871" y="35247"/>
                      <a:pt x="59157" y="38199"/>
                    </a:cubicBezTo>
                    <a:cubicBezTo>
                      <a:pt x="59442" y="41152"/>
                      <a:pt x="59823" y="44391"/>
                      <a:pt x="60109" y="47724"/>
                    </a:cubicBezTo>
                    <a:cubicBezTo>
                      <a:pt x="60500" y="51925"/>
                      <a:pt x="60309" y="56154"/>
                      <a:pt x="59538" y="60298"/>
                    </a:cubicBezTo>
                    <a:cubicBezTo>
                      <a:pt x="58833" y="64031"/>
                      <a:pt x="57414" y="67594"/>
                      <a:pt x="55347" y="70775"/>
                    </a:cubicBezTo>
                    <a:cubicBezTo>
                      <a:pt x="53204" y="73890"/>
                      <a:pt x="50375" y="76471"/>
                      <a:pt x="47060" y="78300"/>
                    </a:cubicBezTo>
                    <a:cubicBezTo>
                      <a:pt x="39145" y="82424"/>
                      <a:pt x="29953" y="83415"/>
                      <a:pt x="21342" y="81062"/>
                    </a:cubicBezTo>
                    <a:cubicBezTo>
                      <a:pt x="17751" y="80005"/>
                      <a:pt x="14475" y="78081"/>
                      <a:pt x="11817" y="75442"/>
                    </a:cubicBezTo>
                    <a:cubicBezTo>
                      <a:pt x="9084" y="72718"/>
                      <a:pt x="6922" y="69480"/>
                      <a:pt x="5436" y="65917"/>
                    </a:cubicBezTo>
                    <a:cubicBezTo>
                      <a:pt x="3788" y="62022"/>
                      <a:pt x="2702" y="57926"/>
                      <a:pt x="2197" y="53725"/>
                    </a:cubicBezTo>
                    <a:cubicBezTo>
                      <a:pt x="2197" y="50296"/>
                      <a:pt x="1435" y="47153"/>
                      <a:pt x="1149" y="44200"/>
                    </a:cubicBezTo>
                    <a:cubicBezTo>
                      <a:pt x="864" y="41248"/>
                      <a:pt x="483" y="38009"/>
                      <a:pt x="197" y="34675"/>
                    </a:cubicBezTo>
                    <a:cubicBezTo>
                      <a:pt x="-194" y="30513"/>
                      <a:pt x="-3" y="26312"/>
                      <a:pt x="768" y="22198"/>
                    </a:cubicBezTo>
                    <a:cubicBezTo>
                      <a:pt x="1454" y="18464"/>
                      <a:pt x="2883" y="14901"/>
                      <a:pt x="4959" y="11720"/>
                    </a:cubicBezTo>
                    <a:cubicBezTo>
                      <a:pt x="7083" y="8596"/>
                      <a:pt x="9884" y="5995"/>
                      <a:pt x="13151" y="4100"/>
                    </a:cubicBezTo>
                    <a:cubicBezTo>
                      <a:pt x="17047" y="1928"/>
                      <a:pt x="21371" y="633"/>
                      <a:pt x="25819" y="290"/>
                    </a:cubicBezTo>
                    <a:cubicBezTo>
                      <a:pt x="30229" y="-320"/>
                      <a:pt x="34706" y="33"/>
                      <a:pt x="38964" y="1338"/>
                    </a:cubicBezTo>
                    <a:cubicBezTo>
                      <a:pt x="42545" y="2462"/>
                      <a:pt x="45812" y="4424"/>
                      <a:pt x="48489" y="7053"/>
                    </a:cubicBezTo>
                    <a:cubicBezTo>
                      <a:pt x="51241" y="9767"/>
                      <a:pt x="53413" y="13006"/>
                      <a:pt x="54870" y="16578"/>
                    </a:cubicBezTo>
                    <a:cubicBezTo>
                      <a:pt x="56518" y="20426"/>
                      <a:pt x="57575" y="24512"/>
                      <a:pt x="58014" y="28674"/>
                    </a:cubicBezTo>
                    <a:close/>
                    <a:moveTo>
                      <a:pt x="12865" y="52868"/>
                    </a:moveTo>
                    <a:cubicBezTo>
                      <a:pt x="13103" y="58621"/>
                      <a:pt x="15399" y="64098"/>
                      <a:pt x="19342" y="68298"/>
                    </a:cubicBezTo>
                    <a:cubicBezTo>
                      <a:pt x="27781" y="74194"/>
                      <a:pt x="39278" y="72975"/>
                      <a:pt x="46298" y="65441"/>
                    </a:cubicBezTo>
                    <a:cubicBezTo>
                      <a:pt x="49222" y="60478"/>
                      <a:pt x="50336" y="54649"/>
                      <a:pt x="49441" y="48963"/>
                    </a:cubicBezTo>
                    <a:cubicBezTo>
                      <a:pt x="49441" y="45534"/>
                      <a:pt x="48870" y="42390"/>
                      <a:pt x="48489" y="39438"/>
                    </a:cubicBezTo>
                    <a:cubicBezTo>
                      <a:pt x="48108" y="36485"/>
                      <a:pt x="47822" y="33247"/>
                      <a:pt x="47346" y="29913"/>
                    </a:cubicBezTo>
                    <a:cubicBezTo>
                      <a:pt x="47108" y="24131"/>
                      <a:pt x="44812" y="18626"/>
                      <a:pt x="40869" y="14387"/>
                    </a:cubicBezTo>
                    <a:cubicBezTo>
                      <a:pt x="36944" y="11139"/>
                      <a:pt x="31791" y="9777"/>
                      <a:pt x="26772" y="10672"/>
                    </a:cubicBezTo>
                    <a:cubicBezTo>
                      <a:pt x="21704" y="10872"/>
                      <a:pt x="16999" y="13320"/>
                      <a:pt x="13913" y="17340"/>
                    </a:cubicBezTo>
                    <a:cubicBezTo>
                      <a:pt x="10979" y="22302"/>
                      <a:pt x="9865" y="28122"/>
                      <a:pt x="10770" y="33818"/>
                    </a:cubicBezTo>
                    <a:cubicBezTo>
                      <a:pt x="10770" y="37152"/>
                      <a:pt x="11341" y="40390"/>
                      <a:pt x="11722" y="43343"/>
                    </a:cubicBezTo>
                    <a:cubicBezTo>
                      <a:pt x="12103" y="46296"/>
                      <a:pt x="12389" y="49439"/>
                      <a:pt x="12865" y="52868"/>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53" name="Freeform: Shape 379">
                <a:extLst>
                  <a:ext uri="{FF2B5EF4-FFF2-40B4-BE49-F238E27FC236}">
                    <a16:creationId xmlns:a16="http://schemas.microsoft.com/office/drawing/2014/main" id="{75C8D42D-4558-E302-7021-4A2FA22D232E}"/>
                  </a:ext>
                </a:extLst>
              </p:cNvPr>
              <p:cNvSpPr/>
              <p:nvPr/>
            </p:nvSpPr>
            <p:spPr>
              <a:xfrm>
                <a:off x="8255896" y="3518070"/>
                <a:ext cx="70089" cy="80747"/>
              </a:xfrm>
              <a:custGeom>
                <a:avLst/>
                <a:gdLst>
                  <a:gd name="connsiteX0" fmla="*/ 65334 w 70089"/>
                  <a:gd name="connsiteY0" fmla="*/ 45898 h 80747"/>
                  <a:gd name="connsiteX1" fmla="*/ 60858 w 70089"/>
                  <a:gd name="connsiteY1" fmla="*/ 54471 h 80747"/>
                  <a:gd name="connsiteX2" fmla="*/ 56286 w 70089"/>
                  <a:gd name="connsiteY2" fmla="*/ 63043 h 80747"/>
                  <a:gd name="connsiteX3" fmla="*/ 48856 w 70089"/>
                  <a:gd name="connsiteY3" fmla="*/ 72568 h 80747"/>
                  <a:gd name="connsiteX4" fmla="*/ 39331 w 70089"/>
                  <a:gd name="connsiteY4" fmla="*/ 78950 h 80747"/>
                  <a:gd name="connsiteX5" fmla="*/ 28377 w 70089"/>
                  <a:gd name="connsiteY5" fmla="*/ 80665 h 80747"/>
                  <a:gd name="connsiteX6" fmla="*/ 15709 w 70089"/>
                  <a:gd name="connsiteY6" fmla="*/ 76759 h 80747"/>
                  <a:gd name="connsiteX7" fmla="*/ 5422 w 70089"/>
                  <a:gd name="connsiteY7" fmla="*/ 68568 h 80747"/>
                  <a:gd name="connsiteX8" fmla="*/ 564 w 70089"/>
                  <a:gd name="connsiteY8" fmla="*/ 58471 h 80747"/>
                  <a:gd name="connsiteX9" fmla="*/ 564 w 70089"/>
                  <a:gd name="connsiteY9" fmla="*/ 47136 h 80747"/>
                  <a:gd name="connsiteX10" fmla="*/ 4660 w 70089"/>
                  <a:gd name="connsiteY10" fmla="*/ 35325 h 80747"/>
                  <a:gd name="connsiteX11" fmla="*/ 9042 w 70089"/>
                  <a:gd name="connsiteY11" fmla="*/ 26753 h 80747"/>
                  <a:gd name="connsiteX12" fmla="*/ 13614 w 70089"/>
                  <a:gd name="connsiteY12" fmla="*/ 18276 h 80747"/>
                  <a:gd name="connsiteX13" fmla="*/ 21138 w 70089"/>
                  <a:gd name="connsiteY13" fmla="*/ 8179 h 80747"/>
                  <a:gd name="connsiteX14" fmla="*/ 30663 w 70089"/>
                  <a:gd name="connsiteY14" fmla="*/ 1798 h 80747"/>
                  <a:gd name="connsiteX15" fmla="*/ 41712 w 70089"/>
                  <a:gd name="connsiteY15" fmla="*/ 83 h 80747"/>
                  <a:gd name="connsiteX16" fmla="*/ 54381 w 70089"/>
                  <a:gd name="connsiteY16" fmla="*/ 3988 h 80747"/>
                  <a:gd name="connsiteX17" fmla="*/ 64668 w 70089"/>
                  <a:gd name="connsiteY17" fmla="*/ 12180 h 80747"/>
                  <a:gd name="connsiteX18" fmla="*/ 69525 w 70089"/>
                  <a:gd name="connsiteY18" fmla="*/ 22276 h 80747"/>
                  <a:gd name="connsiteX19" fmla="*/ 69525 w 70089"/>
                  <a:gd name="connsiteY19" fmla="*/ 33611 h 80747"/>
                  <a:gd name="connsiteX20" fmla="*/ 65334 w 70089"/>
                  <a:gd name="connsiteY20" fmla="*/ 45898 h 80747"/>
                  <a:gd name="connsiteX21" fmla="*/ 14185 w 70089"/>
                  <a:gd name="connsiteY21" fmla="*/ 40850 h 80747"/>
                  <a:gd name="connsiteX22" fmla="*/ 11042 w 70089"/>
                  <a:gd name="connsiteY22" fmla="*/ 57233 h 80747"/>
                  <a:gd name="connsiteX23" fmla="*/ 20567 w 70089"/>
                  <a:gd name="connsiteY23" fmla="*/ 68092 h 80747"/>
                  <a:gd name="connsiteX24" fmla="*/ 34950 w 70089"/>
                  <a:gd name="connsiteY24" fmla="*/ 69901 h 80747"/>
                  <a:gd name="connsiteX25" fmla="*/ 46665 w 70089"/>
                  <a:gd name="connsiteY25" fmla="*/ 57995 h 80747"/>
                  <a:gd name="connsiteX26" fmla="*/ 51333 w 70089"/>
                  <a:gd name="connsiteY26" fmla="*/ 49518 h 80747"/>
                  <a:gd name="connsiteX27" fmla="*/ 55714 w 70089"/>
                  <a:gd name="connsiteY27" fmla="*/ 40945 h 80747"/>
                  <a:gd name="connsiteX28" fmla="*/ 58857 w 70089"/>
                  <a:gd name="connsiteY28" fmla="*/ 24467 h 80747"/>
                  <a:gd name="connsiteX29" fmla="*/ 49332 w 70089"/>
                  <a:gd name="connsiteY29" fmla="*/ 13513 h 80747"/>
                  <a:gd name="connsiteX30" fmla="*/ 34950 w 70089"/>
                  <a:gd name="connsiteY30" fmla="*/ 11799 h 80747"/>
                  <a:gd name="connsiteX31" fmla="*/ 23139 w 70089"/>
                  <a:gd name="connsiteY31" fmla="*/ 23705 h 80747"/>
                  <a:gd name="connsiteX32" fmla="*/ 18567 w 70089"/>
                  <a:gd name="connsiteY32" fmla="*/ 32182 h 80747"/>
                  <a:gd name="connsiteX33" fmla="*/ 14185 w 70089"/>
                  <a:gd name="connsiteY33" fmla="*/ 40850 h 8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0089" h="80747">
                    <a:moveTo>
                      <a:pt x="65334" y="45898"/>
                    </a:moveTo>
                    <a:cubicBezTo>
                      <a:pt x="63810" y="48946"/>
                      <a:pt x="62286" y="51899"/>
                      <a:pt x="60858" y="54471"/>
                    </a:cubicBezTo>
                    <a:cubicBezTo>
                      <a:pt x="59429" y="57042"/>
                      <a:pt x="58000" y="59995"/>
                      <a:pt x="56286" y="63043"/>
                    </a:cubicBezTo>
                    <a:cubicBezTo>
                      <a:pt x="54276" y="66558"/>
                      <a:pt x="51780" y="69768"/>
                      <a:pt x="48856" y="72568"/>
                    </a:cubicBezTo>
                    <a:cubicBezTo>
                      <a:pt x="46160" y="75340"/>
                      <a:pt x="42922" y="77512"/>
                      <a:pt x="39331" y="78950"/>
                    </a:cubicBezTo>
                    <a:cubicBezTo>
                      <a:pt x="35873" y="80398"/>
                      <a:pt x="32111" y="80979"/>
                      <a:pt x="28377" y="80665"/>
                    </a:cubicBezTo>
                    <a:cubicBezTo>
                      <a:pt x="23939" y="80226"/>
                      <a:pt x="19624" y="78893"/>
                      <a:pt x="15709" y="76759"/>
                    </a:cubicBezTo>
                    <a:cubicBezTo>
                      <a:pt x="11766" y="74750"/>
                      <a:pt x="8261" y="71968"/>
                      <a:pt x="5422" y="68568"/>
                    </a:cubicBezTo>
                    <a:cubicBezTo>
                      <a:pt x="3031" y="65625"/>
                      <a:pt x="1374" y="62167"/>
                      <a:pt x="564" y="58471"/>
                    </a:cubicBezTo>
                    <a:cubicBezTo>
                      <a:pt x="-188" y="54728"/>
                      <a:pt x="-188" y="50880"/>
                      <a:pt x="564" y="47136"/>
                    </a:cubicBezTo>
                    <a:cubicBezTo>
                      <a:pt x="1326" y="43012"/>
                      <a:pt x="2707" y="39031"/>
                      <a:pt x="4660" y="35325"/>
                    </a:cubicBezTo>
                    <a:cubicBezTo>
                      <a:pt x="6184" y="32277"/>
                      <a:pt x="7613" y="29420"/>
                      <a:pt x="9042" y="26753"/>
                    </a:cubicBezTo>
                    <a:lnTo>
                      <a:pt x="13614" y="18276"/>
                    </a:lnTo>
                    <a:cubicBezTo>
                      <a:pt x="15642" y="14580"/>
                      <a:pt x="18176" y="11180"/>
                      <a:pt x="21138" y="8179"/>
                    </a:cubicBezTo>
                    <a:cubicBezTo>
                      <a:pt x="23824" y="5398"/>
                      <a:pt x="27072" y="3226"/>
                      <a:pt x="30663" y="1798"/>
                    </a:cubicBezTo>
                    <a:cubicBezTo>
                      <a:pt x="34159" y="350"/>
                      <a:pt x="37950" y="-231"/>
                      <a:pt x="41712" y="83"/>
                    </a:cubicBezTo>
                    <a:cubicBezTo>
                      <a:pt x="46170" y="435"/>
                      <a:pt x="50494" y="1769"/>
                      <a:pt x="54381" y="3988"/>
                    </a:cubicBezTo>
                    <a:cubicBezTo>
                      <a:pt x="58352" y="5960"/>
                      <a:pt x="61858" y="8751"/>
                      <a:pt x="64668" y="12180"/>
                    </a:cubicBezTo>
                    <a:cubicBezTo>
                      <a:pt x="67020" y="15142"/>
                      <a:pt x="68678" y="18590"/>
                      <a:pt x="69525" y="22276"/>
                    </a:cubicBezTo>
                    <a:cubicBezTo>
                      <a:pt x="70278" y="26020"/>
                      <a:pt x="70278" y="29868"/>
                      <a:pt x="69525" y="33611"/>
                    </a:cubicBezTo>
                    <a:cubicBezTo>
                      <a:pt x="68735" y="37888"/>
                      <a:pt x="67325" y="42031"/>
                      <a:pt x="65334" y="45898"/>
                    </a:cubicBezTo>
                    <a:close/>
                    <a:moveTo>
                      <a:pt x="14185" y="40850"/>
                    </a:moveTo>
                    <a:cubicBezTo>
                      <a:pt x="11213" y="45755"/>
                      <a:pt x="10099" y="51575"/>
                      <a:pt x="11042" y="57233"/>
                    </a:cubicBezTo>
                    <a:cubicBezTo>
                      <a:pt x="12499" y="62062"/>
                      <a:pt x="15976" y="66024"/>
                      <a:pt x="20567" y="68092"/>
                    </a:cubicBezTo>
                    <a:cubicBezTo>
                      <a:pt x="24882" y="70730"/>
                      <a:pt x="30120" y="71387"/>
                      <a:pt x="34950" y="69901"/>
                    </a:cubicBezTo>
                    <a:cubicBezTo>
                      <a:pt x="40112" y="67406"/>
                      <a:pt x="44256" y="63205"/>
                      <a:pt x="46665" y="57995"/>
                    </a:cubicBezTo>
                    <a:lnTo>
                      <a:pt x="51333" y="49518"/>
                    </a:lnTo>
                    <a:lnTo>
                      <a:pt x="55714" y="40945"/>
                    </a:lnTo>
                    <a:cubicBezTo>
                      <a:pt x="58686" y="36002"/>
                      <a:pt x="59800" y="30163"/>
                      <a:pt x="58857" y="24467"/>
                    </a:cubicBezTo>
                    <a:cubicBezTo>
                      <a:pt x="57495" y="19562"/>
                      <a:pt x="54000" y="15542"/>
                      <a:pt x="49332" y="13513"/>
                    </a:cubicBezTo>
                    <a:cubicBezTo>
                      <a:pt x="45027" y="10846"/>
                      <a:pt x="39760" y="10218"/>
                      <a:pt x="34950" y="11799"/>
                    </a:cubicBezTo>
                    <a:cubicBezTo>
                      <a:pt x="29730" y="14256"/>
                      <a:pt x="25548" y="18466"/>
                      <a:pt x="23139" y="23705"/>
                    </a:cubicBezTo>
                    <a:lnTo>
                      <a:pt x="18567" y="32182"/>
                    </a:lnTo>
                    <a:cubicBezTo>
                      <a:pt x="17233" y="34754"/>
                      <a:pt x="15804" y="37707"/>
                      <a:pt x="14185" y="40850"/>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54" name="Freeform: Shape 380">
                <a:extLst>
                  <a:ext uri="{FF2B5EF4-FFF2-40B4-BE49-F238E27FC236}">
                    <a16:creationId xmlns:a16="http://schemas.microsoft.com/office/drawing/2014/main" id="{21B105D4-3DCD-F6D4-6392-C05F5BDC3390}"/>
                  </a:ext>
                </a:extLst>
              </p:cNvPr>
              <p:cNvSpPr/>
              <p:nvPr/>
            </p:nvSpPr>
            <p:spPr>
              <a:xfrm>
                <a:off x="8106794" y="3598142"/>
                <a:ext cx="70661" cy="80166"/>
              </a:xfrm>
              <a:custGeom>
                <a:avLst/>
                <a:gdLst>
                  <a:gd name="connsiteX0" fmla="*/ 56131 w 70661"/>
                  <a:gd name="connsiteY0" fmla="*/ 17166 h 80166"/>
                  <a:gd name="connsiteX1" fmla="*/ 60989 w 70661"/>
                  <a:gd name="connsiteY1" fmla="*/ 25453 h 80166"/>
                  <a:gd name="connsiteX2" fmla="*/ 65656 w 70661"/>
                  <a:gd name="connsiteY2" fmla="*/ 33930 h 80166"/>
                  <a:gd name="connsiteX3" fmla="*/ 70133 w 70661"/>
                  <a:gd name="connsiteY3" fmla="*/ 45646 h 80166"/>
                  <a:gd name="connsiteX4" fmla="*/ 70133 w 70661"/>
                  <a:gd name="connsiteY4" fmla="*/ 56980 h 80166"/>
                  <a:gd name="connsiteX5" fmla="*/ 65561 w 70661"/>
                  <a:gd name="connsiteY5" fmla="*/ 67172 h 80166"/>
                  <a:gd name="connsiteX6" fmla="*/ 55464 w 70661"/>
                  <a:gd name="connsiteY6" fmla="*/ 75650 h 80166"/>
                  <a:gd name="connsiteX7" fmla="*/ 42986 w 70661"/>
                  <a:gd name="connsiteY7" fmla="*/ 80031 h 80166"/>
                  <a:gd name="connsiteX8" fmla="*/ 31937 w 70661"/>
                  <a:gd name="connsiteY8" fmla="*/ 78697 h 80166"/>
                  <a:gd name="connsiteX9" fmla="*/ 22412 w 70661"/>
                  <a:gd name="connsiteY9" fmla="*/ 72602 h 80166"/>
                  <a:gd name="connsiteX10" fmla="*/ 14602 w 70661"/>
                  <a:gd name="connsiteY10" fmla="*/ 63077 h 80166"/>
                  <a:gd name="connsiteX11" fmla="*/ 9744 w 70661"/>
                  <a:gd name="connsiteY11" fmla="*/ 54695 h 80166"/>
                  <a:gd name="connsiteX12" fmla="*/ 5077 w 70661"/>
                  <a:gd name="connsiteY12" fmla="*/ 46312 h 80166"/>
                  <a:gd name="connsiteX13" fmla="*/ 600 w 70661"/>
                  <a:gd name="connsiteY13" fmla="*/ 34597 h 80166"/>
                  <a:gd name="connsiteX14" fmla="*/ 600 w 70661"/>
                  <a:gd name="connsiteY14" fmla="*/ 23262 h 80166"/>
                  <a:gd name="connsiteX15" fmla="*/ 5077 w 70661"/>
                  <a:gd name="connsiteY15" fmla="*/ 12975 h 80166"/>
                  <a:gd name="connsiteX16" fmla="*/ 15173 w 70661"/>
                  <a:gd name="connsiteY16" fmla="*/ 4403 h 80166"/>
                  <a:gd name="connsiteX17" fmla="*/ 27651 w 70661"/>
                  <a:gd name="connsiteY17" fmla="*/ 116 h 80166"/>
                  <a:gd name="connsiteX18" fmla="*/ 38795 w 70661"/>
                  <a:gd name="connsiteY18" fmla="*/ 1545 h 80166"/>
                  <a:gd name="connsiteX19" fmla="*/ 48320 w 70661"/>
                  <a:gd name="connsiteY19" fmla="*/ 7641 h 80166"/>
                  <a:gd name="connsiteX20" fmla="*/ 56131 w 70661"/>
                  <a:gd name="connsiteY20" fmla="*/ 17166 h 80166"/>
                  <a:gd name="connsiteX21" fmla="*/ 24317 w 70661"/>
                  <a:gd name="connsiteY21" fmla="*/ 57457 h 80166"/>
                  <a:gd name="connsiteX22" fmla="*/ 36414 w 70661"/>
                  <a:gd name="connsiteY22" fmla="*/ 68982 h 80166"/>
                  <a:gd name="connsiteX23" fmla="*/ 50797 w 70661"/>
                  <a:gd name="connsiteY23" fmla="*/ 66791 h 80166"/>
                  <a:gd name="connsiteX24" fmla="*/ 60322 w 70661"/>
                  <a:gd name="connsiteY24" fmla="*/ 55552 h 80166"/>
                  <a:gd name="connsiteX25" fmla="*/ 56607 w 70661"/>
                  <a:gd name="connsiteY25" fmla="*/ 39264 h 80166"/>
                  <a:gd name="connsiteX26" fmla="*/ 51940 w 70661"/>
                  <a:gd name="connsiteY26" fmla="*/ 30787 h 80166"/>
                  <a:gd name="connsiteX27" fmla="*/ 47082 w 70661"/>
                  <a:gd name="connsiteY27" fmla="*/ 22500 h 80166"/>
                  <a:gd name="connsiteX28" fmla="*/ 34890 w 70661"/>
                  <a:gd name="connsiteY28" fmla="*/ 10879 h 80166"/>
                  <a:gd name="connsiteX29" fmla="*/ 20507 w 70661"/>
                  <a:gd name="connsiteY29" fmla="*/ 13070 h 80166"/>
                  <a:gd name="connsiteX30" fmla="*/ 10982 w 70661"/>
                  <a:gd name="connsiteY30" fmla="*/ 24310 h 80166"/>
                  <a:gd name="connsiteX31" fmla="*/ 14697 w 70661"/>
                  <a:gd name="connsiteY31" fmla="*/ 40693 h 80166"/>
                  <a:gd name="connsiteX32" fmla="*/ 19364 w 70661"/>
                  <a:gd name="connsiteY32" fmla="*/ 49075 h 80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0661" h="80166">
                    <a:moveTo>
                      <a:pt x="56131" y="17166"/>
                    </a:moveTo>
                    <a:lnTo>
                      <a:pt x="60989" y="25453"/>
                    </a:lnTo>
                    <a:lnTo>
                      <a:pt x="65656" y="33930"/>
                    </a:lnTo>
                    <a:cubicBezTo>
                      <a:pt x="67685" y="37607"/>
                      <a:pt x="69190" y="41550"/>
                      <a:pt x="70133" y="45646"/>
                    </a:cubicBezTo>
                    <a:cubicBezTo>
                      <a:pt x="70838" y="49389"/>
                      <a:pt x="70838" y="53237"/>
                      <a:pt x="70133" y="56980"/>
                    </a:cubicBezTo>
                    <a:cubicBezTo>
                      <a:pt x="69428" y="60686"/>
                      <a:pt x="67866" y="64181"/>
                      <a:pt x="65561" y="67172"/>
                    </a:cubicBezTo>
                    <a:cubicBezTo>
                      <a:pt x="62836" y="70687"/>
                      <a:pt x="59398" y="73573"/>
                      <a:pt x="55464" y="75650"/>
                    </a:cubicBezTo>
                    <a:cubicBezTo>
                      <a:pt x="51664" y="77974"/>
                      <a:pt x="47406" y="79460"/>
                      <a:pt x="42986" y="80031"/>
                    </a:cubicBezTo>
                    <a:cubicBezTo>
                      <a:pt x="39253" y="80421"/>
                      <a:pt x="35471" y="79964"/>
                      <a:pt x="31937" y="78697"/>
                    </a:cubicBezTo>
                    <a:cubicBezTo>
                      <a:pt x="28385" y="77316"/>
                      <a:pt x="25146" y="75249"/>
                      <a:pt x="22412" y="72602"/>
                    </a:cubicBezTo>
                    <a:cubicBezTo>
                      <a:pt x="19383" y="69801"/>
                      <a:pt x="16754" y="66591"/>
                      <a:pt x="14602" y="63077"/>
                    </a:cubicBezTo>
                    <a:cubicBezTo>
                      <a:pt x="12887" y="60124"/>
                      <a:pt x="11173" y="57362"/>
                      <a:pt x="9744" y="54695"/>
                    </a:cubicBezTo>
                    <a:cubicBezTo>
                      <a:pt x="8315" y="52028"/>
                      <a:pt x="6696" y="49265"/>
                      <a:pt x="5077" y="46312"/>
                    </a:cubicBezTo>
                    <a:cubicBezTo>
                      <a:pt x="3010" y="42655"/>
                      <a:pt x="1505" y="38702"/>
                      <a:pt x="600" y="34597"/>
                    </a:cubicBezTo>
                    <a:cubicBezTo>
                      <a:pt x="-200" y="30863"/>
                      <a:pt x="-200" y="26996"/>
                      <a:pt x="600" y="23262"/>
                    </a:cubicBezTo>
                    <a:cubicBezTo>
                      <a:pt x="1324" y="19547"/>
                      <a:pt x="2848" y="16033"/>
                      <a:pt x="5077" y="12975"/>
                    </a:cubicBezTo>
                    <a:cubicBezTo>
                      <a:pt x="7791" y="9432"/>
                      <a:pt x="11240" y="6508"/>
                      <a:pt x="15173" y="4403"/>
                    </a:cubicBezTo>
                    <a:cubicBezTo>
                      <a:pt x="18993" y="2126"/>
                      <a:pt x="23241" y="659"/>
                      <a:pt x="27651" y="116"/>
                    </a:cubicBezTo>
                    <a:cubicBezTo>
                      <a:pt x="31423" y="-246"/>
                      <a:pt x="35233" y="240"/>
                      <a:pt x="38795" y="1545"/>
                    </a:cubicBezTo>
                    <a:cubicBezTo>
                      <a:pt x="42358" y="2907"/>
                      <a:pt x="45596" y="4984"/>
                      <a:pt x="48320" y="7641"/>
                    </a:cubicBezTo>
                    <a:cubicBezTo>
                      <a:pt x="51349" y="10441"/>
                      <a:pt x="53978" y="13651"/>
                      <a:pt x="56131" y="17166"/>
                    </a:cubicBezTo>
                    <a:close/>
                    <a:moveTo>
                      <a:pt x="24317" y="57457"/>
                    </a:moveTo>
                    <a:cubicBezTo>
                      <a:pt x="26851" y="62610"/>
                      <a:pt x="31137" y="66696"/>
                      <a:pt x="36414" y="68982"/>
                    </a:cubicBezTo>
                    <a:cubicBezTo>
                      <a:pt x="41300" y="70335"/>
                      <a:pt x="46530" y="69535"/>
                      <a:pt x="50797" y="66791"/>
                    </a:cubicBezTo>
                    <a:cubicBezTo>
                      <a:pt x="55464" y="64629"/>
                      <a:pt x="58950" y="60514"/>
                      <a:pt x="60322" y="55552"/>
                    </a:cubicBezTo>
                    <a:cubicBezTo>
                      <a:pt x="61027" y="49856"/>
                      <a:pt x="59712" y="44093"/>
                      <a:pt x="56607" y="39264"/>
                    </a:cubicBezTo>
                    <a:cubicBezTo>
                      <a:pt x="54988" y="36216"/>
                      <a:pt x="53369" y="33454"/>
                      <a:pt x="51940" y="30787"/>
                    </a:cubicBezTo>
                    <a:lnTo>
                      <a:pt x="47082" y="22500"/>
                    </a:lnTo>
                    <a:cubicBezTo>
                      <a:pt x="44510" y="17309"/>
                      <a:pt x="40195" y="13194"/>
                      <a:pt x="34890" y="10879"/>
                    </a:cubicBezTo>
                    <a:cubicBezTo>
                      <a:pt x="30004" y="9489"/>
                      <a:pt x="24755" y="10289"/>
                      <a:pt x="20507" y="13070"/>
                    </a:cubicBezTo>
                    <a:cubicBezTo>
                      <a:pt x="15802" y="15194"/>
                      <a:pt x="12306" y="19319"/>
                      <a:pt x="10982" y="24310"/>
                    </a:cubicBezTo>
                    <a:cubicBezTo>
                      <a:pt x="10268" y="30034"/>
                      <a:pt x="11582" y="35835"/>
                      <a:pt x="14697" y="40693"/>
                    </a:cubicBezTo>
                    <a:cubicBezTo>
                      <a:pt x="16316" y="43645"/>
                      <a:pt x="17840" y="46503"/>
                      <a:pt x="19364" y="49075"/>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55" name="Freeform: Shape 381">
                <a:extLst>
                  <a:ext uri="{FF2B5EF4-FFF2-40B4-BE49-F238E27FC236}">
                    <a16:creationId xmlns:a16="http://schemas.microsoft.com/office/drawing/2014/main" id="{227A11AB-61D1-4DB4-AC9F-E2987C42B2E6}"/>
                  </a:ext>
                </a:extLst>
              </p:cNvPr>
              <p:cNvSpPr/>
              <p:nvPr/>
            </p:nvSpPr>
            <p:spPr>
              <a:xfrm>
                <a:off x="8083826" y="2926125"/>
                <a:ext cx="71995" cy="79757"/>
              </a:xfrm>
              <a:custGeom>
                <a:avLst/>
                <a:gdLst>
                  <a:gd name="connsiteX0" fmla="*/ 54524 w 71995"/>
                  <a:gd name="connsiteY0" fmla="*/ 15480 h 79757"/>
                  <a:gd name="connsiteX1" fmla="*/ 59953 w 71995"/>
                  <a:gd name="connsiteY1" fmla="*/ 23386 h 79757"/>
                  <a:gd name="connsiteX2" fmla="*/ 65287 w 71995"/>
                  <a:gd name="connsiteY2" fmla="*/ 31482 h 79757"/>
                  <a:gd name="connsiteX3" fmla="*/ 70716 w 71995"/>
                  <a:gd name="connsiteY3" fmla="*/ 42817 h 79757"/>
                  <a:gd name="connsiteX4" fmla="*/ 71859 w 71995"/>
                  <a:gd name="connsiteY4" fmla="*/ 54056 h 79757"/>
                  <a:gd name="connsiteX5" fmla="*/ 68145 w 71995"/>
                  <a:gd name="connsiteY5" fmla="*/ 64629 h 79757"/>
                  <a:gd name="connsiteX6" fmla="*/ 46618 w 71995"/>
                  <a:gd name="connsiteY6" fmla="*/ 79107 h 79757"/>
                  <a:gd name="connsiteX7" fmla="*/ 35474 w 71995"/>
                  <a:gd name="connsiteY7" fmla="*/ 79107 h 79757"/>
                  <a:gd name="connsiteX8" fmla="*/ 25949 w 71995"/>
                  <a:gd name="connsiteY8" fmla="*/ 73773 h 79757"/>
                  <a:gd name="connsiteX9" fmla="*/ 17472 w 71995"/>
                  <a:gd name="connsiteY9" fmla="*/ 64248 h 79757"/>
                  <a:gd name="connsiteX10" fmla="*/ 11947 w 71995"/>
                  <a:gd name="connsiteY10" fmla="*/ 56342 h 79757"/>
                  <a:gd name="connsiteX11" fmla="*/ 6613 w 71995"/>
                  <a:gd name="connsiteY11" fmla="*/ 48246 h 79757"/>
                  <a:gd name="connsiteX12" fmla="*/ 1279 w 71995"/>
                  <a:gd name="connsiteY12" fmla="*/ 36911 h 79757"/>
                  <a:gd name="connsiteX13" fmla="*/ 136 w 71995"/>
                  <a:gd name="connsiteY13" fmla="*/ 25672 h 79757"/>
                  <a:gd name="connsiteX14" fmla="*/ 3756 w 71995"/>
                  <a:gd name="connsiteY14" fmla="*/ 15099 h 79757"/>
                  <a:gd name="connsiteX15" fmla="*/ 13281 w 71995"/>
                  <a:gd name="connsiteY15" fmla="*/ 5574 h 79757"/>
                  <a:gd name="connsiteX16" fmla="*/ 25377 w 71995"/>
                  <a:gd name="connsiteY16" fmla="*/ 431 h 79757"/>
                  <a:gd name="connsiteX17" fmla="*/ 36617 w 71995"/>
                  <a:gd name="connsiteY17" fmla="*/ 907 h 79757"/>
                  <a:gd name="connsiteX18" fmla="*/ 46618 w 71995"/>
                  <a:gd name="connsiteY18" fmla="*/ 6241 h 79757"/>
                  <a:gd name="connsiteX19" fmla="*/ 54524 w 71995"/>
                  <a:gd name="connsiteY19" fmla="*/ 15480 h 79757"/>
                  <a:gd name="connsiteX20" fmla="*/ 25949 w 71995"/>
                  <a:gd name="connsiteY20" fmla="*/ 58057 h 79757"/>
                  <a:gd name="connsiteX21" fmla="*/ 38903 w 71995"/>
                  <a:gd name="connsiteY21" fmla="*/ 68630 h 79757"/>
                  <a:gd name="connsiteX22" fmla="*/ 53095 w 71995"/>
                  <a:gd name="connsiteY22" fmla="*/ 65296 h 79757"/>
                  <a:gd name="connsiteX23" fmla="*/ 61382 w 71995"/>
                  <a:gd name="connsiteY23" fmla="*/ 53485 h 79757"/>
                  <a:gd name="connsiteX24" fmla="*/ 56524 w 71995"/>
                  <a:gd name="connsiteY24" fmla="*/ 37483 h 79757"/>
                  <a:gd name="connsiteX25" fmla="*/ 51190 w 71995"/>
                  <a:gd name="connsiteY25" fmla="*/ 29386 h 79757"/>
                  <a:gd name="connsiteX26" fmla="*/ 45666 w 71995"/>
                  <a:gd name="connsiteY26" fmla="*/ 21481 h 79757"/>
                  <a:gd name="connsiteX27" fmla="*/ 32712 w 71995"/>
                  <a:gd name="connsiteY27" fmla="*/ 10908 h 79757"/>
                  <a:gd name="connsiteX28" fmla="*/ 18519 w 71995"/>
                  <a:gd name="connsiteY28" fmla="*/ 14147 h 79757"/>
                  <a:gd name="connsiteX29" fmla="*/ 10233 w 71995"/>
                  <a:gd name="connsiteY29" fmla="*/ 26053 h 79757"/>
                  <a:gd name="connsiteX30" fmla="*/ 15186 w 71995"/>
                  <a:gd name="connsiteY30" fmla="*/ 42055 h 79757"/>
                  <a:gd name="connsiteX31" fmla="*/ 20520 w 71995"/>
                  <a:gd name="connsiteY31" fmla="*/ 50151 h 79757"/>
                  <a:gd name="connsiteX32" fmla="*/ 25854 w 71995"/>
                  <a:gd name="connsiteY32" fmla="*/ 58057 h 7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1995" h="79757">
                    <a:moveTo>
                      <a:pt x="54524" y="15480"/>
                    </a:moveTo>
                    <a:cubicBezTo>
                      <a:pt x="56524" y="18242"/>
                      <a:pt x="58334" y="20909"/>
                      <a:pt x="59953" y="23386"/>
                    </a:cubicBezTo>
                    <a:cubicBezTo>
                      <a:pt x="61572" y="25862"/>
                      <a:pt x="63477" y="28625"/>
                      <a:pt x="65287" y="31482"/>
                    </a:cubicBezTo>
                    <a:cubicBezTo>
                      <a:pt x="67573" y="35016"/>
                      <a:pt x="69402" y="38826"/>
                      <a:pt x="70716" y="42817"/>
                    </a:cubicBezTo>
                    <a:cubicBezTo>
                      <a:pt x="71840" y="46446"/>
                      <a:pt x="72231" y="50275"/>
                      <a:pt x="71859" y="54056"/>
                    </a:cubicBezTo>
                    <a:cubicBezTo>
                      <a:pt x="71459" y="57819"/>
                      <a:pt x="70193" y="61438"/>
                      <a:pt x="68145" y="64629"/>
                    </a:cubicBezTo>
                    <a:cubicBezTo>
                      <a:pt x="63001" y="71944"/>
                      <a:pt x="55334" y="77107"/>
                      <a:pt x="46618" y="79107"/>
                    </a:cubicBezTo>
                    <a:cubicBezTo>
                      <a:pt x="42951" y="79974"/>
                      <a:pt x="39141" y="79974"/>
                      <a:pt x="35474" y="79107"/>
                    </a:cubicBezTo>
                    <a:cubicBezTo>
                      <a:pt x="31988" y="77955"/>
                      <a:pt x="28749" y="76145"/>
                      <a:pt x="25949" y="73773"/>
                    </a:cubicBezTo>
                    <a:cubicBezTo>
                      <a:pt x="22672" y="71030"/>
                      <a:pt x="19815" y="67820"/>
                      <a:pt x="17472" y="64248"/>
                    </a:cubicBezTo>
                    <a:cubicBezTo>
                      <a:pt x="15472" y="61486"/>
                      <a:pt x="13662" y="58819"/>
                      <a:pt x="11947" y="56342"/>
                    </a:cubicBezTo>
                    <a:cubicBezTo>
                      <a:pt x="10233" y="53866"/>
                      <a:pt x="8518" y="51104"/>
                      <a:pt x="6613" y="48246"/>
                    </a:cubicBezTo>
                    <a:cubicBezTo>
                      <a:pt x="4318" y="44731"/>
                      <a:pt x="2527" y="40921"/>
                      <a:pt x="1279" y="36911"/>
                    </a:cubicBezTo>
                    <a:cubicBezTo>
                      <a:pt x="155" y="33282"/>
                      <a:pt x="-235" y="29453"/>
                      <a:pt x="136" y="25672"/>
                    </a:cubicBezTo>
                    <a:cubicBezTo>
                      <a:pt x="498" y="21909"/>
                      <a:pt x="1736" y="18290"/>
                      <a:pt x="3756" y="15099"/>
                    </a:cubicBezTo>
                    <a:cubicBezTo>
                      <a:pt x="6204" y="11270"/>
                      <a:pt x="9452" y="8022"/>
                      <a:pt x="13281" y="5574"/>
                    </a:cubicBezTo>
                    <a:cubicBezTo>
                      <a:pt x="16910" y="3040"/>
                      <a:pt x="21034" y="1288"/>
                      <a:pt x="25377" y="431"/>
                    </a:cubicBezTo>
                    <a:cubicBezTo>
                      <a:pt x="29111" y="-274"/>
                      <a:pt x="32959" y="-112"/>
                      <a:pt x="36617" y="907"/>
                    </a:cubicBezTo>
                    <a:cubicBezTo>
                      <a:pt x="40274" y="2002"/>
                      <a:pt x="43675" y="3812"/>
                      <a:pt x="46618" y="6241"/>
                    </a:cubicBezTo>
                    <a:cubicBezTo>
                      <a:pt x="49619" y="8984"/>
                      <a:pt x="52276" y="12089"/>
                      <a:pt x="54524" y="15480"/>
                    </a:cubicBezTo>
                    <a:close/>
                    <a:moveTo>
                      <a:pt x="25949" y="58057"/>
                    </a:moveTo>
                    <a:cubicBezTo>
                      <a:pt x="28892" y="62991"/>
                      <a:pt x="33474" y="66734"/>
                      <a:pt x="38903" y="68630"/>
                    </a:cubicBezTo>
                    <a:cubicBezTo>
                      <a:pt x="43894" y="69658"/>
                      <a:pt x="49085" y="68439"/>
                      <a:pt x="53095" y="65296"/>
                    </a:cubicBezTo>
                    <a:cubicBezTo>
                      <a:pt x="57458" y="62772"/>
                      <a:pt x="60496" y="58447"/>
                      <a:pt x="61382" y="53485"/>
                    </a:cubicBezTo>
                    <a:cubicBezTo>
                      <a:pt x="61725" y="47741"/>
                      <a:pt x="60001" y="42064"/>
                      <a:pt x="56524" y="37483"/>
                    </a:cubicBezTo>
                    <a:lnTo>
                      <a:pt x="51190" y="29386"/>
                    </a:lnTo>
                    <a:cubicBezTo>
                      <a:pt x="49476" y="26910"/>
                      <a:pt x="47666" y="24243"/>
                      <a:pt x="45666" y="21481"/>
                    </a:cubicBezTo>
                    <a:cubicBezTo>
                      <a:pt x="42722" y="16547"/>
                      <a:pt x="38141" y="12803"/>
                      <a:pt x="32712" y="10908"/>
                    </a:cubicBezTo>
                    <a:cubicBezTo>
                      <a:pt x="27740" y="9851"/>
                      <a:pt x="22549" y="11041"/>
                      <a:pt x="18519" y="14147"/>
                    </a:cubicBezTo>
                    <a:cubicBezTo>
                      <a:pt x="14128" y="16690"/>
                      <a:pt x="11099" y="21052"/>
                      <a:pt x="10233" y="26053"/>
                    </a:cubicBezTo>
                    <a:cubicBezTo>
                      <a:pt x="9937" y="31806"/>
                      <a:pt x="11690" y="37473"/>
                      <a:pt x="15186" y="42055"/>
                    </a:cubicBezTo>
                    <a:cubicBezTo>
                      <a:pt x="16995" y="44912"/>
                      <a:pt x="18805" y="47579"/>
                      <a:pt x="20520" y="50151"/>
                    </a:cubicBezTo>
                    <a:cubicBezTo>
                      <a:pt x="22234" y="52723"/>
                      <a:pt x="23853" y="55199"/>
                      <a:pt x="25854" y="58057"/>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56" name="Freeform: Shape 382">
                <a:extLst>
                  <a:ext uri="{FF2B5EF4-FFF2-40B4-BE49-F238E27FC236}">
                    <a16:creationId xmlns:a16="http://schemas.microsoft.com/office/drawing/2014/main" id="{449CD204-0B8A-4184-F41D-5C60303D207F}"/>
                  </a:ext>
                </a:extLst>
              </p:cNvPr>
              <p:cNvSpPr/>
              <p:nvPr/>
            </p:nvSpPr>
            <p:spPr>
              <a:xfrm>
                <a:off x="7908118" y="2919288"/>
                <a:ext cx="75265" cy="77587"/>
              </a:xfrm>
              <a:custGeom>
                <a:avLst/>
                <a:gdLst>
                  <a:gd name="connsiteX0" fmla="*/ 52972 w 75265"/>
                  <a:gd name="connsiteY0" fmla="*/ 12221 h 77587"/>
                  <a:gd name="connsiteX1" fmla="*/ 59449 w 75265"/>
                  <a:gd name="connsiteY1" fmla="*/ 19364 h 77587"/>
                  <a:gd name="connsiteX2" fmla="*/ 65831 w 75265"/>
                  <a:gd name="connsiteY2" fmla="*/ 26699 h 77587"/>
                  <a:gd name="connsiteX3" fmla="*/ 72593 w 75265"/>
                  <a:gd name="connsiteY3" fmla="*/ 37271 h 77587"/>
                  <a:gd name="connsiteX4" fmla="*/ 75260 w 75265"/>
                  <a:gd name="connsiteY4" fmla="*/ 48225 h 77587"/>
                  <a:gd name="connsiteX5" fmla="*/ 72974 w 75265"/>
                  <a:gd name="connsiteY5" fmla="*/ 59179 h 77587"/>
                  <a:gd name="connsiteX6" fmla="*/ 64783 w 75265"/>
                  <a:gd name="connsiteY6" fmla="*/ 69561 h 77587"/>
                  <a:gd name="connsiteX7" fmla="*/ 53543 w 75265"/>
                  <a:gd name="connsiteY7" fmla="*/ 76324 h 77587"/>
                  <a:gd name="connsiteX8" fmla="*/ 42399 w 75265"/>
                  <a:gd name="connsiteY8" fmla="*/ 77372 h 77587"/>
                  <a:gd name="connsiteX9" fmla="*/ 31826 w 75265"/>
                  <a:gd name="connsiteY9" fmla="*/ 73371 h 77587"/>
                  <a:gd name="connsiteX10" fmla="*/ 22301 w 75265"/>
                  <a:gd name="connsiteY10" fmla="*/ 65370 h 77587"/>
                  <a:gd name="connsiteX11" fmla="*/ 15729 w 75265"/>
                  <a:gd name="connsiteY11" fmla="*/ 58226 h 77587"/>
                  <a:gd name="connsiteX12" fmla="*/ 9443 w 75265"/>
                  <a:gd name="connsiteY12" fmla="*/ 50892 h 77587"/>
                  <a:gd name="connsiteX13" fmla="*/ 2680 w 75265"/>
                  <a:gd name="connsiteY13" fmla="*/ 40415 h 77587"/>
                  <a:gd name="connsiteX14" fmla="*/ 13 w 75265"/>
                  <a:gd name="connsiteY14" fmla="*/ 29366 h 77587"/>
                  <a:gd name="connsiteX15" fmla="*/ 2299 w 75265"/>
                  <a:gd name="connsiteY15" fmla="*/ 18412 h 77587"/>
                  <a:gd name="connsiteX16" fmla="*/ 10300 w 75265"/>
                  <a:gd name="connsiteY16" fmla="*/ 7934 h 77587"/>
                  <a:gd name="connsiteX17" fmla="*/ 21635 w 75265"/>
                  <a:gd name="connsiteY17" fmla="*/ 1172 h 77587"/>
                  <a:gd name="connsiteX18" fmla="*/ 32874 w 75265"/>
                  <a:gd name="connsiteY18" fmla="*/ 219 h 77587"/>
                  <a:gd name="connsiteX19" fmla="*/ 43447 w 75265"/>
                  <a:gd name="connsiteY19" fmla="*/ 4220 h 77587"/>
                  <a:gd name="connsiteX20" fmla="*/ 52972 w 75265"/>
                  <a:gd name="connsiteY20" fmla="*/ 12221 h 77587"/>
                  <a:gd name="connsiteX21" fmla="*/ 30207 w 75265"/>
                  <a:gd name="connsiteY21" fmla="*/ 58226 h 77587"/>
                  <a:gd name="connsiteX22" fmla="*/ 44494 w 75265"/>
                  <a:gd name="connsiteY22" fmla="*/ 66989 h 77587"/>
                  <a:gd name="connsiteX23" fmla="*/ 64687 w 75265"/>
                  <a:gd name="connsiteY23" fmla="*/ 48987 h 77587"/>
                  <a:gd name="connsiteX24" fmla="*/ 57734 w 75265"/>
                  <a:gd name="connsiteY24" fmla="*/ 33842 h 77587"/>
                  <a:gd name="connsiteX25" fmla="*/ 51448 w 75265"/>
                  <a:gd name="connsiteY25" fmla="*/ 26508 h 77587"/>
                  <a:gd name="connsiteX26" fmla="*/ 44971 w 75265"/>
                  <a:gd name="connsiteY26" fmla="*/ 19364 h 77587"/>
                  <a:gd name="connsiteX27" fmla="*/ 30683 w 75265"/>
                  <a:gd name="connsiteY27" fmla="*/ 10601 h 77587"/>
                  <a:gd name="connsiteX28" fmla="*/ 10395 w 75265"/>
                  <a:gd name="connsiteY28" fmla="*/ 28508 h 77587"/>
                  <a:gd name="connsiteX29" fmla="*/ 17348 w 75265"/>
                  <a:gd name="connsiteY29" fmla="*/ 43748 h 77587"/>
                  <a:gd name="connsiteX30" fmla="*/ 23730 w 75265"/>
                  <a:gd name="connsiteY30" fmla="*/ 51083 h 7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265" h="77587">
                    <a:moveTo>
                      <a:pt x="52972" y="12221"/>
                    </a:moveTo>
                    <a:lnTo>
                      <a:pt x="59449" y="19364"/>
                    </a:lnTo>
                    <a:lnTo>
                      <a:pt x="65831" y="26699"/>
                    </a:lnTo>
                    <a:cubicBezTo>
                      <a:pt x="68602" y="29870"/>
                      <a:pt x="70879" y="33433"/>
                      <a:pt x="72593" y="37271"/>
                    </a:cubicBezTo>
                    <a:cubicBezTo>
                      <a:pt x="74241" y="40700"/>
                      <a:pt x="75146" y="44425"/>
                      <a:pt x="75260" y="48225"/>
                    </a:cubicBezTo>
                    <a:cubicBezTo>
                      <a:pt x="75336" y="52007"/>
                      <a:pt x="74555" y="55750"/>
                      <a:pt x="72974" y="59179"/>
                    </a:cubicBezTo>
                    <a:cubicBezTo>
                      <a:pt x="70993" y="63170"/>
                      <a:pt x="68202" y="66704"/>
                      <a:pt x="64783" y="69561"/>
                    </a:cubicBezTo>
                    <a:cubicBezTo>
                      <a:pt x="61563" y="72600"/>
                      <a:pt x="57734" y="74905"/>
                      <a:pt x="53543" y="76324"/>
                    </a:cubicBezTo>
                    <a:cubicBezTo>
                      <a:pt x="49952" y="77505"/>
                      <a:pt x="46142" y="77867"/>
                      <a:pt x="42399" y="77372"/>
                    </a:cubicBezTo>
                    <a:cubicBezTo>
                      <a:pt x="38646" y="76753"/>
                      <a:pt x="35046" y="75400"/>
                      <a:pt x="31826" y="73371"/>
                    </a:cubicBezTo>
                    <a:cubicBezTo>
                      <a:pt x="28292" y="71161"/>
                      <a:pt x="25083" y="68475"/>
                      <a:pt x="22301" y="65370"/>
                    </a:cubicBezTo>
                    <a:cubicBezTo>
                      <a:pt x="19920" y="62894"/>
                      <a:pt x="17729" y="60417"/>
                      <a:pt x="15729" y="58226"/>
                    </a:cubicBezTo>
                    <a:cubicBezTo>
                      <a:pt x="13729" y="56036"/>
                      <a:pt x="11633" y="53559"/>
                      <a:pt x="9443" y="50892"/>
                    </a:cubicBezTo>
                    <a:cubicBezTo>
                      <a:pt x="6699" y="47739"/>
                      <a:pt x="4423" y="44215"/>
                      <a:pt x="2680" y="40415"/>
                    </a:cubicBezTo>
                    <a:cubicBezTo>
                      <a:pt x="1032" y="36957"/>
                      <a:pt x="127" y="33195"/>
                      <a:pt x="13" y="29366"/>
                    </a:cubicBezTo>
                    <a:cubicBezTo>
                      <a:pt x="-111" y="25584"/>
                      <a:pt x="670" y="21831"/>
                      <a:pt x="2299" y="18412"/>
                    </a:cubicBezTo>
                    <a:cubicBezTo>
                      <a:pt x="4204" y="14402"/>
                      <a:pt x="6928" y="10830"/>
                      <a:pt x="10300" y="7934"/>
                    </a:cubicBezTo>
                    <a:cubicBezTo>
                      <a:pt x="13586" y="4944"/>
                      <a:pt x="17443" y="2648"/>
                      <a:pt x="21635" y="1172"/>
                    </a:cubicBezTo>
                    <a:cubicBezTo>
                      <a:pt x="25273" y="57"/>
                      <a:pt x="29102" y="-267"/>
                      <a:pt x="32874" y="219"/>
                    </a:cubicBezTo>
                    <a:cubicBezTo>
                      <a:pt x="36627" y="838"/>
                      <a:pt x="40227" y="2191"/>
                      <a:pt x="43447" y="4220"/>
                    </a:cubicBezTo>
                    <a:cubicBezTo>
                      <a:pt x="46981" y="6429"/>
                      <a:pt x="50190" y="9115"/>
                      <a:pt x="52972" y="12221"/>
                    </a:cubicBezTo>
                    <a:close/>
                    <a:moveTo>
                      <a:pt x="30207" y="58226"/>
                    </a:moveTo>
                    <a:cubicBezTo>
                      <a:pt x="33760" y="62779"/>
                      <a:pt x="38827" y="65885"/>
                      <a:pt x="44494" y="66989"/>
                    </a:cubicBezTo>
                    <a:cubicBezTo>
                      <a:pt x="54829" y="67008"/>
                      <a:pt x="63525" y="59255"/>
                      <a:pt x="64687" y="48987"/>
                    </a:cubicBezTo>
                    <a:cubicBezTo>
                      <a:pt x="64259" y="43272"/>
                      <a:pt x="61792" y="37890"/>
                      <a:pt x="57734" y="33842"/>
                    </a:cubicBezTo>
                    <a:cubicBezTo>
                      <a:pt x="55543" y="31175"/>
                      <a:pt x="53448" y="28794"/>
                      <a:pt x="51448" y="26508"/>
                    </a:cubicBezTo>
                    <a:lnTo>
                      <a:pt x="44971" y="19364"/>
                    </a:lnTo>
                    <a:cubicBezTo>
                      <a:pt x="41408" y="14831"/>
                      <a:pt x="36341" y="11716"/>
                      <a:pt x="30683" y="10601"/>
                    </a:cubicBezTo>
                    <a:cubicBezTo>
                      <a:pt x="20310" y="10439"/>
                      <a:pt x="11528" y="18202"/>
                      <a:pt x="10395" y="28508"/>
                    </a:cubicBezTo>
                    <a:cubicBezTo>
                      <a:pt x="10852" y="34252"/>
                      <a:pt x="13310" y="39643"/>
                      <a:pt x="17348" y="43748"/>
                    </a:cubicBezTo>
                    <a:lnTo>
                      <a:pt x="23730" y="51083"/>
                    </a:ln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57" name="Freeform: Shape 383">
                <a:extLst>
                  <a:ext uri="{FF2B5EF4-FFF2-40B4-BE49-F238E27FC236}">
                    <a16:creationId xmlns:a16="http://schemas.microsoft.com/office/drawing/2014/main" id="{A4F4E7ED-BEF6-F270-723F-E18535D427A9}"/>
                  </a:ext>
                </a:extLst>
              </p:cNvPr>
              <p:cNvSpPr/>
              <p:nvPr/>
            </p:nvSpPr>
            <p:spPr>
              <a:xfrm>
                <a:off x="8310765" y="3189874"/>
                <a:ext cx="62509" cy="82381"/>
              </a:xfrm>
              <a:custGeom>
                <a:avLst/>
                <a:gdLst>
                  <a:gd name="connsiteX0" fmla="*/ 61709 w 62509"/>
                  <a:gd name="connsiteY0" fmla="*/ 37576 h 82381"/>
                  <a:gd name="connsiteX1" fmla="*/ 59900 w 62509"/>
                  <a:gd name="connsiteY1" fmla="*/ 47101 h 82381"/>
                  <a:gd name="connsiteX2" fmla="*/ 57899 w 62509"/>
                  <a:gd name="connsiteY2" fmla="*/ 56626 h 82381"/>
                  <a:gd name="connsiteX3" fmla="*/ 53613 w 62509"/>
                  <a:gd name="connsiteY3" fmla="*/ 68437 h 82381"/>
                  <a:gd name="connsiteX4" fmla="*/ 46469 w 62509"/>
                  <a:gd name="connsiteY4" fmla="*/ 77200 h 82381"/>
                  <a:gd name="connsiteX5" fmla="*/ 36373 w 62509"/>
                  <a:gd name="connsiteY5" fmla="*/ 81867 h 82381"/>
                  <a:gd name="connsiteX6" fmla="*/ 10941 w 62509"/>
                  <a:gd name="connsiteY6" fmla="*/ 76819 h 82381"/>
                  <a:gd name="connsiteX7" fmla="*/ 3416 w 62509"/>
                  <a:gd name="connsiteY7" fmla="*/ 68532 h 82381"/>
                  <a:gd name="connsiteX8" fmla="*/ 178 w 62509"/>
                  <a:gd name="connsiteY8" fmla="*/ 57674 h 82381"/>
                  <a:gd name="connsiteX9" fmla="*/ 749 w 62509"/>
                  <a:gd name="connsiteY9" fmla="*/ 45101 h 82381"/>
                  <a:gd name="connsiteX10" fmla="*/ 2559 w 62509"/>
                  <a:gd name="connsiteY10" fmla="*/ 35576 h 82381"/>
                  <a:gd name="connsiteX11" fmla="*/ 4559 w 62509"/>
                  <a:gd name="connsiteY11" fmla="*/ 26051 h 82381"/>
                  <a:gd name="connsiteX12" fmla="*/ 8846 w 62509"/>
                  <a:gd name="connsiteY12" fmla="*/ 14240 h 82381"/>
                  <a:gd name="connsiteX13" fmla="*/ 16085 w 62509"/>
                  <a:gd name="connsiteY13" fmla="*/ 5477 h 82381"/>
                  <a:gd name="connsiteX14" fmla="*/ 26181 w 62509"/>
                  <a:gd name="connsiteY14" fmla="*/ 714 h 82381"/>
                  <a:gd name="connsiteX15" fmla="*/ 39326 w 62509"/>
                  <a:gd name="connsiteY15" fmla="*/ 714 h 82381"/>
                  <a:gd name="connsiteX16" fmla="*/ 51613 w 62509"/>
                  <a:gd name="connsiteY16" fmla="*/ 5667 h 82381"/>
                  <a:gd name="connsiteX17" fmla="*/ 59042 w 62509"/>
                  <a:gd name="connsiteY17" fmla="*/ 14049 h 82381"/>
                  <a:gd name="connsiteX18" fmla="*/ 62281 w 62509"/>
                  <a:gd name="connsiteY18" fmla="*/ 24908 h 82381"/>
                  <a:gd name="connsiteX19" fmla="*/ 61709 w 62509"/>
                  <a:gd name="connsiteY19" fmla="*/ 37576 h 82381"/>
                  <a:gd name="connsiteX20" fmla="*/ 11322 w 62509"/>
                  <a:gd name="connsiteY20" fmla="*/ 47101 h 82381"/>
                  <a:gd name="connsiteX21" fmla="*/ 12941 w 62509"/>
                  <a:gd name="connsiteY21" fmla="*/ 63675 h 82381"/>
                  <a:gd name="connsiteX22" fmla="*/ 39421 w 62509"/>
                  <a:gd name="connsiteY22" fmla="*/ 69009 h 82381"/>
                  <a:gd name="connsiteX23" fmla="*/ 47422 w 62509"/>
                  <a:gd name="connsiteY23" fmla="*/ 54340 h 82381"/>
                  <a:gd name="connsiteX24" fmla="*/ 49422 w 62509"/>
                  <a:gd name="connsiteY24" fmla="*/ 44815 h 82381"/>
                  <a:gd name="connsiteX25" fmla="*/ 51232 w 62509"/>
                  <a:gd name="connsiteY25" fmla="*/ 35290 h 82381"/>
                  <a:gd name="connsiteX26" fmla="*/ 49613 w 62509"/>
                  <a:gd name="connsiteY26" fmla="*/ 18621 h 82381"/>
                  <a:gd name="connsiteX27" fmla="*/ 23038 w 62509"/>
                  <a:gd name="connsiteY27" fmla="*/ 13287 h 82381"/>
                  <a:gd name="connsiteX28" fmla="*/ 15132 w 62509"/>
                  <a:gd name="connsiteY28" fmla="*/ 28051 h 82381"/>
                  <a:gd name="connsiteX29" fmla="*/ 13132 w 62509"/>
                  <a:gd name="connsiteY29" fmla="*/ 37576 h 82381"/>
                  <a:gd name="connsiteX30" fmla="*/ 11417 w 62509"/>
                  <a:gd name="connsiteY30" fmla="*/ 47196 h 82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2509" h="82381">
                    <a:moveTo>
                      <a:pt x="61709" y="37576"/>
                    </a:moveTo>
                    <a:cubicBezTo>
                      <a:pt x="61138" y="41005"/>
                      <a:pt x="60566" y="44148"/>
                      <a:pt x="59900" y="47101"/>
                    </a:cubicBezTo>
                    <a:cubicBezTo>
                      <a:pt x="59233" y="50054"/>
                      <a:pt x="58661" y="53197"/>
                      <a:pt x="57899" y="56626"/>
                    </a:cubicBezTo>
                    <a:cubicBezTo>
                      <a:pt x="57004" y="60741"/>
                      <a:pt x="55566" y="64713"/>
                      <a:pt x="53613" y="68437"/>
                    </a:cubicBezTo>
                    <a:cubicBezTo>
                      <a:pt x="51822" y="71790"/>
                      <a:pt x="49394" y="74771"/>
                      <a:pt x="46469" y="77200"/>
                    </a:cubicBezTo>
                    <a:cubicBezTo>
                      <a:pt x="43507" y="79505"/>
                      <a:pt x="40050" y="81105"/>
                      <a:pt x="36373" y="81867"/>
                    </a:cubicBezTo>
                    <a:cubicBezTo>
                      <a:pt x="27562" y="83363"/>
                      <a:pt x="18513" y="81572"/>
                      <a:pt x="10941" y="76819"/>
                    </a:cubicBezTo>
                    <a:cubicBezTo>
                      <a:pt x="7817" y="74695"/>
                      <a:pt x="5236" y="71847"/>
                      <a:pt x="3416" y="68532"/>
                    </a:cubicBezTo>
                    <a:cubicBezTo>
                      <a:pt x="1588" y="65180"/>
                      <a:pt x="483" y="61484"/>
                      <a:pt x="178" y="57674"/>
                    </a:cubicBezTo>
                    <a:cubicBezTo>
                      <a:pt x="-184" y="53473"/>
                      <a:pt x="6" y="49244"/>
                      <a:pt x="749" y="45101"/>
                    </a:cubicBezTo>
                    <a:cubicBezTo>
                      <a:pt x="1416" y="41767"/>
                      <a:pt x="1988" y="38624"/>
                      <a:pt x="2559" y="35576"/>
                    </a:cubicBezTo>
                    <a:cubicBezTo>
                      <a:pt x="3131" y="32528"/>
                      <a:pt x="3797" y="29480"/>
                      <a:pt x="4559" y="26051"/>
                    </a:cubicBezTo>
                    <a:cubicBezTo>
                      <a:pt x="5426" y="21927"/>
                      <a:pt x="6864" y="17955"/>
                      <a:pt x="8846" y="14240"/>
                    </a:cubicBezTo>
                    <a:cubicBezTo>
                      <a:pt x="10617" y="10840"/>
                      <a:pt x="13084" y="7858"/>
                      <a:pt x="16085" y="5477"/>
                    </a:cubicBezTo>
                    <a:cubicBezTo>
                      <a:pt x="19037" y="3124"/>
                      <a:pt x="22495" y="1495"/>
                      <a:pt x="26181" y="714"/>
                    </a:cubicBezTo>
                    <a:cubicBezTo>
                      <a:pt x="30515" y="-238"/>
                      <a:pt x="34992" y="-238"/>
                      <a:pt x="39326" y="714"/>
                    </a:cubicBezTo>
                    <a:cubicBezTo>
                      <a:pt x="43717" y="1515"/>
                      <a:pt x="47898" y="3200"/>
                      <a:pt x="51613" y="5667"/>
                    </a:cubicBezTo>
                    <a:cubicBezTo>
                      <a:pt x="54699" y="7858"/>
                      <a:pt x="57242" y="10725"/>
                      <a:pt x="59042" y="14049"/>
                    </a:cubicBezTo>
                    <a:cubicBezTo>
                      <a:pt x="60900" y="17393"/>
                      <a:pt x="62005" y="21098"/>
                      <a:pt x="62281" y="24908"/>
                    </a:cubicBezTo>
                    <a:cubicBezTo>
                      <a:pt x="62719" y="29137"/>
                      <a:pt x="62529" y="33404"/>
                      <a:pt x="61709" y="37576"/>
                    </a:cubicBezTo>
                    <a:close/>
                    <a:moveTo>
                      <a:pt x="11322" y="47101"/>
                    </a:moveTo>
                    <a:cubicBezTo>
                      <a:pt x="9827" y="52635"/>
                      <a:pt x="10398" y="58531"/>
                      <a:pt x="12941" y="63675"/>
                    </a:cubicBezTo>
                    <a:cubicBezTo>
                      <a:pt x="19133" y="71923"/>
                      <a:pt x="30525" y="74219"/>
                      <a:pt x="39421" y="69009"/>
                    </a:cubicBezTo>
                    <a:cubicBezTo>
                      <a:pt x="43736" y="65218"/>
                      <a:pt x="46574" y="60027"/>
                      <a:pt x="47422" y="54340"/>
                    </a:cubicBezTo>
                    <a:cubicBezTo>
                      <a:pt x="48089" y="51006"/>
                      <a:pt x="48851" y="47768"/>
                      <a:pt x="49422" y="44815"/>
                    </a:cubicBezTo>
                    <a:cubicBezTo>
                      <a:pt x="49994" y="41862"/>
                      <a:pt x="50565" y="38719"/>
                      <a:pt x="51232" y="35290"/>
                    </a:cubicBezTo>
                    <a:cubicBezTo>
                      <a:pt x="52632" y="29718"/>
                      <a:pt x="52061" y="23822"/>
                      <a:pt x="49613" y="18621"/>
                    </a:cubicBezTo>
                    <a:cubicBezTo>
                      <a:pt x="43440" y="10277"/>
                      <a:pt x="31953" y="7972"/>
                      <a:pt x="23038" y="13287"/>
                    </a:cubicBezTo>
                    <a:cubicBezTo>
                      <a:pt x="18713" y="17097"/>
                      <a:pt x="15913" y="22336"/>
                      <a:pt x="15132" y="28051"/>
                    </a:cubicBezTo>
                    <a:cubicBezTo>
                      <a:pt x="14370" y="31356"/>
                      <a:pt x="13703" y="34528"/>
                      <a:pt x="13132" y="37576"/>
                    </a:cubicBezTo>
                    <a:cubicBezTo>
                      <a:pt x="12560" y="40624"/>
                      <a:pt x="11989" y="43767"/>
                      <a:pt x="11417" y="47196"/>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58" name="Freeform: Shape 384">
                <a:extLst>
                  <a:ext uri="{FF2B5EF4-FFF2-40B4-BE49-F238E27FC236}">
                    <a16:creationId xmlns:a16="http://schemas.microsoft.com/office/drawing/2014/main" id="{43FBC010-44B7-3641-075F-8350A58524D7}"/>
                  </a:ext>
                </a:extLst>
              </p:cNvPr>
              <p:cNvSpPr/>
              <p:nvPr/>
            </p:nvSpPr>
            <p:spPr>
              <a:xfrm>
                <a:off x="8119745" y="3732283"/>
                <a:ext cx="49987" cy="78693"/>
              </a:xfrm>
              <a:custGeom>
                <a:avLst/>
                <a:gdLst>
                  <a:gd name="connsiteX0" fmla="*/ 49752 w 49987"/>
                  <a:gd name="connsiteY0" fmla="*/ 73526 h 78693"/>
                  <a:gd name="connsiteX1" fmla="*/ 49752 w 49987"/>
                  <a:gd name="connsiteY1" fmla="*/ 75812 h 78693"/>
                  <a:gd name="connsiteX2" fmla="*/ 47942 w 49987"/>
                  <a:gd name="connsiteY2" fmla="*/ 77241 h 78693"/>
                  <a:gd name="connsiteX3" fmla="*/ 43370 w 49987"/>
                  <a:gd name="connsiteY3" fmla="*/ 78479 h 78693"/>
                  <a:gd name="connsiteX4" fmla="*/ 41084 w 49987"/>
                  <a:gd name="connsiteY4" fmla="*/ 78479 h 78693"/>
                  <a:gd name="connsiteX5" fmla="*/ 39655 w 49987"/>
                  <a:gd name="connsiteY5" fmla="*/ 76574 h 78693"/>
                  <a:gd name="connsiteX6" fmla="*/ 23463 w 49987"/>
                  <a:gd name="connsiteY6" fmla="*/ 15709 h 78693"/>
                  <a:gd name="connsiteX7" fmla="*/ 9175 w 49987"/>
                  <a:gd name="connsiteY7" fmla="*/ 34093 h 78693"/>
                  <a:gd name="connsiteX8" fmla="*/ 7080 w 49987"/>
                  <a:gd name="connsiteY8" fmla="*/ 35331 h 78693"/>
                  <a:gd name="connsiteX9" fmla="*/ 4794 w 49987"/>
                  <a:gd name="connsiteY9" fmla="*/ 34759 h 78693"/>
                  <a:gd name="connsiteX10" fmla="*/ 1270 w 49987"/>
                  <a:gd name="connsiteY10" fmla="*/ 31997 h 78693"/>
                  <a:gd name="connsiteX11" fmla="*/ 31 w 49987"/>
                  <a:gd name="connsiteY11" fmla="*/ 29997 h 78693"/>
                  <a:gd name="connsiteX12" fmla="*/ 698 w 49987"/>
                  <a:gd name="connsiteY12" fmla="*/ 27711 h 78693"/>
                  <a:gd name="connsiteX13" fmla="*/ 19748 w 49987"/>
                  <a:gd name="connsiteY13" fmla="*/ 3231 h 78693"/>
                  <a:gd name="connsiteX14" fmla="*/ 21272 w 49987"/>
                  <a:gd name="connsiteY14" fmla="*/ 1993 h 78693"/>
                  <a:gd name="connsiteX15" fmla="*/ 22987 w 49987"/>
                  <a:gd name="connsiteY15" fmla="*/ 1422 h 78693"/>
                  <a:gd name="connsiteX16" fmla="*/ 27559 w 49987"/>
                  <a:gd name="connsiteY16" fmla="*/ 279 h 78693"/>
                  <a:gd name="connsiteX17" fmla="*/ 29845 w 49987"/>
                  <a:gd name="connsiteY17" fmla="*/ 279 h 78693"/>
                  <a:gd name="connsiteX18" fmla="*/ 31273 w 49987"/>
                  <a:gd name="connsiteY18" fmla="*/ 2184 h 7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987" h="78693">
                    <a:moveTo>
                      <a:pt x="49752" y="73526"/>
                    </a:moveTo>
                    <a:cubicBezTo>
                      <a:pt x="50066" y="74259"/>
                      <a:pt x="50066" y="75078"/>
                      <a:pt x="49752" y="75812"/>
                    </a:cubicBezTo>
                    <a:cubicBezTo>
                      <a:pt x="49390" y="76526"/>
                      <a:pt x="48723" y="77050"/>
                      <a:pt x="47942" y="77241"/>
                    </a:cubicBezTo>
                    <a:lnTo>
                      <a:pt x="43370" y="78479"/>
                    </a:lnTo>
                    <a:cubicBezTo>
                      <a:pt x="42637" y="78765"/>
                      <a:pt x="41817" y="78765"/>
                      <a:pt x="41084" y="78479"/>
                    </a:cubicBezTo>
                    <a:cubicBezTo>
                      <a:pt x="40379" y="78060"/>
                      <a:pt x="39865" y="77374"/>
                      <a:pt x="39655" y="76574"/>
                    </a:cubicBezTo>
                    <a:lnTo>
                      <a:pt x="23463" y="15709"/>
                    </a:lnTo>
                    <a:lnTo>
                      <a:pt x="9175" y="34093"/>
                    </a:lnTo>
                    <a:cubicBezTo>
                      <a:pt x="8699" y="34797"/>
                      <a:pt x="7927" y="35254"/>
                      <a:pt x="7080" y="35331"/>
                    </a:cubicBezTo>
                    <a:cubicBezTo>
                      <a:pt x="6270" y="35435"/>
                      <a:pt x="5460" y="35226"/>
                      <a:pt x="4794" y="34759"/>
                    </a:cubicBezTo>
                    <a:lnTo>
                      <a:pt x="1270" y="31997"/>
                    </a:lnTo>
                    <a:cubicBezTo>
                      <a:pt x="593" y="31540"/>
                      <a:pt x="136" y="30806"/>
                      <a:pt x="31" y="29997"/>
                    </a:cubicBezTo>
                    <a:cubicBezTo>
                      <a:pt x="-93" y="29177"/>
                      <a:pt x="155" y="28339"/>
                      <a:pt x="698" y="27711"/>
                    </a:cubicBezTo>
                    <a:lnTo>
                      <a:pt x="19748" y="3231"/>
                    </a:lnTo>
                    <a:cubicBezTo>
                      <a:pt x="20158" y="2717"/>
                      <a:pt x="20682" y="2288"/>
                      <a:pt x="21272" y="1993"/>
                    </a:cubicBezTo>
                    <a:lnTo>
                      <a:pt x="22987" y="1422"/>
                    </a:lnTo>
                    <a:lnTo>
                      <a:pt x="27559" y="279"/>
                    </a:lnTo>
                    <a:cubicBezTo>
                      <a:pt x="28273" y="-93"/>
                      <a:pt x="29130" y="-93"/>
                      <a:pt x="29845" y="279"/>
                    </a:cubicBezTo>
                    <a:cubicBezTo>
                      <a:pt x="30578" y="679"/>
                      <a:pt x="31092" y="1374"/>
                      <a:pt x="31273" y="2184"/>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59" name="Freeform: Shape 385">
                <a:extLst>
                  <a:ext uri="{FF2B5EF4-FFF2-40B4-BE49-F238E27FC236}">
                    <a16:creationId xmlns:a16="http://schemas.microsoft.com/office/drawing/2014/main" id="{07014CC9-1218-CBB8-2EA4-213DA2E29171}"/>
                  </a:ext>
                </a:extLst>
              </p:cNvPr>
              <p:cNvSpPr/>
              <p:nvPr/>
            </p:nvSpPr>
            <p:spPr>
              <a:xfrm>
                <a:off x="8486384" y="3627596"/>
                <a:ext cx="40036" cy="79728"/>
              </a:xfrm>
              <a:custGeom>
                <a:avLst/>
                <a:gdLst>
                  <a:gd name="connsiteX0" fmla="*/ 40015 w 40036"/>
                  <a:gd name="connsiteY0" fmla="*/ 76486 h 79728"/>
                  <a:gd name="connsiteX1" fmla="*/ 39253 w 40036"/>
                  <a:gd name="connsiteY1" fmla="*/ 78677 h 79728"/>
                  <a:gd name="connsiteX2" fmla="*/ 37157 w 40036"/>
                  <a:gd name="connsiteY2" fmla="*/ 79724 h 79728"/>
                  <a:gd name="connsiteX3" fmla="*/ 32490 w 40036"/>
                  <a:gd name="connsiteY3" fmla="*/ 79724 h 79728"/>
                  <a:gd name="connsiteX4" fmla="*/ 30204 w 40036"/>
                  <a:gd name="connsiteY4" fmla="*/ 78963 h 79728"/>
                  <a:gd name="connsiteX5" fmla="*/ 29251 w 40036"/>
                  <a:gd name="connsiteY5" fmla="*/ 76772 h 79728"/>
                  <a:gd name="connsiteX6" fmla="*/ 25727 w 40036"/>
                  <a:gd name="connsiteY6" fmla="*/ 13907 h 79728"/>
                  <a:gd name="connsiteX7" fmla="*/ 8011 w 40036"/>
                  <a:gd name="connsiteY7" fmla="*/ 28956 h 79728"/>
                  <a:gd name="connsiteX8" fmla="*/ 5820 w 40036"/>
                  <a:gd name="connsiteY8" fmla="*/ 29814 h 79728"/>
                  <a:gd name="connsiteX9" fmla="*/ 3725 w 40036"/>
                  <a:gd name="connsiteY9" fmla="*/ 28766 h 79728"/>
                  <a:gd name="connsiteX10" fmla="*/ 772 w 40036"/>
                  <a:gd name="connsiteY10" fmla="*/ 25337 h 79728"/>
                  <a:gd name="connsiteX11" fmla="*/ 10 w 40036"/>
                  <a:gd name="connsiteY11" fmla="*/ 23146 h 79728"/>
                  <a:gd name="connsiteX12" fmla="*/ 1058 w 40036"/>
                  <a:gd name="connsiteY12" fmla="*/ 20955 h 79728"/>
                  <a:gd name="connsiteX13" fmla="*/ 24489 w 40036"/>
                  <a:gd name="connsiteY13" fmla="*/ 953 h 79728"/>
                  <a:gd name="connsiteX14" fmla="*/ 26299 w 40036"/>
                  <a:gd name="connsiteY14" fmla="*/ 0 h 79728"/>
                  <a:gd name="connsiteX15" fmla="*/ 28109 w 40036"/>
                  <a:gd name="connsiteY15" fmla="*/ 0 h 79728"/>
                  <a:gd name="connsiteX16" fmla="*/ 32776 w 40036"/>
                  <a:gd name="connsiteY16" fmla="*/ 0 h 79728"/>
                  <a:gd name="connsiteX17" fmla="*/ 34967 w 40036"/>
                  <a:gd name="connsiteY17" fmla="*/ 857 h 79728"/>
                  <a:gd name="connsiteX18" fmla="*/ 36014 w 40036"/>
                  <a:gd name="connsiteY18" fmla="*/ 2953 h 79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036" h="79728">
                    <a:moveTo>
                      <a:pt x="40015" y="76486"/>
                    </a:moveTo>
                    <a:cubicBezTo>
                      <a:pt x="40120" y="77296"/>
                      <a:pt x="39843" y="78105"/>
                      <a:pt x="39253" y="78677"/>
                    </a:cubicBezTo>
                    <a:cubicBezTo>
                      <a:pt x="38757" y="79334"/>
                      <a:pt x="37976" y="79715"/>
                      <a:pt x="37157" y="79724"/>
                    </a:cubicBezTo>
                    <a:lnTo>
                      <a:pt x="32490" y="79724"/>
                    </a:lnTo>
                    <a:cubicBezTo>
                      <a:pt x="31661" y="79763"/>
                      <a:pt x="30842" y="79496"/>
                      <a:pt x="30204" y="78963"/>
                    </a:cubicBezTo>
                    <a:cubicBezTo>
                      <a:pt x="29623" y="78381"/>
                      <a:pt x="29280" y="77600"/>
                      <a:pt x="29251" y="76772"/>
                    </a:cubicBezTo>
                    <a:lnTo>
                      <a:pt x="25727" y="13907"/>
                    </a:lnTo>
                    <a:lnTo>
                      <a:pt x="8011" y="28956"/>
                    </a:lnTo>
                    <a:cubicBezTo>
                      <a:pt x="7487" y="29604"/>
                      <a:pt x="6649" y="29937"/>
                      <a:pt x="5820" y="29814"/>
                    </a:cubicBezTo>
                    <a:cubicBezTo>
                      <a:pt x="5029" y="29709"/>
                      <a:pt x="4286" y="29337"/>
                      <a:pt x="3725" y="28766"/>
                    </a:cubicBezTo>
                    <a:lnTo>
                      <a:pt x="772" y="25337"/>
                    </a:lnTo>
                    <a:cubicBezTo>
                      <a:pt x="219" y="24746"/>
                      <a:pt x="-57" y="23955"/>
                      <a:pt x="10" y="23146"/>
                    </a:cubicBezTo>
                    <a:cubicBezTo>
                      <a:pt x="57" y="22308"/>
                      <a:pt x="438" y="21517"/>
                      <a:pt x="1058" y="20955"/>
                    </a:cubicBezTo>
                    <a:lnTo>
                      <a:pt x="24489" y="953"/>
                    </a:lnTo>
                    <a:cubicBezTo>
                      <a:pt x="25013" y="505"/>
                      <a:pt x="25632" y="181"/>
                      <a:pt x="26299" y="0"/>
                    </a:cubicBezTo>
                    <a:lnTo>
                      <a:pt x="28109" y="0"/>
                    </a:lnTo>
                    <a:lnTo>
                      <a:pt x="32776" y="0"/>
                    </a:lnTo>
                    <a:cubicBezTo>
                      <a:pt x="33585" y="-9"/>
                      <a:pt x="34376" y="296"/>
                      <a:pt x="34967" y="857"/>
                    </a:cubicBezTo>
                    <a:cubicBezTo>
                      <a:pt x="35586" y="1381"/>
                      <a:pt x="35967" y="2143"/>
                      <a:pt x="36014" y="2953"/>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60" name="Freeform: Shape 386">
                <a:extLst>
                  <a:ext uri="{FF2B5EF4-FFF2-40B4-BE49-F238E27FC236}">
                    <a16:creationId xmlns:a16="http://schemas.microsoft.com/office/drawing/2014/main" id="{80DB7A41-5587-ED04-78DF-F6E05A14BB27}"/>
                  </a:ext>
                </a:extLst>
              </p:cNvPr>
              <p:cNvSpPr/>
              <p:nvPr/>
            </p:nvSpPr>
            <p:spPr>
              <a:xfrm>
                <a:off x="7983414" y="3721811"/>
                <a:ext cx="63735" cy="82516"/>
              </a:xfrm>
              <a:custGeom>
                <a:avLst/>
                <a:gdLst>
                  <a:gd name="connsiteX0" fmla="*/ 62449 w 63735"/>
                  <a:gd name="connsiteY0" fmla="*/ 38944 h 82516"/>
                  <a:gd name="connsiteX1" fmla="*/ 60258 w 63735"/>
                  <a:gd name="connsiteY1" fmla="*/ 48469 h 82516"/>
                  <a:gd name="connsiteX2" fmla="*/ 57782 w 63735"/>
                  <a:gd name="connsiteY2" fmla="*/ 57994 h 82516"/>
                  <a:gd name="connsiteX3" fmla="*/ 52924 w 63735"/>
                  <a:gd name="connsiteY3" fmla="*/ 69519 h 82516"/>
                  <a:gd name="connsiteX4" fmla="*/ 45304 w 63735"/>
                  <a:gd name="connsiteY4" fmla="*/ 77902 h 82516"/>
                  <a:gd name="connsiteX5" fmla="*/ 35017 w 63735"/>
                  <a:gd name="connsiteY5" fmla="*/ 82188 h 82516"/>
                  <a:gd name="connsiteX6" fmla="*/ 21777 w 63735"/>
                  <a:gd name="connsiteY6" fmla="*/ 81330 h 82516"/>
                  <a:gd name="connsiteX7" fmla="*/ 9775 w 63735"/>
                  <a:gd name="connsiteY7" fmla="*/ 75806 h 82516"/>
                  <a:gd name="connsiteX8" fmla="*/ 2727 w 63735"/>
                  <a:gd name="connsiteY8" fmla="*/ 67233 h 82516"/>
                  <a:gd name="connsiteX9" fmla="*/ 60 w 63735"/>
                  <a:gd name="connsiteY9" fmla="*/ 56280 h 82516"/>
                  <a:gd name="connsiteX10" fmla="*/ 1203 w 63735"/>
                  <a:gd name="connsiteY10" fmla="*/ 43707 h 82516"/>
                  <a:gd name="connsiteX11" fmla="*/ 3489 w 63735"/>
                  <a:gd name="connsiteY11" fmla="*/ 34182 h 82516"/>
                  <a:gd name="connsiteX12" fmla="*/ 5965 w 63735"/>
                  <a:gd name="connsiteY12" fmla="*/ 24657 h 82516"/>
                  <a:gd name="connsiteX13" fmla="*/ 10823 w 63735"/>
                  <a:gd name="connsiteY13" fmla="*/ 13036 h 82516"/>
                  <a:gd name="connsiteX14" fmla="*/ 18348 w 63735"/>
                  <a:gd name="connsiteY14" fmla="*/ 4654 h 82516"/>
                  <a:gd name="connsiteX15" fmla="*/ 28730 w 63735"/>
                  <a:gd name="connsiteY15" fmla="*/ 368 h 82516"/>
                  <a:gd name="connsiteX16" fmla="*/ 41875 w 63735"/>
                  <a:gd name="connsiteY16" fmla="*/ 1130 h 82516"/>
                  <a:gd name="connsiteX17" fmla="*/ 53876 w 63735"/>
                  <a:gd name="connsiteY17" fmla="*/ 6654 h 82516"/>
                  <a:gd name="connsiteX18" fmla="*/ 60925 w 63735"/>
                  <a:gd name="connsiteY18" fmla="*/ 15417 h 82516"/>
                  <a:gd name="connsiteX19" fmla="*/ 63687 w 63735"/>
                  <a:gd name="connsiteY19" fmla="*/ 26371 h 82516"/>
                  <a:gd name="connsiteX20" fmla="*/ 62449 w 63735"/>
                  <a:gd name="connsiteY20" fmla="*/ 38944 h 82516"/>
                  <a:gd name="connsiteX21" fmla="*/ 11681 w 63735"/>
                  <a:gd name="connsiteY21" fmla="*/ 46088 h 82516"/>
                  <a:gd name="connsiteX22" fmla="*/ 12443 w 63735"/>
                  <a:gd name="connsiteY22" fmla="*/ 62757 h 82516"/>
                  <a:gd name="connsiteX23" fmla="*/ 38732 w 63735"/>
                  <a:gd name="connsiteY23" fmla="*/ 69424 h 82516"/>
                  <a:gd name="connsiteX24" fmla="*/ 47304 w 63735"/>
                  <a:gd name="connsiteY24" fmla="*/ 55041 h 82516"/>
                  <a:gd name="connsiteX25" fmla="*/ 49781 w 63735"/>
                  <a:gd name="connsiteY25" fmla="*/ 45516 h 82516"/>
                  <a:gd name="connsiteX26" fmla="*/ 52066 w 63735"/>
                  <a:gd name="connsiteY26" fmla="*/ 35991 h 82516"/>
                  <a:gd name="connsiteX27" fmla="*/ 51209 w 63735"/>
                  <a:gd name="connsiteY27" fmla="*/ 19227 h 82516"/>
                  <a:gd name="connsiteX28" fmla="*/ 39398 w 63735"/>
                  <a:gd name="connsiteY28" fmla="*/ 10845 h 82516"/>
                  <a:gd name="connsiteX29" fmla="*/ 25015 w 63735"/>
                  <a:gd name="connsiteY29" fmla="*/ 12560 h 82516"/>
                  <a:gd name="connsiteX30" fmla="*/ 16348 w 63735"/>
                  <a:gd name="connsiteY30" fmla="*/ 26943 h 82516"/>
                  <a:gd name="connsiteX31" fmla="*/ 13871 w 63735"/>
                  <a:gd name="connsiteY31" fmla="*/ 36468 h 82516"/>
                  <a:gd name="connsiteX32" fmla="*/ 11681 w 63735"/>
                  <a:gd name="connsiteY32" fmla="*/ 46088 h 8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735" h="82516">
                    <a:moveTo>
                      <a:pt x="62449" y="38944"/>
                    </a:moveTo>
                    <a:lnTo>
                      <a:pt x="60258" y="48469"/>
                    </a:lnTo>
                    <a:cubicBezTo>
                      <a:pt x="59496" y="51327"/>
                      <a:pt x="58639" y="54470"/>
                      <a:pt x="57782" y="57994"/>
                    </a:cubicBezTo>
                    <a:cubicBezTo>
                      <a:pt x="56734" y="62052"/>
                      <a:pt x="55095" y="65938"/>
                      <a:pt x="52924" y="69519"/>
                    </a:cubicBezTo>
                    <a:cubicBezTo>
                      <a:pt x="50971" y="72796"/>
                      <a:pt x="48380" y="75644"/>
                      <a:pt x="45304" y="77902"/>
                    </a:cubicBezTo>
                    <a:cubicBezTo>
                      <a:pt x="42265" y="80130"/>
                      <a:pt x="38741" y="81597"/>
                      <a:pt x="35017" y="82188"/>
                    </a:cubicBezTo>
                    <a:cubicBezTo>
                      <a:pt x="30588" y="82826"/>
                      <a:pt x="26082" y="82531"/>
                      <a:pt x="21777" y="81330"/>
                    </a:cubicBezTo>
                    <a:cubicBezTo>
                      <a:pt x="17434" y="80349"/>
                      <a:pt x="13347" y="78463"/>
                      <a:pt x="9775" y="75806"/>
                    </a:cubicBezTo>
                    <a:cubicBezTo>
                      <a:pt x="6794" y="73529"/>
                      <a:pt x="4384" y="70596"/>
                      <a:pt x="2727" y="67233"/>
                    </a:cubicBezTo>
                    <a:cubicBezTo>
                      <a:pt x="1098" y="63804"/>
                      <a:pt x="193" y="60071"/>
                      <a:pt x="60" y="56280"/>
                    </a:cubicBezTo>
                    <a:cubicBezTo>
                      <a:pt x="-159" y="52060"/>
                      <a:pt x="222" y="47821"/>
                      <a:pt x="1203" y="43707"/>
                    </a:cubicBezTo>
                    <a:cubicBezTo>
                      <a:pt x="1965" y="40373"/>
                      <a:pt x="2727" y="37230"/>
                      <a:pt x="3489" y="34182"/>
                    </a:cubicBezTo>
                    <a:cubicBezTo>
                      <a:pt x="4251" y="31134"/>
                      <a:pt x="5013" y="28086"/>
                      <a:pt x="5965" y="24657"/>
                    </a:cubicBezTo>
                    <a:cubicBezTo>
                      <a:pt x="7032" y="20580"/>
                      <a:pt x="8671" y="16665"/>
                      <a:pt x="10823" y="13036"/>
                    </a:cubicBezTo>
                    <a:cubicBezTo>
                      <a:pt x="12766" y="9779"/>
                      <a:pt x="15319" y="6931"/>
                      <a:pt x="18348" y="4654"/>
                    </a:cubicBezTo>
                    <a:cubicBezTo>
                      <a:pt x="21434" y="2444"/>
                      <a:pt x="24987" y="977"/>
                      <a:pt x="28730" y="368"/>
                    </a:cubicBezTo>
                    <a:cubicBezTo>
                      <a:pt x="33112" y="-308"/>
                      <a:pt x="37598" y="-51"/>
                      <a:pt x="41875" y="1130"/>
                    </a:cubicBezTo>
                    <a:cubicBezTo>
                      <a:pt x="46199" y="2149"/>
                      <a:pt x="50285" y="4025"/>
                      <a:pt x="53876" y="6654"/>
                    </a:cubicBezTo>
                    <a:cubicBezTo>
                      <a:pt x="56867" y="8998"/>
                      <a:pt x="59277" y="11998"/>
                      <a:pt x="60925" y="15417"/>
                    </a:cubicBezTo>
                    <a:cubicBezTo>
                      <a:pt x="62601" y="18837"/>
                      <a:pt x="63535" y="22571"/>
                      <a:pt x="63687" y="26371"/>
                    </a:cubicBezTo>
                    <a:cubicBezTo>
                      <a:pt x="63887" y="30600"/>
                      <a:pt x="63468" y="34839"/>
                      <a:pt x="62449" y="38944"/>
                    </a:cubicBezTo>
                    <a:close/>
                    <a:moveTo>
                      <a:pt x="11681" y="46088"/>
                    </a:moveTo>
                    <a:cubicBezTo>
                      <a:pt x="9928" y="51555"/>
                      <a:pt x="10195" y="57470"/>
                      <a:pt x="12443" y="62757"/>
                    </a:cubicBezTo>
                    <a:cubicBezTo>
                      <a:pt x="18291" y="71262"/>
                      <a:pt x="29540" y="74110"/>
                      <a:pt x="38732" y="69424"/>
                    </a:cubicBezTo>
                    <a:cubicBezTo>
                      <a:pt x="43208" y="65805"/>
                      <a:pt x="46247" y="60699"/>
                      <a:pt x="47304" y="55041"/>
                    </a:cubicBezTo>
                    <a:cubicBezTo>
                      <a:pt x="48257" y="51803"/>
                      <a:pt x="49019" y="48660"/>
                      <a:pt x="49781" y="45516"/>
                    </a:cubicBezTo>
                    <a:cubicBezTo>
                      <a:pt x="50543" y="42373"/>
                      <a:pt x="51304" y="39516"/>
                      <a:pt x="52066" y="35991"/>
                    </a:cubicBezTo>
                    <a:cubicBezTo>
                      <a:pt x="53800" y="30477"/>
                      <a:pt x="53495" y="24533"/>
                      <a:pt x="51209" y="19227"/>
                    </a:cubicBezTo>
                    <a:cubicBezTo>
                      <a:pt x="48733" y="14798"/>
                      <a:pt x="44399" y="11722"/>
                      <a:pt x="39398" y="10845"/>
                    </a:cubicBezTo>
                    <a:cubicBezTo>
                      <a:pt x="34588" y="9293"/>
                      <a:pt x="29330" y="9921"/>
                      <a:pt x="25015" y="12560"/>
                    </a:cubicBezTo>
                    <a:cubicBezTo>
                      <a:pt x="20510" y="16179"/>
                      <a:pt x="17443" y="21275"/>
                      <a:pt x="16348" y="26943"/>
                    </a:cubicBezTo>
                    <a:cubicBezTo>
                      <a:pt x="15490" y="30277"/>
                      <a:pt x="14633" y="33420"/>
                      <a:pt x="13871" y="36468"/>
                    </a:cubicBezTo>
                    <a:cubicBezTo>
                      <a:pt x="13109" y="39516"/>
                      <a:pt x="12443" y="42754"/>
                      <a:pt x="11681" y="46088"/>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61" name="Freeform: Shape 387">
                <a:extLst>
                  <a:ext uri="{FF2B5EF4-FFF2-40B4-BE49-F238E27FC236}">
                    <a16:creationId xmlns:a16="http://schemas.microsoft.com/office/drawing/2014/main" id="{06BFBC26-4934-FA06-2388-C9337659E7EC}"/>
                  </a:ext>
                </a:extLst>
              </p:cNvPr>
              <p:cNvSpPr/>
              <p:nvPr/>
            </p:nvSpPr>
            <p:spPr>
              <a:xfrm>
                <a:off x="8276681" y="3691061"/>
                <a:ext cx="59885" cy="82097"/>
              </a:xfrm>
              <a:custGeom>
                <a:avLst/>
                <a:gdLst>
                  <a:gd name="connsiteX0" fmla="*/ 59789 w 59885"/>
                  <a:gd name="connsiteY0" fmla="*/ 33880 h 82097"/>
                  <a:gd name="connsiteX1" fmla="*/ 59218 w 59885"/>
                  <a:gd name="connsiteY1" fmla="*/ 43405 h 82097"/>
                  <a:gd name="connsiteX2" fmla="*/ 58360 w 59885"/>
                  <a:gd name="connsiteY2" fmla="*/ 52930 h 82097"/>
                  <a:gd name="connsiteX3" fmla="*/ 55503 w 59885"/>
                  <a:gd name="connsiteY3" fmla="*/ 65122 h 82097"/>
                  <a:gd name="connsiteX4" fmla="*/ 49407 w 59885"/>
                  <a:gd name="connsiteY4" fmla="*/ 74647 h 82097"/>
                  <a:gd name="connsiteX5" fmla="*/ 39882 w 59885"/>
                  <a:gd name="connsiteY5" fmla="*/ 80552 h 82097"/>
                  <a:gd name="connsiteX6" fmla="*/ 26737 w 59885"/>
                  <a:gd name="connsiteY6" fmla="*/ 81886 h 82097"/>
                  <a:gd name="connsiteX7" fmla="*/ 13974 w 59885"/>
                  <a:gd name="connsiteY7" fmla="*/ 78552 h 82097"/>
                  <a:gd name="connsiteX8" fmla="*/ 5592 w 59885"/>
                  <a:gd name="connsiteY8" fmla="*/ 71218 h 82097"/>
                  <a:gd name="connsiteX9" fmla="*/ 1020 w 59885"/>
                  <a:gd name="connsiteY9" fmla="*/ 60836 h 82097"/>
                  <a:gd name="connsiteX10" fmla="*/ 67 w 59885"/>
                  <a:gd name="connsiteY10" fmla="*/ 48358 h 82097"/>
                  <a:gd name="connsiteX11" fmla="*/ 734 w 59885"/>
                  <a:gd name="connsiteY11" fmla="*/ 38833 h 82097"/>
                  <a:gd name="connsiteX12" fmla="*/ 1591 w 59885"/>
                  <a:gd name="connsiteY12" fmla="*/ 29308 h 82097"/>
                  <a:gd name="connsiteX13" fmla="*/ 4449 w 59885"/>
                  <a:gd name="connsiteY13" fmla="*/ 17116 h 82097"/>
                  <a:gd name="connsiteX14" fmla="*/ 10450 w 59885"/>
                  <a:gd name="connsiteY14" fmla="*/ 7591 h 82097"/>
                  <a:gd name="connsiteX15" fmla="*/ 19975 w 59885"/>
                  <a:gd name="connsiteY15" fmla="*/ 1590 h 82097"/>
                  <a:gd name="connsiteX16" fmla="*/ 33024 w 59885"/>
                  <a:gd name="connsiteY16" fmla="*/ 161 h 82097"/>
                  <a:gd name="connsiteX17" fmla="*/ 45787 w 59885"/>
                  <a:gd name="connsiteY17" fmla="*/ 3591 h 82097"/>
                  <a:gd name="connsiteX18" fmla="*/ 54265 w 59885"/>
                  <a:gd name="connsiteY18" fmla="*/ 10925 h 82097"/>
                  <a:gd name="connsiteX19" fmla="*/ 58741 w 59885"/>
                  <a:gd name="connsiteY19" fmla="*/ 21307 h 82097"/>
                  <a:gd name="connsiteX20" fmla="*/ 59789 w 59885"/>
                  <a:gd name="connsiteY20" fmla="*/ 33880 h 82097"/>
                  <a:gd name="connsiteX21" fmla="*/ 10926 w 59885"/>
                  <a:gd name="connsiteY21" fmla="*/ 49501 h 82097"/>
                  <a:gd name="connsiteX22" fmla="*/ 14545 w 59885"/>
                  <a:gd name="connsiteY22" fmla="*/ 65789 h 82097"/>
                  <a:gd name="connsiteX23" fmla="*/ 41501 w 59885"/>
                  <a:gd name="connsiteY23" fmla="*/ 67884 h 82097"/>
                  <a:gd name="connsiteX24" fmla="*/ 47597 w 59885"/>
                  <a:gd name="connsiteY24" fmla="*/ 52263 h 82097"/>
                  <a:gd name="connsiteX25" fmla="*/ 48454 w 59885"/>
                  <a:gd name="connsiteY25" fmla="*/ 42738 h 82097"/>
                  <a:gd name="connsiteX26" fmla="*/ 49121 w 59885"/>
                  <a:gd name="connsiteY26" fmla="*/ 33213 h 82097"/>
                  <a:gd name="connsiteX27" fmla="*/ 45502 w 59885"/>
                  <a:gd name="connsiteY27" fmla="*/ 16830 h 82097"/>
                  <a:gd name="connsiteX28" fmla="*/ 18451 w 59885"/>
                  <a:gd name="connsiteY28" fmla="*/ 14735 h 82097"/>
                  <a:gd name="connsiteX29" fmla="*/ 12355 w 59885"/>
                  <a:gd name="connsiteY29" fmla="*/ 30356 h 82097"/>
                  <a:gd name="connsiteX30" fmla="*/ 11497 w 59885"/>
                  <a:gd name="connsiteY30" fmla="*/ 39881 h 82097"/>
                  <a:gd name="connsiteX31" fmla="*/ 10926 w 59885"/>
                  <a:gd name="connsiteY31" fmla="*/ 49501 h 82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885" h="82097">
                    <a:moveTo>
                      <a:pt x="59789" y="33880"/>
                    </a:moveTo>
                    <a:cubicBezTo>
                      <a:pt x="59789" y="37309"/>
                      <a:pt x="59789" y="40452"/>
                      <a:pt x="59218" y="43405"/>
                    </a:cubicBezTo>
                    <a:cubicBezTo>
                      <a:pt x="58646" y="46358"/>
                      <a:pt x="58646" y="49596"/>
                      <a:pt x="58360" y="52930"/>
                    </a:cubicBezTo>
                    <a:cubicBezTo>
                      <a:pt x="57941" y="57102"/>
                      <a:pt x="56979" y="61198"/>
                      <a:pt x="55503" y="65122"/>
                    </a:cubicBezTo>
                    <a:cubicBezTo>
                      <a:pt x="54112" y="68665"/>
                      <a:pt x="52045" y="71904"/>
                      <a:pt x="49407" y="74647"/>
                    </a:cubicBezTo>
                    <a:cubicBezTo>
                      <a:pt x="46711" y="77304"/>
                      <a:pt x="43463" y="79324"/>
                      <a:pt x="39882" y="80552"/>
                    </a:cubicBezTo>
                    <a:cubicBezTo>
                      <a:pt x="35653" y="81962"/>
                      <a:pt x="31166" y="82410"/>
                      <a:pt x="26737" y="81886"/>
                    </a:cubicBezTo>
                    <a:cubicBezTo>
                      <a:pt x="22299" y="81677"/>
                      <a:pt x="17946" y="80543"/>
                      <a:pt x="13974" y="78552"/>
                    </a:cubicBezTo>
                    <a:cubicBezTo>
                      <a:pt x="10650" y="76799"/>
                      <a:pt x="7773" y="74285"/>
                      <a:pt x="5592" y="71218"/>
                    </a:cubicBezTo>
                    <a:cubicBezTo>
                      <a:pt x="3334" y="68132"/>
                      <a:pt x="1772" y="64589"/>
                      <a:pt x="1020" y="60836"/>
                    </a:cubicBezTo>
                    <a:cubicBezTo>
                      <a:pt x="163" y="56740"/>
                      <a:pt x="-152" y="52539"/>
                      <a:pt x="67" y="48358"/>
                    </a:cubicBezTo>
                    <a:cubicBezTo>
                      <a:pt x="67" y="44929"/>
                      <a:pt x="67" y="41691"/>
                      <a:pt x="734" y="38833"/>
                    </a:cubicBezTo>
                    <a:cubicBezTo>
                      <a:pt x="1401" y="35976"/>
                      <a:pt x="1210" y="32642"/>
                      <a:pt x="1591" y="29308"/>
                    </a:cubicBezTo>
                    <a:cubicBezTo>
                      <a:pt x="1925" y="25126"/>
                      <a:pt x="2887" y="21012"/>
                      <a:pt x="4449" y="17116"/>
                    </a:cubicBezTo>
                    <a:cubicBezTo>
                      <a:pt x="5773" y="13563"/>
                      <a:pt x="7811" y="10315"/>
                      <a:pt x="10450" y="7591"/>
                    </a:cubicBezTo>
                    <a:cubicBezTo>
                      <a:pt x="13155" y="4924"/>
                      <a:pt x="16403" y="2876"/>
                      <a:pt x="19975" y="1590"/>
                    </a:cubicBezTo>
                    <a:cubicBezTo>
                      <a:pt x="24175" y="199"/>
                      <a:pt x="28623" y="-286"/>
                      <a:pt x="33024" y="161"/>
                    </a:cubicBezTo>
                    <a:cubicBezTo>
                      <a:pt x="37472" y="371"/>
                      <a:pt x="41825" y="1542"/>
                      <a:pt x="45787" y="3591"/>
                    </a:cubicBezTo>
                    <a:cubicBezTo>
                      <a:pt x="49121" y="5372"/>
                      <a:pt x="52017" y="7877"/>
                      <a:pt x="54265" y="10925"/>
                    </a:cubicBezTo>
                    <a:cubicBezTo>
                      <a:pt x="56417" y="14059"/>
                      <a:pt x="57941" y="17583"/>
                      <a:pt x="58741" y="21307"/>
                    </a:cubicBezTo>
                    <a:cubicBezTo>
                      <a:pt x="59722" y="25422"/>
                      <a:pt x="60075" y="29660"/>
                      <a:pt x="59789" y="33880"/>
                    </a:cubicBezTo>
                    <a:close/>
                    <a:moveTo>
                      <a:pt x="10926" y="49501"/>
                    </a:moveTo>
                    <a:cubicBezTo>
                      <a:pt x="10135" y="55187"/>
                      <a:pt x="11421" y="60969"/>
                      <a:pt x="14545" y="65789"/>
                    </a:cubicBezTo>
                    <a:cubicBezTo>
                      <a:pt x="21689" y="73247"/>
                      <a:pt x="33291" y="74142"/>
                      <a:pt x="41501" y="67884"/>
                    </a:cubicBezTo>
                    <a:cubicBezTo>
                      <a:pt x="45330" y="63569"/>
                      <a:pt x="47492" y="58026"/>
                      <a:pt x="47597" y="52263"/>
                    </a:cubicBezTo>
                    <a:cubicBezTo>
                      <a:pt x="47597" y="48834"/>
                      <a:pt x="48264" y="45691"/>
                      <a:pt x="48454" y="42738"/>
                    </a:cubicBezTo>
                    <a:cubicBezTo>
                      <a:pt x="48645" y="39785"/>
                      <a:pt x="48931" y="36547"/>
                      <a:pt x="49121" y="33213"/>
                    </a:cubicBezTo>
                    <a:cubicBezTo>
                      <a:pt x="49845" y="27498"/>
                      <a:pt x="48569" y="21707"/>
                      <a:pt x="45502" y="16830"/>
                    </a:cubicBezTo>
                    <a:cubicBezTo>
                      <a:pt x="38329" y="9363"/>
                      <a:pt x="26690" y="8458"/>
                      <a:pt x="18451" y="14735"/>
                    </a:cubicBezTo>
                    <a:cubicBezTo>
                      <a:pt x="14679" y="19078"/>
                      <a:pt x="12526" y="24603"/>
                      <a:pt x="12355" y="30356"/>
                    </a:cubicBezTo>
                    <a:cubicBezTo>
                      <a:pt x="12355" y="33785"/>
                      <a:pt x="11783" y="37023"/>
                      <a:pt x="11497" y="39881"/>
                    </a:cubicBezTo>
                    <a:cubicBezTo>
                      <a:pt x="11212" y="42738"/>
                      <a:pt x="11116" y="46072"/>
                      <a:pt x="10926" y="49501"/>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62" name="Freeform: Shape 388">
                <a:extLst>
                  <a:ext uri="{FF2B5EF4-FFF2-40B4-BE49-F238E27FC236}">
                    <a16:creationId xmlns:a16="http://schemas.microsoft.com/office/drawing/2014/main" id="{B61E151E-8AEF-C048-AA3F-380AA6DB6981}"/>
                  </a:ext>
                </a:extLst>
              </p:cNvPr>
              <p:cNvSpPr/>
              <p:nvPr/>
            </p:nvSpPr>
            <p:spPr>
              <a:xfrm>
                <a:off x="8430591" y="3751355"/>
                <a:ext cx="76855" cy="76427"/>
              </a:xfrm>
              <a:custGeom>
                <a:avLst/>
                <a:gdLst>
                  <a:gd name="connsiteX0" fmla="*/ 65709 w 76855"/>
                  <a:gd name="connsiteY0" fmla="*/ 52168 h 76427"/>
                  <a:gd name="connsiteX1" fmla="*/ 58851 w 76855"/>
                  <a:gd name="connsiteY1" fmla="*/ 59026 h 76427"/>
                  <a:gd name="connsiteX2" fmla="*/ 51898 w 76855"/>
                  <a:gd name="connsiteY2" fmla="*/ 65789 h 76427"/>
                  <a:gd name="connsiteX3" fmla="*/ 41801 w 76855"/>
                  <a:gd name="connsiteY3" fmla="*/ 73123 h 76427"/>
                  <a:gd name="connsiteX4" fmla="*/ 30943 w 76855"/>
                  <a:gd name="connsiteY4" fmla="*/ 76361 h 76427"/>
                  <a:gd name="connsiteX5" fmla="*/ 19894 w 76855"/>
                  <a:gd name="connsiteY5" fmla="*/ 74647 h 76427"/>
                  <a:gd name="connsiteX6" fmla="*/ 9035 w 76855"/>
                  <a:gd name="connsiteY6" fmla="*/ 67122 h 76427"/>
                  <a:gd name="connsiteX7" fmla="*/ 1701 w 76855"/>
                  <a:gd name="connsiteY7" fmla="*/ 56168 h 76427"/>
                  <a:gd name="connsiteX8" fmla="*/ 81 w 76855"/>
                  <a:gd name="connsiteY8" fmla="*/ 45119 h 76427"/>
                  <a:gd name="connsiteX9" fmla="*/ 3510 w 76855"/>
                  <a:gd name="connsiteY9" fmla="*/ 34356 h 76427"/>
                  <a:gd name="connsiteX10" fmla="*/ 10940 w 76855"/>
                  <a:gd name="connsiteY10" fmla="*/ 24260 h 76427"/>
                  <a:gd name="connsiteX11" fmla="*/ 17798 w 76855"/>
                  <a:gd name="connsiteY11" fmla="*/ 17402 h 76427"/>
                  <a:gd name="connsiteX12" fmla="*/ 24751 w 76855"/>
                  <a:gd name="connsiteY12" fmla="*/ 10734 h 76427"/>
                  <a:gd name="connsiteX13" fmla="*/ 34848 w 76855"/>
                  <a:gd name="connsiteY13" fmla="*/ 3305 h 76427"/>
                  <a:gd name="connsiteX14" fmla="*/ 45706 w 76855"/>
                  <a:gd name="connsiteY14" fmla="*/ 66 h 76427"/>
                  <a:gd name="connsiteX15" fmla="*/ 56755 w 76855"/>
                  <a:gd name="connsiteY15" fmla="*/ 1781 h 76427"/>
                  <a:gd name="connsiteX16" fmla="*/ 75234 w 76855"/>
                  <a:gd name="connsiteY16" fmla="*/ 20545 h 76427"/>
                  <a:gd name="connsiteX17" fmla="*/ 76758 w 76855"/>
                  <a:gd name="connsiteY17" fmla="*/ 31594 h 76427"/>
                  <a:gd name="connsiteX18" fmla="*/ 73329 w 76855"/>
                  <a:gd name="connsiteY18" fmla="*/ 42452 h 76427"/>
                  <a:gd name="connsiteX19" fmla="*/ 65709 w 76855"/>
                  <a:gd name="connsiteY19" fmla="*/ 52168 h 76427"/>
                  <a:gd name="connsiteX20" fmla="*/ 18084 w 76855"/>
                  <a:gd name="connsiteY20" fmla="*/ 31880 h 76427"/>
                  <a:gd name="connsiteX21" fmla="*/ 10083 w 76855"/>
                  <a:gd name="connsiteY21" fmla="*/ 46643 h 76427"/>
                  <a:gd name="connsiteX22" fmla="*/ 29133 w 76855"/>
                  <a:gd name="connsiteY22" fmla="*/ 65693 h 76427"/>
                  <a:gd name="connsiteX23" fmla="*/ 43897 w 76855"/>
                  <a:gd name="connsiteY23" fmla="*/ 57978 h 76427"/>
                  <a:gd name="connsiteX24" fmla="*/ 50850 w 76855"/>
                  <a:gd name="connsiteY24" fmla="*/ 51215 h 76427"/>
                  <a:gd name="connsiteX25" fmla="*/ 57612 w 76855"/>
                  <a:gd name="connsiteY25" fmla="*/ 44357 h 76427"/>
                  <a:gd name="connsiteX26" fmla="*/ 65709 w 76855"/>
                  <a:gd name="connsiteY26" fmla="*/ 30070 h 76427"/>
                  <a:gd name="connsiteX27" fmla="*/ 59898 w 76855"/>
                  <a:gd name="connsiteY27" fmla="*/ 16830 h 76427"/>
                  <a:gd name="connsiteX28" fmla="*/ 46659 w 76855"/>
                  <a:gd name="connsiteY28" fmla="*/ 11020 h 76427"/>
                  <a:gd name="connsiteX29" fmla="*/ 31800 w 76855"/>
                  <a:gd name="connsiteY29" fmla="*/ 18830 h 76427"/>
                  <a:gd name="connsiteX30" fmla="*/ 24847 w 76855"/>
                  <a:gd name="connsiteY30" fmla="*/ 25498 h 76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855" h="76427">
                    <a:moveTo>
                      <a:pt x="65709" y="52168"/>
                    </a:moveTo>
                    <a:lnTo>
                      <a:pt x="58851" y="59026"/>
                    </a:lnTo>
                    <a:cubicBezTo>
                      <a:pt x="56755" y="61217"/>
                      <a:pt x="54469" y="63407"/>
                      <a:pt x="51898" y="65789"/>
                    </a:cubicBezTo>
                    <a:cubicBezTo>
                      <a:pt x="48907" y="68713"/>
                      <a:pt x="45506" y="71189"/>
                      <a:pt x="41801" y="73123"/>
                    </a:cubicBezTo>
                    <a:cubicBezTo>
                      <a:pt x="38439" y="74933"/>
                      <a:pt x="34743" y="76037"/>
                      <a:pt x="30943" y="76361"/>
                    </a:cubicBezTo>
                    <a:cubicBezTo>
                      <a:pt x="27180" y="76638"/>
                      <a:pt x="23399" y="76047"/>
                      <a:pt x="19894" y="74647"/>
                    </a:cubicBezTo>
                    <a:cubicBezTo>
                      <a:pt x="15807" y="72894"/>
                      <a:pt x="12112" y="70342"/>
                      <a:pt x="9035" y="67122"/>
                    </a:cubicBezTo>
                    <a:cubicBezTo>
                      <a:pt x="5863" y="64007"/>
                      <a:pt x="3368" y="60283"/>
                      <a:pt x="1701" y="56168"/>
                    </a:cubicBezTo>
                    <a:cubicBezTo>
                      <a:pt x="329" y="52654"/>
                      <a:pt x="-223" y="48882"/>
                      <a:pt x="81" y="45119"/>
                    </a:cubicBezTo>
                    <a:cubicBezTo>
                      <a:pt x="501" y="41338"/>
                      <a:pt x="1663" y="37681"/>
                      <a:pt x="3510" y="34356"/>
                    </a:cubicBezTo>
                    <a:cubicBezTo>
                      <a:pt x="5511" y="30670"/>
                      <a:pt x="8016" y="27270"/>
                      <a:pt x="10940" y="24260"/>
                    </a:cubicBezTo>
                    <a:cubicBezTo>
                      <a:pt x="13416" y="21783"/>
                      <a:pt x="15607" y="19497"/>
                      <a:pt x="17798" y="17402"/>
                    </a:cubicBezTo>
                    <a:lnTo>
                      <a:pt x="24751" y="10734"/>
                    </a:lnTo>
                    <a:cubicBezTo>
                      <a:pt x="27761" y="7810"/>
                      <a:pt x="31162" y="5305"/>
                      <a:pt x="34848" y="3305"/>
                    </a:cubicBezTo>
                    <a:cubicBezTo>
                      <a:pt x="38220" y="1533"/>
                      <a:pt x="41915" y="438"/>
                      <a:pt x="45706" y="66"/>
                    </a:cubicBezTo>
                    <a:cubicBezTo>
                      <a:pt x="49469" y="-210"/>
                      <a:pt x="53250" y="380"/>
                      <a:pt x="56755" y="1781"/>
                    </a:cubicBezTo>
                    <a:cubicBezTo>
                      <a:pt x="65061" y="5486"/>
                      <a:pt x="71652" y="12182"/>
                      <a:pt x="75234" y="20545"/>
                    </a:cubicBezTo>
                    <a:cubicBezTo>
                      <a:pt x="76567" y="24069"/>
                      <a:pt x="77091" y="27841"/>
                      <a:pt x="76758" y="31594"/>
                    </a:cubicBezTo>
                    <a:cubicBezTo>
                      <a:pt x="76358" y="35404"/>
                      <a:pt x="75186" y="39100"/>
                      <a:pt x="73329" y="42452"/>
                    </a:cubicBezTo>
                    <a:cubicBezTo>
                      <a:pt x="71243" y="46024"/>
                      <a:pt x="68681" y="49291"/>
                      <a:pt x="65709" y="52168"/>
                    </a:cubicBezTo>
                    <a:close/>
                    <a:moveTo>
                      <a:pt x="18084" y="31880"/>
                    </a:moveTo>
                    <a:cubicBezTo>
                      <a:pt x="13750" y="35699"/>
                      <a:pt x="10921" y="40929"/>
                      <a:pt x="10083" y="46643"/>
                    </a:cubicBezTo>
                    <a:cubicBezTo>
                      <a:pt x="10692" y="56902"/>
                      <a:pt x="18874" y="65084"/>
                      <a:pt x="29133" y="65693"/>
                    </a:cubicBezTo>
                    <a:cubicBezTo>
                      <a:pt x="34819" y="64970"/>
                      <a:pt x="40058" y="62226"/>
                      <a:pt x="43897" y="57978"/>
                    </a:cubicBezTo>
                    <a:lnTo>
                      <a:pt x="50850" y="51215"/>
                    </a:lnTo>
                    <a:cubicBezTo>
                      <a:pt x="53040" y="49120"/>
                      <a:pt x="55231" y="46834"/>
                      <a:pt x="57612" y="44357"/>
                    </a:cubicBezTo>
                    <a:cubicBezTo>
                      <a:pt x="61851" y="40652"/>
                      <a:pt x="64709" y="35613"/>
                      <a:pt x="65709" y="30070"/>
                    </a:cubicBezTo>
                    <a:cubicBezTo>
                      <a:pt x="65775" y="25022"/>
                      <a:pt x="63661" y="20193"/>
                      <a:pt x="59898" y="16830"/>
                    </a:cubicBezTo>
                    <a:cubicBezTo>
                      <a:pt x="56584" y="13001"/>
                      <a:pt x="51717" y="10868"/>
                      <a:pt x="46659" y="11020"/>
                    </a:cubicBezTo>
                    <a:cubicBezTo>
                      <a:pt x="40934" y="11763"/>
                      <a:pt x="35657" y="14535"/>
                      <a:pt x="31800" y="18830"/>
                    </a:cubicBezTo>
                    <a:lnTo>
                      <a:pt x="24847" y="25498"/>
                    </a:ln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63" name="Freeform: Shape 389">
                <a:extLst>
                  <a:ext uri="{FF2B5EF4-FFF2-40B4-BE49-F238E27FC236}">
                    <a16:creationId xmlns:a16="http://schemas.microsoft.com/office/drawing/2014/main" id="{97A4BFA6-0DD5-19A5-C3CC-6DFC9EF214AB}"/>
                  </a:ext>
                </a:extLst>
              </p:cNvPr>
              <p:cNvSpPr/>
              <p:nvPr/>
            </p:nvSpPr>
            <p:spPr>
              <a:xfrm>
                <a:off x="8465451" y="3435846"/>
                <a:ext cx="62458" cy="82319"/>
              </a:xfrm>
              <a:custGeom>
                <a:avLst/>
                <a:gdLst>
                  <a:gd name="connsiteX0" fmla="*/ 61709 w 62458"/>
                  <a:gd name="connsiteY0" fmla="*/ 37350 h 82319"/>
                  <a:gd name="connsiteX1" fmla="*/ 59900 w 62458"/>
                  <a:gd name="connsiteY1" fmla="*/ 46875 h 82319"/>
                  <a:gd name="connsiteX2" fmla="*/ 57899 w 62458"/>
                  <a:gd name="connsiteY2" fmla="*/ 56400 h 82319"/>
                  <a:gd name="connsiteX3" fmla="*/ 53613 w 62458"/>
                  <a:gd name="connsiteY3" fmla="*/ 68116 h 82319"/>
                  <a:gd name="connsiteX4" fmla="*/ 46469 w 62458"/>
                  <a:gd name="connsiteY4" fmla="*/ 76879 h 82319"/>
                  <a:gd name="connsiteX5" fmla="*/ 36278 w 62458"/>
                  <a:gd name="connsiteY5" fmla="*/ 81641 h 82319"/>
                  <a:gd name="connsiteX6" fmla="*/ 23133 w 62458"/>
                  <a:gd name="connsiteY6" fmla="*/ 81641 h 82319"/>
                  <a:gd name="connsiteX7" fmla="*/ 10846 w 62458"/>
                  <a:gd name="connsiteY7" fmla="*/ 76688 h 82319"/>
                  <a:gd name="connsiteX8" fmla="*/ 3416 w 62458"/>
                  <a:gd name="connsiteY8" fmla="*/ 68497 h 82319"/>
                  <a:gd name="connsiteX9" fmla="*/ 178 w 62458"/>
                  <a:gd name="connsiteY9" fmla="*/ 57638 h 82319"/>
                  <a:gd name="connsiteX10" fmla="*/ 749 w 62458"/>
                  <a:gd name="connsiteY10" fmla="*/ 45065 h 82319"/>
                  <a:gd name="connsiteX11" fmla="*/ 2559 w 62458"/>
                  <a:gd name="connsiteY11" fmla="*/ 35540 h 82319"/>
                  <a:gd name="connsiteX12" fmla="*/ 4559 w 62458"/>
                  <a:gd name="connsiteY12" fmla="*/ 26015 h 82319"/>
                  <a:gd name="connsiteX13" fmla="*/ 8846 w 62458"/>
                  <a:gd name="connsiteY13" fmla="*/ 14299 h 82319"/>
                  <a:gd name="connsiteX14" fmla="*/ 15989 w 62458"/>
                  <a:gd name="connsiteY14" fmla="*/ 5536 h 82319"/>
                  <a:gd name="connsiteX15" fmla="*/ 26086 w 62458"/>
                  <a:gd name="connsiteY15" fmla="*/ 679 h 82319"/>
                  <a:gd name="connsiteX16" fmla="*/ 39326 w 62458"/>
                  <a:gd name="connsiteY16" fmla="*/ 679 h 82319"/>
                  <a:gd name="connsiteX17" fmla="*/ 51613 w 62458"/>
                  <a:gd name="connsiteY17" fmla="*/ 5632 h 82319"/>
                  <a:gd name="connsiteX18" fmla="*/ 59042 w 62458"/>
                  <a:gd name="connsiteY18" fmla="*/ 13918 h 82319"/>
                  <a:gd name="connsiteX19" fmla="*/ 62281 w 62458"/>
                  <a:gd name="connsiteY19" fmla="*/ 24777 h 82319"/>
                  <a:gd name="connsiteX20" fmla="*/ 61709 w 62458"/>
                  <a:gd name="connsiteY20" fmla="*/ 37350 h 82319"/>
                  <a:gd name="connsiteX21" fmla="*/ 11227 w 62458"/>
                  <a:gd name="connsiteY21" fmla="*/ 46875 h 82319"/>
                  <a:gd name="connsiteX22" fmla="*/ 12846 w 62458"/>
                  <a:gd name="connsiteY22" fmla="*/ 63544 h 82319"/>
                  <a:gd name="connsiteX23" fmla="*/ 39421 w 62458"/>
                  <a:gd name="connsiteY23" fmla="*/ 68878 h 82319"/>
                  <a:gd name="connsiteX24" fmla="*/ 47327 w 62458"/>
                  <a:gd name="connsiteY24" fmla="*/ 54114 h 82319"/>
                  <a:gd name="connsiteX25" fmla="*/ 49327 w 62458"/>
                  <a:gd name="connsiteY25" fmla="*/ 44589 h 82319"/>
                  <a:gd name="connsiteX26" fmla="*/ 51137 w 62458"/>
                  <a:gd name="connsiteY26" fmla="*/ 35064 h 82319"/>
                  <a:gd name="connsiteX27" fmla="*/ 49517 w 62458"/>
                  <a:gd name="connsiteY27" fmla="*/ 18300 h 82319"/>
                  <a:gd name="connsiteX28" fmla="*/ 23038 w 62458"/>
                  <a:gd name="connsiteY28" fmla="*/ 12966 h 82319"/>
                  <a:gd name="connsiteX29" fmla="*/ 15037 w 62458"/>
                  <a:gd name="connsiteY29" fmla="*/ 27825 h 82319"/>
                  <a:gd name="connsiteX30" fmla="*/ 13037 w 62458"/>
                  <a:gd name="connsiteY30" fmla="*/ 37350 h 82319"/>
                  <a:gd name="connsiteX31" fmla="*/ 11227 w 62458"/>
                  <a:gd name="connsiteY31" fmla="*/ 46875 h 82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2458" h="82319">
                    <a:moveTo>
                      <a:pt x="61709" y="37350"/>
                    </a:moveTo>
                    <a:cubicBezTo>
                      <a:pt x="61138" y="40684"/>
                      <a:pt x="60471" y="43922"/>
                      <a:pt x="59900" y="46875"/>
                    </a:cubicBezTo>
                    <a:cubicBezTo>
                      <a:pt x="59328" y="49828"/>
                      <a:pt x="58661" y="53066"/>
                      <a:pt x="57899" y="56400"/>
                    </a:cubicBezTo>
                    <a:cubicBezTo>
                      <a:pt x="57023" y="60486"/>
                      <a:pt x="55575" y="64429"/>
                      <a:pt x="53613" y="68116"/>
                    </a:cubicBezTo>
                    <a:cubicBezTo>
                      <a:pt x="51870" y="71507"/>
                      <a:pt x="49441" y="74488"/>
                      <a:pt x="46469" y="76879"/>
                    </a:cubicBezTo>
                    <a:cubicBezTo>
                      <a:pt x="43479" y="79212"/>
                      <a:pt x="39992" y="80841"/>
                      <a:pt x="36278" y="81641"/>
                    </a:cubicBezTo>
                    <a:cubicBezTo>
                      <a:pt x="31944" y="82546"/>
                      <a:pt x="27467" y="82546"/>
                      <a:pt x="23133" y="81641"/>
                    </a:cubicBezTo>
                    <a:cubicBezTo>
                      <a:pt x="18733" y="80879"/>
                      <a:pt x="14542" y="79193"/>
                      <a:pt x="10846" y="76688"/>
                    </a:cubicBezTo>
                    <a:cubicBezTo>
                      <a:pt x="7750" y="74593"/>
                      <a:pt x="5198" y="71783"/>
                      <a:pt x="3416" y="68497"/>
                    </a:cubicBezTo>
                    <a:cubicBezTo>
                      <a:pt x="1587" y="65144"/>
                      <a:pt x="483" y="61448"/>
                      <a:pt x="178" y="57638"/>
                    </a:cubicBezTo>
                    <a:cubicBezTo>
                      <a:pt x="-184" y="53438"/>
                      <a:pt x="6" y="49208"/>
                      <a:pt x="749" y="45065"/>
                    </a:cubicBezTo>
                    <a:cubicBezTo>
                      <a:pt x="1321" y="41731"/>
                      <a:pt x="1988" y="38493"/>
                      <a:pt x="2559" y="35540"/>
                    </a:cubicBezTo>
                    <a:cubicBezTo>
                      <a:pt x="3131" y="32587"/>
                      <a:pt x="3797" y="29444"/>
                      <a:pt x="4559" y="26015"/>
                    </a:cubicBezTo>
                    <a:cubicBezTo>
                      <a:pt x="5436" y="21929"/>
                      <a:pt x="6883" y="17985"/>
                      <a:pt x="8846" y="14299"/>
                    </a:cubicBezTo>
                    <a:cubicBezTo>
                      <a:pt x="10589" y="10908"/>
                      <a:pt x="13018" y="7927"/>
                      <a:pt x="15989" y="5536"/>
                    </a:cubicBezTo>
                    <a:cubicBezTo>
                      <a:pt x="18961" y="3212"/>
                      <a:pt x="22409" y="1555"/>
                      <a:pt x="26086" y="679"/>
                    </a:cubicBezTo>
                    <a:cubicBezTo>
                      <a:pt x="30458" y="-226"/>
                      <a:pt x="34954" y="-226"/>
                      <a:pt x="39326" y="679"/>
                    </a:cubicBezTo>
                    <a:cubicBezTo>
                      <a:pt x="43726" y="1441"/>
                      <a:pt x="47917" y="3127"/>
                      <a:pt x="51613" y="5632"/>
                    </a:cubicBezTo>
                    <a:cubicBezTo>
                      <a:pt x="54670" y="7813"/>
                      <a:pt x="57204" y="10642"/>
                      <a:pt x="59042" y="13918"/>
                    </a:cubicBezTo>
                    <a:cubicBezTo>
                      <a:pt x="60833" y="17290"/>
                      <a:pt x="61938" y="20976"/>
                      <a:pt x="62281" y="24777"/>
                    </a:cubicBezTo>
                    <a:cubicBezTo>
                      <a:pt x="62643" y="28977"/>
                      <a:pt x="62452" y="33207"/>
                      <a:pt x="61709" y="37350"/>
                    </a:cubicBezTo>
                    <a:close/>
                    <a:moveTo>
                      <a:pt x="11227" y="46875"/>
                    </a:moveTo>
                    <a:cubicBezTo>
                      <a:pt x="9827" y="52447"/>
                      <a:pt x="10398" y="58343"/>
                      <a:pt x="12846" y="63544"/>
                    </a:cubicBezTo>
                    <a:cubicBezTo>
                      <a:pt x="19066" y="71811"/>
                      <a:pt x="30496" y="74097"/>
                      <a:pt x="39421" y="68878"/>
                    </a:cubicBezTo>
                    <a:cubicBezTo>
                      <a:pt x="43755" y="65077"/>
                      <a:pt x="46565" y="59829"/>
                      <a:pt x="47327" y="54114"/>
                    </a:cubicBezTo>
                    <a:cubicBezTo>
                      <a:pt x="48089" y="50809"/>
                      <a:pt x="48755" y="47637"/>
                      <a:pt x="49327" y="44589"/>
                    </a:cubicBezTo>
                    <a:cubicBezTo>
                      <a:pt x="49994" y="41636"/>
                      <a:pt x="50565" y="38493"/>
                      <a:pt x="51137" y="35064"/>
                    </a:cubicBezTo>
                    <a:cubicBezTo>
                      <a:pt x="52632" y="29463"/>
                      <a:pt x="52061" y="23510"/>
                      <a:pt x="49517" y="18300"/>
                    </a:cubicBezTo>
                    <a:cubicBezTo>
                      <a:pt x="43326" y="10051"/>
                      <a:pt x="31934" y="7756"/>
                      <a:pt x="23038" y="12966"/>
                    </a:cubicBezTo>
                    <a:cubicBezTo>
                      <a:pt x="18723" y="16833"/>
                      <a:pt x="15894" y="22091"/>
                      <a:pt x="15037" y="27825"/>
                    </a:cubicBezTo>
                    <a:cubicBezTo>
                      <a:pt x="14399" y="31187"/>
                      <a:pt x="13732" y="34369"/>
                      <a:pt x="13037" y="37350"/>
                    </a:cubicBezTo>
                    <a:cubicBezTo>
                      <a:pt x="12465" y="40779"/>
                      <a:pt x="11798" y="43541"/>
                      <a:pt x="11227" y="46875"/>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64" name="Freeform: Shape 390">
                <a:extLst>
                  <a:ext uri="{FF2B5EF4-FFF2-40B4-BE49-F238E27FC236}">
                    <a16:creationId xmlns:a16="http://schemas.microsoft.com/office/drawing/2014/main" id="{D9BDC74A-2383-4B14-92F9-F1A32EF575A9}"/>
                  </a:ext>
                </a:extLst>
              </p:cNvPr>
              <p:cNvSpPr/>
              <p:nvPr/>
            </p:nvSpPr>
            <p:spPr>
              <a:xfrm>
                <a:off x="7800566" y="2800045"/>
                <a:ext cx="70856" cy="80005"/>
              </a:xfrm>
              <a:custGeom>
                <a:avLst/>
                <a:gdLst>
                  <a:gd name="connsiteX0" fmla="*/ 54987 w 70856"/>
                  <a:gd name="connsiteY0" fmla="*/ 16593 h 80005"/>
                  <a:gd name="connsiteX1" fmla="*/ 60131 w 70856"/>
                  <a:gd name="connsiteY1" fmla="*/ 24784 h 80005"/>
                  <a:gd name="connsiteX2" fmla="*/ 65084 w 70856"/>
                  <a:gd name="connsiteY2" fmla="*/ 33071 h 80005"/>
                  <a:gd name="connsiteX3" fmla="*/ 69941 w 70856"/>
                  <a:gd name="connsiteY3" fmla="*/ 44596 h 80005"/>
                  <a:gd name="connsiteX4" fmla="*/ 70608 w 70856"/>
                  <a:gd name="connsiteY4" fmla="*/ 55931 h 80005"/>
                  <a:gd name="connsiteX5" fmla="*/ 66417 w 70856"/>
                  <a:gd name="connsiteY5" fmla="*/ 66313 h 80005"/>
                  <a:gd name="connsiteX6" fmla="*/ 56892 w 70856"/>
                  <a:gd name="connsiteY6" fmla="*/ 75076 h 80005"/>
                  <a:gd name="connsiteX7" fmla="*/ 44605 w 70856"/>
                  <a:gd name="connsiteY7" fmla="*/ 79743 h 80005"/>
                  <a:gd name="connsiteX8" fmla="*/ 33461 w 70856"/>
                  <a:gd name="connsiteY8" fmla="*/ 78791 h 80005"/>
                  <a:gd name="connsiteX9" fmla="*/ 23936 w 70856"/>
                  <a:gd name="connsiteY9" fmla="*/ 72981 h 80005"/>
                  <a:gd name="connsiteX10" fmla="*/ 15839 w 70856"/>
                  <a:gd name="connsiteY10" fmla="*/ 63456 h 80005"/>
                  <a:gd name="connsiteX11" fmla="*/ 10791 w 70856"/>
                  <a:gd name="connsiteY11" fmla="*/ 55264 h 80005"/>
                  <a:gd name="connsiteX12" fmla="*/ 5838 w 70856"/>
                  <a:gd name="connsiteY12" fmla="*/ 46977 h 80005"/>
                  <a:gd name="connsiteX13" fmla="*/ 980 w 70856"/>
                  <a:gd name="connsiteY13" fmla="*/ 35452 h 80005"/>
                  <a:gd name="connsiteX14" fmla="*/ 314 w 70856"/>
                  <a:gd name="connsiteY14" fmla="*/ 24117 h 80005"/>
                  <a:gd name="connsiteX15" fmla="*/ 4505 w 70856"/>
                  <a:gd name="connsiteY15" fmla="*/ 13735 h 80005"/>
                  <a:gd name="connsiteX16" fmla="*/ 26603 w 70856"/>
                  <a:gd name="connsiteY16" fmla="*/ 210 h 80005"/>
                  <a:gd name="connsiteX17" fmla="*/ 37747 w 70856"/>
                  <a:gd name="connsiteY17" fmla="*/ 1257 h 80005"/>
                  <a:gd name="connsiteX18" fmla="*/ 47272 w 70856"/>
                  <a:gd name="connsiteY18" fmla="*/ 7068 h 80005"/>
                  <a:gd name="connsiteX19" fmla="*/ 54987 w 70856"/>
                  <a:gd name="connsiteY19" fmla="*/ 16593 h 80005"/>
                  <a:gd name="connsiteX20" fmla="*/ 24507 w 70856"/>
                  <a:gd name="connsiteY20" fmla="*/ 57836 h 80005"/>
                  <a:gd name="connsiteX21" fmla="*/ 36985 w 70856"/>
                  <a:gd name="connsiteY21" fmla="*/ 68980 h 80005"/>
                  <a:gd name="connsiteX22" fmla="*/ 60035 w 70856"/>
                  <a:gd name="connsiteY22" fmla="*/ 54883 h 80005"/>
                  <a:gd name="connsiteX23" fmla="*/ 55940 w 70856"/>
                  <a:gd name="connsiteY23" fmla="*/ 38691 h 80005"/>
                  <a:gd name="connsiteX24" fmla="*/ 50987 w 70856"/>
                  <a:gd name="connsiteY24" fmla="*/ 30309 h 80005"/>
                  <a:gd name="connsiteX25" fmla="*/ 45843 w 70856"/>
                  <a:gd name="connsiteY25" fmla="*/ 22117 h 80005"/>
                  <a:gd name="connsiteX26" fmla="*/ 33365 w 70856"/>
                  <a:gd name="connsiteY26" fmla="*/ 10973 h 80005"/>
                  <a:gd name="connsiteX27" fmla="*/ 9934 w 70856"/>
                  <a:gd name="connsiteY27" fmla="*/ 25070 h 80005"/>
                  <a:gd name="connsiteX28" fmla="*/ 14125 w 70856"/>
                  <a:gd name="connsiteY28" fmla="*/ 41358 h 80005"/>
                  <a:gd name="connsiteX29" fmla="*/ 19078 w 70856"/>
                  <a:gd name="connsiteY29" fmla="*/ 49644 h 80005"/>
                  <a:gd name="connsiteX30" fmla="*/ 24507 w 70856"/>
                  <a:gd name="connsiteY30" fmla="*/ 57455 h 8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856" h="80005">
                    <a:moveTo>
                      <a:pt x="54987" y="16593"/>
                    </a:moveTo>
                    <a:cubicBezTo>
                      <a:pt x="56892" y="19450"/>
                      <a:pt x="58607" y="22212"/>
                      <a:pt x="60131" y="24784"/>
                    </a:cubicBezTo>
                    <a:cubicBezTo>
                      <a:pt x="61655" y="27356"/>
                      <a:pt x="63369" y="30118"/>
                      <a:pt x="65084" y="33071"/>
                    </a:cubicBezTo>
                    <a:cubicBezTo>
                      <a:pt x="67198" y="36681"/>
                      <a:pt x="68836" y="40558"/>
                      <a:pt x="69941" y="44596"/>
                    </a:cubicBezTo>
                    <a:cubicBezTo>
                      <a:pt x="70865" y="48301"/>
                      <a:pt x="71094" y="52140"/>
                      <a:pt x="70608" y="55931"/>
                    </a:cubicBezTo>
                    <a:cubicBezTo>
                      <a:pt x="69970" y="59655"/>
                      <a:pt x="68541" y="63189"/>
                      <a:pt x="66417" y="66313"/>
                    </a:cubicBezTo>
                    <a:cubicBezTo>
                      <a:pt x="63845" y="69828"/>
                      <a:pt x="60607" y="72800"/>
                      <a:pt x="56892" y="75076"/>
                    </a:cubicBezTo>
                    <a:cubicBezTo>
                      <a:pt x="53168" y="77467"/>
                      <a:pt x="48977" y="79058"/>
                      <a:pt x="44605" y="79743"/>
                    </a:cubicBezTo>
                    <a:cubicBezTo>
                      <a:pt x="40871" y="80296"/>
                      <a:pt x="37052" y="79972"/>
                      <a:pt x="33461" y="78791"/>
                    </a:cubicBezTo>
                    <a:cubicBezTo>
                      <a:pt x="29936" y="77496"/>
                      <a:pt x="26698" y="75524"/>
                      <a:pt x="23936" y="72981"/>
                    </a:cubicBezTo>
                    <a:cubicBezTo>
                      <a:pt x="20783" y="70218"/>
                      <a:pt x="18049" y="67009"/>
                      <a:pt x="15839" y="63456"/>
                    </a:cubicBezTo>
                    <a:cubicBezTo>
                      <a:pt x="14030" y="60598"/>
                      <a:pt x="12315" y="57836"/>
                      <a:pt x="10791" y="55264"/>
                    </a:cubicBezTo>
                    <a:cubicBezTo>
                      <a:pt x="9267" y="52692"/>
                      <a:pt x="7553" y="49930"/>
                      <a:pt x="5838" y="46977"/>
                    </a:cubicBezTo>
                    <a:cubicBezTo>
                      <a:pt x="3647" y="43405"/>
                      <a:pt x="2009" y="39519"/>
                      <a:pt x="980" y="35452"/>
                    </a:cubicBezTo>
                    <a:cubicBezTo>
                      <a:pt x="-39" y="31766"/>
                      <a:pt x="-267" y="27899"/>
                      <a:pt x="314" y="24117"/>
                    </a:cubicBezTo>
                    <a:cubicBezTo>
                      <a:pt x="904" y="20384"/>
                      <a:pt x="2342" y="16831"/>
                      <a:pt x="4505" y="13735"/>
                    </a:cubicBezTo>
                    <a:cubicBezTo>
                      <a:pt x="9915" y="6620"/>
                      <a:pt x="17801" y="1791"/>
                      <a:pt x="26603" y="210"/>
                    </a:cubicBezTo>
                    <a:cubicBezTo>
                      <a:pt x="30346" y="-276"/>
                      <a:pt x="34156" y="86"/>
                      <a:pt x="37747" y="1257"/>
                    </a:cubicBezTo>
                    <a:cubicBezTo>
                      <a:pt x="41262" y="2572"/>
                      <a:pt x="44491" y="4544"/>
                      <a:pt x="47272" y="7068"/>
                    </a:cubicBezTo>
                    <a:cubicBezTo>
                      <a:pt x="50244" y="9897"/>
                      <a:pt x="52834" y="13097"/>
                      <a:pt x="54987" y="16593"/>
                    </a:cubicBezTo>
                    <a:close/>
                    <a:moveTo>
                      <a:pt x="24507" y="57836"/>
                    </a:moveTo>
                    <a:cubicBezTo>
                      <a:pt x="27203" y="62922"/>
                      <a:pt x="31632" y="66875"/>
                      <a:pt x="36985" y="68980"/>
                    </a:cubicBezTo>
                    <a:cubicBezTo>
                      <a:pt x="47129" y="70780"/>
                      <a:pt x="57016" y="64732"/>
                      <a:pt x="60035" y="54883"/>
                    </a:cubicBezTo>
                    <a:cubicBezTo>
                      <a:pt x="60654" y="49168"/>
                      <a:pt x="59197" y="43425"/>
                      <a:pt x="55940" y="38691"/>
                    </a:cubicBezTo>
                    <a:cubicBezTo>
                      <a:pt x="54225" y="35643"/>
                      <a:pt x="52511" y="32880"/>
                      <a:pt x="50987" y="30309"/>
                    </a:cubicBezTo>
                    <a:lnTo>
                      <a:pt x="45843" y="22117"/>
                    </a:lnTo>
                    <a:cubicBezTo>
                      <a:pt x="43119" y="17050"/>
                      <a:pt x="38709" y="13106"/>
                      <a:pt x="33365" y="10973"/>
                    </a:cubicBezTo>
                    <a:cubicBezTo>
                      <a:pt x="23078" y="8868"/>
                      <a:pt x="12887" y="14993"/>
                      <a:pt x="9934" y="25070"/>
                    </a:cubicBezTo>
                    <a:cubicBezTo>
                      <a:pt x="9362" y="30823"/>
                      <a:pt x="10848" y="36595"/>
                      <a:pt x="14125" y="41358"/>
                    </a:cubicBezTo>
                    <a:cubicBezTo>
                      <a:pt x="15839" y="44310"/>
                      <a:pt x="17459" y="47073"/>
                      <a:pt x="19078" y="49644"/>
                    </a:cubicBezTo>
                    <a:cubicBezTo>
                      <a:pt x="20697" y="52216"/>
                      <a:pt x="22602" y="54883"/>
                      <a:pt x="24507" y="57455"/>
                    </a:cubicBez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sp>
            <p:nvSpPr>
              <p:cNvPr id="265" name="Freeform: Shape 391">
                <a:extLst>
                  <a:ext uri="{FF2B5EF4-FFF2-40B4-BE49-F238E27FC236}">
                    <a16:creationId xmlns:a16="http://schemas.microsoft.com/office/drawing/2014/main" id="{FD9047BD-8744-B943-9FD6-18993E9FDF7F}"/>
                  </a:ext>
                </a:extLst>
              </p:cNvPr>
              <p:cNvSpPr/>
              <p:nvPr/>
            </p:nvSpPr>
            <p:spPr>
              <a:xfrm>
                <a:off x="7684382" y="2687702"/>
                <a:ext cx="63354" cy="82290"/>
              </a:xfrm>
              <a:custGeom>
                <a:avLst/>
                <a:gdLst>
                  <a:gd name="connsiteX0" fmla="*/ 57823 w 63354"/>
                  <a:gd name="connsiteY0" fmla="*/ 24923 h 82290"/>
                  <a:gd name="connsiteX1" fmla="*/ 60109 w 63354"/>
                  <a:gd name="connsiteY1" fmla="*/ 34448 h 82290"/>
                  <a:gd name="connsiteX2" fmla="*/ 62300 w 63354"/>
                  <a:gd name="connsiteY2" fmla="*/ 43973 h 82290"/>
                  <a:gd name="connsiteX3" fmla="*/ 63253 w 63354"/>
                  <a:gd name="connsiteY3" fmla="*/ 56546 h 82290"/>
                  <a:gd name="connsiteX4" fmla="*/ 60395 w 63354"/>
                  <a:gd name="connsiteY4" fmla="*/ 67499 h 82290"/>
                  <a:gd name="connsiteX5" fmla="*/ 53251 w 63354"/>
                  <a:gd name="connsiteY5" fmla="*/ 75977 h 82290"/>
                  <a:gd name="connsiteX6" fmla="*/ 28010 w 63354"/>
                  <a:gd name="connsiteY6" fmla="*/ 81977 h 82290"/>
                  <a:gd name="connsiteX7" fmla="*/ 17723 w 63354"/>
                  <a:gd name="connsiteY7" fmla="*/ 77596 h 82290"/>
                  <a:gd name="connsiteX8" fmla="*/ 10294 w 63354"/>
                  <a:gd name="connsiteY8" fmla="*/ 69119 h 82290"/>
                  <a:gd name="connsiteX9" fmla="*/ 5531 w 63354"/>
                  <a:gd name="connsiteY9" fmla="*/ 57498 h 82290"/>
                  <a:gd name="connsiteX10" fmla="*/ 3245 w 63354"/>
                  <a:gd name="connsiteY10" fmla="*/ 47973 h 82290"/>
                  <a:gd name="connsiteX11" fmla="*/ 1054 w 63354"/>
                  <a:gd name="connsiteY11" fmla="*/ 38448 h 82290"/>
                  <a:gd name="connsiteX12" fmla="*/ 102 w 63354"/>
                  <a:gd name="connsiteY12" fmla="*/ 25970 h 82290"/>
                  <a:gd name="connsiteX13" fmla="*/ 2959 w 63354"/>
                  <a:gd name="connsiteY13" fmla="*/ 15017 h 82290"/>
                  <a:gd name="connsiteX14" fmla="*/ 10103 w 63354"/>
                  <a:gd name="connsiteY14" fmla="*/ 6444 h 82290"/>
                  <a:gd name="connsiteX15" fmla="*/ 22200 w 63354"/>
                  <a:gd name="connsiteY15" fmla="*/ 1015 h 82290"/>
                  <a:gd name="connsiteX16" fmla="*/ 35344 w 63354"/>
                  <a:gd name="connsiteY16" fmla="*/ 444 h 82290"/>
                  <a:gd name="connsiteX17" fmla="*/ 45631 w 63354"/>
                  <a:gd name="connsiteY17" fmla="*/ 4920 h 82290"/>
                  <a:gd name="connsiteX18" fmla="*/ 53061 w 63354"/>
                  <a:gd name="connsiteY18" fmla="*/ 13398 h 82290"/>
                  <a:gd name="connsiteX19" fmla="*/ 57823 w 63354"/>
                  <a:gd name="connsiteY19" fmla="*/ 24923 h 82290"/>
                  <a:gd name="connsiteX20" fmla="*/ 16009 w 63354"/>
                  <a:gd name="connsiteY20" fmla="*/ 54736 h 82290"/>
                  <a:gd name="connsiteX21" fmla="*/ 24391 w 63354"/>
                  <a:gd name="connsiteY21" fmla="*/ 69119 h 82290"/>
                  <a:gd name="connsiteX22" fmla="*/ 50775 w 63354"/>
                  <a:gd name="connsiteY22" fmla="*/ 62927 h 82290"/>
                  <a:gd name="connsiteX23" fmla="*/ 51823 w 63354"/>
                  <a:gd name="connsiteY23" fmla="*/ 46164 h 82290"/>
                  <a:gd name="connsiteX24" fmla="*/ 49727 w 63354"/>
                  <a:gd name="connsiteY24" fmla="*/ 36639 h 82290"/>
                  <a:gd name="connsiteX25" fmla="*/ 47346 w 63354"/>
                  <a:gd name="connsiteY25" fmla="*/ 27114 h 82290"/>
                  <a:gd name="connsiteX26" fmla="*/ 38869 w 63354"/>
                  <a:gd name="connsiteY26" fmla="*/ 12635 h 82290"/>
                  <a:gd name="connsiteX27" fmla="*/ 12580 w 63354"/>
                  <a:gd name="connsiteY27" fmla="*/ 18922 h 82290"/>
                  <a:gd name="connsiteX28" fmla="*/ 11532 w 63354"/>
                  <a:gd name="connsiteY28" fmla="*/ 35591 h 82290"/>
                  <a:gd name="connsiteX29" fmla="*/ 13627 w 63354"/>
                  <a:gd name="connsiteY29" fmla="*/ 45116 h 8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3354" h="82290">
                    <a:moveTo>
                      <a:pt x="57823" y="24923"/>
                    </a:moveTo>
                    <a:cubicBezTo>
                      <a:pt x="58681" y="28256"/>
                      <a:pt x="59443" y="31400"/>
                      <a:pt x="60109" y="34448"/>
                    </a:cubicBezTo>
                    <a:cubicBezTo>
                      <a:pt x="60776" y="37496"/>
                      <a:pt x="61538" y="40544"/>
                      <a:pt x="62300" y="43973"/>
                    </a:cubicBezTo>
                    <a:cubicBezTo>
                      <a:pt x="63224" y="48097"/>
                      <a:pt x="63538" y="52326"/>
                      <a:pt x="63253" y="56546"/>
                    </a:cubicBezTo>
                    <a:cubicBezTo>
                      <a:pt x="63110" y="60365"/>
                      <a:pt x="62129" y="64099"/>
                      <a:pt x="60395" y="67499"/>
                    </a:cubicBezTo>
                    <a:cubicBezTo>
                      <a:pt x="58700" y="70843"/>
                      <a:pt x="56261" y="73738"/>
                      <a:pt x="53251" y="75977"/>
                    </a:cubicBezTo>
                    <a:cubicBezTo>
                      <a:pt x="45860" y="81006"/>
                      <a:pt x="36878" y="83149"/>
                      <a:pt x="28010" y="81977"/>
                    </a:cubicBezTo>
                    <a:cubicBezTo>
                      <a:pt x="24295" y="81311"/>
                      <a:pt x="20781" y="79815"/>
                      <a:pt x="17723" y="77596"/>
                    </a:cubicBezTo>
                    <a:cubicBezTo>
                      <a:pt x="14694" y="75300"/>
                      <a:pt x="12170" y="72424"/>
                      <a:pt x="10294" y="69119"/>
                    </a:cubicBezTo>
                    <a:cubicBezTo>
                      <a:pt x="8170" y="65490"/>
                      <a:pt x="6569" y="61575"/>
                      <a:pt x="5531" y="57498"/>
                    </a:cubicBezTo>
                    <a:cubicBezTo>
                      <a:pt x="4645" y="54193"/>
                      <a:pt x="3883" y="51021"/>
                      <a:pt x="3245" y="47973"/>
                    </a:cubicBezTo>
                    <a:cubicBezTo>
                      <a:pt x="2483" y="45116"/>
                      <a:pt x="1816" y="41973"/>
                      <a:pt x="1054" y="38448"/>
                    </a:cubicBezTo>
                    <a:cubicBezTo>
                      <a:pt x="131" y="34362"/>
                      <a:pt x="-184" y="30152"/>
                      <a:pt x="102" y="25970"/>
                    </a:cubicBezTo>
                    <a:cubicBezTo>
                      <a:pt x="245" y="22151"/>
                      <a:pt x="1226" y="18417"/>
                      <a:pt x="2959" y="15017"/>
                    </a:cubicBezTo>
                    <a:cubicBezTo>
                      <a:pt x="4674" y="11664"/>
                      <a:pt x="7112" y="8740"/>
                      <a:pt x="10103" y="6444"/>
                    </a:cubicBezTo>
                    <a:cubicBezTo>
                      <a:pt x="13723" y="3834"/>
                      <a:pt x="17847" y="1987"/>
                      <a:pt x="22200" y="1015"/>
                    </a:cubicBezTo>
                    <a:cubicBezTo>
                      <a:pt x="26496" y="-109"/>
                      <a:pt x="30972" y="-299"/>
                      <a:pt x="35344" y="444"/>
                    </a:cubicBezTo>
                    <a:cubicBezTo>
                      <a:pt x="39069" y="1139"/>
                      <a:pt x="42583" y="2672"/>
                      <a:pt x="45631" y="4920"/>
                    </a:cubicBezTo>
                    <a:cubicBezTo>
                      <a:pt x="48679" y="7187"/>
                      <a:pt x="51213" y="10083"/>
                      <a:pt x="53061" y="13398"/>
                    </a:cubicBezTo>
                    <a:cubicBezTo>
                      <a:pt x="55195" y="16988"/>
                      <a:pt x="56795" y="20875"/>
                      <a:pt x="57823" y="24923"/>
                    </a:cubicBezTo>
                    <a:close/>
                    <a:moveTo>
                      <a:pt x="16009" y="54736"/>
                    </a:moveTo>
                    <a:cubicBezTo>
                      <a:pt x="16990" y="60375"/>
                      <a:pt x="19962" y="65480"/>
                      <a:pt x="24391" y="69119"/>
                    </a:cubicBezTo>
                    <a:cubicBezTo>
                      <a:pt x="33487" y="74043"/>
                      <a:pt x="44822" y="71386"/>
                      <a:pt x="50775" y="62927"/>
                    </a:cubicBezTo>
                    <a:cubicBezTo>
                      <a:pt x="53090" y="57641"/>
                      <a:pt x="53461" y="51698"/>
                      <a:pt x="51823" y="46164"/>
                    </a:cubicBezTo>
                    <a:lnTo>
                      <a:pt x="49727" y="36639"/>
                    </a:lnTo>
                    <a:cubicBezTo>
                      <a:pt x="48965" y="33781"/>
                      <a:pt x="48203" y="30638"/>
                      <a:pt x="47346" y="27114"/>
                    </a:cubicBezTo>
                    <a:cubicBezTo>
                      <a:pt x="46336" y="21427"/>
                      <a:pt x="43326" y="16293"/>
                      <a:pt x="38869" y="12635"/>
                    </a:cubicBezTo>
                    <a:cubicBezTo>
                      <a:pt x="29810" y="7549"/>
                      <a:pt x="18361" y="10283"/>
                      <a:pt x="12580" y="18922"/>
                    </a:cubicBezTo>
                    <a:cubicBezTo>
                      <a:pt x="10265" y="24180"/>
                      <a:pt x="9894" y="30085"/>
                      <a:pt x="11532" y="35591"/>
                    </a:cubicBezTo>
                    <a:lnTo>
                      <a:pt x="13627" y="45116"/>
                    </a:lnTo>
                    <a:close/>
                  </a:path>
                </a:pathLst>
              </a:custGeom>
              <a:solidFill>
                <a:srgbClr val="32CD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rimo" panose="020B0604020202020204" charset="0"/>
                  <a:ea typeface="+mn-ea"/>
                  <a:cs typeface="+mn-cs"/>
                </a:endParaRPr>
              </a:p>
            </p:txBody>
          </p:sp>
        </p:grpSp>
      </p:grpSp>
      <p:sp>
        <p:nvSpPr>
          <p:cNvPr id="594" name="TextBox 593">
            <a:extLst>
              <a:ext uri="{FF2B5EF4-FFF2-40B4-BE49-F238E27FC236}">
                <a16:creationId xmlns:a16="http://schemas.microsoft.com/office/drawing/2014/main" id="{0C980B26-03A6-F8F3-4C92-A59956E68452}"/>
              </a:ext>
            </a:extLst>
          </p:cNvPr>
          <p:cNvSpPr txBox="1"/>
          <p:nvPr/>
        </p:nvSpPr>
        <p:spPr>
          <a:xfrm>
            <a:off x="-266853" y="3219926"/>
            <a:ext cx="127254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600" b="1" noProof="0" dirty="0">
                <a:solidFill>
                  <a:srgbClr val="2E719E">
                    <a:alpha val="5000"/>
                  </a:srgbClr>
                </a:solidFill>
                <a:latin typeface="Outfit ExtraBold" panose="020B0604020202020204" charset="0"/>
              </a:rPr>
              <a:t>TRANSFORMATION</a:t>
            </a:r>
            <a:endParaRPr kumimoji="0" lang="en-US" sz="9600" b="1" i="0" u="none" strike="noStrike" kern="1200" cap="none" spc="0" normalizeH="0" baseline="0" noProof="0" dirty="0">
              <a:ln>
                <a:noFill/>
              </a:ln>
              <a:solidFill>
                <a:srgbClr val="2E719E">
                  <a:alpha val="5000"/>
                </a:srgbClr>
              </a:solidFill>
              <a:effectLst/>
              <a:uLnTx/>
              <a:uFillTx/>
              <a:latin typeface="Outfit ExtraBold" panose="020B0604020202020204" charset="0"/>
            </a:endParaRPr>
          </a:p>
        </p:txBody>
      </p:sp>
      <p:sp>
        <p:nvSpPr>
          <p:cNvPr id="595" name="Round Same Side Corner Rectangle 4">
            <a:extLst>
              <a:ext uri="{FF2B5EF4-FFF2-40B4-BE49-F238E27FC236}">
                <a16:creationId xmlns:a16="http://schemas.microsoft.com/office/drawing/2014/main" id="{26AB63CA-268C-7BFE-4135-4036215A61DE}"/>
              </a:ext>
            </a:extLst>
          </p:cNvPr>
          <p:cNvSpPr/>
          <p:nvPr/>
        </p:nvSpPr>
        <p:spPr>
          <a:xfrm rot="5400000">
            <a:off x="-444457" y="1075122"/>
            <a:ext cx="940172" cy="76201"/>
          </a:xfrm>
          <a:prstGeom prst="round2SameRect">
            <a:avLst>
              <a:gd name="adj1" fmla="val 45834"/>
              <a:gd name="adj2" fmla="val 0"/>
            </a:avLst>
          </a:prstGeom>
          <a:solidFill>
            <a:srgbClr val="231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SA" sz="1800" b="0" i="0" u="none" strike="noStrike" kern="0" cap="none" spc="0" normalizeH="0" baseline="0" noProof="0" dirty="0">
              <a:ln>
                <a:noFill/>
              </a:ln>
              <a:solidFill>
                <a:srgbClr val="FFFFFF"/>
              </a:solidFill>
              <a:effectLst/>
              <a:uLnTx/>
              <a:uFillTx/>
              <a:latin typeface="Arimo" panose="020B0604020202020204" charset="0"/>
              <a:ea typeface="+mn-ea"/>
              <a:cs typeface="+mn-cs"/>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KACST">
      <a:dk1>
        <a:srgbClr val="001C56"/>
      </a:dk1>
      <a:lt1>
        <a:srgbClr val="FFFFFF"/>
      </a:lt1>
      <a:dk2>
        <a:srgbClr val="162585"/>
      </a:dk2>
      <a:lt2>
        <a:srgbClr val="ECECEE"/>
      </a:lt2>
      <a:accent1>
        <a:srgbClr val="162585"/>
      </a:accent1>
      <a:accent2>
        <a:srgbClr val="00C67A"/>
      </a:accent2>
      <a:accent3>
        <a:srgbClr val="00885A"/>
      </a:accent3>
      <a:accent4>
        <a:srgbClr val="0396F9"/>
      </a:accent4>
      <a:accent5>
        <a:srgbClr val="7300DA"/>
      </a:accent5>
      <a:accent6>
        <a:srgbClr val="FF5623"/>
      </a:accent6>
      <a:hlink>
        <a:srgbClr val="004CDB"/>
      </a:hlink>
      <a:folHlink>
        <a:srgbClr val="0396F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KACST">
      <a:dk1>
        <a:srgbClr val="001C56"/>
      </a:dk1>
      <a:lt1>
        <a:srgbClr val="FFFFFF"/>
      </a:lt1>
      <a:dk2>
        <a:srgbClr val="162585"/>
      </a:dk2>
      <a:lt2>
        <a:srgbClr val="ECECEE"/>
      </a:lt2>
      <a:accent1>
        <a:srgbClr val="162585"/>
      </a:accent1>
      <a:accent2>
        <a:srgbClr val="00C67A"/>
      </a:accent2>
      <a:accent3>
        <a:srgbClr val="00885A"/>
      </a:accent3>
      <a:accent4>
        <a:srgbClr val="0396F9"/>
      </a:accent4>
      <a:accent5>
        <a:srgbClr val="7300DA"/>
      </a:accent5>
      <a:accent6>
        <a:srgbClr val="FF5623"/>
      </a:accent6>
      <a:hlink>
        <a:srgbClr val="004CDB"/>
      </a:hlink>
      <a:folHlink>
        <a:srgbClr val="0396F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2153</TotalTime>
  <Words>7376</Words>
  <Application>Microsoft Office PowerPoint</Application>
  <PresentationFormat>Widescreen</PresentationFormat>
  <Paragraphs>682</Paragraphs>
  <Slides>60</Slides>
  <Notes>49</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60</vt:i4>
      </vt:variant>
    </vt:vector>
  </HeadingPairs>
  <TitlesOfParts>
    <vt:vector size="69" baseType="lpstr">
      <vt:lpstr>Arial</vt:lpstr>
      <vt:lpstr>Arimo</vt:lpstr>
      <vt:lpstr>Frutiger LT Arabic 45 Light</vt:lpstr>
      <vt:lpstr>Frutiger LT Arabic 55 Roman</vt:lpstr>
      <vt:lpstr>Arimo Bold</vt:lpstr>
      <vt:lpstr>Outfit ExtraBold</vt:lpstr>
      <vt:lpstr>Office Theme</vt:lpstr>
      <vt:lpstr>1_Office Theme</vt:lpstr>
      <vt:lpstr>Custom Design</vt:lpstr>
      <vt:lpstr>The Institute of Earth and Space Science (IESS)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Osa Ma</dc:creator>
  <cp:lastModifiedBy>a35233</cp:lastModifiedBy>
  <cp:revision>16</cp:revision>
  <dcterms:created xsi:type="dcterms:W3CDTF">2026-07-18T12:12:06Z</dcterms:created>
  <dcterms:modified xsi:type="dcterms:W3CDTF">2026-07-20T00:06:40Z</dcterms:modified>
</cp:coreProperties>
</file>